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4" r:id="rId7"/>
    <p:sldId id="262" r:id="rId8"/>
    <p:sldId id="263" r:id="rId9"/>
    <p:sldId id="266" r:id="rId10"/>
    <p:sldId id="264" r:id="rId11"/>
    <p:sldId id="275" r:id="rId12"/>
    <p:sldId id="265" r:id="rId13"/>
    <p:sldId id="276" r:id="rId14"/>
    <p:sldId id="267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6260" y="1122680"/>
            <a:ext cx="10990580" cy="2387600"/>
          </a:xfrm>
        </p:spPr>
        <p:txBody>
          <a:bodyPr/>
          <a:p>
            <a:r>
              <a:rPr lang="zh-CN" altLang="en-US"/>
              <a:t>第八课  </a:t>
            </a:r>
            <a:r>
              <a:t>Array和String常用API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270" y="2974975"/>
            <a:ext cx="96488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325"/>
            <a:ext cx="10515600" cy="598995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时间的格式化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4295"/>
            <a:ext cx="4819650" cy="2638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913130"/>
            <a:ext cx="67532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395"/>
            <a:ext cx="10515600" cy="663321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</a:t>
            </a:r>
            <a:r>
              <a:rPr lang="zh-CN" altLang="en-US" sz="6400"/>
              <a:t> 月中的某一天。一位数的日期没有前导零。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</a:t>
            </a:r>
            <a:r>
              <a:rPr lang="zh-CN" altLang="en-US" sz="6400"/>
              <a:t> 月中的某一天。一位数的日期有一个前导零。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ddd</a:t>
            </a:r>
            <a:r>
              <a:rPr lang="zh-CN" altLang="en-US" sz="6400"/>
              <a:t> 周中某天的缩写名称，在 AbbreviatedDayNames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dddd</a:t>
            </a:r>
            <a:r>
              <a:rPr lang="zh-CN" altLang="en-US" sz="6400"/>
              <a:t> 周中某天的完整名称，在 DayNames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</a:t>
            </a:r>
            <a:r>
              <a:rPr lang="zh-CN" altLang="en-US" sz="6400"/>
              <a:t> 月份数字。一位数的月份没有前导零。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</a:t>
            </a:r>
            <a:r>
              <a:rPr lang="zh-CN" altLang="en-US" sz="6400"/>
              <a:t> 月份数字。一位数的月份有一个前导零。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MMM</a:t>
            </a:r>
            <a:r>
              <a:rPr lang="zh-CN" altLang="en-US" sz="6400"/>
              <a:t> 月份的缩写名称，在 AbbreviatedMonthNames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MMMM</a:t>
            </a:r>
            <a:r>
              <a:rPr lang="zh-CN" altLang="en-US" sz="6400"/>
              <a:t> 月份的完整名称，在 MonthNames 中定义。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</a:t>
            </a:r>
            <a:r>
              <a:rPr lang="zh-CN" altLang="en-US" sz="6400"/>
              <a:t> 不包含纪元的年份。如果不包含纪元的年份小于 10，则显示不具有前导零的年份。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yy </a:t>
            </a:r>
            <a:r>
              <a:rPr lang="zh-CN" altLang="en-US" sz="6400"/>
              <a:t>不包含纪元的年份。如果不包含纪元的年份小于 10，则显示具有前导零的年份。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yyyy</a:t>
            </a:r>
            <a:r>
              <a:rPr lang="zh-CN" altLang="en-US" sz="6400"/>
              <a:t> 包括纪元的四位数的年份。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</a:t>
            </a:r>
            <a:r>
              <a:rPr lang="zh-CN" altLang="en-US" sz="6400"/>
              <a:t> 12 小时制的小时。一位数的小时数没有前导零。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hh</a:t>
            </a:r>
            <a:r>
              <a:rPr lang="zh-CN" altLang="en-US" sz="6400"/>
              <a:t> 12 小时制的小时。一位数的小时数有前导零。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</a:t>
            </a:r>
            <a:r>
              <a:rPr lang="zh-CN" altLang="en-US" sz="6400"/>
              <a:t> 24 小时制的小时。一位数的小时数没有前导零。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HH</a:t>
            </a:r>
            <a:r>
              <a:rPr lang="zh-CN" altLang="en-US" sz="6400"/>
              <a:t> 24 小时制的小时。一位数的小时数有前导零。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</a:t>
            </a:r>
            <a:r>
              <a:rPr lang="zh-CN" altLang="en-US" sz="6400"/>
              <a:t> 分钟。一位数的分钟数没有前导零。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mm</a:t>
            </a:r>
            <a:r>
              <a:rPr lang="zh-CN" altLang="en-US" sz="6400"/>
              <a:t> 分钟。一位数的分钟数有一个前导零。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s</a:t>
            </a:r>
            <a:r>
              <a:rPr lang="zh-CN" altLang="en-US" sz="6400"/>
              <a:t> 秒。一位数的秒数没有前导零。 </a:t>
            </a:r>
            <a:endParaRPr lang="zh-CN" altLang="en-US" sz="6400"/>
          </a:p>
          <a:p>
            <a:pPr marL="0" indent="0">
              <a:buNone/>
            </a:pPr>
            <a:r>
              <a:rPr lang="zh-CN" altLang="en-US" sz="6400">
                <a:solidFill>
                  <a:srgbClr val="FF0000"/>
                </a:solidFill>
              </a:rPr>
              <a:t>ss </a:t>
            </a:r>
            <a:r>
              <a:rPr lang="zh-CN" altLang="en-US" sz="6400"/>
              <a:t>秒。一位数的秒数有一个前导零。 </a:t>
            </a:r>
            <a:endParaRPr lang="zh-CN" altLang="en-US" sz="6400"/>
          </a:p>
          <a:p>
            <a:pPr marL="0" indent="0">
              <a:buNone/>
            </a:pPr>
            <a:endParaRPr lang="zh-CN" altLang="en-US" sz="6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110"/>
            <a:ext cx="10515600" cy="6634480"/>
          </a:xfrm>
        </p:spPr>
        <p:txBody>
          <a:bodyPr>
            <a:normAutofit fontScale="85000" lnSpcReduction="10000"/>
          </a:bodyPr>
          <a:p>
            <a:pPr marL="0" indent="0">
              <a:buNone/>
            </a:pPr>
            <a:r>
              <a:rPr lang="zh-CN" altLang="en-US" sz="3200" b="1"/>
              <a:t>转义字符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让字符失去原有含义</a:t>
            </a:r>
            <a:r>
              <a:rPr lang="en-US" altLang="zh-CN" sz="3200"/>
              <a:t>,</a:t>
            </a:r>
            <a:r>
              <a:rPr lang="zh-CN" altLang="en-US" sz="3200"/>
              <a:t>并赋予新的作用</a:t>
            </a:r>
            <a:r>
              <a:rPr lang="zh-CN" altLang="en-US" sz="3200" b="1">
                <a:solidFill>
                  <a:srgbClr val="FF0000"/>
                </a:solidFill>
              </a:rPr>
              <a:t>   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\'    表示</a:t>
            </a:r>
            <a:r>
              <a:rPr lang="en-US" altLang="zh-CN" sz="3200"/>
              <a:t>	</a:t>
            </a:r>
            <a:r>
              <a:rPr lang="zh-CN" altLang="en-US" sz="3200"/>
              <a:t>单引号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\"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双引号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\\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反斜杠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\0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空字符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\a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警报符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\b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退格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\f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换页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\n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换行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\r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回车   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\t    </a:t>
            </a:r>
            <a:r>
              <a:rPr lang="zh-CN" altLang="en-US" sz="3200">
                <a:sym typeface="+mn-ea"/>
              </a:rPr>
              <a:t>表示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/>
              <a:t>水平制表 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用法</a:t>
            </a:r>
            <a:r>
              <a:rPr lang="en-US" altLang="zh-CN" sz="3200"/>
              <a:t>: </a:t>
            </a:r>
            <a:r>
              <a:rPr lang="zh-CN" altLang="en-US" sz="3200">
                <a:solidFill>
                  <a:srgbClr val="FF0000"/>
                </a:solidFill>
              </a:rPr>
              <a:t>直接在字符串中输出以上符号即可</a:t>
            </a: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200" b="1">
                <a:solidFill>
                  <a:srgbClr val="FF0000"/>
                </a:solidFill>
                <a:sym typeface="+mn-ea"/>
              </a:rPr>
              <a:t>在字符串外加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@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符号表示禁用转义字符</a:t>
            </a: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4870" y="4287520"/>
            <a:ext cx="2124075" cy="30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70" y="3709670"/>
            <a:ext cx="42672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35"/>
            <a:ext cx="10515600" cy="6596380"/>
          </a:xfrm>
        </p:spPr>
        <p:txBody>
          <a:bodyPr>
            <a:normAutofit fontScale="6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925" b="1"/>
              <a:t>StringBuilder</a:t>
            </a:r>
            <a:endParaRPr lang="en-US" altLang="zh-CN" sz="492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StringBuilder</a:t>
            </a:r>
            <a:r>
              <a:rPr lang="en-US" altLang="zh-CN"/>
              <a:t>是用来解决字符串</a:t>
            </a:r>
            <a:r>
              <a:rPr lang="zh-CN" altLang="en-US"/>
              <a:t>操作</a:t>
            </a:r>
            <a:r>
              <a:rPr lang="en-US" altLang="zh-CN"/>
              <a:t>产生内存垃圾的问题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StringBuilder </a:t>
            </a:r>
            <a:r>
              <a:rPr lang="en-US" altLang="zh-CN"/>
              <a:t>sb = new </a:t>
            </a:r>
            <a:r>
              <a:rPr lang="en-US" altLang="zh-CN">
                <a:solidFill>
                  <a:srgbClr val="FF0000"/>
                </a:solidFill>
              </a:rPr>
              <a:t>StringBuilder</a:t>
            </a:r>
            <a:r>
              <a:rPr lang="en-US" altLang="zh-CN"/>
              <a:t>();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/>
              <a:t>常用方法:</a:t>
            </a:r>
            <a:endParaRPr lang="en-US" altLang="zh-CN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</a:t>
            </a:r>
            <a:r>
              <a:rPr lang="en-US" altLang="zh-CN"/>
              <a:t>()  //拼接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AppendLine</a:t>
            </a:r>
            <a:r>
              <a:rPr lang="en-US" altLang="zh-CN"/>
              <a:t>(); //拼接一行</a:t>
            </a:r>
            <a:r>
              <a:rPr lang="zh-CN" altLang="en-US"/>
              <a:t>，会在拼接完成后添加一个换行符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AppendFormat</a:t>
            </a:r>
            <a:r>
              <a:rPr lang="en-US" altLang="zh-CN"/>
              <a:t>();//按格式拼接</a:t>
            </a:r>
            <a:r>
              <a:rPr lang="zh-CN" altLang="en-US"/>
              <a:t>，每个占位符对应一个字符串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Clear</a:t>
            </a:r>
            <a:r>
              <a:rPr lang="en-US" altLang="zh-CN"/>
              <a:t>();//</a:t>
            </a:r>
            <a:r>
              <a:rPr lang="zh-CN" altLang="en-US"/>
              <a:t>清空字符串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Insert</a:t>
            </a:r>
            <a:r>
              <a:rPr lang="en-US" altLang="zh-CN"/>
              <a:t>();//</a:t>
            </a:r>
            <a:r>
              <a:rPr lang="zh-CN" altLang="en-US"/>
              <a:t>指定位置</a:t>
            </a:r>
            <a:r>
              <a:rPr lang="zh-CN" altLang="en-US"/>
              <a:t>插入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Replace</a:t>
            </a:r>
            <a:r>
              <a:rPr lang="en-US" altLang="zh-CN"/>
              <a:t>(old, new, startindex,  length);//</a:t>
            </a:r>
            <a:r>
              <a:rPr lang="zh-CN" altLang="en-US"/>
              <a:t>替换指定字符， 此字符串开始的位置和结束的位置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Remove</a:t>
            </a:r>
            <a:r>
              <a:rPr lang="en-US" altLang="zh-CN"/>
              <a:t>(startIndex, length</a:t>
            </a:r>
            <a:r>
              <a:rPr lang="en-US" altLang="zh-CN"/>
              <a:t>);//</a:t>
            </a:r>
            <a:r>
              <a:rPr lang="zh-CN" altLang="en-US"/>
              <a:t>移除</a:t>
            </a:r>
            <a:r>
              <a:rPr lang="zh-CN" altLang="en-US"/>
              <a:t>指定下标范围内的字符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取得字符串值： </a:t>
            </a:r>
            <a:r>
              <a:rPr lang="en-US" altLang="zh-CN"/>
              <a:t>sb.</a:t>
            </a:r>
            <a:r>
              <a:rPr lang="en-US" altLang="zh-CN">
                <a:solidFill>
                  <a:srgbClr val="FF0000"/>
                </a:solidFill>
              </a:rPr>
              <a:t>ToString</a:t>
            </a:r>
            <a:r>
              <a:rPr lang="en-US" altLang="zh-CN"/>
              <a:t>();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633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仅作了解</a:t>
            </a:r>
            <a:r>
              <a:rPr lang="en-US" altLang="zh-CN" sz="3200" b="1"/>
              <a:t>: </a:t>
            </a:r>
            <a:r>
              <a:rPr lang="zh-CN" altLang="en-US" sz="3200" b="1"/>
              <a:t>正则表达式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用来匹配字符串,检查是否符合规则</a:t>
            </a:r>
            <a:r>
              <a:rPr lang="en-US" altLang="zh-CN" sz="2000"/>
              <a:t>.</a:t>
            </a:r>
            <a:r>
              <a:rPr lang="zh-CN" altLang="en-US" sz="2000">
                <a:sym typeface="+mn-ea"/>
              </a:rPr>
              <a:t>正则表达式(Regular Expression)是一种文本模式，包括普通字符（例如，a 到 z 之间的字母）和特殊字符（称为"元字符"）。正则表达式使用单个字符串来描述、匹配一系列匹配某个句法规则的字符串。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C#</a:t>
            </a:r>
            <a:r>
              <a:rPr lang="zh-CN" altLang="en-US" sz="2000"/>
              <a:t>中使用</a:t>
            </a:r>
            <a:r>
              <a:rPr lang="en-US" altLang="zh-CN" sz="2000"/>
              <a:t>,</a:t>
            </a:r>
            <a:r>
              <a:rPr lang="zh-CN" altLang="en-US" sz="2000"/>
              <a:t>需要使用到</a:t>
            </a:r>
            <a:r>
              <a:rPr lang="zh-CN" altLang="en-US" sz="2000">
                <a:solidFill>
                  <a:srgbClr val="FF0000"/>
                </a:solidFill>
              </a:rPr>
              <a:t> System.Text.RegularExpressions </a:t>
            </a:r>
            <a:r>
              <a:rPr lang="zh-CN" altLang="en-US" sz="2000"/>
              <a:t>命名空间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("^\\s*([A-Za-z0-9_-]+(\\.\\w+)*@(\\w+\\.)+\\w{2,5})\\s*$");  //检查是否为邮箱格式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</a:t>
            </a:r>
            <a:r>
              <a:rPr lang="zh-CN" altLang="en-US" sz="1800"/>
              <a:t>("^[0-9]*$"); //检查输入的编号是否为0-9的数字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chemeClr val="accent1"/>
                </a:solidFill>
              </a:rPr>
              <a:t>Regex </a:t>
            </a:r>
            <a:r>
              <a:rPr lang="zh-CN" altLang="en-US" sz="1800"/>
              <a:t>reg = </a:t>
            </a:r>
            <a:r>
              <a:rPr lang="zh-CN" altLang="en-US" sz="1800">
                <a:solidFill>
                  <a:schemeClr val="accent1"/>
                </a:solidFill>
              </a:rPr>
              <a:t>new </a:t>
            </a:r>
            <a:r>
              <a:rPr lang="zh-CN" altLang="en-US" sz="1800">
                <a:solidFill>
                  <a:schemeClr val="accent1"/>
                </a:solidFill>
              </a:rPr>
              <a:t>Regex</a:t>
            </a:r>
            <a:r>
              <a:rPr lang="zh-CN" altLang="en-US" sz="1800"/>
              <a:t>(@"(^\d{11}$)|(^\d{8}$)"); //匹配11个数字或8个数字  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reg.</a:t>
            </a:r>
            <a:r>
              <a:rPr lang="zh-CN" altLang="en-US" sz="1800">
                <a:solidFill>
                  <a:schemeClr val="accent1"/>
                </a:solidFill>
                <a:sym typeface="+mn-ea"/>
              </a:rPr>
              <a:t>IsMatch</a:t>
            </a:r>
            <a:r>
              <a:rPr lang="zh-CN" altLang="en-US" sz="1800">
                <a:sym typeface="+mn-ea"/>
              </a:rPr>
              <a:t>(</a:t>
            </a:r>
            <a:r>
              <a:rPr lang="en-US" altLang="zh-CN" sz="1800">
                <a:sym typeface="+mn-ea"/>
              </a:rPr>
              <a:t>“1231231</a:t>
            </a:r>
            <a:r>
              <a:rPr lang="zh-CN" altLang="en-US" sz="1800">
                <a:sym typeface="+mn-ea"/>
              </a:rPr>
              <a:t>阿萨大大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);//检查输入的是符合</a:t>
            </a:r>
            <a:r>
              <a:rPr lang="en-US" altLang="zh-CN" sz="1800">
                <a:sym typeface="+mn-ea"/>
              </a:rPr>
              <a:t>reg</a:t>
            </a:r>
            <a:r>
              <a:rPr lang="zh-CN" altLang="en-US" sz="1800">
                <a:sym typeface="+mn-ea"/>
              </a:rPr>
              <a:t>中初始化的规则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1.写一个</a:t>
            </a:r>
            <a:r>
              <a:rPr lang="zh-CN" altLang="en-US" sz="2000">
                <a:sym typeface="+mn-ea"/>
              </a:rPr>
              <a:t>方法</a:t>
            </a:r>
            <a:r>
              <a:rPr lang="en-US" altLang="zh-CN" sz="2000">
                <a:sym typeface="+mn-ea"/>
              </a:rPr>
              <a:t>，判断一个字符串是回文字符串，如 abccba是回文字符串, abcdcbb不是.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>
                <a:sym typeface="+mn-ea"/>
              </a:rPr>
              <a:t>回文字符串</a:t>
            </a:r>
            <a:r>
              <a:rPr lang="en-US" altLang="zh-CN" sz="2000">
                <a:sym typeface="+mn-ea"/>
              </a:rPr>
              <a:t>：是一个正读和反读都一样的字符串。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写一个方法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替换字符串中的指定字符为新的字符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并返回新的字符串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3.写一个</a:t>
            </a:r>
            <a:r>
              <a:rPr lang="zh-CN" altLang="en-US" sz="2000">
                <a:sym typeface="+mn-ea"/>
              </a:rPr>
              <a:t>方法</a:t>
            </a:r>
            <a:r>
              <a:rPr lang="en-US" altLang="zh-CN" sz="2000">
                <a:sym typeface="+mn-ea"/>
              </a:rPr>
              <a:t>, 统计字符串里出现出现频率最多的字符.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4.写一个</a:t>
            </a:r>
            <a:r>
              <a:rPr lang="zh-CN" altLang="en-US" sz="2000">
                <a:sym typeface="+mn-ea"/>
              </a:rPr>
              <a:t>方法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传入字符串和长度</a:t>
            </a:r>
            <a:r>
              <a:rPr lang="en-US" altLang="zh-CN" sz="2000">
                <a:sym typeface="+mn-ea"/>
              </a:rPr>
              <a:t>, 如果</a:t>
            </a:r>
            <a:r>
              <a:rPr lang="zh-CN" altLang="en-US" sz="2000">
                <a:sym typeface="+mn-ea"/>
              </a:rPr>
              <a:t>字符串</a:t>
            </a:r>
            <a:r>
              <a:rPr lang="en-US" altLang="zh-CN" sz="2000">
                <a:sym typeface="+mn-ea"/>
              </a:rPr>
              <a:t>的长度大于</a:t>
            </a:r>
            <a:r>
              <a:rPr lang="zh-CN" altLang="en-US" sz="2000">
                <a:sym typeface="+mn-ea"/>
              </a:rPr>
              <a:t>长度</a:t>
            </a:r>
            <a:r>
              <a:rPr lang="en-US" altLang="zh-CN" sz="2000">
                <a:sym typeface="+mn-ea"/>
              </a:rPr>
              <a:t>，会把str截断到maxlength长，并加上”...”   , </a:t>
            </a:r>
            <a:r>
              <a:rPr lang="zh-CN" altLang="en-US" sz="2000">
                <a:sym typeface="+mn-ea"/>
              </a:rPr>
              <a:t>并进行输出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5.</a:t>
            </a:r>
            <a:r>
              <a:rPr lang="zh-CN" altLang="en-US" sz="2000">
                <a:sym typeface="+mn-ea"/>
              </a:rPr>
              <a:t>模仿写一个</a:t>
            </a:r>
            <a:r>
              <a:rPr lang="en-US" altLang="zh-CN" sz="2000">
                <a:sym typeface="+mn-ea"/>
              </a:rPr>
              <a:t>Loading</a:t>
            </a:r>
            <a:r>
              <a:rPr lang="zh-CN" altLang="en-US" sz="2000">
                <a:sym typeface="+mn-ea"/>
              </a:rPr>
              <a:t>界面</a:t>
            </a:r>
            <a:r>
              <a:rPr lang="en-US" altLang="zh-CN" sz="2000">
                <a:sym typeface="+mn-ea"/>
              </a:rPr>
              <a:t>,  </a:t>
            </a:r>
            <a:r>
              <a:rPr lang="zh-CN" altLang="en-US" sz="2000">
                <a:sym typeface="+mn-ea"/>
              </a:rPr>
              <a:t>呈现</a:t>
            </a:r>
            <a:r>
              <a:rPr lang="en-US" altLang="zh-CN" sz="2000">
                <a:sym typeface="+mn-ea"/>
              </a:rPr>
              <a:t>”Loading...”</a:t>
            </a:r>
            <a:r>
              <a:rPr lang="zh-CN" altLang="en-US" sz="2000">
                <a:sym typeface="+mn-ea"/>
              </a:rPr>
              <a:t>的形式</a:t>
            </a:r>
            <a:r>
              <a:rPr lang="en-US" altLang="zh-CN" sz="2000">
                <a:sym typeface="+mn-ea"/>
              </a:rPr>
              <a:t>, Loading</a:t>
            </a:r>
            <a:r>
              <a:rPr lang="zh-CN" altLang="en-US" sz="2000">
                <a:sym typeface="+mn-ea"/>
              </a:rPr>
              <a:t>界面至少存在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秒钟</a:t>
            </a:r>
            <a:endParaRPr lang="en-US" altLang="zh-CN" sz="2000"/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    .NetFrameWork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.NET是微软发布的一个免费的、跨平台的、开源的开发者平台    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.NetFrameWork</a:t>
            </a:r>
            <a:r>
              <a:rPr lang="zh-CN" altLang="en-US">
                <a:sym typeface="+mn-ea"/>
              </a:rPr>
              <a:t>是</a:t>
            </a:r>
            <a:r>
              <a:rPr lang="zh-CN" altLang="en-US">
                <a:sym typeface="+mn-ea"/>
              </a:rPr>
              <a:t>这个平台的基础类库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提供各种各样的方法和类来供开发者使用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二</a:t>
            </a:r>
            <a:r>
              <a:rPr lang="en-US" altLang="zh-CN"/>
              <a:t>.Array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latin typeface="+mn-ea"/>
                <a:cs typeface="+mn-ea"/>
              </a:rPr>
              <a:t>Array 类在 System 命名空间中定义，</a:t>
            </a: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</a:rPr>
              <a:t>是所有数组的基类</a:t>
            </a:r>
            <a:r>
              <a:rPr lang="en-US" altLang="zh-CN">
                <a:latin typeface="+mn-ea"/>
                <a:cs typeface="+mn-ea"/>
              </a:rPr>
              <a:t>,</a:t>
            </a:r>
            <a:r>
              <a:rPr lang="zh-CN" altLang="en-US">
                <a:latin typeface="+mn-ea"/>
                <a:cs typeface="+mn-ea"/>
              </a:rPr>
              <a:t>并提供了各种用于数组的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属性和方法</a:t>
            </a:r>
            <a:r>
              <a:rPr lang="zh-CN" altLang="en-US">
                <a:latin typeface="+mn-ea"/>
                <a:cs typeface="+mn-ea"/>
              </a:rPr>
              <a:t>。我们可以通过数组名称点出其中的方法来操作一个数组。</a:t>
            </a:r>
            <a:endParaRPr lang="zh-CN" altLang="en-US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API </a:t>
            </a:r>
            <a:r>
              <a:rPr lang="en-US" altLang="zh-CN" sz="2400">
                <a:latin typeface="+mn-ea"/>
                <a:cs typeface="+mn-ea"/>
              </a:rPr>
              <a:t>: 全称Application Programming Interface,即</a:t>
            </a:r>
            <a:r>
              <a:rPr lang="en-US" altLang="zh-CN" sz="2400">
                <a:solidFill>
                  <a:srgbClr val="FF0000"/>
                </a:solidFill>
                <a:latin typeface="+mn-ea"/>
                <a:cs typeface="+mn-ea"/>
              </a:rPr>
              <a:t>应用程序编程接口</a:t>
            </a:r>
            <a:r>
              <a:rPr lang="en-US" altLang="zh-CN" sz="2400">
                <a:latin typeface="+mn-ea"/>
                <a:cs typeface="+mn-ea"/>
              </a:rPr>
              <a:t>.API是</a:t>
            </a:r>
            <a:endParaRPr lang="en-US" altLang="zh-CN"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+mn-ea"/>
                <a:cs typeface="+mn-ea"/>
              </a:rPr>
              <a:t>一些</a:t>
            </a:r>
            <a:r>
              <a:rPr lang="en-US" altLang="zh-CN" sz="2400" b="1">
                <a:solidFill>
                  <a:srgbClr val="FF0000"/>
                </a:solidFill>
                <a:latin typeface="+mn-ea"/>
                <a:cs typeface="+mn-ea"/>
              </a:rPr>
              <a:t>预先定义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+mn-ea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+mn-ea"/>
                <a:cs typeface="+mn-ea"/>
              </a:rPr>
              <a:t>方法</a:t>
            </a:r>
            <a:r>
              <a:rPr lang="en-US" altLang="zh-CN" sz="2400" b="1">
                <a:latin typeface="+mn-ea"/>
                <a:cs typeface="+mn-ea"/>
              </a:rPr>
              <a:t>,</a:t>
            </a:r>
            <a:r>
              <a:rPr lang="en-US" altLang="zh-CN" sz="2400">
                <a:latin typeface="+mn-ea"/>
                <a:cs typeface="+mn-ea"/>
              </a:rPr>
              <a:t>目的是用来提供应用程序与开发人员基于某软件或者某硬</a:t>
            </a:r>
            <a:endParaRPr lang="en-US" altLang="zh-CN" sz="2400"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+mn-ea"/>
                <a:cs typeface="+mn-ea"/>
              </a:rPr>
              <a:t>件得以访问一组例程的能力,并且无需访问源码或无需理解内部工作机制细节。</a:t>
            </a:r>
            <a:endParaRPr lang="en-US" altLang="zh-CN" sz="24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170"/>
            <a:ext cx="10515600" cy="6684645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000" b="1">
                <a:solidFill>
                  <a:schemeClr val="tx1"/>
                </a:solidFill>
              </a:rPr>
              <a:t>Array</a:t>
            </a:r>
            <a:r>
              <a:rPr lang="zh-CN" altLang="en-US" sz="4000" b="1">
                <a:solidFill>
                  <a:schemeClr val="tx1"/>
                </a:solidFill>
              </a:rPr>
              <a:t>类中常用的</a:t>
            </a:r>
            <a:r>
              <a:rPr lang="en-US" altLang="zh-CN" sz="4000" b="1">
                <a:solidFill>
                  <a:schemeClr val="tx1"/>
                </a:solidFill>
              </a:rPr>
              <a:t>API</a:t>
            </a:r>
            <a:endParaRPr lang="en-US" altLang="zh-CN" sz="40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属性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>
                <a:sym typeface="+mn-ea"/>
              </a:rPr>
              <a:t>数组变量名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Length </a:t>
            </a:r>
            <a:r>
              <a:rPr lang="zh-CN" altLang="en-US" sz="3200">
                <a:sym typeface="+mn-ea"/>
              </a:rPr>
              <a:t> </a:t>
            </a:r>
            <a:r>
              <a:rPr lang="en-US" altLang="zh-CN" sz="3200">
                <a:sym typeface="+mn-ea"/>
              </a:rPr>
              <a:t>	</a:t>
            </a:r>
            <a:r>
              <a:rPr lang="zh-CN" altLang="en-US" sz="3200">
                <a:sym typeface="+mn-ea"/>
              </a:rPr>
              <a:t>获取长度  </a:t>
            </a:r>
            <a:r>
              <a:rPr lang="en-US" altLang="zh-CN" sz="3200">
                <a:sym typeface="+mn-ea"/>
              </a:rPr>
              <a:t>			</a:t>
            </a:r>
            <a:endParaRPr lang="zh-CN" altLang="en-US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</a:rPr>
              <a:t>普通方法</a:t>
            </a:r>
            <a:endParaRPr lang="en-US" altLang="zh-CN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数组</a:t>
            </a:r>
            <a:r>
              <a:rPr lang="zh-CN" altLang="en-US" sz="2000">
                <a:sym typeface="+mn-ea"/>
              </a:rPr>
              <a:t>变量</a:t>
            </a:r>
            <a:r>
              <a:rPr lang="zh-CN" altLang="en-US" sz="2000">
                <a:solidFill>
                  <a:schemeClr val="tx1"/>
                </a:solidFill>
              </a:rPr>
              <a:t>名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CopyTo</a:t>
            </a:r>
            <a:r>
              <a:rPr lang="en-US" altLang="zh-CN" sz="2000">
                <a:solidFill>
                  <a:schemeClr val="tx1"/>
                </a:solidFill>
              </a:rPr>
              <a:t>( Array  des, Int  index); </a:t>
            </a:r>
            <a:r>
              <a:rPr lang="zh-CN" altLang="en-US" sz="2000">
                <a:solidFill>
                  <a:schemeClr val="tx1"/>
                </a:solidFill>
              </a:rPr>
              <a:t>从目标数组指定下标位置开始，</a:t>
            </a:r>
            <a:r>
              <a:rPr lang="en-US" altLang="zh-CN" sz="2000">
                <a:solidFill>
                  <a:schemeClr val="tx1"/>
                </a:solidFill>
              </a:rPr>
              <a:t>复制</a:t>
            </a:r>
            <a:r>
              <a:rPr lang="zh-CN" altLang="en-US" sz="2000">
                <a:solidFill>
                  <a:schemeClr val="tx1"/>
                </a:solidFill>
              </a:rPr>
              <a:t>本数组的所有</a:t>
            </a:r>
            <a:r>
              <a:rPr lang="en-US" altLang="zh-CN" sz="2000">
                <a:solidFill>
                  <a:schemeClr val="tx1"/>
                </a:solidFill>
              </a:rPr>
              <a:t>元素到</a:t>
            </a:r>
            <a:r>
              <a:rPr lang="zh-CN" altLang="en-US" sz="2000" b="1">
                <a:solidFill>
                  <a:schemeClr val="tx1"/>
                </a:solidFill>
              </a:rPr>
              <a:t>目标数组</a:t>
            </a:r>
            <a:r>
              <a:rPr lang="zh-CN" altLang="en-US" sz="2000">
                <a:solidFill>
                  <a:schemeClr val="tx1"/>
                </a:solidFill>
              </a:rPr>
              <a:t>中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数组变量</a:t>
            </a:r>
            <a:r>
              <a:rPr lang="zh-CN" altLang="en-US" sz="2000">
                <a:sym typeface="+mn-ea"/>
              </a:rPr>
              <a:t>名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ToString</a:t>
            </a:r>
            <a:r>
              <a:rPr lang="en-US" altLang="zh-CN" sz="2000">
                <a:sym typeface="+mn-ea"/>
              </a:rPr>
              <a:t>(); 返回一个表示当前对象</a:t>
            </a:r>
            <a:r>
              <a:rPr lang="zh-CN" altLang="en-US" sz="2000">
                <a:sym typeface="+mn-ea"/>
              </a:rPr>
              <a:t>类型</a:t>
            </a:r>
            <a:r>
              <a:rPr lang="en-US" altLang="zh-CN" sz="2000">
                <a:sym typeface="+mn-ea"/>
              </a:rPr>
              <a:t>的字符串。从Object</a:t>
            </a:r>
            <a:r>
              <a:rPr lang="zh-CN" altLang="en-US" sz="2000">
                <a:sym typeface="+mn-ea"/>
              </a:rPr>
              <a:t>类</a:t>
            </a:r>
            <a:r>
              <a:rPr lang="en-US" altLang="zh-CN" sz="2000">
                <a:sym typeface="+mn-ea"/>
              </a:rPr>
              <a:t>继承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数组变量名</a:t>
            </a:r>
            <a:r>
              <a:rPr lang="en-US" altLang="zh-CN" sz="2000">
                <a:sym typeface="+mn-ea"/>
              </a:rPr>
              <a:t>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Clone</a:t>
            </a:r>
            <a:r>
              <a:rPr lang="zh-CN" altLang="en-US" sz="2000">
                <a:sym typeface="+mn-ea"/>
              </a:rPr>
              <a:t>() </a:t>
            </a:r>
            <a:r>
              <a:rPr lang="en-US" altLang="zh-CN" sz="2000">
                <a:sym typeface="+mn-ea"/>
              </a:rPr>
              <a:t>;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克隆出来一个新对象（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类型）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需要强转为数组；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若数组中元素为值类型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则与原数组互不干涉；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若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为引用类型，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则与原数组元素中的地址相同，即克隆出的数组元素和原数组元素指向同一片内存区。</a:t>
            </a:r>
            <a:r>
              <a:rPr lang="zh-CN" alt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但是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数组变量名指向不同数组地址</a:t>
            </a:r>
            <a:r>
              <a:rPr lang="zh-CN" altLang="en-US" sz="2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sym typeface="+mn-ea"/>
              </a:rPr>
              <a:t>。</a:t>
            </a:r>
            <a:endParaRPr lang="en-US" altLang="zh-CN" sz="2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110"/>
            <a:ext cx="10515600" cy="5932170"/>
          </a:xfrm>
        </p:spPr>
        <p:txBody>
          <a:bodyPr>
            <a:normAutofit fontScale="5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5335" b="1">
                <a:sym typeface="+mn-ea"/>
              </a:rPr>
              <a:t>静态方法</a:t>
            </a:r>
            <a:endParaRPr lang="en-US" altLang="zh-CN" sz="3335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Sort</a:t>
            </a:r>
            <a:r>
              <a:rPr lang="en-US" altLang="zh-CN" sz="3335">
                <a:sym typeface="+mn-ea"/>
              </a:rPr>
              <a:t>(Array);    </a:t>
            </a:r>
            <a:r>
              <a:rPr lang="zh-CN" altLang="en-US" sz="3335">
                <a:sym typeface="+mn-ea"/>
              </a:rPr>
              <a:t>升序</a:t>
            </a:r>
            <a:r>
              <a:rPr lang="en-US" altLang="zh-CN" sz="3335">
                <a:sym typeface="+mn-ea"/>
              </a:rPr>
              <a:t>排序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Reverse</a:t>
            </a:r>
            <a:r>
              <a:rPr lang="en-US" altLang="zh-CN" sz="3335">
                <a:sym typeface="+mn-ea"/>
              </a:rPr>
              <a:t>(Array);  反转,</a:t>
            </a:r>
            <a:r>
              <a:rPr lang="zh-CN" altLang="en-US" sz="3335">
                <a:sym typeface="+mn-ea"/>
              </a:rPr>
              <a:t>逆序，即末尾和首位替换位置，以此类推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IndexOf</a:t>
            </a:r>
            <a:r>
              <a:rPr lang="en-US" altLang="zh-CN" sz="3335">
                <a:sym typeface="+mn-ea"/>
              </a:rPr>
              <a:t>(Array, Object);   返回在数组中</a:t>
            </a:r>
            <a:r>
              <a:rPr lang="zh-CN" altLang="en-US" sz="3335">
                <a:solidFill>
                  <a:srgbClr val="FF0000"/>
                </a:solidFill>
                <a:sym typeface="+mn-ea"/>
              </a:rPr>
              <a:t>第一个与指定元素相等的下标</a:t>
            </a:r>
            <a:r>
              <a:rPr lang="en-US" altLang="zh-CN" sz="3335">
                <a:sym typeface="+mn-ea"/>
              </a:rPr>
              <a:t>,如果不存在则返回-1</a:t>
            </a:r>
            <a:r>
              <a:rPr lang="zh-CN" altLang="en-US" sz="3335">
                <a:sym typeface="+mn-ea"/>
              </a:rPr>
              <a:t>；对于引用类型，若找不到仍返回</a:t>
            </a:r>
            <a:r>
              <a:rPr lang="en-US" altLang="zh-CN" sz="3335">
                <a:sym typeface="+mn-ea"/>
              </a:rPr>
              <a:t>-1.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335">
                <a:sym typeface="+mn-ea"/>
              </a:rPr>
              <a:t>Array.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Find</a:t>
            </a:r>
            <a:r>
              <a:rPr lang="en-US" altLang="zh-CN" sz="3335">
                <a:sym typeface="+mn-ea"/>
              </a:rPr>
              <a:t>(Array, (</a:t>
            </a:r>
            <a:r>
              <a:rPr lang="zh-CN" altLang="en-US" sz="3335">
                <a:sym typeface="+mn-ea"/>
              </a:rPr>
              <a:t>名称</a:t>
            </a:r>
            <a:r>
              <a:rPr lang="en-US" altLang="zh-CN" sz="3335">
                <a:sym typeface="+mn-ea"/>
              </a:rPr>
              <a:t>) =&gt;{</a:t>
            </a:r>
            <a:r>
              <a:rPr lang="zh-CN" altLang="en-US" sz="3335">
                <a:sym typeface="+mn-ea"/>
              </a:rPr>
              <a:t>条件</a:t>
            </a:r>
            <a:r>
              <a:rPr lang="en-US" altLang="zh-CN" sz="3335">
                <a:sym typeface="+mn-ea"/>
              </a:rPr>
              <a:t>}); </a:t>
            </a:r>
            <a:r>
              <a:rPr lang="zh-CN" altLang="en-US" sz="3335">
                <a:sym typeface="+mn-ea"/>
              </a:rPr>
              <a:t>返回符合指定条件的第一个元素</a:t>
            </a:r>
            <a:r>
              <a:rPr lang="en-US" altLang="zh-CN" sz="3335">
                <a:sym typeface="+mn-ea"/>
              </a:rPr>
              <a:t>, </a:t>
            </a:r>
            <a:r>
              <a:rPr lang="zh-CN" altLang="en-US" sz="3335">
                <a:sym typeface="+mn-ea"/>
              </a:rPr>
              <a:t>找不到则返回该类型的默认值，值类型返回</a:t>
            </a:r>
            <a:r>
              <a:rPr lang="en-US" altLang="zh-CN" sz="3335">
                <a:sym typeface="+mn-ea"/>
              </a:rPr>
              <a:t>0</a:t>
            </a:r>
            <a:r>
              <a:rPr lang="zh-CN" altLang="en-US" sz="3335">
                <a:sym typeface="+mn-ea"/>
              </a:rPr>
              <a:t>，引用类型返回</a:t>
            </a:r>
            <a:r>
              <a:rPr lang="en-US" altLang="zh-CN" sz="3335">
                <a:sym typeface="+mn-ea"/>
              </a:rPr>
              <a:t>null</a:t>
            </a:r>
            <a:endParaRPr lang="en-US" altLang="zh-CN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335">
                <a:sym typeface="+mn-ea"/>
              </a:rPr>
              <a:t>Array</a:t>
            </a:r>
            <a:r>
              <a:rPr lang="en-US" altLang="zh-CN" sz="3335">
                <a:sym typeface="+mn-ea"/>
              </a:rPr>
              <a:t>.</a:t>
            </a:r>
            <a:r>
              <a:rPr lang="en-US" altLang="zh-CN" sz="3335">
                <a:solidFill>
                  <a:srgbClr val="FF0000"/>
                </a:solidFill>
                <a:sym typeface="+mn-ea"/>
              </a:rPr>
              <a:t>Clear</a:t>
            </a:r>
            <a:r>
              <a:rPr lang="en-US" altLang="zh-CN" sz="3335">
                <a:sym typeface="+mn-ea"/>
              </a:rPr>
              <a:t>(Array  src, int index, int length);  </a:t>
            </a:r>
            <a:r>
              <a:rPr lang="zh-CN" altLang="en-US" sz="3335">
                <a:sym typeface="+mn-ea"/>
              </a:rPr>
              <a:t>静态方法，</a:t>
            </a:r>
            <a:r>
              <a:rPr lang="en-US" altLang="zh-CN" sz="3335">
                <a:sym typeface="+mn-ea"/>
              </a:rPr>
              <a:t>清空数组</a:t>
            </a:r>
            <a:r>
              <a:rPr lang="zh-CN" altLang="en-US" sz="3335">
                <a:sym typeface="+mn-ea"/>
              </a:rPr>
              <a:t>从下标开始</a:t>
            </a:r>
            <a:r>
              <a:rPr lang="en-US" altLang="zh-CN" sz="3335">
                <a:sym typeface="+mn-ea"/>
              </a:rPr>
              <a:t>,</a:t>
            </a:r>
            <a:r>
              <a:rPr lang="zh-CN" altLang="en-US" sz="3335">
                <a:sym typeface="+mn-ea"/>
              </a:rPr>
              <a:t>指定长度的元素</a:t>
            </a:r>
            <a:r>
              <a:rPr lang="en-US" altLang="zh-CN" sz="3335">
                <a:sym typeface="+mn-ea"/>
              </a:rPr>
              <a:t>: </a:t>
            </a:r>
            <a:r>
              <a:rPr lang="zh-CN" altLang="en-US" sz="3335">
                <a:sym typeface="+mn-ea"/>
              </a:rPr>
              <a:t>注意元素被清空了</a:t>
            </a:r>
            <a:r>
              <a:rPr lang="en-US" altLang="zh-CN" sz="3335">
                <a:sym typeface="+mn-ea"/>
              </a:rPr>
              <a:t>, </a:t>
            </a:r>
            <a:r>
              <a:rPr lang="zh-CN" altLang="en-US" sz="3335">
                <a:sym typeface="+mn-ea"/>
              </a:rPr>
              <a:t>清空后值根据其本身的数据类型来定</a:t>
            </a:r>
            <a:r>
              <a:rPr lang="en-US" altLang="zh-CN" sz="3335">
                <a:sym typeface="+mn-ea"/>
              </a:rPr>
              <a:t>,</a:t>
            </a:r>
            <a:r>
              <a:rPr lang="zh-CN" altLang="en-US" sz="3335">
                <a:sym typeface="+mn-ea"/>
              </a:rPr>
              <a:t>比如值类型为</a:t>
            </a:r>
            <a:r>
              <a:rPr lang="en-US" altLang="zh-CN" sz="3335">
                <a:sym typeface="+mn-ea"/>
              </a:rPr>
              <a:t>0,</a:t>
            </a:r>
            <a:r>
              <a:rPr lang="zh-CN" altLang="en-US" sz="3335">
                <a:sym typeface="+mn-ea"/>
              </a:rPr>
              <a:t>引用类型为</a:t>
            </a:r>
            <a:r>
              <a:rPr lang="en-US" altLang="zh-CN" sz="3335">
                <a:sym typeface="+mn-ea"/>
              </a:rPr>
              <a:t>null, </a:t>
            </a:r>
            <a:r>
              <a:rPr lang="zh-CN" altLang="en-US" sz="3335">
                <a:solidFill>
                  <a:srgbClr val="FF0000"/>
                </a:solidFill>
                <a:sym typeface="+mn-ea"/>
              </a:rPr>
              <a:t>数组地址并未被回收。</a:t>
            </a:r>
            <a:endParaRPr lang="zh-CN" altLang="en-US" sz="3335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335">
                <a:solidFill>
                  <a:schemeClr val="tx1"/>
                </a:solidFill>
              </a:rPr>
              <a:t>Array.</a:t>
            </a:r>
            <a:r>
              <a:rPr lang="zh-CN" altLang="en-US" sz="3335">
                <a:solidFill>
                  <a:srgbClr val="FF0000"/>
                </a:solidFill>
              </a:rPr>
              <a:t>Copy</a:t>
            </a:r>
            <a:r>
              <a:rPr lang="zh-CN" altLang="en-US" sz="3335">
                <a:solidFill>
                  <a:schemeClr val="tx1"/>
                </a:solidFill>
              </a:rPr>
              <a:t>(资源数组, 目标数组, 长度);从资源数组中拷贝指定长度的元素到目标数组</a:t>
            </a:r>
            <a:endParaRPr lang="zh-CN" altLang="en-US" sz="3335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.String</a:t>
            </a: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C#</a:t>
            </a:r>
            <a:r>
              <a:rPr lang="zh-CN" altLang="en-US"/>
              <a:t>也为</a:t>
            </a:r>
            <a:r>
              <a:rPr lang="en-US" altLang="zh-CN"/>
              <a:t>string</a:t>
            </a:r>
            <a:r>
              <a:rPr lang="zh-CN" altLang="en-US"/>
              <a:t>提供了非常多的</a:t>
            </a:r>
            <a:r>
              <a:rPr lang="en-US" altLang="zh-CN"/>
              <a:t>API</a:t>
            </a:r>
            <a:r>
              <a:rPr lang="zh-CN" altLang="en-US"/>
              <a:t>， </a:t>
            </a:r>
            <a:r>
              <a:rPr lang="zh-CN" altLang="en-US"/>
              <a:t>用于字符串的</a:t>
            </a:r>
            <a:r>
              <a:rPr lang="zh-CN" altLang="en-US"/>
              <a:t>操作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在日常开发中会经常用到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930"/>
            <a:ext cx="10515600" cy="5975350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string</a:t>
            </a:r>
            <a:r>
              <a:rPr lang="zh-CN" altLang="en-US" sz="3200" b="1"/>
              <a:t>中常用的静态方法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string.</a:t>
            </a:r>
            <a:r>
              <a:rPr lang="en-US" altLang="zh-CN" sz="2400">
                <a:solidFill>
                  <a:srgbClr val="FF0000"/>
                </a:solidFill>
              </a:rPr>
              <a:t>Empty</a:t>
            </a:r>
            <a:r>
              <a:rPr lang="en-US" altLang="zh-CN" sz="2400"/>
              <a:t>();</a:t>
            </a:r>
            <a:r>
              <a:rPr lang="zh-CN" altLang="en-US" sz="2400"/>
              <a:t>空串，</a:t>
            </a:r>
            <a:r>
              <a:rPr lang="zh-CN" altLang="en-US" sz="2400">
                <a:solidFill>
                  <a:srgbClr val="FF0000"/>
                </a:solidFill>
              </a:rPr>
              <a:t>等同于  string str = ""</a:t>
            </a:r>
            <a:r>
              <a:rPr lang="zh-CN" altLang="en-US" sz="2400"/>
              <a:t>;都会分配存储空间，但该空间长度为</a:t>
            </a:r>
            <a:r>
              <a:rPr lang="en-US" altLang="zh-CN" sz="2400"/>
              <a:t>0,</a:t>
            </a:r>
            <a:r>
              <a:rPr lang="zh-CN" altLang="en-US" sz="2400"/>
              <a:t>该空间有实际的内存地址； 和</a:t>
            </a:r>
            <a:r>
              <a:rPr lang="en-US" altLang="zh-CN" sz="2400">
                <a:solidFill>
                  <a:srgbClr val="FF0000"/>
                </a:solidFill>
              </a:rPr>
              <a:t>null</a:t>
            </a:r>
            <a:r>
              <a:rPr lang="zh-CN" altLang="en-US" sz="2400"/>
              <a:t>的区别在于， </a:t>
            </a:r>
            <a:r>
              <a:rPr lang="en-US" altLang="zh-CN" sz="2400"/>
              <a:t>null</a:t>
            </a:r>
            <a:r>
              <a:rPr lang="zh-CN" altLang="en-US" sz="2400"/>
              <a:t>并不分配内存空间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Format</a:t>
            </a:r>
            <a:r>
              <a:rPr lang="zh-CN" altLang="en-US" sz="2400"/>
              <a:t>("{0}</a:t>
            </a:r>
            <a:r>
              <a:rPr lang="en-US" altLang="zh-CN" sz="2400"/>
              <a:t>,weqwe</a:t>
            </a:r>
            <a:r>
              <a:rPr lang="zh-CN" altLang="en-US" sz="2400"/>
              <a:t>{1}"</a:t>
            </a:r>
            <a:r>
              <a:rPr lang="en-US" altLang="zh-CN" sz="2400"/>
              <a:t>, str1, str2</a:t>
            </a:r>
            <a:r>
              <a:rPr lang="zh-CN" altLang="en-US" sz="2400"/>
              <a:t>);  将字符串中的占位符</a:t>
            </a:r>
            <a:r>
              <a:rPr lang="zh-CN" altLang="en-US" sz="2400"/>
              <a:t>，替换为后面的字符串，用逗号隔开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IsNullOrWhiteSpace</a:t>
            </a:r>
            <a:r>
              <a:rPr lang="zh-CN" altLang="en-US" sz="2400"/>
              <a:t>(</a:t>
            </a:r>
            <a:r>
              <a:rPr lang="en-US" altLang="zh-CN" sz="2400">
                <a:sym typeface="+mn-ea"/>
              </a:rPr>
              <a:t>string  str</a:t>
            </a:r>
            <a:r>
              <a:rPr lang="zh-CN" altLang="en-US" sz="2400"/>
              <a:t>);返回</a:t>
            </a:r>
            <a:r>
              <a:rPr lang="en-US" altLang="zh-CN" sz="2400"/>
              <a:t>bool, </a:t>
            </a:r>
            <a:r>
              <a:rPr lang="zh-CN" altLang="en-US" sz="2400"/>
              <a:t>如果字符串是null,或空字符串 或者只有空格，则返回</a:t>
            </a:r>
            <a:r>
              <a:rPr lang="en-US" altLang="zh-CN" sz="2400"/>
              <a:t>true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string.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IsNullOrEmpty</a:t>
            </a:r>
            <a:r>
              <a:rPr lang="en-US" altLang="zh-CN" sz="2400">
                <a:sym typeface="+mn-ea"/>
              </a:rPr>
              <a:t>(string  str);</a:t>
            </a:r>
            <a:r>
              <a:rPr lang="zh-CN" altLang="en-US" sz="2400">
                <a:sym typeface="+mn-ea"/>
              </a:rPr>
              <a:t>返回</a:t>
            </a:r>
            <a:r>
              <a:rPr lang="en-US" altLang="zh-CN" sz="2400">
                <a:sym typeface="+mn-ea"/>
              </a:rPr>
              <a:t>bool,</a:t>
            </a:r>
            <a:r>
              <a:rPr lang="zh-CN" altLang="en-US" sz="2400">
                <a:sym typeface="+mn-ea"/>
              </a:rPr>
              <a:t>如果字符串是</a:t>
            </a:r>
            <a:r>
              <a:rPr lang="en-US" altLang="zh-CN" sz="2400">
                <a:sym typeface="+mn-ea"/>
              </a:rPr>
              <a:t>null,</a:t>
            </a:r>
            <a:r>
              <a:rPr lang="zh-CN" altLang="en-US" sz="2400">
                <a:sym typeface="+mn-ea"/>
              </a:rPr>
              <a:t>或空串，返回</a:t>
            </a:r>
            <a:r>
              <a:rPr lang="en-US" altLang="zh-CN" sz="2400">
                <a:sym typeface="+mn-ea"/>
              </a:rPr>
              <a:t>true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Concat</a:t>
            </a:r>
            <a:r>
              <a:rPr lang="zh-CN" altLang="en-US" sz="2400"/>
              <a:t>(字符串</a:t>
            </a:r>
            <a:r>
              <a:rPr lang="en-US" altLang="zh-CN" sz="2400"/>
              <a:t>1, </a:t>
            </a:r>
            <a:r>
              <a:rPr lang="zh-CN" altLang="en-US" sz="2400">
                <a:sym typeface="+mn-ea"/>
              </a:rPr>
              <a:t>字符串</a:t>
            </a:r>
            <a:r>
              <a:rPr lang="en-US" altLang="zh-CN" sz="2400">
                <a:sym typeface="+mn-ea"/>
              </a:rPr>
              <a:t>2, </a:t>
            </a:r>
            <a:r>
              <a:rPr lang="zh-CN" altLang="en-US" sz="2400">
                <a:sym typeface="+mn-ea"/>
              </a:rPr>
              <a:t>字符串</a:t>
            </a:r>
            <a:r>
              <a:rPr lang="en-US" altLang="zh-CN" sz="2400">
                <a:sym typeface="+mn-ea"/>
              </a:rPr>
              <a:t>3,....</a:t>
            </a:r>
            <a:r>
              <a:rPr lang="zh-CN" altLang="en-US" sz="2400"/>
              <a:t>); 参数是可变参数</a:t>
            </a:r>
            <a:r>
              <a:rPr lang="en-US" altLang="zh-CN" sz="2400"/>
              <a:t>,</a:t>
            </a:r>
            <a:r>
              <a:rPr lang="zh-CN" altLang="en-US" sz="2400"/>
              <a:t>拼接</a:t>
            </a:r>
            <a:r>
              <a:rPr lang="zh-CN" altLang="en-US" sz="2400"/>
              <a:t>多个字符串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string.</a:t>
            </a:r>
            <a:r>
              <a:rPr lang="zh-CN" altLang="en-US" sz="2400">
                <a:solidFill>
                  <a:srgbClr val="FF0000"/>
                </a:solidFill>
              </a:rPr>
              <a:t>Join</a:t>
            </a:r>
            <a:r>
              <a:rPr lang="zh-CN" altLang="en-US" sz="2400"/>
              <a:t>(</a:t>
            </a:r>
            <a:r>
              <a:rPr lang="en-US" altLang="zh-CN" sz="2400"/>
              <a:t>string  </a:t>
            </a:r>
            <a:r>
              <a:rPr lang="zh-CN" altLang="en-US" sz="2400"/>
              <a:t>用于分隔的</a:t>
            </a:r>
            <a:r>
              <a:rPr lang="zh-CN" altLang="en-US" sz="2400"/>
              <a:t>字符串</a:t>
            </a:r>
            <a:r>
              <a:rPr lang="en-US" altLang="zh-CN" sz="2400"/>
              <a:t>,  params string[] str</a:t>
            </a:r>
            <a:r>
              <a:rPr lang="zh-CN" altLang="en-US" sz="2400"/>
              <a:t>); </a:t>
            </a:r>
            <a:r>
              <a:rPr lang="zh-CN" altLang="en-US" sz="2400">
                <a:sym typeface="+mn-ea"/>
              </a:rPr>
              <a:t>拼接</a:t>
            </a:r>
            <a:r>
              <a:rPr lang="zh-CN" altLang="en-US" sz="2400"/>
              <a:t>多个字符串并用指定字符串分割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"/>
            <a:ext cx="10515600" cy="6675120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zh-CN" altLang="en-US" sz="5820" b="1"/>
              <a:t>字符串对象的常用方法</a:t>
            </a:r>
            <a:endParaRPr lang="zh-CN" altLang="en-US" sz="5820" b="1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Insert</a:t>
            </a:r>
            <a:r>
              <a:rPr lang="zh-CN" altLang="en-US" sz="3110"/>
              <a:t>(</a:t>
            </a:r>
            <a:r>
              <a:rPr lang="en-US" altLang="zh-CN" sz="3110"/>
              <a:t>int  startIndex, string str</a:t>
            </a:r>
            <a:r>
              <a:rPr lang="zh-CN" altLang="en-US" sz="3110"/>
              <a:t>);//在指定位置插入字符串</a:t>
            </a:r>
            <a:r>
              <a:rPr lang="en-US" altLang="zh-CN" sz="3110"/>
              <a:t>,</a:t>
            </a:r>
            <a:r>
              <a:rPr lang="zh-CN" altLang="en-US" sz="3110"/>
              <a:t>并返回新串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StartsWith</a:t>
            </a:r>
            <a:r>
              <a:rPr lang="zh-CN" altLang="en-US" sz="3110"/>
              <a:t>(</a:t>
            </a:r>
            <a:r>
              <a:rPr lang="en-US" altLang="zh-CN" sz="3110"/>
              <a:t>string str</a:t>
            </a:r>
            <a:r>
              <a:rPr lang="zh-CN" altLang="en-US" sz="3110"/>
              <a:t>);//是否以某个字符串开始</a:t>
            </a:r>
            <a:r>
              <a:rPr lang="en-US" altLang="zh-CN" sz="3110"/>
              <a:t>, </a:t>
            </a:r>
            <a:r>
              <a:rPr lang="zh-CN" altLang="en-US" sz="3110"/>
              <a:t>返回</a:t>
            </a:r>
            <a:r>
              <a:rPr lang="en-US" altLang="zh-CN" sz="3110"/>
              <a:t>bool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EndsWith</a:t>
            </a:r>
            <a:r>
              <a:rPr lang="zh-CN" altLang="en-US" sz="3110"/>
              <a:t>(</a:t>
            </a:r>
            <a:r>
              <a:rPr lang="en-US" altLang="zh-CN" sz="3110"/>
              <a:t>string str</a:t>
            </a:r>
            <a:r>
              <a:rPr lang="zh-CN" altLang="en-US" sz="3110"/>
              <a:t>); //是否以</a:t>
            </a:r>
            <a:r>
              <a:rPr lang="zh-CN" altLang="en-US" sz="3110">
                <a:sym typeface="+mn-ea"/>
              </a:rPr>
              <a:t>某个字符串</a:t>
            </a:r>
            <a:r>
              <a:rPr lang="zh-CN" altLang="en-US" sz="3110"/>
              <a:t>结尾</a:t>
            </a:r>
            <a:r>
              <a:rPr lang="en-US" altLang="zh-CN" sz="3110"/>
              <a:t>, </a:t>
            </a:r>
            <a:r>
              <a:rPr lang="zh-CN" altLang="en-US" sz="3110"/>
              <a:t>返回</a:t>
            </a:r>
            <a:r>
              <a:rPr lang="en-US" altLang="zh-CN" sz="3110"/>
              <a:t>bool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Remove</a:t>
            </a:r>
            <a:r>
              <a:rPr lang="zh-CN" altLang="en-US" sz="3110"/>
              <a:t>(</a:t>
            </a:r>
            <a:r>
              <a:rPr lang="en-US" altLang="zh-CN" sz="3110"/>
              <a:t>int startIndex</a:t>
            </a:r>
            <a:r>
              <a:rPr lang="zh-CN" altLang="en-US" sz="3110"/>
              <a:t>); //返回一个从开始下标起移除之后所有字符的字符串</a:t>
            </a:r>
            <a:r>
              <a:rPr lang="en-US" altLang="zh-CN" sz="3110"/>
              <a:t>, </a:t>
            </a:r>
            <a:r>
              <a:rPr lang="zh-CN" altLang="en-US" sz="3110">
                <a:solidFill>
                  <a:srgbClr val="FF0000"/>
                </a:solidFill>
              </a:rPr>
              <a:t>原串不变</a:t>
            </a:r>
            <a:endParaRPr lang="zh-CN" altLang="en-US" sz="311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Substring</a:t>
            </a:r>
            <a:r>
              <a:rPr lang="zh-CN" altLang="en-US" sz="3110"/>
              <a:t>(</a:t>
            </a:r>
            <a:r>
              <a:rPr lang="en-US" altLang="zh-CN" sz="3110"/>
              <a:t>int startIndex, int length</a:t>
            </a:r>
            <a:r>
              <a:rPr lang="zh-CN" altLang="en-US" sz="3110"/>
              <a:t>);//返回一个从开始下标至指定长度被截取的字符串</a:t>
            </a:r>
            <a:r>
              <a:rPr lang="en-US" altLang="zh-CN" sz="3110"/>
              <a:t>, </a:t>
            </a:r>
            <a:r>
              <a:rPr lang="zh-CN" altLang="en-US" sz="3110">
                <a:solidFill>
                  <a:srgbClr val="FF0000"/>
                </a:solidFill>
                <a:sym typeface="+mn-ea"/>
              </a:rPr>
              <a:t>原串不变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Replace</a:t>
            </a:r>
            <a:r>
              <a:rPr lang="zh-CN" altLang="en-US" sz="3110"/>
              <a:t>(</a:t>
            </a:r>
            <a:r>
              <a:rPr lang="en-US" altLang="zh-CN" sz="3110"/>
              <a:t>char, char</a:t>
            </a:r>
            <a:r>
              <a:rPr lang="zh-CN" altLang="en-US" sz="3110"/>
              <a:t>); //</a:t>
            </a:r>
            <a:r>
              <a:rPr lang="zh-CN" altLang="en-US" sz="3110">
                <a:sym typeface="+mn-ea"/>
              </a:rPr>
              <a:t>返回一个新的字符串</a:t>
            </a:r>
            <a:r>
              <a:rPr lang="en-US" altLang="zh-CN" sz="3110">
                <a:sym typeface="+mn-ea"/>
              </a:rPr>
              <a:t>, </a:t>
            </a:r>
            <a:r>
              <a:rPr lang="zh-CN" altLang="en-US" sz="3110">
                <a:sym typeface="+mn-ea"/>
              </a:rPr>
              <a:t>其中的指定字符</a:t>
            </a:r>
            <a:r>
              <a:rPr lang="en-US" altLang="zh-CN" sz="3110">
                <a:sym typeface="+mn-ea"/>
              </a:rPr>
              <a:t>,</a:t>
            </a:r>
            <a:r>
              <a:rPr lang="zh-CN" altLang="en-US" sz="3110">
                <a:sym typeface="+mn-ea"/>
              </a:rPr>
              <a:t>被第二个参数字符替换</a:t>
            </a:r>
            <a:endParaRPr lang="zh-CN" altLang="en-US" sz="3110"/>
          </a:p>
          <a:p>
            <a:pPr marL="0" indent="0">
              <a:buNone/>
            </a:pPr>
            <a:r>
              <a:rPr lang="en-US" altLang="zh-CN" sz="3110">
                <a:solidFill>
                  <a:srgbClr val="FF0000"/>
                </a:solidFill>
              </a:rPr>
              <a:t>Replace</a:t>
            </a:r>
            <a:r>
              <a:rPr lang="en-US" altLang="zh-CN" sz="3110"/>
              <a:t>(string, string);//</a:t>
            </a:r>
            <a:r>
              <a:rPr lang="zh-CN" altLang="en-US" sz="3110"/>
              <a:t>返回一个新的字符串</a:t>
            </a:r>
            <a:r>
              <a:rPr lang="en-US" altLang="zh-CN" sz="3110"/>
              <a:t>, </a:t>
            </a:r>
            <a:r>
              <a:rPr lang="zh-CN" altLang="en-US" sz="3110"/>
              <a:t>其中的指定字符串</a:t>
            </a:r>
            <a:r>
              <a:rPr lang="en-US" altLang="zh-CN" sz="3110"/>
              <a:t>,</a:t>
            </a:r>
            <a:r>
              <a:rPr lang="zh-CN" altLang="en-US" sz="3110"/>
              <a:t>被第二个参数字符串替换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Split</a:t>
            </a:r>
            <a:r>
              <a:rPr lang="zh-CN" altLang="en-US" sz="3110"/>
              <a:t>(</a:t>
            </a:r>
            <a:r>
              <a:rPr lang="en-US" altLang="zh-CN" sz="3110"/>
              <a:t>char</a:t>
            </a:r>
            <a:r>
              <a:rPr lang="zh-CN" altLang="en-US" sz="3110"/>
              <a:t>);//字符串被其指定的内部字符分割</a:t>
            </a:r>
            <a:r>
              <a:rPr lang="en-US" altLang="zh-CN" sz="3110"/>
              <a:t>, </a:t>
            </a:r>
            <a:r>
              <a:rPr lang="zh-CN" altLang="en-US" sz="3110"/>
              <a:t>返回分割后的字符串数组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ToLower</a:t>
            </a:r>
            <a:r>
              <a:rPr lang="zh-CN" altLang="en-US" sz="3110"/>
              <a:t>(); //转小写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ToUpper</a:t>
            </a:r>
            <a:r>
              <a:rPr lang="zh-CN" altLang="en-US" sz="3110"/>
              <a:t>();//转大写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</a:t>
            </a:r>
            <a:r>
              <a:rPr lang="zh-CN" altLang="en-US" sz="3110"/>
              <a:t>();//默认删除首尾空格 可以用参数指定要删除的首尾字符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TrimStart</a:t>
            </a:r>
            <a:r>
              <a:rPr lang="zh-CN" altLang="en-US" sz="3110"/>
              <a:t>();//删除首空格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TrimEnd</a:t>
            </a:r>
            <a:r>
              <a:rPr lang="zh-CN" altLang="en-US" sz="3110"/>
              <a:t>();//删除尾空格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3110">
                <a:solidFill>
                  <a:srgbClr val="FF0000"/>
                </a:solidFill>
              </a:rPr>
              <a:t>ToCharArray</a:t>
            </a:r>
            <a:r>
              <a:rPr lang="zh-CN" altLang="en-US" sz="3110"/>
              <a:t>();//转字符数组</a:t>
            </a:r>
            <a:endParaRPr lang="zh-CN" altLang="en-US" sz="3110"/>
          </a:p>
          <a:p>
            <a:pPr marL="0" indent="0">
              <a:buNone/>
            </a:pPr>
            <a:r>
              <a:rPr lang="zh-CN" altLang="en-US" sz="5820" b="1"/>
              <a:t>字符串的常用属性</a:t>
            </a:r>
            <a:endParaRPr lang="zh-CN" altLang="en-US" sz="5820" b="1"/>
          </a:p>
          <a:p>
            <a:pPr marL="0" indent="0">
              <a:buNone/>
            </a:pPr>
            <a:r>
              <a:rPr lang="en-US" altLang="zh-CN" sz="3555">
                <a:sym typeface="+mn-ea"/>
              </a:rPr>
              <a:t>.</a:t>
            </a:r>
            <a:r>
              <a:rPr lang="en-US" altLang="zh-CN" sz="3555">
                <a:solidFill>
                  <a:srgbClr val="FF0000"/>
                </a:solidFill>
                <a:sym typeface="+mn-ea"/>
              </a:rPr>
              <a:t>Length  </a:t>
            </a:r>
            <a:r>
              <a:rPr lang="zh-CN" altLang="en-US" sz="3555">
                <a:sym typeface="+mn-ea"/>
              </a:rPr>
              <a:t>获取字符串的长度</a:t>
            </a:r>
            <a:endParaRPr lang="zh-CN" altLang="en-US" sz="3555"/>
          </a:p>
          <a:p>
            <a:pPr marL="0" indent="0">
              <a:buNone/>
            </a:pPr>
            <a:endParaRPr lang="zh-CN" altLang="en-US" sz="355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35" y="0"/>
            <a:ext cx="10634980" cy="68573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字符串的格式化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endParaRPr lang="zh-CN" altLang="en-US" sz="20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31365" y="1104265"/>
          <a:ext cx="853186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95"/>
                <a:gridCol w="2183130"/>
                <a:gridCol w="3323590"/>
                <a:gridCol w="22523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字符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示例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输出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货币</a:t>
                      </a:r>
                      <a:r>
                        <a:rPr lang="en-US" altLang="zh-CN"/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最少会保留两位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string.Format("白菜价:{0:C}", 2);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白菜价:￥2.00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十进制</a:t>
                      </a:r>
                      <a:r>
                        <a:rPr lang="en-US" altLang="zh-CN"/>
                        <a:t>(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整数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string.Format("白菜价:{0:D}",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</a:t>
                      </a:r>
                      <a:endParaRPr lang="zh-CN" altLang="en-US"/>
                    </a:p>
                  </a:txBody>
                  <a:tcPr/>
                </a:tc>
              </a:tr>
              <a:tr h="628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科学计数</a:t>
                      </a: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string.Format("白菜价:{0:E}",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白菜价:2.000000E+000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常规</a:t>
                      </a:r>
                      <a:r>
                        <a:rPr lang="en-US" altLang="zh-CN"/>
                        <a:t>(G和G2是同一个精度, 2以后精度依次递增)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string.Format("白菜价:{0:G}", 2);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用分号隔开的数字</a:t>
                      </a:r>
                      <a:r>
                        <a:rPr lang="en-US" altLang="zh-CN"/>
                        <a:t>(N表示默认留两位小数,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N1表示默认留一位小数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string.Format("白菜价:{0:N1}", 2000000);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白菜价:2,000,000.0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十六进制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string.Format("白菜价:{0:X}", 13);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白菜价</a:t>
                      </a:r>
                      <a:r>
                        <a:rPr lang="en-US" altLang="zh-CN"/>
                        <a:t>:D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百分比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string.Format("{0:P}", 0.24583)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24.58% （默认保留百分的两位小数）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cf55b52-dbf9-41aa-8439-c5675c24758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4249</Words>
  <Application>WPS 演示</Application>
  <PresentationFormat>宽屏</PresentationFormat>
  <Paragraphs>211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第八课  Array和String常用API</vt:lpstr>
      <vt:lpstr>一.    .NetFrameWork </vt:lpstr>
      <vt:lpstr>二.Array类</vt:lpstr>
      <vt:lpstr>PowerPoint 演示文稿</vt:lpstr>
      <vt:lpstr>PowerPoint 演示文稿</vt:lpstr>
      <vt:lpstr>二.String常用API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150</cp:revision>
  <dcterms:created xsi:type="dcterms:W3CDTF">2020-09-15T01:52:00Z</dcterms:created>
  <dcterms:modified xsi:type="dcterms:W3CDTF">2021-01-05T08:05:47Z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