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4.xml"/><Relationship Id="rId3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tags" Target="../tags/tag6.xml"/><Relationship Id="rId3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11.xm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tags" Target="../tags/tag13.xml"/><Relationship Id="rId3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5.xm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image" Target="../media/image2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19.xml"/><Relationship Id="rId3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tags" Target="../tags/tag21.xml"/><Relationship Id="rId3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1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image" Target="../media/image5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6604053" y="2322678"/>
            <a:ext cx="4826038" cy="221264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10000"/>
                    <a:lumOff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乐喵体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153" y="1837738"/>
            <a:ext cx="3235350" cy="318251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副标题 2"/>
          <p:cNvSpPr/>
          <p:nvPr>
            <p:ph type="subTitle" idx="3" hasCustomPrompt="1"/>
            <p:custDataLst>
              <p:tags r:id="rId7"/>
            </p:custDataLst>
          </p:nvPr>
        </p:nvSpPr>
        <p:spPr>
          <a:xfrm>
            <a:off x="4826039" y="2976598"/>
            <a:ext cx="6857365" cy="825334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幼圆" charset="0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9" name="标题 3"/>
          <p:cNvSpPr/>
          <p:nvPr>
            <p:ph type="ctrTitle" idx="2" hasCustomPrompt="1"/>
            <p:custDataLst>
              <p:tags r:id="rId8"/>
            </p:custDataLst>
          </p:nvPr>
        </p:nvSpPr>
        <p:spPr>
          <a:xfrm>
            <a:off x="4826039" y="2000603"/>
            <a:ext cx="6858000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0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乐喵体W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8790" y="1270281"/>
            <a:ext cx="4389120" cy="43174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幼圆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2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6692953" y="3840528"/>
            <a:ext cx="4648238" cy="484413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幼圆" charset="0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04053" y="2533063"/>
            <a:ext cx="4826038" cy="11385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1000" normalizeH="0" baseline="0" noProof="1" dirty="0">
                <a:solidFill>
                  <a:schemeClr val="dk1">
                    <a:lumMod val="10000"/>
                    <a:lumOff val="90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6604053" y="3832273"/>
            <a:ext cx="4826038" cy="49266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>
              <a:lnSpc>
                <a:spcPct val="10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幼圆" charset="0"/>
              <a:cs typeface="幼圆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86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charset="0"/>
                <a:cs typeface="幼圆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幼圆" charset="0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charset="0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charset="0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charset="0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charset="0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image" Target="../media/image2.png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image" Target="../media/image2.png"/><Relationship Id="rId1" Type="http://schemas.openxmlformats.org/officeDocument/2006/relationships/tags" Target="../tags/tag9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image" Target="../media/image2.png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image" Target="../media/image2.png"/><Relationship Id="rId1" Type="http://schemas.openxmlformats.org/officeDocument/2006/relationships/tags" Target="../tags/tag10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image" Target="../media/image2.png"/><Relationship Id="rId1" Type="http://schemas.openxmlformats.org/officeDocument/2006/relationships/tags" Target="../tags/tag109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image" Target="../media/image2.png"/><Relationship Id="rId1" Type="http://schemas.openxmlformats.org/officeDocument/2006/relationships/tags" Target="../tags/tag1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ctrTitle" idx="2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600">
                <a:solidFill>
                  <a:schemeClr val="dk1">
                    <a:lumMod val="10000"/>
                    <a:lumOff val="90000"/>
                  </a:schemeClr>
                </a:solidFill>
              </a:rPr>
              <a:t>认识学习</a:t>
            </a:r>
            <a:endParaRPr lang="zh-CN" altLang="en-US" sz="6600">
              <a:solidFill>
                <a:schemeClr val="dk1">
                  <a:lumMod val="10000"/>
                  <a:lumOff val="9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一</a:t>
            </a:r>
            <a:r>
              <a:rPr lang="en-US" altLang="zh-CN">
                <a:solidFill>
                  <a:schemeClr val="dk1"/>
                </a:solidFill>
                <a:latin typeface="幼圆" charset="0"/>
                <a:cs typeface="幼圆" charset="0"/>
              </a:rPr>
              <a:t>.</a:t>
            </a:r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常规的学习方式</a:t>
            </a:r>
            <a:endParaRPr lang="zh-CN" altLang="en-US">
              <a:solidFill>
                <a:schemeClr val="dk1"/>
              </a:solidFill>
              <a:latin typeface="幼圆" charset="0"/>
              <a:cs typeface="幼圆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b="1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老师讲，学生记，划重点，回家后反复看笔记。</a:t>
            </a:r>
            <a:endParaRPr lang="zh-CN" altLang="en-US" sz="3200" b="1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优点：</a:t>
            </a:r>
            <a:endParaRPr lang="zh-CN" altLang="en-US" sz="2400" b="1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a.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看起来似乎真的记住了    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b.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轻松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缺点：</a:t>
            </a:r>
            <a:endParaRPr lang="zh-CN" altLang="en-US" sz="2400" b="1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a.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记住了却不会用；  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b.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费时费力，事倍功半；   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c.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过段时间不用则会遗忘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二</a:t>
            </a:r>
            <a:r>
              <a:rPr lang="en-US" altLang="zh-CN">
                <a:solidFill>
                  <a:schemeClr val="dk1"/>
                </a:solidFill>
                <a:latin typeface="幼圆" charset="0"/>
                <a:cs typeface="幼圆" charset="0"/>
              </a:rPr>
              <a:t>.</a:t>
            </a:r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学习中的误区</a:t>
            </a:r>
            <a:endParaRPr lang="zh-CN" altLang="en-US">
              <a:solidFill>
                <a:schemeClr val="dk1"/>
              </a:solidFill>
              <a:latin typeface="幼圆" charset="0"/>
              <a:cs typeface="幼圆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olidFill>
                  <a:schemeClr val="dk1"/>
                </a:solidFill>
                <a:latin typeface="幼圆" charset="0"/>
                <a:ea typeface="幼圆" charset="0"/>
              </a:rPr>
              <a:t>为什么明明很努力，但是就是学不好？</a:t>
            </a:r>
            <a:endParaRPr lang="zh-CN" altLang="en-US" b="1">
              <a:solidFill>
                <a:schemeClr val="dk1"/>
              </a:solidFill>
              <a:latin typeface="幼圆" charset="0"/>
              <a:ea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dk1"/>
                </a:solidFill>
                <a:latin typeface="幼圆" charset="0"/>
                <a:ea typeface="幼圆" charset="0"/>
              </a:rPr>
              <a:t>传统的学习方式使得我们长期地，反复地去记忆同一个知识点。在这个过程中，我们大脑的会产生我们已经掌握了所学的错觉。采取这种方式的我们常常不知道自己的真实水平，也不知道哪里才是我们真正的知识薄弱处，因此也不知道该在什么地方下力气。</a:t>
            </a:r>
            <a:endParaRPr lang="zh-CN" altLang="en-US">
              <a:solidFill>
                <a:schemeClr val="dk1"/>
              </a:solidFill>
              <a:latin typeface="幼圆" charset="0"/>
              <a:ea typeface="幼圆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三</a:t>
            </a:r>
            <a:r>
              <a:rPr lang="en-US" altLang="zh-CN">
                <a:solidFill>
                  <a:schemeClr val="dk1"/>
                </a:solidFill>
                <a:latin typeface="幼圆" charset="0"/>
                <a:cs typeface="幼圆" charset="0"/>
              </a:rPr>
              <a:t>.</a:t>
            </a:r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知识是会</a:t>
            </a:r>
            <a:r>
              <a:rPr lang="en-US" altLang="zh-CN">
                <a:solidFill>
                  <a:schemeClr val="dk1"/>
                </a:solidFill>
                <a:latin typeface="幼圆" charset="0"/>
                <a:cs typeface="幼圆" charset="0"/>
              </a:rPr>
              <a:t>“</a:t>
            </a:r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溜走</a:t>
            </a:r>
            <a:r>
              <a:rPr lang="en-US" altLang="zh-CN">
                <a:solidFill>
                  <a:schemeClr val="dk1"/>
                </a:solidFill>
                <a:latin typeface="幼圆" charset="0"/>
                <a:cs typeface="幼圆" charset="0"/>
              </a:rPr>
              <a:t>”</a:t>
            </a:r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的</a:t>
            </a:r>
            <a:endParaRPr lang="zh-CN" altLang="en-US">
              <a:solidFill>
                <a:schemeClr val="dk1"/>
              </a:solidFill>
              <a:latin typeface="幼圆" charset="0"/>
              <a:cs typeface="幼圆" charset="0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如果把大脑比喻成</a:t>
            </a:r>
            <a:r>
              <a:rPr lang="en-US" altLang="zh-CN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条不同的链条，把某一类知识比作链条上的珠子，传统的学习方式就是任由珠子从链条的一端滑落到另一端，然后坠落。而防止珠子跑掉滑走的最好方式就是给链条</a:t>
            </a:r>
            <a:r>
              <a:rPr lang="zh-CN" altLang="en-US" b="1">
                <a:solidFill>
                  <a:srgbClr val="FF0000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打个结</a:t>
            </a:r>
            <a:r>
              <a:rPr lang="zh-CN" altLang="en-US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。</a:t>
            </a:r>
            <a:endParaRPr lang="zh-CN" altLang="en-US">
              <a:solidFill>
                <a:schemeClr val="tx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在我们上完一节课下课后，</a:t>
            </a:r>
            <a:r>
              <a:rPr lang="zh-CN" altLang="en-US">
                <a:solidFill>
                  <a:srgbClr val="FF0000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有没有试着讲这堂课的知识点试着以自己的方式表达说出来？有没有自己的一些猜想与老师意见不同然后自己动手尝试？有没有把知识点串起来自己做一些</a:t>
            </a:r>
            <a:r>
              <a:rPr lang="en-US" altLang="zh-CN">
                <a:solidFill>
                  <a:srgbClr val="FF0000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demo?</a:t>
            </a:r>
            <a:endParaRPr lang="en-US" altLang="zh-CN">
              <a:solidFill>
                <a:srgbClr val="FF0000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四</a:t>
            </a:r>
            <a:r>
              <a:rPr lang="en-US" altLang="zh-CN">
                <a:solidFill>
                  <a:schemeClr val="dk1"/>
                </a:solidFill>
                <a:latin typeface="幼圆" charset="0"/>
                <a:cs typeface="幼圆" charset="0"/>
              </a:rPr>
              <a:t>.</a:t>
            </a:r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给记忆打个结</a:t>
            </a:r>
            <a:endParaRPr lang="zh-CN" altLang="en-US">
              <a:solidFill>
                <a:schemeClr val="dk1"/>
              </a:solidFill>
              <a:latin typeface="幼圆" charset="0"/>
              <a:cs typeface="幼圆" charset="0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幼圆" charset="0"/>
                <a:ea typeface="幼圆" charset="0"/>
              </a:rPr>
              <a:t>针对学习这件事，需要不断的给知识链条</a:t>
            </a:r>
            <a:r>
              <a:rPr lang="zh-CN" altLang="en-US" b="1">
                <a:solidFill>
                  <a:schemeClr val="tx1"/>
                </a:solidFill>
                <a:latin typeface="幼圆" charset="0"/>
                <a:ea typeface="幼圆" charset="0"/>
              </a:rPr>
              <a:t>打结</a:t>
            </a:r>
            <a:r>
              <a:rPr lang="zh-CN" altLang="en-US">
                <a:solidFill>
                  <a:schemeClr val="tx1"/>
                </a:solidFill>
                <a:latin typeface="幼圆" charset="0"/>
                <a:ea typeface="幼圆" charset="0"/>
              </a:rPr>
              <a:t>，而打结的方式就是</a:t>
            </a:r>
            <a:r>
              <a:rPr lang="zh-CN" altLang="en-US" b="1">
                <a:solidFill>
                  <a:schemeClr val="tx1"/>
                </a:solidFill>
                <a:latin typeface="幼圆" charset="0"/>
                <a:ea typeface="幼圆" charset="0"/>
              </a:rPr>
              <a:t>检索</a:t>
            </a:r>
            <a:r>
              <a:rPr lang="zh-CN" altLang="en-US">
                <a:solidFill>
                  <a:schemeClr val="tx1"/>
                </a:solidFill>
                <a:latin typeface="幼圆" charset="0"/>
                <a:ea typeface="幼圆" charset="0"/>
              </a:rPr>
              <a:t>。如果在学习过程中能够不断的自我主动的去检索，那么记忆就会得到强化。</a:t>
            </a:r>
            <a:endParaRPr lang="zh-CN" altLang="en-US">
              <a:solidFill>
                <a:schemeClr val="tx1"/>
              </a:solidFill>
              <a:latin typeface="幼圆" charset="0"/>
              <a:ea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幼圆" charset="0"/>
                <a:ea typeface="幼圆" charset="0"/>
              </a:rPr>
              <a:t>学习是一件很累的事，因为需要思考。当你很费力的去回忆一件事</a:t>
            </a:r>
            <a:endParaRPr lang="zh-CN" altLang="en-US">
              <a:solidFill>
                <a:schemeClr val="tx1"/>
              </a:solidFill>
              <a:latin typeface="幼圆" charset="0"/>
              <a:ea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幼圆" charset="0"/>
                <a:ea typeface="幼圆" charset="0"/>
              </a:rPr>
              <a:t>，这个过程就叫检索。最常规的检索方式就是</a:t>
            </a:r>
            <a:r>
              <a:rPr lang="zh-CN" altLang="en-US" b="1">
                <a:solidFill>
                  <a:schemeClr val="tx1"/>
                </a:solidFill>
                <a:latin typeface="幼圆" charset="0"/>
                <a:ea typeface="幼圆" charset="0"/>
              </a:rPr>
              <a:t>考试</a:t>
            </a:r>
            <a:r>
              <a:rPr lang="zh-CN" altLang="en-US">
                <a:solidFill>
                  <a:schemeClr val="tx1"/>
                </a:solidFill>
                <a:latin typeface="幼圆" charset="0"/>
                <a:ea typeface="幼圆" charset="0"/>
              </a:rPr>
              <a:t>。</a:t>
            </a:r>
            <a:endParaRPr lang="zh-CN" altLang="en-US" b="1">
              <a:solidFill>
                <a:schemeClr val="tx1"/>
              </a:solidFill>
              <a:latin typeface="幼圆" charset="0"/>
              <a:ea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olidFill>
                  <a:srgbClr val="FF0000"/>
                </a:solidFill>
                <a:latin typeface="幼圆" charset="0"/>
                <a:ea typeface="幼圆" charset="0"/>
              </a:rPr>
              <a:t>学习有一个原则：学习越轻松，效果越差。</a:t>
            </a:r>
            <a:endParaRPr lang="zh-CN" altLang="en-US" b="1">
              <a:solidFill>
                <a:srgbClr val="FF0000"/>
              </a:solidFill>
              <a:latin typeface="幼圆" charset="0"/>
              <a:ea typeface="幼圆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五</a:t>
            </a:r>
            <a:r>
              <a:rPr lang="en-US" altLang="zh-CN">
                <a:solidFill>
                  <a:schemeClr val="dk1"/>
                </a:solidFill>
                <a:latin typeface="幼圆" charset="0"/>
                <a:cs typeface="幼圆" charset="0"/>
              </a:rPr>
              <a:t>.</a:t>
            </a:r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学习的三个步骤</a:t>
            </a:r>
            <a:endParaRPr lang="zh-CN" altLang="en-US">
              <a:solidFill>
                <a:schemeClr val="dk1"/>
              </a:solidFill>
              <a:latin typeface="幼圆" charset="0"/>
              <a:cs typeface="幼圆" charset="0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407795"/>
            <a:ext cx="10515600" cy="5384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b="1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1.</a:t>
            </a:r>
            <a:r>
              <a:rPr lang="zh-CN" altLang="en-US" sz="2400" b="1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编码</a:t>
            </a:r>
            <a:endParaRPr lang="zh-CN" altLang="en-US" sz="2400" b="1">
              <a:solidFill>
                <a:schemeClr val="tx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知道学的是什么东西，有初步的认知，能够短期记忆。</a:t>
            </a:r>
            <a:endParaRPr lang="zh-CN" altLang="en-US" sz="2400">
              <a:solidFill>
                <a:schemeClr val="tx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b="1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2.</a:t>
            </a:r>
            <a:r>
              <a:rPr lang="zh-CN" altLang="en-US" sz="2400" b="1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巩固</a:t>
            </a:r>
            <a:endParaRPr lang="zh-CN" altLang="en-US" sz="2400" b="1">
              <a:solidFill>
                <a:schemeClr val="tx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把短期记忆的知识点化为长期记忆的过程就是巩固。重复的记忆只能形成短期记忆。正确的做法是 </a:t>
            </a:r>
            <a:r>
              <a:rPr lang="zh-CN" altLang="en-US" sz="2400" b="1">
                <a:solidFill>
                  <a:srgbClr val="FF0000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练习</a:t>
            </a:r>
            <a:r>
              <a:rPr lang="en-US" altLang="zh-CN" sz="2400" b="1">
                <a:solidFill>
                  <a:srgbClr val="FF0000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-&gt;</a:t>
            </a:r>
            <a:r>
              <a:rPr lang="zh-CN" altLang="en-US" sz="2400" b="1">
                <a:solidFill>
                  <a:srgbClr val="FF0000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改错</a:t>
            </a:r>
            <a:r>
              <a:rPr lang="en-US" altLang="zh-CN" sz="2400" b="1">
                <a:solidFill>
                  <a:srgbClr val="FF0000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-&gt;</a:t>
            </a:r>
            <a:r>
              <a:rPr lang="zh-CN" altLang="en-US" sz="2400" b="1">
                <a:solidFill>
                  <a:srgbClr val="FF0000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练习</a:t>
            </a:r>
            <a:r>
              <a:rPr lang="zh-CN" altLang="en-US" sz="2400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。</a:t>
            </a:r>
            <a:endParaRPr lang="zh-CN" altLang="en-US" sz="2400">
              <a:solidFill>
                <a:schemeClr val="tx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b="1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3.</a:t>
            </a:r>
            <a:r>
              <a:rPr lang="zh-CN" altLang="en-US" sz="2400" b="1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检索</a:t>
            </a:r>
            <a:endParaRPr lang="zh-CN" altLang="en-US" sz="2400" b="1">
              <a:solidFill>
                <a:schemeClr val="tx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要想把知识点形成长期记忆，就需要把练习做得扎实。同时每过一段时间就检索一次。初次学习，可能三天就会忘；通过检索的方式，遗忘的间隔会逐渐延长。</a:t>
            </a:r>
            <a:endParaRPr lang="zh-CN" altLang="en-US" sz="2400">
              <a:solidFill>
                <a:schemeClr val="tx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六</a:t>
            </a:r>
            <a:r>
              <a:rPr lang="en-US" altLang="zh-CN">
                <a:solidFill>
                  <a:schemeClr val="dk1"/>
                </a:solidFill>
                <a:latin typeface="幼圆" charset="0"/>
                <a:cs typeface="幼圆" charset="0"/>
              </a:rPr>
              <a:t>.</a:t>
            </a:r>
            <a:r>
              <a:rPr lang="zh-CN" altLang="en-US">
                <a:solidFill>
                  <a:schemeClr val="dk1"/>
                </a:solidFill>
                <a:latin typeface="幼圆" charset="0"/>
                <a:cs typeface="幼圆" charset="0"/>
              </a:rPr>
              <a:t>一些建议</a:t>
            </a:r>
            <a:endParaRPr lang="zh-CN" altLang="en-US">
              <a:solidFill>
                <a:schemeClr val="dk1"/>
              </a:solidFill>
              <a:latin typeface="幼圆" charset="0"/>
              <a:cs typeface="幼圆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1458595"/>
            <a:ext cx="10515600" cy="5399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1.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避免掉入频繁练习的误区</a:t>
            </a:r>
            <a:endParaRPr lang="en-US" altLang="zh-CN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2.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  <a:sym typeface="+mn-ea"/>
              </a:rPr>
              <a:t>间隔练习，利用间隔的时间，巩固所学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3.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不同知识点穿插学习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4.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主动实践，即使用不上的地方也强行使用这个知识点</a:t>
            </a:r>
            <a:endParaRPr lang="en-US" altLang="zh-CN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5.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练习时，要学会举一反三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6.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归纳总结，将所学转化为自己能理解的内容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7.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在别人给你答案前，先尝试自己解决问题；但若判断超出自己的解决能力，则应该立刻请求帮助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8.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不要相信</a:t>
            </a: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“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好像懂了</a:t>
            </a: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”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，用实践评估自己的真实水平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9.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不要拿智商说事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10.</a:t>
            </a:r>
            <a:r>
              <a:rPr lang="zh-CN" altLang="en-US" sz="2400">
                <a:solidFill>
                  <a:schemeClr val="dk1"/>
                </a:solidFill>
                <a:latin typeface="幼圆" charset="0"/>
                <a:ea typeface="宋体" panose="02010600030101010101" pitchFamily="2" charset="-122"/>
                <a:cs typeface="幼圆" charset="0"/>
              </a:rPr>
              <a:t>成长心态，空杯心态</a:t>
            </a:r>
            <a:endParaRPr lang="zh-CN" altLang="en-US" sz="2400">
              <a:solidFill>
                <a:schemeClr val="dk1"/>
              </a:solidFill>
              <a:latin typeface="幼圆" charset="0"/>
              <a:ea typeface="宋体" panose="02010600030101010101" pitchFamily="2" charset="-122"/>
              <a:cs typeface="幼圆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11608_1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2"/>
  <p:tag name="KSO_WM_UNIT_DEC_AREA_ID" val="4ef3ae2984674c4a837a0b0dde6f776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346c0ea230e947ebaca370242fe0011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</p:tagLst>
</file>

<file path=ppt/tags/tag100.xml><?xml version="1.0" encoding="utf-8"?>
<p:tagLst xmlns:p="http://schemas.openxmlformats.org/presentationml/2006/main">
  <p:tag name="KSO_WM_SLIDE_BACKGROUND_TYPE" val="general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  <p:tag name="KSO_WM_SLIDE_BACKGROUND_TYPE" val="general"/>
  <p:tag name="WM_BEAUTIFY_SHAPE_IDENTITY" val="{a0008e73-7b80-4b2c-b86e-9ec8150164e0}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  <p:tag name="KSO_WM_SLIDE_BACKGROUND_TYPE" val="general"/>
  <p:tag name="WM_BEAUTIFY_SHAPE_IDENTITY" val="{732f313f-73ef-4526-83e5-f78ff2f06e00}"/>
</p:tagLst>
</file>

<file path=ppt/tags/tag10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SLIDE_BACKGROUND_TYPE" val="general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  <p:tag name="KSO_WM_SLIDE_BACKGROUND_TYPE" val="general"/>
  <p:tag name="WM_BEAUTIFY_SHAPE_IDENTITY" val="{a0008e73-7b80-4b2c-b86e-9ec8150164e0}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  <p:tag name="KSO_WM_SLIDE_BACKGROUND_TYPE" val="general"/>
  <p:tag name="WM_BEAUTIFY_SHAPE_IDENTITY" val="{732f313f-73ef-4526-83e5-f78ff2f06e00}"/>
</p:tagLst>
</file>

<file path=ppt/tags/tag10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SLIDE_BACKGROUND_TYPE" val="general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  <p:tag name="KSO_WM_SLIDE_BACKGROUND_TYPE" val="general"/>
  <p:tag name="WM_BEAUTIFY_SHAPE_IDENTITY" val="{a0008e73-7b80-4b2c-b86e-9ec8150164e0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  <p:tag name="KSO_WM_SLIDE_BACKGROUND_TYPE" val="general"/>
  <p:tag name="WM_BEAUTIFY_SHAPE_IDENTITY" val="{732f313f-73ef-4526-83e5-f78ff2f06e00}"/>
</p:tagLst>
</file>

<file path=ppt/tags/tag11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2.xml><?xml version="1.0" encoding="utf-8"?>
<p:tagLst xmlns:p="http://schemas.openxmlformats.org/presentationml/2006/main">
  <p:tag name="KSO_WM_SLIDE_BACKGROUND_TYPE" val="general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  <p:tag name="KSO_WM_SLIDE_BACKGROUND_TYPE" val="general"/>
  <p:tag name="WM_BEAUTIFY_SHAPE_IDENTITY" val="{a0008e73-7b80-4b2c-b86e-9ec8150164e0}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  <p:tag name="KSO_WM_SLIDE_BACKGROUND_TYPE" val="general"/>
  <p:tag name="WM_BEAUTIFY_SHAPE_IDENTITY" val="{732f313f-73ef-4526-83e5-f78ff2f06e00}"/>
</p:tagLst>
</file>

<file path=ppt/tags/tag11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1608_2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3"/>
  <p:tag name="KSO_WM_UNIT_DEC_AREA_ID" val="7d77eb13d1964420937a4436127c9b2f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b91771c7ba2342ac94c78ed10efd694a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53f9f6203c9840e48aec5227d5d1c2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d4acedfd6e4d99901428a71960496c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</p:tagLst>
</file>

<file path=ppt/tags/tag2.xml><?xml version="1.0" encoding="utf-8"?>
<p:tagLst xmlns:p="http://schemas.openxmlformats.org/presentationml/2006/main">
  <p:tag name="KSO_WM_UNIT_DEFAULT_FONT" val="44;67;4"/>
  <p:tag name="KSO_WM_UNIT_BLOCK" val="0"/>
  <p:tag name="KSO_WM_UNIT_ISCONTENTSTITLE" val="0"/>
  <p:tag name="KSO_WM_UNIT_ISNUMDGMTITLE" val="0"/>
  <p:tag name="KSO_WM_UNIT_PRESET_TEXT" val="创意品牌推广方案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1608_1*a*1"/>
  <p:tag name="KSO_WM_TEMPLATE_CATEGORY" val="custom"/>
  <p:tag name="KSO_WM_TEMPLATE_INDEX" val="20211608"/>
  <p:tag name="KSO_WM_UNIT_LAYERLEVEL" val="1"/>
  <p:tag name="KSO_WM_TAG_VERSION" val="1.0"/>
  <p:tag name="KSO_WM_BEAUTIFY_FLAG" val="#wm#"/>
  <p:tag name="KSO_WM_CHIP_GROUPID" val="5ebd08f10ac41c4a0a525426"/>
  <p:tag name="KSO_WM_CHIP_XID" val="5ebd08f10ac41c4a0a525427"/>
  <p:tag name="KSO_WM_UNIT_DEC_AREA_ID" val="45e3e30aafb3448bbe3f61031327966f"/>
  <p:tag name="KSO_WM_CHIP_FILLAREA_FILL_RULE" val="{&quot;fill_align&quot;:&quot;cm&quot;,&quot;fill_mode&quot;:&quot;adaptive&quot;,&quot;sacle_strategy&quot;:&quot;smart&quot;}"/>
  <p:tag name="KSO_WM_ASSEMBLE_CHIP_INDEX" val="5d01120d571d43feb7239ff7f93287f2"/>
  <p:tag name="KSO_WM_UNIT_TEXT_FILL_FORE_SCHEMECOLOR_INDEX_BRIGHTNESS" val="0.15"/>
  <p:tag name="KSO_WM_UNIT_TEXT_FILL_FORE_SCHEMECOLOR_INDEX" val="13"/>
  <p:tag name="KSO_WM_UNIT_TEXT_FILL_TYPE" val="1"/>
  <p:tag name="KSO_WM_TEMPLATE_ASSEMBLE_XID" val="5f718ee30ff15d9a40ed853d"/>
  <p:tag name="KSO_WM_TEMPLATE_ASSEMBLE_GROUPID" val="5f718ee30ff15d9a40ed853d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11608_1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2"/>
  <p:tag name="KSO_WM_UNIT_DEC_AREA_ID" val="4ef3ae2984674c4a837a0b0dde6f776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346c0ea230e947ebaca370242fe00116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1608_1*b*1"/>
  <p:tag name="KSO_WM_TEMPLATE_CATEGORY" val="custom"/>
  <p:tag name="KSO_WM_TEMPLATE_INDEX" val="2021160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ee26767e3c748d395717f92c6378dc3"/>
  <p:tag name="KSO_WM_CHIP_GROUPID" val="5ebdfa7d0ac41c4a0a525546"/>
  <p:tag name="KSO_WM_CHIP_XID" val="5ebdfa7d0ac41c4a0a525547"/>
  <p:tag name="KSO_WM_CHIP_FILLAREA_FILL_RULE" val="{&quot;fill_align&quot;:&quot;cm&quot;,&quot;fill_mode&quot;:&quot;adaptive&quot;,&quot;sacle_strategy&quot;:&quot;smart&quot;}"/>
  <p:tag name="KSO_WM_ASSEMBLE_CHIP_INDEX" val="89833f8ffd9b44a388b6614c46837f52"/>
  <p:tag name="KSO_WM_UNIT_TEXT_FILL_FORE_SCHEMECOLOR_INDEX_BRIGHTNESS" val="0.35"/>
  <p:tag name="KSO_WM_UNIT_TEXT_FILL_FORE_SCHEMECOLOR_INDEX" val="13"/>
  <p:tag name="KSO_WM_UNIT_TEXT_FILL_TYPE" val="1"/>
  <p:tag name="KSO_WM_TEMPLATE_ASSEMBLE_XID" val="5f718ee30ff15d9a40ed8543"/>
  <p:tag name="KSO_WM_TEMPLATE_ASSEMBLE_GROUPID" val="5f718ee30ff15d9a40ed8543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1608_1*a*1"/>
  <p:tag name="KSO_WM_TEMPLATE_CATEGORY" val="custom"/>
  <p:tag name="KSO_WM_TEMPLATE_INDEX" val="2021160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b8e6568dbf0b4745b69825688786348c"/>
  <p:tag name="KSO_WM_CHIP_GROUPID" val="5ebdfa7d0ac41c4a0a525546"/>
  <p:tag name="KSO_WM_CHIP_XID" val="5ebdfa7d0ac41c4a0a525547"/>
  <p:tag name="KSO_WM_CHIP_FILLAREA_FILL_RULE" val="{&quot;fill_align&quot;:&quot;cm&quot;,&quot;fill_mode&quot;:&quot;adaptive&quot;,&quot;sacle_strategy&quot;:&quot;smart&quot;}"/>
  <p:tag name="KSO_WM_ASSEMBLE_CHIP_INDEX" val="89833f8ffd9b44a388b6614c46837f52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718ee30ff15d9a40ed8543"/>
  <p:tag name="KSO_WM_TEMPLATE_ASSEMBLE_GROUPID" val="5f718ee30ff15d9a40ed854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1608_1*i*1"/>
  <p:tag name="KSO_WM_TEMPLATE_CATEGORY" val="custom"/>
  <p:tag name="KSO_WM_TEMPLATE_INDEX" val="2021160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e20ec37cb794de49582f52e17600c34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2ee26767e3c748d395717f92c6378dc3&quot;,&quot;X&quot;:{&quot;Pos&quot;:1},&quot;Y&quot;:{&quot;Pos&quot;:1}},&quot;whChangeMode&quot;:0}"/>
  <p:tag name="KSO_WM_CHIP_GROUPID" val="5ebdfa7d0ac41c4a0a525546"/>
  <p:tag name="KSO_WM_CHIP_XID" val="5ebdfa7d0ac41c4a0a525547"/>
  <p:tag name="KSO_WM_CHIP_FILLAREA_FILL_RULE" val="{&quot;fill_align&quot;:&quot;cm&quot;,&quot;fill_mode&quot;:&quot;adaptive&quot;,&quot;sacle_strategy&quot;:&quot;smart&quot;}"/>
  <p:tag name="KSO_WM_ASSEMBLE_CHIP_INDEX" val="89833f8ffd9b44a388b6614c46837f5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2"/>
  <p:tag name="KSO_WM_TEMPLATE_ASSEMBLE_XID" val="5f718ee30ff15d9a40ed8543"/>
  <p:tag name="KSO_WM_TEMPLATE_ASSEMBLE_GROUPID" val="5f718ee30ff15d9a40ed854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  <p:tag name="KSO_WM_SLIDE_BACKGROUND_TYPE" val="general"/>
  <p:tag name="WM_BEAUTIFY_SHAPE_IDENTITY" val="{a0008e73-7b80-4b2c-b86e-9ec8150164e0}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  <p:tag name="KSO_WM_SLIDE_BACKGROUND_TYPE" val="general"/>
  <p:tag name="WM_BEAUTIFY_SHAPE_IDENTITY" val="{732f313f-73ef-4526-83e5-f78ff2f06e00}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608_5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6"/>
  <p:tag name="KSO_WM_UNIT_DEC_AREA_ID" val="f11f0708cb2f44e88dd9eb18db2fa13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c2b10701c74f8981db78c8ec479047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5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648e01106cba4859b4d77fd773a5af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caa78743d994498b5d6b27013c56c94"/>
  <p:tag name="KSO_WM_SLIDE_BACKGROUND_TYPE" val="frame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ee641d514ccb4a97b52e1d1cf393ef3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048684d4cc44fc8a9e269f3ac2333a7"/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SLIDE_BACKGROUND_TYPE" val="fram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608_5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6"/>
  <p:tag name="KSO_WM_UNIT_DEC_AREA_ID" val="72549cca60b0489fbaf3b3eef750619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5accc208b6d448d86960209be70c490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5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ec41d019554b43239d6b18265aabe74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03db7061b864c6992bf6f5ed7cc0370"/>
  <p:tag name="KSO_WM_SLIDE_BACKGROUND_TYPE" val="leftRight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9411b8910f7546ea9939b6777fa823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c6f6ccfa1ec47f98562c60db53dc038"/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608_5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6"/>
  <p:tag name="KSO_WM_UNIT_DEC_AREA_ID" val="7b87335e1de444168b54b7fd6120b7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32da0621f654fe69c79bdb825a9b065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5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1608_2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3"/>
  <p:tag name="KSO_WM_UNIT_DEC_AREA_ID" val="602ab033d9a94edcaafe6ebe6e255ceb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045d11d804c04f0b8bc6c705f75a8be5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46cc4bcd52b94c08930a11263df6420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c5f277721de4421abfb4436a4078c6a"/>
  <p:tag name="KSO_WM_SLIDE_BACKGROUND_TYPE" val="topBottom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f8036e63f4c429cb2e3e47abd70df4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3a4f522816f4de0be7da70bb7a47613"/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608_5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6"/>
  <p:tag name="KSO_WM_UNIT_DEC_AREA_ID" val="0053c3056f7e4fbc9797af7100eab2e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2205cfabb89404295fee6303e4c9594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5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fdfd0a7044a24e5a9cdfcc93ff8c50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3cef963958f4126bc2bc464e0d0ca59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4b2f708283f642a28d1f408c6e7208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cd06607d7d44d9bcc954e44432ef1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2bfc2f4f9dec48af9646a6e97904f0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966b82d9c9344028cbe38dce8ed96e3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608_5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6"/>
  <p:tag name="KSO_WM_UNIT_DEC_AREA_ID" val="523117210e5c4a219f34cd0075847b0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b92fb3587844ceeb26e01c7c824ef0f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5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52193cb33578416c9cd21a69c416e48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c5a71d82de446879e9cef9821c21375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cbb603bb62ac465abc4755461ebfa76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6f575f0583c41cb98787e4262217e65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ca8de59884744bca6c014b18c3eb3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34961de66374c20939c6378ec82718e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1608_5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6"/>
  <p:tag name="KSO_WM_UNIT_DEC_AREA_ID" val="8e9a52583f244953928f7f9238c9289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a06362e601471d82cd42e433cc395e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5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cef2510e82a14617ac78744ecd4f2a8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06c7ceef444452c81c8a0eab8cc5252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1608_1*b*1"/>
  <p:tag name="KSO_WM_TEMPLATE_CATEGORY" val="custom"/>
  <p:tag name="KSO_WM_TEMPLATE_INDEX" val="2021160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cd1ef8a2ea3c48828ca7633ef4aa1384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e738bc3b0b7346c98caf79bac3e2ed15"/>
  <p:tag name="KSO_WM_UNIT_TEXT_FILL_FORE_SCHEMECOLOR_INDEX_BRIGHTNESS" val="0.35"/>
  <p:tag name="KSO_WM_UNIT_TEXT_FILL_FORE_SCHEMECOLOR_INDEX" val="13"/>
  <p:tag name="KSO_WM_UNIT_TEXT_FILL_TYPE" val="1"/>
  <p:tag name="KSO_WM_TEMPLATE_ASSEMBLE_XID" val="5f718ee30ff15d9a40ed8528"/>
  <p:tag name="KSO_WM_TEMPLATE_ASSEMBLE_GROUPID" val="5f718ee30ff15d9a40ed8528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b9d9d1306cc84bc2b91cfa4fe8c5b03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ad18e66b8d147ebb59002217d005842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06120"/>
</p:tagLst>
</file>

<file path=ppt/tags/tag87.xml><?xml version="1.0" encoding="utf-8"?>
<p:tagLst xmlns:p="http://schemas.openxmlformats.org/presentationml/2006/main">
  <p:tag name="KSO_WM_TEMPLATE_CATEGORY" val="custom"/>
  <p:tag name="KSO_WM_TEMPLATE_INDEX" val="20206120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6120"/>
</p:tagLst>
</file>

<file path=ppt/tags/tag89.xml><?xml version="1.0" encoding="utf-8"?>
<p:tagLst xmlns:p="http://schemas.openxmlformats.org/presentationml/2006/main">
  <p:tag name="KSO_WM_UNIT_DEFAULT_FONT" val="44;67;4"/>
  <p:tag name="KSO_WM_UNIT_BLOCK" val="0"/>
  <p:tag name="KSO_WM_UNIT_ISCONTENTSTITLE" val="0"/>
  <p:tag name="KSO_WM_UNIT_ISNUMDGMTITLE" val="0"/>
  <p:tag name="KSO_WM_UNIT_PRESET_TEXT" val="创意品牌推广方案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120_1*a*1"/>
  <p:tag name="KSO_WM_TEMPLATE_CATEGORY" val="custom"/>
  <p:tag name="KSO_WM_TEMPLATE_INDEX" val="20206120"/>
  <p:tag name="KSO_WM_UNIT_LAYERLEVEL" val="1"/>
  <p:tag name="KSO_WM_TAG_VERSION" val="1.0"/>
  <p:tag name="KSO_WM_BEAUTIFY_FLAG" val="#wm#"/>
  <p:tag name="KSO_WM_CHIP_GROUPID" val="5ebd08f10ac41c4a0a525426"/>
  <p:tag name="KSO_WM_CHIP_XID" val="5ebd08f10ac41c4a0a525427"/>
  <p:tag name="KSO_WM_UNIT_DEC_AREA_ID" val="45e3e30aafb3448bbe3f61031327966f"/>
  <p:tag name="KSO_WM_CHIP_FILLAREA_FILL_RULE" val="{&quot;fill_align&quot;:&quot;cm&quot;,&quot;fill_mode&quot;:&quot;adaptive&quot;,&quot;sacle_strategy&quot;:&quot;smart&quot;}"/>
  <p:tag name="KSO_WM_ASSEMBLE_CHIP_INDEX" val="5d01120d571d43feb7239ff7f93287f2"/>
  <p:tag name="KSO_WM_UNIT_TEXT_FILL_FORE_SCHEMECOLOR_INDEX_BRIGHTNESS" val="0.15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1608_1*a*1"/>
  <p:tag name="KSO_WM_TEMPLATE_CATEGORY" val="custom"/>
  <p:tag name="KSO_WM_TEMPLATE_INDEX" val="20211608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39b81bf03a88463f939bbe345703d5e5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e738bc3b0b7346c98caf79bac3e2ed15"/>
  <p:tag name="KSO_WM_UNIT_TEXT_FILL_FORE_SCHEMECOLOR_INDEX_BRIGHTNESS" val="0.15"/>
  <p:tag name="KSO_WM_UNIT_TEXT_FILL_FORE_SCHEMECOLOR_INDEX" val="13"/>
  <p:tag name="KSO_WM_UNIT_TEXT_FILL_TYPE" val="1"/>
  <p:tag name="KSO_WM_TEMPLATE_ASSEMBLE_XID" val="5f718ee30ff15d9a40ed8528"/>
  <p:tag name="KSO_WM_TEMPLATE_ASSEMBLE_GROUPID" val="5f718ee30ff15d9a40ed8528"/>
</p:tagLst>
</file>

<file path=ppt/tags/tag90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06120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06120"/>
  <p:tag name="KSO_WM_SLIDE_LAYOUT" val="a"/>
  <p:tag name="KSO_WM_SLIDE_LAYOUT_CNT" val="1"/>
  <p:tag name="KSO_WM_CHIP_GROUPID" val="5ebf6661ddc3daf3fef3f760"/>
  <p:tag name="KSO_WM_SLIDE_LAYOUT_INFO" val="{&quot;id&quot;:&quot;2020-09-28T15:21:31&quot;,&quot;margin&quot;:{&quot;bottom&quot;:6.4518704414367676,&quot;left&quot;:18.34459114074707,&quot;right&quot;:2.1164145469665527,&quot;top&quot;:6.4518833160400391}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718ee30ff15d9a40ed853d"/>
  <p:tag name="KSO_WM_TEMPLATE_ASSEMBLE_GROUPID" val="5f718ee30ff15d9a40ed853d"/>
  <p:tag name="KSO_WM_TEMPLATE_THUMBS_INDEX" val="1、2、3、7、39、43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  <p:tag name="KSO_WM_SLIDE_BACKGROUND_TYPE" val="general"/>
  <p:tag name="WM_BEAUTIFY_SHAPE_IDENTITY" val="{a0008e73-7b80-4b2c-b86e-9ec8150164e0}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  <p:tag name="KSO_WM_SLIDE_BACKGROUND_TYPE" val="general"/>
  <p:tag name="WM_BEAUTIFY_SHAPE_IDENTITY" val="{732f313f-73ef-4526-83e5-f78ff2f06e00}"/>
</p:tagLst>
</file>

<file path=ppt/tags/tag9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SLIDE_BACKGROUND_TYPE" val="general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1a0e799c3bfd4c54937a4e26e154ee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2adc7228d940fbb6bb1ce43d4f6f73"/>
  <p:tag name="KSO_WM_SLIDE_BACKGROUND_TYPE" val="general"/>
  <p:tag name="WM_BEAUTIFY_SHAPE_IDENTITY" val="{a0008e73-7b80-4b2c-b86e-9ec8150164e0}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1608_3*i*1"/>
  <p:tag name="KSO_WM_TEMPLATE_CATEGORY" val="chip"/>
  <p:tag name="KSO_WM_TEMPLATE_INDEX" val="20211608"/>
  <p:tag name="KSO_WM_UNIT_LAYERLEVEL" val="1"/>
  <p:tag name="KSO_WM_TAG_VERSION" val="1.0"/>
  <p:tag name="KSO_WM_BEAUTIFY_FLAG" val="#wm#"/>
  <p:tag name="KSO_WM_CHIP_GROUPID" val="5f705c8a747e3ea6e292a1a1"/>
  <p:tag name="KSO_WM_CHIP_XID" val="5f705c8a747e3ea6e292a1a4"/>
  <p:tag name="KSO_WM_UNIT_DEC_AREA_ID" val="d2072a60ecce43769ea5b7c0e5ebb7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175c5abd216409fb80e13d5ed40062f"/>
  <p:tag name="KSO_WM_SLIDE_BACKGROUND_TYPE" val="general"/>
  <p:tag name="WM_BEAUTIFY_SHAPE_IDENTITY" val="{732f313f-73ef-4526-83e5-f78ff2f06e00}"/>
</p:tagLst>
</file>

<file path=ppt/tags/tag9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D2EFE7"/>
      </a:dk2>
      <a:lt2>
        <a:srgbClr val="E8F7F3"/>
      </a:lt2>
      <a:accent1>
        <a:srgbClr val="2DAE8E"/>
      </a:accent1>
      <a:accent2>
        <a:srgbClr val="0A9EBB"/>
      </a:accent2>
      <a:accent3>
        <a:srgbClr val="0387EB"/>
      </a:accent3>
      <a:accent4>
        <a:srgbClr val="216AFD"/>
      </a:accent4>
      <a:accent5>
        <a:srgbClr val="6249DB"/>
      </a:accent5>
      <a:accent6>
        <a:srgbClr val="AD2C8F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WPS 演示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幼圆</vt:lpstr>
      <vt:lpstr>汉仪乐喵体W</vt:lpstr>
      <vt:lpstr>微软雅黑</vt:lpstr>
      <vt:lpstr>Arial Unicode MS</vt:lpstr>
      <vt:lpstr>Calibri</vt:lpstr>
      <vt:lpstr>Office 主题</vt:lpstr>
      <vt:lpstr>2_Office 主题​​</vt:lpstr>
      <vt:lpstr>认识学习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32</cp:revision>
  <dcterms:created xsi:type="dcterms:W3CDTF">2020-11-27T07:30:00Z</dcterms:created>
  <dcterms:modified xsi:type="dcterms:W3CDTF">2020-12-16T03:28:53Z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