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81" r:id="rId13"/>
    <p:sldId id="282" r:id="rId14"/>
    <p:sldId id="265" r:id="rId15"/>
    <p:sldId id="268" r:id="rId16"/>
    <p:sldId id="269" r:id="rId17"/>
    <p:sldId id="270" r:id="rId18"/>
    <p:sldId id="271" r:id="rId19"/>
    <p:sldId id="276" r:id="rId20"/>
    <p:sldId id="272" r:id="rId21"/>
    <p:sldId id="273" r:id="rId22"/>
    <p:sldId id="274" r:id="rId23"/>
    <p:sldId id="275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第十八课 项目管理之</a:t>
            </a:r>
            <a:r>
              <a:rPr lang="en-US" altLang="zh-CN"/>
              <a:t>Git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Git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0500" y="123190"/>
            <a:ext cx="11163300" cy="664083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 sz="1800"/>
              <a:t>回滚代码：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>
                <a:solidFill>
                  <a:srgbClr val="FF0000"/>
                </a:solidFill>
                <a:sym typeface="+mn-ea"/>
              </a:rPr>
              <a:t>git revert</a:t>
            </a:r>
            <a:r>
              <a:rPr lang="zh-CN" altLang="en-US" sz="1800">
                <a:sym typeface="+mn-ea"/>
              </a:rPr>
              <a:t> 上传ID</a:t>
            </a:r>
            <a:endParaRPr lang="zh-CN" altLang="en-US" sz="1800"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FF0000"/>
                </a:solidFill>
                <a:sym typeface="+mn-ea"/>
              </a:rPr>
              <a:t>git push  //</a:t>
            </a:r>
            <a:r>
              <a:rPr lang="zh-CN" altLang="en-US" sz="1800">
                <a:solidFill>
                  <a:srgbClr val="FF0000"/>
                </a:solidFill>
                <a:sym typeface="+mn-ea"/>
              </a:rPr>
              <a:t>上传这次回滚</a:t>
            </a:r>
            <a:endParaRPr lang="zh-CN" altLang="en-US" sz="180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关于重置仓库</a:t>
            </a:r>
            <a:r>
              <a:rPr lang="en-US" altLang="zh-CN" sz="1800"/>
              <a:t>, reset: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如果</a:t>
            </a:r>
            <a:r>
              <a:rPr lang="zh-CN" altLang="en-US" sz="1800"/>
              <a:t>仅仅</a:t>
            </a:r>
            <a:r>
              <a:rPr lang="en-US" altLang="zh-CN" sz="20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add</a:t>
            </a:r>
            <a:r>
              <a:rPr lang="zh-CN" altLang="en-US" sz="1800">
                <a:sym typeface="+mn-ea"/>
              </a:rPr>
              <a:t>：</a:t>
            </a:r>
            <a:endParaRPr lang="zh-CN" altLang="en-US" sz="1800">
              <a:sym typeface="+mn-ea"/>
            </a:endParaRPr>
          </a:p>
          <a:p>
            <a:pPr marL="0" indent="0">
              <a:buNone/>
            </a:pPr>
            <a:r>
              <a:rPr lang="zh-CN" altLang="en-US" sz="1800">
                <a:solidFill>
                  <a:srgbClr val="FF0000"/>
                </a:solidFill>
                <a:sym typeface="+mn-ea"/>
              </a:rPr>
              <a:t>git reset -- . </a:t>
            </a:r>
            <a:r>
              <a:rPr lang="en-US" altLang="zh-CN" sz="1800">
                <a:solidFill>
                  <a:srgbClr val="FF0000"/>
                </a:solidFill>
                <a:sym typeface="+mn-ea"/>
              </a:rPr>
              <a:t>	       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//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将所有改动从暂存区回滚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sz="1800">
                <a:solidFill>
                  <a:srgbClr val="FF0000"/>
                </a:solidFill>
                <a:sym typeface="+mn-ea"/>
              </a:rPr>
              <a:t>但是改动</a:t>
            </a:r>
            <a:r>
              <a:rPr lang="zh-CN" altLang="en-US" sz="1800">
                <a:solidFill>
                  <a:srgbClr val="FF0000"/>
                </a:solidFill>
                <a:sym typeface="+mn-ea"/>
              </a:rPr>
              <a:t>还在</a:t>
            </a:r>
            <a:endParaRPr lang="zh-CN" altLang="en-US" sz="1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FF0000"/>
                </a:solidFill>
                <a:sym typeface="+mn-ea"/>
              </a:rPr>
              <a:t>git reset --hard</a:t>
            </a:r>
            <a:r>
              <a:rPr lang="en-US" altLang="zh-CN" sz="1800">
                <a:sym typeface="+mn-ea"/>
              </a:rPr>
              <a:t>                //</a:t>
            </a:r>
            <a:r>
              <a:rPr lang="zh-CN" altLang="en-US" sz="1800">
                <a:sym typeface="+mn-ea"/>
              </a:rPr>
              <a:t>如果不写</a:t>
            </a:r>
            <a:r>
              <a:rPr lang="en-US" altLang="zh-CN" sz="1800">
                <a:sym typeface="+mn-ea"/>
              </a:rPr>
              <a:t>id, </a:t>
            </a:r>
            <a:r>
              <a:rPr lang="zh-CN" altLang="en-US" sz="1800">
                <a:sym typeface="+mn-ea"/>
              </a:rPr>
              <a:t>则是回滚当前仓库到未改动的状态</a:t>
            </a:r>
            <a:r>
              <a:rPr lang="en-US" altLang="zh-CN" sz="1800">
                <a:sym typeface="+mn-ea"/>
              </a:rPr>
              <a:t>,</a:t>
            </a:r>
            <a:r>
              <a:rPr lang="zh-CN" altLang="en-US" sz="1800">
                <a:solidFill>
                  <a:srgbClr val="FF0000"/>
                </a:solidFill>
                <a:sym typeface="+mn-ea"/>
              </a:rPr>
              <a:t>会丢失改动</a:t>
            </a:r>
            <a:endParaRPr lang="zh-CN" altLang="en-US" sz="18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如果已经</a:t>
            </a:r>
            <a:r>
              <a:rPr lang="en-US" altLang="zh-CN" sz="2000" b="1">
                <a:solidFill>
                  <a:srgbClr val="7030A0"/>
                </a:solidFill>
              </a:rPr>
              <a:t>commit</a:t>
            </a:r>
            <a:r>
              <a:rPr lang="en-US" altLang="zh-CN" sz="1800"/>
              <a:t>: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>
                <a:solidFill>
                  <a:srgbClr val="FF0000"/>
                </a:solidFill>
              </a:rPr>
              <a:t>git reset --hard</a:t>
            </a:r>
            <a:r>
              <a:rPr lang="zh-CN" altLang="en-US" sz="1800"/>
              <a:t> </a:t>
            </a:r>
            <a:r>
              <a:rPr lang="zh-CN" altLang="en-US" sz="1800">
                <a:solidFill>
                  <a:srgbClr val="FF0000"/>
                </a:solidFill>
              </a:rPr>
              <a:t>上传ID</a:t>
            </a:r>
            <a:r>
              <a:rPr lang="zh-CN" altLang="en-US" sz="1800"/>
              <a:t>  </a:t>
            </a:r>
            <a:r>
              <a:rPr lang="en-US" altLang="zh-CN" sz="1800"/>
              <a:t>//</a:t>
            </a:r>
            <a:r>
              <a:rPr lang="zh-CN" altLang="en-US" sz="1800"/>
              <a:t>强制回退到某个节点</a:t>
            </a:r>
            <a:r>
              <a:rPr lang="en-US" altLang="zh-CN" sz="1800"/>
              <a:t>, </a:t>
            </a:r>
            <a:r>
              <a:rPr lang="zh-CN" altLang="en-US" sz="1800"/>
              <a:t>会失去之前的节点</a:t>
            </a:r>
            <a:r>
              <a:rPr lang="en-US" altLang="zh-CN" sz="1800"/>
              <a:t>, </a:t>
            </a:r>
            <a:r>
              <a:rPr lang="zh-CN" altLang="en-US" sz="1800">
                <a:solidFill>
                  <a:srgbClr val="FF0000"/>
                </a:solidFill>
              </a:rPr>
              <a:t>且丢失所有改动</a:t>
            </a:r>
            <a:endParaRPr lang="zh-CN" altLang="en-US" sz="18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1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1800">
                <a:solidFill>
                  <a:schemeClr val="tx1"/>
                </a:solidFill>
              </a:rPr>
              <a:t>如果已经推送到了远端</a:t>
            </a:r>
            <a:r>
              <a:rPr lang="en-US" altLang="zh-CN" sz="1800">
                <a:solidFill>
                  <a:schemeClr val="tx1"/>
                </a:solidFill>
              </a:rPr>
              <a:t>, </a:t>
            </a:r>
            <a:r>
              <a:rPr lang="zh-CN" altLang="en-US" sz="1800">
                <a:solidFill>
                  <a:schemeClr val="tx1"/>
                </a:solidFill>
              </a:rPr>
              <a:t>可以在</a:t>
            </a:r>
            <a:r>
              <a:rPr lang="en-US" altLang="zh-CN" sz="1800">
                <a:solidFill>
                  <a:schemeClr val="tx1"/>
                </a:solidFill>
              </a:rPr>
              <a:t>reset</a:t>
            </a:r>
            <a:r>
              <a:rPr lang="zh-CN" altLang="en-US" sz="1800">
                <a:solidFill>
                  <a:schemeClr val="tx1"/>
                </a:solidFill>
              </a:rPr>
              <a:t>后强制更新远端</a:t>
            </a:r>
            <a:r>
              <a:rPr lang="en-US" altLang="zh-CN" sz="1800">
                <a:solidFill>
                  <a:schemeClr val="tx1"/>
                </a:solidFill>
              </a:rPr>
              <a:t>, </a:t>
            </a:r>
            <a:r>
              <a:rPr lang="zh-CN" altLang="en-US" sz="1800">
                <a:solidFill>
                  <a:schemeClr val="tx1"/>
                </a:solidFill>
              </a:rPr>
              <a:t>但最好用</a:t>
            </a:r>
            <a:r>
              <a:rPr lang="en-US" altLang="zh-CN" sz="1800">
                <a:solidFill>
                  <a:schemeClr val="tx1"/>
                </a:solidFill>
              </a:rPr>
              <a:t>revert</a:t>
            </a:r>
            <a:r>
              <a:rPr lang="zh-CN" altLang="en-US" sz="1800">
                <a:solidFill>
                  <a:schemeClr val="tx1"/>
                </a:solidFill>
              </a:rPr>
              <a:t>：  </a:t>
            </a:r>
            <a:r>
              <a:rPr lang="zh-CN" altLang="en-US" sz="1800">
                <a:solidFill>
                  <a:srgbClr val="FF0000"/>
                </a:solidFill>
              </a:rPr>
              <a:t>git push -f origin master</a:t>
            </a:r>
            <a:endParaRPr lang="zh-CN" altLang="en-US" sz="1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1800">
                <a:solidFill>
                  <a:schemeClr val="tx1"/>
                </a:solidFill>
              </a:rPr>
              <a:t>其他成员需要使用</a:t>
            </a:r>
            <a:r>
              <a:rPr lang="en-US" altLang="zh-CN" sz="1800">
                <a:solidFill>
                  <a:schemeClr val="tx1"/>
                </a:solidFill>
              </a:rPr>
              <a:t>:  </a:t>
            </a:r>
            <a:r>
              <a:rPr lang="en-US" altLang="zh-CN" sz="1800">
                <a:solidFill>
                  <a:srgbClr val="FF0000"/>
                </a:solidFill>
              </a:rPr>
              <a:t>git reset --hard origin/mater</a:t>
            </a:r>
            <a:r>
              <a:rPr lang="zh-CN" altLang="en-US" sz="1800">
                <a:solidFill>
                  <a:srgbClr val="FF0000"/>
                </a:solidFill>
              </a:rPr>
              <a:t> </a:t>
            </a:r>
            <a:r>
              <a:rPr lang="en-US" altLang="zh-CN" sz="1800">
                <a:solidFill>
                  <a:srgbClr val="FF0000"/>
                </a:solidFill>
              </a:rPr>
              <a:t> </a:t>
            </a:r>
            <a:r>
              <a:rPr lang="zh-CN" altLang="en-US" sz="1800">
                <a:solidFill>
                  <a:srgbClr val="FF0000"/>
                </a:solidFill>
              </a:rPr>
              <a:t>强制</a:t>
            </a:r>
            <a:r>
              <a:rPr lang="zh-CN" altLang="en-US" sz="1800">
                <a:solidFill>
                  <a:srgbClr val="FF0000"/>
                </a:solidFill>
              </a:rPr>
              <a:t>拉取回滚内容</a:t>
            </a:r>
            <a:endParaRPr lang="zh-CN" altLang="en-US" sz="1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FF0000"/>
                </a:solidFill>
              </a:rPr>
              <a:t>tips: </a:t>
            </a:r>
            <a:r>
              <a:rPr lang="zh-CN" altLang="en-US" sz="1800" b="1">
                <a:solidFill>
                  <a:srgbClr val="FF0000"/>
                </a:solidFill>
                <a:sym typeface="+mn-ea"/>
              </a:rPr>
              <a:t>reset</a:t>
            </a:r>
            <a:r>
              <a:rPr lang="zh-CN" altLang="en-US" sz="180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z="1800">
                <a:sym typeface="+mn-ea"/>
              </a:rPr>
              <a:t>仅回滚了本地至指定版本，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>
                <a:sym typeface="+mn-ea"/>
              </a:rPr>
              <a:t>远端并未修改</a:t>
            </a:r>
            <a:r>
              <a:rPr lang="en-US" altLang="zh-CN" sz="1800">
                <a:sym typeface="+mn-ea"/>
              </a:rPr>
              <a:t>,</a:t>
            </a:r>
            <a:r>
              <a:rPr lang="zh-CN" altLang="en-US" sz="1800">
                <a:sym typeface="+mn-ea"/>
              </a:rPr>
              <a:t>一般情况，将</a:t>
            </a:r>
            <a:endParaRPr lang="zh-CN" altLang="en-US" sz="1800">
              <a:sym typeface="+mn-ea"/>
            </a:endParaRPr>
          </a:p>
          <a:p>
            <a:pPr marL="0" indent="0">
              <a:buNone/>
            </a:pPr>
            <a:r>
              <a:rPr lang="zh-CN" altLang="en-US" sz="1800">
                <a:sym typeface="+mn-ea"/>
              </a:rPr>
              <a:t>本地修改后再同步至远端。</a:t>
            </a:r>
            <a:endParaRPr lang="zh-CN" altLang="en-US" sz="1800">
              <a:sym typeface="+mn-ea"/>
            </a:endParaRPr>
          </a:p>
          <a:p>
            <a:pPr marL="0" indent="0">
              <a:buNone/>
            </a:pPr>
            <a:r>
              <a:rPr lang="zh-CN" altLang="en-US" sz="1800">
                <a:sym typeface="+mn-ea"/>
              </a:rPr>
              <a:t>特殊情况，直接</a:t>
            </a:r>
            <a:r>
              <a:rPr lang="zh-CN" altLang="en-US" sz="1800" b="1">
                <a:sym typeface="+mn-ea"/>
              </a:rPr>
              <a:t>强制更新。</a:t>
            </a:r>
            <a:endParaRPr lang="zh-CN" altLang="en-US" sz="1800" b="1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6440" y="925830"/>
            <a:ext cx="10739120" cy="46107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53920" y="764540"/>
            <a:ext cx="7567295" cy="47948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3030"/>
            <a:ext cx="10515600" cy="663194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/>
              <a:t>创建一个分支：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git checkout -b</a:t>
            </a:r>
            <a:r>
              <a:rPr lang="zh-CN" altLang="en-US"/>
              <a:t> 分支名</a:t>
            </a:r>
            <a:r>
              <a:rPr lang="zh-CN" altLang="en-US"/>
              <a:t>  </a:t>
            </a:r>
            <a:r>
              <a:rPr lang="en-US" altLang="zh-CN"/>
              <a:t>//</a:t>
            </a:r>
            <a:r>
              <a:rPr lang="zh-CN" altLang="en-US"/>
              <a:t>创建并切换分支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查看当前分支：</a:t>
            </a:r>
            <a:endParaRPr lang="zh-CN" altLang="en-US"/>
          </a:p>
          <a:p>
            <a:pPr marL="0" indent="0" algn="l">
              <a:buNone/>
            </a:pPr>
            <a:r>
              <a:rPr lang="en-US" altLang="zh-CN">
                <a:solidFill>
                  <a:srgbClr val="FF0000"/>
                </a:solidFill>
              </a:rPr>
              <a:t>git branch</a:t>
            </a:r>
            <a:r>
              <a:rPr lang="en-US" altLang="zh-CN">
                <a:solidFill>
                  <a:schemeClr val="tx1"/>
                </a:solidFill>
              </a:rPr>
              <a:t> //当前分支前面会标一个*号</a:t>
            </a:r>
            <a:endParaRPr lang="en-US" altLang="zh-CN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切换分支：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git checkout master//</a:t>
            </a:r>
            <a:r>
              <a:rPr lang="zh-CN" altLang="en-US">
                <a:sym typeface="+mn-ea"/>
              </a:rPr>
              <a:t>分支上进行修改并提交后，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切回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master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分支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合并分支：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git merge </a:t>
            </a:r>
            <a:r>
              <a:rPr lang="zh-CN" altLang="en-US">
                <a:solidFill>
                  <a:srgbClr val="FF0000"/>
                </a:solidFill>
              </a:rPr>
              <a:t>要被合并过来的分支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删除不需要的分支</a:t>
            </a:r>
            <a:r>
              <a:rPr lang="en-US" altLang="zh-CN">
                <a:solidFill>
                  <a:schemeClr val="tx1"/>
                </a:solidFill>
              </a:rPr>
              <a:t>:</a:t>
            </a:r>
            <a:r>
              <a:rPr lang="zh-CN" altLang="en-US">
                <a:solidFill>
                  <a:srgbClr val="FF0000"/>
                </a:solidFill>
              </a:rPr>
              <a:t>不能删除当前分支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git branch -d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将要被删除的分支名称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525780"/>
            <a:ext cx="4219575" cy="552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970" y="1777365"/>
            <a:ext cx="4400550" cy="6667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91660" y="575310"/>
            <a:ext cx="7333615" cy="57073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3985" y="464820"/>
            <a:ext cx="35318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tips: </a:t>
            </a:r>
            <a:r>
              <a:rPr lang="zh-CN" altLang="en-US">
                <a:solidFill>
                  <a:srgbClr val="FF0000"/>
                </a:solidFill>
              </a:rPr>
              <a:t>记得将所有修改同步至远端！！！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7335"/>
            <a:ext cx="10515600" cy="6448425"/>
          </a:xfrm>
        </p:spPr>
        <p:txBody>
          <a:bodyPr/>
          <a:p>
            <a:pPr marL="0" indent="0">
              <a:buNone/>
            </a:pPr>
            <a:r>
              <a:rPr lang="zh-CN" altLang="en-US"/>
              <a:t>通常我们的分支是在本地创建的，如果有团队成员也需要用我们的分支呢？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 sz="2400"/>
              <a:t>将本地分支同步到远端：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>
                <a:solidFill>
                  <a:srgbClr val="FF0000"/>
                </a:solidFill>
              </a:rPr>
              <a:t>git push origin</a:t>
            </a:r>
            <a:r>
              <a:rPr lang="en-US" altLang="zh-CN" sz="2400"/>
              <a:t> </a:t>
            </a:r>
            <a:r>
              <a:rPr lang="zh-CN" altLang="en-US" sz="2400" b="1"/>
              <a:t>分支名</a:t>
            </a:r>
            <a:endParaRPr lang="zh-CN" altLang="en-US" sz="2400" b="1"/>
          </a:p>
          <a:p>
            <a:pPr marL="0" indent="0">
              <a:buNone/>
            </a:pPr>
            <a:r>
              <a:rPr lang="zh-CN" altLang="en-US" sz="2400" b="1">
                <a:solidFill>
                  <a:srgbClr val="FF0000"/>
                </a:solidFill>
                <a:sym typeface="+mn-ea"/>
              </a:rPr>
              <a:t>git push --set-upstream origin</a:t>
            </a:r>
            <a:r>
              <a:rPr lang="zh-CN" altLang="en-US" sz="2400" b="1">
                <a:sym typeface="+mn-ea"/>
              </a:rPr>
              <a:t> 分支名</a:t>
            </a:r>
            <a:r>
              <a:rPr lang="en-US" altLang="zh-CN" sz="2400" b="1">
                <a:sym typeface="+mn-ea"/>
              </a:rPr>
              <a:t>//</a:t>
            </a:r>
            <a:r>
              <a:rPr lang="zh-CN" altLang="en-US" sz="2400" b="1">
                <a:sym typeface="+mn-ea"/>
              </a:rPr>
              <a:t>将本地分支和远端分支关联起来！！</a:t>
            </a:r>
            <a:endParaRPr lang="zh-CN" altLang="en-US" sz="2400" b="1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删除远端分支：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>
                <a:solidFill>
                  <a:srgbClr val="FF0000"/>
                </a:solidFill>
              </a:rPr>
              <a:t>git push origin --delete</a:t>
            </a:r>
            <a:r>
              <a:rPr lang="zh-CN" altLang="en-US" sz="2400"/>
              <a:t> </a:t>
            </a:r>
            <a:r>
              <a:rPr lang="zh-CN" altLang="en-US" sz="2400" b="1"/>
              <a:t>分支名</a:t>
            </a:r>
            <a:r>
              <a:rPr lang="zh-CN" altLang="en-US" sz="2400"/>
              <a:t>/</a:t>
            </a:r>
            <a:r>
              <a:rPr lang="en-US" altLang="zh-CN" sz="2400"/>
              <a:t>/</a:t>
            </a:r>
            <a:r>
              <a:rPr lang="zh-CN" altLang="en-US" sz="2400"/>
              <a:t>这个命令是删除远端分支，本地分支仍在</a:t>
            </a:r>
            <a:endParaRPr lang="zh-CN" altLang="en-US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0025"/>
            <a:ext cx="10515600" cy="6438265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解决冲突：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3200"/>
              <a:t>解决冲突后，</a:t>
            </a:r>
            <a:r>
              <a:rPr lang="en-US" altLang="zh-CN" sz="3200"/>
              <a:t>add</a:t>
            </a:r>
            <a:r>
              <a:rPr lang="zh-CN" altLang="en-US" sz="3200"/>
              <a:t>然后</a:t>
            </a:r>
            <a:r>
              <a:rPr lang="en-US" altLang="zh-CN" sz="3200"/>
              <a:t>commit</a:t>
            </a:r>
            <a:r>
              <a:rPr lang="zh-CN" altLang="en-US" sz="3200"/>
              <a:t>即可</a:t>
            </a:r>
            <a:endParaRPr lang="zh-CN" altLang="en-US" sz="3200"/>
          </a:p>
          <a:p>
            <a:pPr marL="0" indent="0">
              <a:buNone/>
            </a:pPr>
            <a:endParaRPr lang="zh-CN" altLang="en-US" sz="3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85895" y="2033270"/>
            <a:ext cx="4219575" cy="27908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</a:t>
            </a:r>
            <a:r>
              <a:rPr lang="en-US" altLang="zh-CN"/>
              <a:t>.</a:t>
            </a:r>
            <a:r>
              <a:rPr lang="zh-CN" altLang="en-US"/>
              <a:t>常用桌面工具和托管</a:t>
            </a:r>
            <a:r>
              <a:rPr lang="zh-CN" altLang="en-US"/>
              <a:t>平台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3200" b="1"/>
              <a:t>常用桌面可视化工具：</a:t>
            </a:r>
            <a:endParaRPr lang="zh-CN" altLang="en-US" sz="3200" b="1"/>
          </a:p>
          <a:p>
            <a:r>
              <a:rPr lang="zh-CN" altLang="en-US"/>
              <a:t>Github Desktop： https://desktop.github.com/</a:t>
            </a:r>
            <a:endParaRPr lang="zh-CN" altLang="en-US"/>
          </a:p>
          <a:p>
            <a:r>
              <a:rPr lang="en-US" altLang="zh-CN"/>
              <a:t>SourceTree:	https://www.sourcetreeapp.com/</a:t>
            </a:r>
            <a:endParaRPr lang="en-US" altLang="zh-CN"/>
          </a:p>
          <a:p>
            <a:pPr marL="0" indent="0">
              <a:buNone/>
            </a:pPr>
            <a:r>
              <a:rPr lang="zh-CN" altLang="en-US" b="1"/>
              <a:t>Git国内的托管平台：</a:t>
            </a:r>
            <a:endParaRPr lang="zh-CN" altLang="en-US" b="1"/>
          </a:p>
          <a:p>
            <a:r>
              <a:rPr lang="zh-CN" altLang="en-US"/>
              <a:t>CODING （https://coding.net/）</a:t>
            </a:r>
            <a:endParaRPr lang="zh-CN" altLang="en-US"/>
          </a:p>
          <a:p>
            <a:r>
              <a:rPr lang="zh-CN" altLang="en-US"/>
              <a:t>码云（https://gitee.com/）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四</a:t>
            </a:r>
            <a:r>
              <a:rPr lang="en-US" altLang="zh-CN">
                <a:sym typeface="+mn-ea"/>
              </a:rPr>
              <a:t>.</a:t>
            </a:r>
            <a:r>
              <a:rPr lang="zh-CN" altLang="en-US">
                <a:sym typeface="+mn-ea"/>
              </a:rPr>
              <a:t>常用的</a:t>
            </a:r>
            <a:r>
              <a:rPr lang="en-US" altLang="zh-CN">
                <a:sym typeface="+mn-ea"/>
              </a:rPr>
              <a:t>Git</a:t>
            </a:r>
            <a:r>
              <a:rPr lang="zh-CN" altLang="en-US">
                <a:sym typeface="+mn-ea"/>
              </a:rPr>
              <a:t>命令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3980"/>
            <a:ext cx="10515600" cy="6763385"/>
          </a:xfrm>
        </p:spPr>
        <p:txBody>
          <a:bodyPr>
            <a:noAutofit/>
          </a:bodyPr>
          <a:p>
            <a:pPr fontAlgn="auto">
              <a:lnSpc>
                <a:spcPct val="120000"/>
              </a:lnSpc>
            </a:pPr>
            <a:r>
              <a:rPr lang="zh-CN" altLang="en-US" sz="1300"/>
              <a:t>1. git checkout 文件名/分支名    =》 拉取某个文件覆盖本地文件/切换到某个分支</a:t>
            </a:r>
            <a:endParaRPr lang="zh-CN" altLang="en-US" sz="1300"/>
          </a:p>
          <a:p>
            <a:pPr fontAlgn="auto">
              <a:lnSpc>
                <a:spcPct val="120000"/>
              </a:lnSpc>
            </a:pPr>
            <a:r>
              <a:rPr lang="zh-CN" altLang="en-US" sz="1300"/>
              <a:t>2. git checkout -- 文件名               =》 忽略某个文件的改动</a:t>
            </a:r>
            <a:endParaRPr lang="zh-CN" altLang="en-US" sz="1300"/>
          </a:p>
          <a:p>
            <a:pPr fontAlgn="auto">
              <a:lnSpc>
                <a:spcPct val="120000"/>
              </a:lnSpc>
            </a:pPr>
            <a:r>
              <a:rPr lang="zh-CN" altLang="en-US" sz="1300"/>
              <a:t>3. git checkout -- .                           =》 忽略所有未add的文件的改动</a:t>
            </a:r>
            <a:endParaRPr lang="zh-CN" altLang="en-US" sz="1300"/>
          </a:p>
          <a:p>
            <a:pPr fontAlgn="auto">
              <a:lnSpc>
                <a:spcPct val="120000"/>
              </a:lnSpc>
            </a:pPr>
            <a:r>
              <a:rPr lang="zh-CN" altLang="en-US" sz="1300"/>
              <a:t>4. git checkout -b 分支名              =》 创建并切换到某分支</a:t>
            </a:r>
            <a:endParaRPr lang="zh-CN" altLang="en-US" sz="1300"/>
          </a:p>
          <a:p>
            <a:pPr fontAlgn="auto">
              <a:lnSpc>
                <a:spcPct val="120000"/>
              </a:lnSpc>
            </a:pPr>
            <a:r>
              <a:rPr lang="zh-CN" altLang="en-US" sz="1300"/>
              <a:t>git checkout -b 新分支 某老分支         =》 基于branch创建新的new_branch</a:t>
            </a:r>
            <a:endParaRPr lang="zh-CN" altLang="en-US" sz="1300"/>
          </a:p>
          <a:p>
            <a:pPr fontAlgn="auto">
              <a:lnSpc>
                <a:spcPct val="120000"/>
              </a:lnSpc>
            </a:pPr>
            <a:r>
              <a:rPr lang="zh-CN" altLang="en-US" sz="1300"/>
              <a:t> git checkout 提交ID                                 =》 把某次历史提交记录checkout出来，但无分支信息，切换到其他分支会自动删除</a:t>
            </a:r>
            <a:endParaRPr lang="zh-CN" altLang="en-US" sz="1300"/>
          </a:p>
          <a:p>
            <a:pPr fontAlgn="auto">
              <a:lnSpc>
                <a:spcPct val="120000"/>
              </a:lnSpc>
            </a:pPr>
            <a:r>
              <a:rPr lang="zh-CN" altLang="en-US" sz="1300"/>
              <a:t> git checkout 提交ID -b &lt;new_branch&gt; =》 把某次历史提交记录checkout出来，创建成一个分支</a:t>
            </a:r>
            <a:endParaRPr lang="zh-CN" altLang="en-US" sz="1300"/>
          </a:p>
          <a:p>
            <a:pPr fontAlgn="auto">
              <a:lnSpc>
                <a:spcPct val="120000"/>
              </a:lnSpc>
            </a:pPr>
            <a:r>
              <a:rPr lang="zh-CN" altLang="en-US" sz="1300"/>
              <a:t>	 </a:t>
            </a:r>
            <a:endParaRPr lang="zh-CN" altLang="en-US" sz="1300"/>
          </a:p>
          <a:p>
            <a:pPr fontAlgn="auto">
              <a:lnSpc>
                <a:spcPct val="120000"/>
              </a:lnSpc>
            </a:pPr>
            <a:r>
              <a:rPr lang="zh-CN" altLang="en-US" sz="1300"/>
              <a:t>5. git merge 分支名                                 =》 将某分支合并到当前分支</a:t>
            </a:r>
            <a:endParaRPr lang="zh-CN" altLang="en-US" sz="1300"/>
          </a:p>
          <a:p>
            <a:pPr fontAlgn="auto">
              <a:lnSpc>
                <a:spcPct val="120000"/>
              </a:lnSpc>
            </a:pPr>
            <a:r>
              <a:rPr lang="zh-CN" altLang="en-US" sz="1300"/>
              <a:t> git merge --no-ff -m "说明" 分支名  =》 禁用快速合并模式（快速模式下，删除分支后会遗失该分支的所有信息）</a:t>
            </a:r>
            <a:endParaRPr lang="zh-CN" altLang="en-US" sz="1300"/>
          </a:p>
          <a:p>
            <a:pPr fontAlgn="auto">
              <a:lnSpc>
                <a:spcPct val="120000"/>
              </a:lnSpc>
            </a:pPr>
            <a:r>
              <a:rPr lang="zh-CN" altLang="en-US" sz="1300"/>
              <a:t>   git merge origin/master                      =》 将远程主分支合并到本地当前分支</a:t>
            </a:r>
            <a:endParaRPr lang="zh-CN" altLang="en-US" sz="1300"/>
          </a:p>
          <a:p>
            <a:pPr fontAlgn="auto">
              <a:lnSpc>
                <a:spcPct val="120000"/>
              </a:lnSpc>
            </a:pPr>
            <a:r>
              <a:rPr lang="zh-CN" altLang="en-US" sz="1300"/>
              <a:t>	   </a:t>
            </a:r>
            <a:endParaRPr lang="zh-CN" altLang="en-US" sz="1300"/>
          </a:p>
          <a:p>
            <a:pPr fontAlgn="auto">
              <a:lnSpc>
                <a:spcPct val="120000"/>
              </a:lnSpc>
            </a:pPr>
            <a:r>
              <a:rPr lang="zh-CN" altLang="en-US" sz="1300"/>
              <a:t>6. git branch -d 分支名                  =》 删除某分支</a:t>
            </a:r>
            <a:endParaRPr lang="zh-CN" altLang="en-US" sz="1300"/>
          </a:p>
          <a:p>
            <a:pPr fontAlgn="auto">
              <a:lnSpc>
                <a:spcPct val="120000"/>
              </a:lnSpc>
            </a:pPr>
            <a:r>
              <a:rPr lang="zh-CN" altLang="en-US" sz="1300"/>
              <a:t>7. git branch -D 分支名                  =》 强行删除一个没有合并的分支</a:t>
            </a:r>
            <a:endParaRPr lang="zh-CN" altLang="en-US" sz="1300"/>
          </a:p>
          <a:p>
            <a:pPr fontAlgn="auto">
              <a:lnSpc>
                <a:spcPct val="120000"/>
              </a:lnSpc>
            </a:pPr>
            <a:r>
              <a:rPr lang="zh-CN" altLang="en-US" sz="1300"/>
              <a:t>8. git branch                                     =》 查看当前分支</a:t>
            </a:r>
            <a:endParaRPr lang="zh-CN" altLang="en-US" sz="1300"/>
          </a:p>
          <a:p>
            <a:pPr fontAlgn="auto">
              <a:lnSpc>
                <a:spcPct val="120000"/>
              </a:lnSpc>
            </a:pPr>
            <a:r>
              <a:rPr lang="zh-CN" altLang="en-US" sz="1300"/>
              <a:t>	    git branch -m 旧名字 新名字   =》 对分支进行改名	</a:t>
            </a:r>
            <a:endParaRPr lang="zh-CN" altLang="en-US" sz="1300"/>
          </a:p>
          <a:p>
            <a:pPr fontAlgn="auto">
              <a:lnSpc>
                <a:spcPct val="120000"/>
              </a:lnSpc>
            </a:pPr>
            <a:r>
              <a:rPr lang="zh-CN" altLang="en-US" sz="1300"/>
              <a:t> 9.  git status                    =》 查看当前分支的状态	</a:t>
            </a:r>
            <a:endParaRPr lang="zh-CN" altLang="en-US" sz="1300"/>
          </a:p>
          <a:p>
            <a:pPr fontAlgn="auto">
              <a:lnSpc>
                <a:spcPct val="120000"/>
              </a:lnSpc>
            </a:pPr>
            <a:r>
              <a:rPr lang="zh-CN" altLang="en-US" sz="1300"/>
              <a:t>10. git add .                      =》 将所有的改动添加到暂存区</a:t>
            </a:r>
            <a:endParaRPr lang="zh-CN" altLang="en-US"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</a:t>
            </a:r>
            <a:r>
              <a:rPr lang="en-US" altLang="zh-CN"/>
              <a:t>·</a:t>
            </a:r>
            <a:r>
              <a:rPr lang="zh-CN" altLang="en-US"/>
              <a:t>什么是版本控制？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35100"/>
            <a:ext cx="10515600" cy="5353685"/>
          </a:xfrm>
        </p:spPr>
        <p:txBody>
          <a:bodyPr>
            <a:normAutofit lnSpcReduction="20000"/>
          </a:bodyPr>
          <a:p>
            <a:pPr marL="0" indent="0" fontAlgn="auto">
              <a:lnSpc>
                <a:spcPct val="140000"/>
              </a:lnSpc>
              <a:buNone/>
            </a:pPr>
            <a:r>
              <a:rPr lang="zh-CN" altLang="en-US" sz="2400"/>
              <a:t>当我们开展一个项目时， 会涉及到不断的更新项目，在过去我们通常拷贝一个当前版本作为备份， 然后才开始修改更新， 每次更新都会用记事本之类的方式做好记录</a:t>
            </a:r>
            <a:r>
              <a:rPr lang="en-US" altLang="zh-CN" sz="2400"/>
              <a:t>, </a:t>
            </a:r>
            <a:r>
              <a:rPr lang="zh-CN" altLang="en-US" sz="2400"/>
              <a:t>更新到一定时间，我们又会备份。这样的方式使得开发一个项目变得非常复杂和麻烦，也使得一个项目变得庞大， 多个备份和版本之间难以管理，因此先辈们搞出了一个项目管理工具， </a:t>
            </a:r>
            <a:r>
              <a:rPr lang="en-US" altLang="zh-CN" sz="2400"/>
              <a:t>Git.  </a:t>
            </a:r>
            <a:endParaRPr lang="en-US" altLang="zh-CN" sz="2400"/>
          </a:p>
          <a:p>
            <a:pPr marL="0" indent="0" fontAlgn="auto">
              <a:lnSpc>
                <a:spcPct val="140000"/>
              </a:lnSpc>
              <a:buNone/>
            </a:pPr>
            <a:r>
              <a:rPr lang="en-US" altLang="zh-CN" sz="2400"/>
              <a:t>Git</a:t>
            </a:r>
            <a:r>
              <a:rPr lang="zh-CN" altLang="en-US" sz="2400"/>
              <a:t>使得我们只需要在一个项目中进行更新和修改， 它会记录我们的每一个版本和每一次修改， 并且提供了非常强大的项目管理</a:t>
            </a:r>
            <a:r>
              <a:rPr lang="en-US" altLang="zh-CN" sz="2400"/>
              <a:t>/</a:t>
            </a:r>
            <a:r>
              <a:rPr lang="zh-CN" altLang="en-US" sz="2400"/>
              <a:t>多人协作能力。</a:t>
            </a:r>
            <a:endParaRPr lang="zh-CN" altLang="en-US" sz="2400"/>
          </a:p>
          <a:p>
            <a:pPr marL="0" indent="0" fontAlgn="auto">
              <a:lnSpc>
                <a:spcPct val="140000"/>
              </a:lnSpc>
              <a:buNone/>
            </a:pPr>
            <a:endParaRPr lang="zh-CN" altLang="en-US" sz="2400"/>
          </a:p>
          <a:p>
            <a:pPr marL="0" indent="0" fontAlgn="auto">
              <a:lnSpc>
                <a:spcPct val="140000"/>
              </a:lnSpc>
              <a:buNone/>
            </a:pPr>
            <a:r>
              <a:rPr lang="zh-CN" altLang="en-US" sz="2400" b="1"/>
              <a:t>拓展：</a:t>
            </a:r>
            <a:r>
              <a:rPr lang="zh-CN" altLang="en-US" sz="2400"/>
              <a:t> </a:t>
            </a:r>
            <a:r>
              <a:rPr lang="en-US" altLang="zh-CN" sz="2400"/>
              <a:t>SVN</a:t>
            </a:r>
            <a:r>
              <a:rPr lang="zh-CN" altLang="en-US" sz="2400"/>
              <a:t>也是一个项目管理工具，和</a:t>
            </a:r>
            <a:r>
              <a:rPr lang="en-US" altLang="zh-CN" sz="2400"/>
              <a:t>Git</a:t>
            </a:r>
            <a:r>
              <a:rPr lang="zh-CN" altLang="en-US" sz="2400"/>
              <a:t>之间互有优劣， 相对来说，</a:t>
            </a:r>
            <a:r>
              <a:rPr lang="en-US" altLang="zh-CN" sz="2400"/>
              <a:t>SVN</a:t>
            </a:r>
            <a:r>
              <a:rPr lang="zh-CN" altLang="en-US" sz="2400"/>
              <a:t>简单易上手但是能力不足</a:t>
            </a:r>
            <a:r>
              <a:rPr lang="en-US" altLang="zh-CN" sz="2400"/>
              <a:t>; Git</a:t>
            </a:r>
            <a:r>
              <a:rPr lang="zh-CN" altLang="en-US" sz="2400"/>
              <a:t>稍显麻烦</a:t>
            </a:r>
            <a:r>
              <a:rPr lang="en-US" altLang="zh-CN" sz="2400"/>
              <a:t>, </a:t>
            </a:r>
            <a:r>
              <a:rPr lang="zh-CN" altLang="en-US" sz="2400"/>
              <a:t>但是非常强大， 现在市面上的公司</a:t>
            </a:r>
            <a:r>
              <a:rPr lang="zh-CN" altLang="en-US" sz="2400"/>
              <a:t>通用的大多是</a:t>
            </a:r>
            <a:r>
              <a:rPr lang="en-US" altLang="zh-CN" sz="2400"/>
              <a:t>Git.</a:t>
            </a:r>
            <a:endParaRPr lang="zh-CN" altLang="en-US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35"/>
            <a:ext cx="10515600" cy="6857365"/>
          </a:xfrm>
        </p:spPr>
        <p:txBody>
          <a:bodyPr>
            <a:normAutofit/>
          </a:bodyPr>
          <a:p>
            <a:r>
              <a:rPr lang="zh-CN" altLang="en-US"/>
              <a:t> git add 文件名 文件名 文件名  =》 将某文件添加到暂存区</a:t>
            </a:r>
            <a:endParaRPr lang="zh-CN" altLang="en-US"/>
          </a:p>
          <a:p>
            <a:r>
              <a:rPr lang="zh-CN" altLang="en-US"/>
              <a:t> git commit -m "说明"                   =》 提交所有修改</a:t>
            </a:r>
            <a:endParaRPr lang="zh-CN" altLang="en-US"/>
          </a:p>
          <a:p>
            <a:r>
              <a:rPr lang="zh-CN" altLang="en-US"/>
              <a:t> git pull/push                                   =》 从远程拉取和推送改动到远程</a:t>
            </a:r>
            <a:endParaRPr lang="zh-CN" altLang="en-US"/>
          </a:p>
          <a:p>
            <a:r>
              <a:rPr lang="zh-CN" altLang="en-US"/>
              <a:t> git diff 文件名                     =》 查看该文件的改动</a:t>
            </a:r>
            <a:endParaRPr lang="zh-CN" altLang="en-US"/>
          </a:p>
          <a:p>
            <a:r>
              <a:rPr lang="zh-CN" altLang="en-US"/>
              <a:t> git diff                                   =》 查看该分支的所有改动</a:t>
            </a:r>
            <a:endParaRPr lang="zh-CN" altLang="en-US"/>
          </a:p>
          <a:p>
            <a:r>
              <a:rPr lang="zh-CN" altLang="en-US"/>
              <a:t>git diff HEAD -- 文件名      =》 查看某文件与远端的区别</a:t>
            </a:r>
            <a:endParaRPr lang="zh-CN" altLang="en-US"/>
          </a:p>
          <a:p>
            <a:r>
              <a:rPr lang="zh-CN" altLang="en-US"/>
              <a:t> git log                                    =》 查看所有提交记录和对应的提交地址</a:t>
            </a:r>
            <a:endParaRPr lang="zh-CN" altLang="en-US"/>
          </a:p>
          <a:p>
            <a:r>
              <a:rPr lang="zh-CN" altLang="en-US"/>
              <a:t> git log --pretty=oneline      =》 同上，但是每个记录只显示缩减版且只有一行</a:t>
            </a:r>
            <a:endParaRPr lang="zh-CN" altLang="en-US"/>
          </a:p>
          <a:p>
            <a:r>
              <a:rPr lang="zh-CN" altLang="en-US"/>
              <a:t> git reflog                               =》 git查看用户所有已输入的操作命令	</a:t>
            </a:r>
            <a:endParaRPr lang="zh-CN" altLang="en-US"/>
          </a:p>
          <a:p>
            <a:r>
              <a:rPr lang="zh-CN" altLang="en-US"/>
              <a:t>git rm 文件名                 =》  删除某个文件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3980"/>
            <a:ext cx="10515600" cy="6764655"/>
          </a:xfrm>
        </p:spPr>
        <p:txBody>
          <a:bodyPr>
            <a:normAutofit fontScale="80000"/>
          </a:bodyPr>
          <a:p>
            <a:r>
              <a:rPr lang="zh-CN" altLang="en-US"/>
              <a:t>21. git clone 地址                 =》  克隆一个本地库gitsta</a:t>
            </a:r>
            <a:endParaRPr lang="zh-CN" altLang="en-US"/>
          </a:p>
          <a:p>
            <a:r>
              <a:rPr lang="zh-CN" altLang="en-US"/>
              <a:t>22. git revert 上传ID                      =》回退某一次的上传，不会影响到其它上传</a:t>
            </a:r>
            <a:endParaRPr lang="zh-CN" altLang="en-US"/>
          </a:p>
          <a:p>
            <a:r>
              <a:rPr lang="zh-CN" altLang="en-US"/>
              <a:t>23. git reset --hard 上传ID            =》强制回退到某个上传节点，该节点之后的所有上传都会被舍弃，也可以不要id，即回到改动前状态</a:t>
            </a:r>
            <a:endParaRPr lang="zh-CN" altLang="en-US"/>
          </a:p>
          <a:p>
            <a:r>
              <a:rPr lang="zh-CN" altLang="en-US"/>
              <a:t>24. git reset --hard origin 分支名=》将某个分支强制覆盖到本地，并忽略本地已有的所有改动</a:t>
            </a:r>
            <a:endParaRPr lang="zh-CN" altLang="en-US"/>
          </a:p>
          <a:p>
            <a:r>
              <a:rPr lang="zh-CN" altLang="en-US"/>
              <a:t>	       git reset -- .                                  =》将所有改动从暂存区恢复到工作区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</a:t>
            </a:r>
            <a:endParaRPr lang="zh-CN" altLang="en-US"/>
          </a:p>
          <a:p>
            <a:r>
              <a:rPr lang="zh-CN" altLang="en-US"/>
              <a:t>25. git stash                                           =》将当前已有的改动保存起来，并还原至未改动前，一般用于临时需要切分支而当前工作未完成的状态</a:t>
            </a:r>
            <a:endParaRPr lang="zh-CN" altLang="en-US"/>
          </a:p>
          <a:p>
            <a:r>
              <a:rPr lang="zh-CN" altLang="en-US"/>
              <a:t>26. git stash list                                           =》查看已保存的内容</a:t>
            </a:r>
            <a:endParaRPr lang="zh-CN" altLang="en-US"/>
          </a:p>
          <a:p>
            <a:r>
              <a:rPr lang="zh-CN" altLang="en-US"/>
              <a:t>27. git stash pop                                         =》恢复所有已保存内容，并删除stash中已保存内容</a:t>
            </a:r>
            <a:endParaRPr lang="zh-CN" altLang="en-US"/>
          </a:p>
          <a:p>
            <a:r>
              <a:rPr lang="zh-CN" altLang="en-US"/>
              <a:t>28. git stash apply stash@{序列号}        =》恢复该序列号已保存的内容到当前分支</a:t>
            </a:r>
            <a:endParaRPr lang="zh-CN" altLang="en-US"/>
          </a:p>
          <a:p>
            <a:r>
              <a:rPr lang="zh-CN" altLang="en-US"/>
              <a:t>29. git stash drop                                =》删除所有已保存内容</a:t>
            </a:r>
            <a:endParaRPr lang="zh-CN" altLang="en-US"/>
          </a:p>
          <a:p>
            <a:r>
              <a:rPr lang="zh-CN" altLang="en-US"/>
              <a:t>30. git stash drop stash@{序列号}  =》删除该序列号已保存内容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1605"/>
            <a:ext cx="10515600" cy="6716395"/>
          </a:xfrm>
        </p:spPr>
        <p:txBody>
          <a:bodyPr>
            <a:normAutofit fontScale="90000" lnSpcReduction="10000"/>
          </a:bodyPr>
          <a:p>
            <a:pPr fontAlgn="auto">
              <a:lnSpc>
                <a:spcPct val="100000"/>
              </a:lnSpc>
            </a:pPr>
            <a:r>
              <a:rPr lang="zh-CN" altLang="en-US"/>
              <a:t>31. git tag -a 标签名 -m "说明"      =》给当前版本进行标签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32. git show 标签名                          =》查看某个标签的信息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33. git tag                                            =》查看某个标签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	       git tag -d 标签名                         =》删除某个标签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	       git checkout 标签名                   =》得到该标签下的版本的临时分支(需要再次创建分支)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		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34. git push origin 标签名         =》将某个标签推送到远程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35. git push origin --tags            =》将所有未推送的标签都推送到远程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 36. git clean -?                             =》删除一些没有add的内容   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                         -n                      =》告诉你哪些文件会被删除. 记住他不会真正的删除文件, 只是一个提醒.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                         -f                       =》删除当前目录下所有没有track过的文件.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                        -df                      =》删除当前目录下没有被track过的文件和文件夹.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</a:t>
            </a:r>
            <a:r>
              <a:rPr lang="en-US" altLang="zh-CN"/>
              <a:t>.Git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3200" b="1"/>
              <a:t>Git是一个分布式版本控制系统。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3200" b="1"/>
              <a:t>在Windows上安装Git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2400"/>
              <a:t>Windows版的Git可以从这个网站</a:t>
            </a:r>
            <a:r>
              <a:rPr lang="zh-CN" altLang="en-US" sz="2400">
                <a:solidFill>
                  <a:srgbClr val="FF0000"/>
                </a:solidFill>
              </a:rPr>
              <a:t>https://git-scm.com/download/win</a:t>
            </a:r>
            <a:r>
              <a:rPr lang="zh-CN" altLang="en-US" sz="2400"/>
              <a:t>上下载安装。首次安装时可以保持默认值安装</a:t>
            </a:r>
            <a:r>
              <a:rPr lang="en-US" altLang="zh-CN" sz="2400"/>
              <a:t>,</a:t>
            </a:r>
            <a:r>
              <a:rPr lang="zh-CN" altLang="en-US" sz="2400"/>
              <a:t>全程</a:t>
            </a:r>
            <a:r>
              <a:rPr lang="en-US" altLang="zh-CN" sz="2400">
                <a:solidFill>
                  <a:srgbClr val="FF0000"/>
                </a:solidFill>
              </a:rPr>
              <a:t>Next</a:t>
            </a:r>
            <a:r>
              <a:rPr lang="zh-CN" altLang="en-US" sz="2400"/>
              <a:t>即可。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473450" y="3683000"/>
            <a:ext cx="5942330" cy="3175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5100"/>
            <a:ext cx="10515600" cy="649859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使用</a:t>
            </a:r>
            <a:r>
              <a:rPr lang="en-US" altLang="zh-CN" sz="3200" b="1"/>
              <a:t>Git</a:t>
            </a:r>
            <a:endParaRPr lang="en-US" altLang="zh-CN" sz="3200" b="1"/>
          </a:p>
          <a:p>
            <a:pPr marL="0" indent="0">
              <a:buNone/>
            </a:pPr>
            <a:r>
              <a:rPr lang="zh-CN" altLang="en-US" sz="2400"/>
              <a:t>找到我们的项目文件夹，在空白区域鼠标右键打开右键菜单，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选中</a:t>
            </a:r>
            <a:r>
              <a:rPr lang="en-US" altLang="zh-CN" sz="2400"/>
              <a:t>Git Bash Here</a:t>
            </a:r>
            <a:r>
              <a:rPr lang="zh-CN" altLang="en-US" sz="2400"/>
              <a:t>， 打开</a:t>
            </a:r>
            <a:r>
              <a:rPr lang="en-US" altLang="zh-CN" sz="2400"/>
              <a:t>Git</a:t>
            </a:r>
            <a:r>
              <a:rPr lang="zh-CN" altLang="en-US" sz="2400"/>
              <a:t>命令行</a:t>
            </a: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77060"/>
            <a:ext cx="2552700" cy="3752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590" y="1957705"/>
            <a:ext cx="5667375" cy="35909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7315"/>
            <a:ext cx="10515600" cy="6670675"/>
          </a:xfrm>
        </p:spPr>
        <p:txBody>
          <a:bodyPr/>
          <a:p>
            <a:pPr marL="0" indent="0">
              <a:buNone/>
            </a:pPr>
            <a:r>
              <a:rPr lang="zh-CN" altLang="en-US"/>
              <a:t>输入命令行，设置我们的账户信息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git config --global user.name "Your Name"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git config --global user.email "email@example.com"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--global</a:t>
            </a:r>
            <a:r>
              <a:rPr lang="zh-CN" altLang="en-US">
                <a:sym typeface="+mn-ea"/>
              </a:rPr>
              <a:t>表示我们的此次设置为全局状态，其它的项目中，我们也用这个信息作为提交代码的用户</a:t>
            </a:r>
            <a:r>
              <a:rPr lang="zh-CN" altLang="en-US">
                <a:sym typeface="+mn-ea"/>
              </a:rPr>
              <a:t>名称。</a:t>
            </a:r>
            <a:endParaRPr lang="zh-CN" altLang="en-US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0725" y="3554730"/>
            <a:ext cx="6136640" cy="31648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765"/>
            <a:ext cx="10515600" cy="6705600"/>
          </a:xfrm>
        </p:spPr>
        <p:txBody>
          <a:bodyPr>
            <a:normAutofit lnSpcReduction="1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200" b="1"/>
              <a:t>解释几个概念：</a:t>
            </a:r>
            <a:endParaRPr lang="zh-CN" altLang="en-US" sz="3200" b="1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FF0000"/>
                </a:solidFill>
              </a:rPr>
              <a:t>仓库</a:t>
            </a:r>
            <a:r>
              <a:rPr lang="zh-CN" altLang="en-US" sz="2000"/>
              <a:t>（repository） ： 其实就是我们的项目文件夹，也可以理解成一个文件目录，其中所有的内容都能够被</a:t>
            </a:r>
            <a:r>
              <a:rPr lang="en-US" altLang="zh-CN" sz="2000"/>
              <a:t>Git</a:t>
            </a:r>
            <a:r>
              <a:rPr lang="zh-CN" altLang="en-US" sz="2000"/>
              <a:t>追踪（</a:t>
            </a:r>
            <a:r>
              <a:rPr lang="en-US" altLang="zh-CN" sz="2000"/>
              <a:t>track</a:t>
            </a:r>
            <a:r>
              <a:rPr lang="zh-CN" altLang="en-US" sz="2000"/>
              <a:t>）管理，即所有的内容有任何改动，</a:t>
            </a:r>
            <a:r>
              <a:rPr lang="en-US" altLang="zh-CN" sz="2000"/>
              <a:t>Git</a:t>
            </a:r>
            <a:r>
              <a:rPr lang="zh-CN" altLang="en-US" sz="2000"/>
              <a:t>都会知道并记录。</a:t>
            </a:r>
            <a:endParaRPr lang="zh-CN" altLang="en-US" sz="200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FF0000"/>
                </a:solidFill>
              </a:rPr>
              <a:t>工作区</a:t>
            </a:r>
            <a:r>
              <a:rPr lang="zh-CN" altLang="en-US" sz="2000"/>
              <a:t>（</a:t>
            </a:r>
            <a:r>
              <a:rPr lang="en-US" altLang="zh-CN" sz="2000"/>
              <a:t>Working Directory</a:t>
            </a:r>
            <a:r>
              <a:rPr lang="zh-CN" altLang="en-US" sz="2000"/>
              <a:t>）</a:t>
            </a:r>
            <a:r>
              <a:rPr lang="en-US" altLang="zh-CN" sz="2000"/>
              <a:t>: </a:t>
            </a:r>
            <a:r>
              <a:rPr lang="zh-CN" altLang="en-US" sz="2000"/>
              <a:t>可以理解成本地仓库的文件夹</a:t>
            </a:r>
            <a:r>
              <a:rPr lang="en-US" altLang="zh-CN" sz="2000"/>
              <a:t>, </a:t>
            </a:r>
            <a:r>
              <a:rPr lang="zh-CN" altLang="en-US" sz="2000"/>
              <a:t>此处可能会有未被追踪的新文件</a:t>
            </a:r>
            <a:r>
              <a:rPr lang="zh-CN" altLang="en-US" sz="2000"/>
              <a:t>。</a:t>
            </a:r>
            <a:endParaRPr lang="zh-CN" altLang="en-US" sz="200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FF0000"/>
                </a:solidFill>
              </a:rPr>
              <a:t>远程仓库</a:t>
            </a:r>
            <a:r>
              <a:rPr lang="zh-CN" altLang="en-US" sz="2000"/>
              <a:t>：在远端（服务器）的仓库，当我们本地修改完成后，会修改的内容</a:t>
            </a:r>
            <a:r>
              <a:rPr lang="zh-CN" altLang="en-US" sz="2000"/>
              <a:t>推送到远端作为备份保存，所有项目成员都可以从远端更新到此次的更新。</a:t>
            </a:r>
            <a:endParaRPr lang="zh-CN" altLang="en-US" sz="200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FF0000"/>
                </a:solidFill>
              </a:rPr>
              <a:t>分支</a:t>
            </a:r>
            <a:r>
              <a:rPr lang="en-US" altLang="zh-CN" sz="2000"/>
              <a:t>(branch):</a:t>
            </a:r>
            <a:r>
              <a:rPr lang="zh-CN" altLang="en-US" sz="2000"/>
              <a:t>可以理解成仓库的副本，</a:t>
            </a:r>
            <a:r>
              <a:rPr lang="zh-CN" altLang="en-US" sz="2000">
                <a:solidFill>
                  <a:srgbClr val="FF0000"/>
                </a:solidFill>
              </a:rPr>
              <a:t>分支与分支之间互不干涉</a:t>
            </a:r>
            <a:r>
              <a:rPr lang="zh-CN" altLang="en-US" sz="2000"/>
              <a:t>，</a:t>
            </a:r>
            <a:r>
              <a:rPr lang="zh-CN" altLang="en-US" sz="2000"/>
              <a:t>当我们在</a:t>
            </a:r>
            <a:r>
              <a:rPr lang="en-US" altLang="zh-CN" sz="2000"/>
              <a:t>Git</a:t>
            </a:r>
            <a:r>
              <a:rPr lang="zh-CN" altLang="en-US" sz="2000"/>
              <a:t>创建一个项目后，就会自动生成一个主干分支</a:t>
            </a:r>
            <a:r>
              <a:rPr lang="en-US" altLang="zh-CN" sz="2000"/>
              <a:t>master, </a:t>
            </a:r>
            <a:r>
              <a:rPr lang="zh-CN" altLang="en-US" sz="2000"/>
              <a:t>通常我们会在</a:t>
            </a:r>
            <a:r>
              <a:rPr lang="en-US" altLang="zh-CN" sz="2000"/>
              <a:t>master</a:t>
            </a:r>
            <a:r>
              <a:rPr lang="zh-CN" altLang="en-US" sz="2000"/>
              <a:t>上进行开发，</a:t>
            </a:r>
            <a:r>
              <a:rPr lang="en-US" altLang="zh-CN" sz="2000">
                <a:sym typeface="+mn-ea"/>
              </a:rPr>
              <a:t>Git</a:t>
            </a:r>
            <a:r>
              <a:rPr lang="zh-CN" altLang="en-US" sz="2000">
                <a:sym typeface="+mn-ea"/>
              </a:rPr>
              <a:t>提供了非常方便的分支创建和管理功能。</a:t>
            </a:r>
            <a:endParaRPr lang="zh-CN" altLang="en-US" sz="2000"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FF0000"/>
                </a:solidFill>
                <a:sym typeface="+mn-ea"/>
              </a:rPr>
              <a:t>版本库</a:t>
            </a:r>
            <a:r>
              <a:rPr lang="zh-CN" altLang="en-US" sz="2000">
                <a:sym typeface="+mn-ea"/>
              </a:rPr>
              <a:t>：当我们创建好一个</a:t>
            </a:r>
            <a:r>
              <a:rPr lang="en-US" altLang="zh-CN" sz="2000">
                <a:sym typeface="+mn-ea"/>
              </a:rPr>
              <a:t>Git</a:t>
            </a:r>
            <a:r>
              <a:rPr lang="zh-CN" altLang="en-US" sz="2000">
                <a:sym typeface="+mn-ea"/>
              </a:rPr>
              <a:t>仓库后， 目录中会多出一个隐藏文件夹</a:t>
            </a:r>
            <a:r>
              <a:rPr lang="en-US" altLang="zh-CN" sz="2000">
                <a:sym typeface="+mn-ea"/>
              </a:rPr>
              <a:t>.git</a:t>
            </a:r>
            <a:r>
              <a:rPr lang="zh-CN" altLang="en-US" sz="2000">
                <a:sym typeface="+mn-ea"/>
              </a:rPr>
              <a:t>， 这个实际上是</a:t>
            </a:r>
            <a:r>
              <a:rPr lang="en-US" altLang="zh-CN" sz="2000">
                <a:sym typeface="+mn-ea"/>
              </a:rPr>
              <a:t>git</a:t>
            </a:r>
            <a:r>
              <a:rPr lang="zh-CN" altLang="en-US" sz="2000">
                <a:sym typeface="+mn-ea"/>
              </a:rPr>
              <a:t>用来追踪管理版本的，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千万不要去修改它！</a:t>
            </a:r>
            <a:endParaRPr lang="zh-CN" altLang="en-US" sz="2000">
              <a:solidFill>
                <a:srgbClr val="FF0000"/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FF0000"/>
                </a:solidFill>
                <a:sym typeface="+mn-ea"/>
              </a:rPr>
              <a:t>暂存区：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文件被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add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后，会被先放在一个临时区域，此时可以撤销。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400" b="1"/>
              <a:t>例子</a:t>
            </a:r>
            <a:r>
              <a:rPr lang="zh-CN" altLang="en-US" sz="2000"/>
              <a:t>：我需要在工作区开发一个功能，耗时两周，但是我也希望能够用</a:t>
            </a:r>
            <a:r>
              <a:rPr lang="en-US" altLang="zh-CN" sz="2000"/>
              <a:t>git</a:t>
            </a:r>
            <a:r>
              <a:rPr lang="zh-CN" altLang="en-US" sz="2000"/>
              <a:t>管理我功能的进度，但是如果未开发完成的功能代码提交到</a:t>
            </a:r>
            <a:r>
              <a:rPr lang="en-US" altLang="zh-CN" sz="2000"/>
              <a:t>master</a:t>
            </a:r>
            <a:r>
              <a:rPr lang="zh-CN" altLang="en-US" sz="2000"/>
              <a:t>可能会报错或干扰到别人的工作，此时我可以开一个分支，在分支上提交代码就不会干扰别人或被别人干扰，完成开发后，就将分支内容</a:t>
            </a:r>
            <a:r>
              <a:rPr lang="zh-CN" altLang="en-US" sz="2000">
                <a:solidFill>
                  <a:srgbClr val="FF0000"/>
                </a:solidFill>
              </a:rPr>
              <a:t>合并到主干</a:t>
            </a:r>
            <a:r>
              <a:rPr lang="en-US" altLang="zh-CN" sz="2000">
                <a:solidFill>
                  <a:srgbClr val="FF0000"/>
                </a:solidFill>
              </a:rPr>
              <a:t>master</a:t>
            </a:r>
            <a:r>
              <a:rPr lang="zh-CN" altLang="en-US" sz="2000"/>
              <a:t>即可。</a:t>
            </a:r>
            <a:endParaRPr lang="zh-CN" alt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3980"/>
            <a:ext cx="10515600" cy="6679565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创建一个本地仓库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2000"/>
              <a:t>在工作中，我们通常是从远端直接克隆项目到本地：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在</a:t>
            </a:r>
            <a:r>
              <a:rPr lang="en-US" altLang="zh-CN" sz="2000"/>
              <a:t>Git</a:t>
            </a:r>
            <a:r>
              <a:rPr lang="zh-CN" altLang="en-US" sz="2000"/>
              <a:t>命令行输入：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r>
              <a:rPr lang="en-US" altLang="zh-CN" sz="2000">
                <a:solidFill>
                  <a:srgbClr val="FF0000"/>
                </a:solidFill>
              </a:rPr>
              <a:t>git clone “</a:t>
            </a:r>
            <a:r>
              <a:rPr lang="zh-CN" altLang="en-US" sz="2000">
                <a:solidFill>
                  <a:srgbClr val="FF0000"/>
                </a:solidFill>
              </a:rPr>
              <a:t>项目地址</a:t>
            </a:r>
            <a:r>
              <a:rPr lang="en-US" altLang="zh-CN" sz="2000">
                <a:solidFill>
                  <a:srgbClr val="FF0000"/>
                </a:solidFill>
              </a:rPr>
              <a:t>”</a:t>
            </a:r>
            <a:endParaRPr lang="zh-CN" altLang="en-US" sz="20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000" b="1"/>
              <a:t>例子：</a:t>
            </a:r>
            <a:endParaRPr lang="zh-CN" altLang="en-US" sz="2000" b="1"/>
          </a:p>
          <a:p>
            <a:pPr marL="0" indent="0">
              <a:buNone/>
            </a:pPr>
            <a:r>
              <a:rPr lang="en-US" altLang="zh-CN" sz="2000"/>
              <a:t>git clone  </a:t>
            </a:r>
            <a:r>
              <a:rPr lang="zh-CN" altLang="en-US" sz="2000"/>
              <a:t>https://e.coding.net/SoMe2019620/zuoyehelianxi/Students.git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邀请链接：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访问链接加入我的团队「SoMe」，一起体验 CODING 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一站式软件研发管理协作平台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https://SoMe2019620.coding.net/invite?key=5722d9ebd0601dcfabad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91295" y="2647950"/>
            <a:ext cx="2955925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180"/>
            <a:ext cx="10515600" cy="659384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提交代码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2400"/>
              <a:t>第一步，用命令git add告诉Git，把文件添加到</a:t>
            </a:r>
            <a:r>
              <a:rPr lang="zh-CN" altLang="en-US" sz="2400">
                <a:solidFill>
                  <a:srgbClr val="FF0000"/>
                </a:solidFill>
              </a:rPr>
              <a:t>暂存区</a:t>
            </a:r>
            <a:r>
              <a:rPr lang="zh-CN" altLang="en-US" sz="2400"/>
              <a:t>：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>
                <a:solidFill>
                  <a:srgbClr val="FF0000"/>
                </a:solidFill>
              </a:rPr>
              <a:t>git add</a:t>
            </a:r>
            <a:r>
              <a:rPr lang="zh-CN" altLang="en-US" sz="2400"/>
              <a:t> 工作区的路径</a:t>
            </a:r>
            <a:r>
              <a:rPr lang="en-US" altLang="zh-CN" sz="2400"/>
              <a:t>/</a:t>
            </a:r>
            <a:r>
              <a:rPr lang="zh-CN" altLang="en-US" sz="2400"/>
              <a:t>文件名</a:t>
            </a:r>
            <a:r>
              <a:rPr lang="en-US" altLang="zh-CN" sz="2400"/>
              <a:t>.</a:t>
            </a:r>
            <a:r>
              <a:rPr lang="zh-CN" altLang="en-US" sz="2400"/>
              <a:t>后缀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>
                <a:solidFill>
                  <a:srgbClr val="FF0000"/>
                </a:solidFill>
              </a:rPr>
              <a:t>git add . </a:t>
            </a:r>
            <a:r>
              <a:rPr lang="zh-CN" altLang="en-US" sz="2400"/>
              <a:t>添加全部文件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第二步，用命令git commit告诉Git，把文件提交到仓库：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>
                <a:solidFill>
                  <a:srgbClr val="FF0000"/>
                </a:solidFill>
                <a:sym typeface="+mn-ea"/>
              </a:rPr>
              <a:t>git commit 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-m</a:t>
            </a:r>
            <a:r>
              <a:rPr lang="en-US" altLang="zh-CN" sz="2400">
                <a:sym typeface="+mn-ea"/>
              </a:rPr>
              <a:t> “</a:t>
            </a:r>
            <a:r>
              <a:rPr lang="zh-CN" altLang="en-US" sz="2400">
                <a:sym typeface="+mn-ea"/>
              </a:rPr>
              <a:t>日志说明</a:t>
            </a:r>
            <a:r>
              <a:rPr lang="en-US" altLang="zh-CN" sz="2400">
                <a:sym typeface="+mn-ea"/>
              </a:rPr>
              <a:t>”</a:t>
            </a:r>
            <a:endParaRPr lang="en-US" altLang="zh-CN" sz="2400"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第三步，用命令</a:t>
            </a:r>
            <a:r>
              <a:rPr lang="en-US" altLang="zh-CN" sz="2400">
                <a:sym typeface="+mn-ea"/>
              </a:rPr>
              <a:t>git push</a:t>
            </a:r>
            <a:r>
              <a:rPr lang="zh-CN" altLang="en-US" sz="2400">
                <a:sym typeface="+mn-ea"/>
              </a:rPr>
              <a:t>将更新提交到远端</a:t>
            </a:r>
            <a:r>
              <a:rPr lang="zh-CN" altLang="en-US" sz="2400">
                <a:sym typeface="+mn-ea"/>
              </a:rPr>
              <a:t>分支：</a:t>
            </a:r>
            <a:endParaRPr lang="zh-CN" altLang="en-US" sz="2400"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rgbClr val="FF0000"/>
                </a:solidFill>
                <a:sym typeface="+mn-ea"/>
              </a:rPr>
              <a:t>git push</a:t>
            </a:r>
            <a:endParaRPr lang="en-US" altLang="zh-CN" sz="240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endParaRPr lang="en-US" altLang="zh-CN" sz="2400">
              <a:solidFill>
                <a:srgbClr val="FF0000"/>
              </a:solidFill>
              <a:sym typeface="+mn-ea"/>
            </a:endParaRPr>
          </a:p>
          <a:p>
            <a:pPr marL="0" indent="0" algn="l">
              <a:buNone/>
            </a:pPr>
            <a:r>
              <a:rPr lang="zh-CN" altLang="en-US" sz="3200" b="1">
                <a:solidFill>
                  <a:schemeClr val="tx1"/>
                </a:solidFill>
                <a:sym typeface="+mn-ea"/>
              </a:rPr>
              <a:t>从远端更新代码：</a:t>
            </a:r>
            <a:endParaRPr lang="zh-CN" altLang="en-US" sz="3200" b="1">
              <a:solidFill>
                <a:schemeClr val="tx1"/>
              </a:solidFill>
              <a:sym typeface="+mn-ea"/>
            </a:endParaRPr>
          </a:p>
          <a:p>
            <a:pPr marL="0" indent="0" algn="l">
              <a:buNone/>
            </a:pPr>
            <a:r>
              <a:rPr lang="zh-CN" altLang="en-US" sz="2400">
                <a:solidFill>
                  <a:schemeClr val="tx1"/>
                </a:solidFill>
                <a:sym typeface="+mn-ea"/>
              </a:rPr>
              <a:t>仅需一步：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pPr marL="0" indent="0" algn="l">
              <a:buNone/>
            </a:pPr>
            <a:r>
              <a:rPr lang="en-US" altLang="zh-CN" sz="2400">
                <a:solidFill>
                  <a:srgbClr val="FF0000"/>
                </a:solidFill>
                <a:sym typeface="+mn-ea"/>
              </a:rPr>
              <a:t>git pull</a:t>
            </a:r>
            <a:endParaRPr lang="en-US" altLang="zh-CN" sz="240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1450"/>
            <a:ext cx="10515600" cy="6496685"/>
          </a:xfrm>
        </p:spPr>
        <p:txBody>
          <a:bodyPr/>
          <a:p>
            <a:pPr marL="0" indent="0">
              <a:buNone/>
            </a:pPr>
            <a:r>
              <a:rPr lang="zh-CN" altLang="en-US"/>
              <a:t>查看本地仓库状态：</a:t>
            </a:r>
            <a:r>
              <a:rPr lang="en-US" altLang="zh-CN">
                <a:solidFill>
                  <a:srgbClr val="FF0000"/>
                </a:solidFill>
              </a:rPr>
              <a:t>git status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查看提交日志：</a:t>
            </a:r>
            <a:r>
              <a:rPr lang="en-US" altLang="zh-CN">
                <a:solidFill>
                  <a:srgbClr val="FF0000"/>
                </a:solidFill>
              </a:rPr>
              <a:t>git log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5925" y="1056640"/>
            <a:ext cx="6953250" cy="1314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559810"/>
            <a:ext cx="7162800" cy="28956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8790,&quot;width&quot;:1645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5536</Words>
  <Application>WPS 演示</Application>
  <PresentationFormat>宽屏</PresentationFormat>
  <Paragraphs>188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第十八课 项目管理之Git</vt:lpstr>
      <vt:lpstr>一·什么是版本控制？</vt:lpstr>
      <vt:lpstr>二.Git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三.常用桌面工具和托管平台</vt:lpstr>
      <vt:lpstr>四.常用的Git命令 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落日归山海</dc:creator>
  <cp:lastModifiedBy>Fang.R</cp:lastModifiedBy>
  <cp:revision>63</cp:revision>
  <dcterms:created xsi:type="dcterms:W3CDTF">2020-09-20T00:12:00Z</dcterms:created>
  <dcterms:modified xsi:type="dcterms:W3CDTF">2021-01-12T05:52:20Z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