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3" r:id="rId15"/>
    <p:sldId id="270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8T14:08:39.214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第十七课  射线和导航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Ray, Navigation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8915"/>
            <a:ext cx="10515600" cy="649732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首先</a:t>
            </a:r>
            <a:r>
              <a:rPr lang="en-US" altLang="zh-CN" sz="3200" b="1"/>
              <a:t>, </a:t>
            </a:r>
            <a:r>
              <a:rPr lang="zh-CN" altLang="en-US" sz="3200" b="1"/>
              <a:t>构建导航网格</a:t>
            </a:r>
            <a:r>
              <a:rPr lang="en-US" altLang="zh-CN" sz="3200" b="1"/>
              <a:t>(</a:t>
            </a:r>
            <a:r>
              <a:rPr lang="zh-CN" altLang="en-US" sz="3200" b="1"/>
              <a:t>即导航地图</a:t>
            </a:r>
            <a:r>
              <a:rPr lang="en-US" altLang="zh-CN" sz="3200" b="1"/>
              <a:t>)</a:t>
            </a:r>
            <a:endParaRPr lang="en-US" altLang="zh-CN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/>
              <a:t>1.选中场景中的静态物体(运行时不会移动的物体) 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/>
              <a:t>2.勾选NavgationStatic 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/>
              <a:t>3.设置烘焙面板参数:菜单&gt;Window&gt;AI&gt;Navigation&gt;Bake选项卡 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/>
              <a:t>4.点击烘焙按钮Bake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/>
              <a:t>5.对于参与寻路的角色，需要给角色添加NavMeshAgent组件，通过代码动态设置Agent的目的地位置，设置后角色会自动朝目的地移动</a:t>
            </a:r>
            <a:endParaRPr lang="en-US" altLang="zh-CN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4867275" cy="5238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590" y="349250"/>
            <a:ext cx="3191510" cy="29902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965" y="3553460"/>
            <a:ext cx="4725035" cy="33051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5"/>
            <a:ext cx="10515600" cy="685736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 sz="3200" b="1"/>
              <a:t>Baked Agent SizeAgent的尺寸设置。</a:t>
            </a:r>
            <a:br>
              <a:rPr lang="zh-CN" altLang="en-US" sz="3200" b="1"/>
            </a:br>
            <a:r>
              <a:rPr lang="zh-CN" altLang="en-US" sz="3200" b="1">
                <a:solidFill>
                  <a:srgbClr val="FF0000"/>
                </a:solidFill>
              </a:rPr>
              <a:t>烘焙NavMesh时所使用的Agent的尺寸，和具体的Agent无关</a:t>
            </a:r>
            <a:endParaRPr lang="zh-CN" altLang="en-US" sz="3200" b="1"/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Agent Radius</a:t>
            </a:r>
            <a:r>
              <a:rPr lang="en-US" altLang="zh-CN" sz="2400"/>
              <a:t>:</a:t>
            </a:r>
            <a:r>
              <a:rPr lang="zh-CN" altLang="en-US" sz="2400"/>
              <a:t> Agent半径，离障碍物的最远距离</a:t>
            </a:r>
            <a:r>
              <a:rPr lang="zh-CN" altLang="en-US" sz="2400"/>
              <a:t>。如果有多个Agent类型，按最小的半径设置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Agent Height</a:t>
            </a:r>
            <a:r>
              <a:rPr lang="zh-CN" altLang="en-US" sz="2400"/>
              <a:t> </a:t>
            </a:r>
            <a:r>
              <a:rPr lang="en-US" altLang="zh-CN" sz="2400"/>
              <a:t>:</a:t>
            </a:r>
            <a:r>
              <a:rPr lang="zh-CN" altLang="en-US" sz="2400"/>
              <a:t>Agent高度，会影响角色钻洞等情况。如果有多个Agent类型，按最低高度设置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Max Slope</a:t>
            </a:r>
            <a:r>
              <a:rPr lang="en-US" altLang="zh-CN" sz="2400"/>
              <a:t>:</a:t>
            </a:r>
            <a:r>
              <a:rPr lang="zh-CN" altLang="en-US" sz="2400"/>
              <a:t> 最大坡度，角色可以爬上的最大坡。如果有多个Agent类型，按最大的坡度设置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Step Height</a:t>
            </a:r>
            <a:r>
              <a:rPr lang="zh-CN" altLang="en-US" sz="2400"/>
              <a:t> </a:t>
            </a:r>
            <a:r>
              <a:rPr lang="en-US" altLang="zh-CN" sz="2400"/>
              <a:t>:</a:t>
            </a:r>
            <a:r>
              <a:rPr lang="zh-CN" altLang="en-US" sz="2400"/>
              <a:t>导航网格可以覆盖的</a:t>
            </a:r>
            <a:r>
              <a:rPr lang="zh-CN" altLang="en-US" sz="2400" b="1">
                <a:solidFill>
                  <a:srgbClr val="FF0000"/>
                </a:solidFill>
              </a:rPr>
              <a:t>最高</a:t>
            </a:r>
            <a:r>
              <a:rPr lang="zh-CN" altLang="en-US" sz="2400"/>
              <a:t>台阶高度，高度是相对于上一个台阶</a:t>
            </a:r>
            <a:r>
              <a:rPr lang="zh-CN" altLang="en-US" sz="2400"/>
              <a:t>。</a:t>
            </a:r>
            <a:endParaRPr lang="en-US" altLang="zh-CN" sz="2400"/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Drop Height </a:t>
            </a:r>
            <a:r>
              <a:rPr lang="zh-CN" altLang="en-US" sz="2400"/>
              <a:t>角色可以从高处跳下的最大距离。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Jump Distance </a:t>
            </a:r>
            <a:r>
              <a:rPr lang="zh-CN" altLang="en-US" sz="2400"/>
              <a:t>跳跃距离</a:t>
            </a:r>
            <a:r>
              <a:rPr lang="en-US" altLang="zh-CN" sz="2400"/>
              <a:t>.</a:t>
            </a:r>
            <a:r>
              <a:rPr lang="zh-CN" altLang="en-US" sz="2400"/>
              <a:t>角色可以跳跃的最远距离，用于跳过类似裂缝的位置。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030"/>
            <a:ext cx="10515600" cy="666115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路径断线处的跳跃线烘焙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/>
              <a:t>勾选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tips:</a:t>
            </a:r>
            <a:r>
              <a:rPr lang="zh-CN" altLang="en-US">
                <a:solidFill>
                  <a:srgbClr val="FF0000"/>
                </a:solidFill>
              </a:rPr>
              <a:t>当两个平台等高时， 角色可以跳过去并调回来；如果不等高， 则只能从高处跳到低处，而无法跳回来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zh-CN" altLang="en-US">
                <a:solidFill>
                  <a:srgbClr val="FF0000"/>
                </a:solidFill>
              </a:rPr>
              <a:t>且高低平台必须有部分重叠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1880" y="756285"/>
            <a:ext cx="4371975" cy="2324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7800"/>
            <a:ext cx="10515600" cy="668020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Advanced 高级设置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Manual Voxel Size</a:t>
            </a:r>
            <a:r>
              <a:rPr lang="zh-CN" altLang="en-US" sz="2000"/>
              <a:t> ：代表了NavMesh的精度。Voxel越小NavMesh的精度越高，但是会增加烘焙的时间。Voxel减小一半，内存占用为原来的4倍，烘焙时间为原来的4倍</a:t>
            </a:r>
            <a:r>
              <a:rPr lang="en-US" altLang="zh-CN" sz="2000"/>
              <a:t>.</a:t>
            </a:r>
            <a:r>
              <a:rPr lang="zh-CN" altLang="en-US" sz="2000">
                <a:solidFill>
                  <a:srgbClr val="FF0000"/>
                </a:solidFill>
              </a:rPr>
              <a:t>一般不用管</a:t>
            </a:r>
            <a:r>
              <a:rPr lang="en-US" altLang="zh-CN" sz="2000">
                <a:solidFill>
                  <a:srgbClr val="FF0000"/>
                </a:solidFill>
              </a:rPr>
              <a:t>.</a:t>
            </a:r>
            <a:endParaRPr lang="zh-CN" altLang="en-US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Min Region Area</a:t>
            </a:r>
            <a:r>
              <a:rPr lang="zh-CN" altLang="en-US" sz="2000"/>
              <a:t> ：最小区域面积</a:t>
            </a:r>
            <a:r>
              <a:rPr lang="en-US" altLang="zh-CN" sz="2000"/>
              <a:t>.</a:t>
            </a:r>
            <a:r>
              <a:rPr lang="zh-CN" altLang="en-US" sz="2000"/>
              <a:t>如果一个区域表面的面积小于这个值，该区域会被忽略，不会烘焙NavMesh</a:t>
            </a:r>
            <a:r>
              <a:rPr lang="en-US" altLang="zh-CN" sz="2000"/>
              <a:t>.</a:t>
            </a:r>
            <a:r>
              <a:rPr lang="zh-CN" altLang="en-US" sz="2000">
                <a:solidFill>
                  <a:srgbClr val="FF0000"/>
                </a:solidFill>
              </a:rPr>
              <a:t>根据实际场景的模型效果</a:t>
            </a:r>
            <a:r>
              <a:rPr lang="en-US" altLang="zh-CN" sz="2000">
                <a:solidFill>
                  <a:srgbClr val="FF0000"/>
                </a:solidFill>
              </a:rPr>
              <a:t>, </a:t>
            </a:r>
            <a:r>
              <a:rPr lang="zh-CN" altLang="en-US" sz="2000">
                <a:solidFill>
                  <a:srgbClr val="FF0000"/>
                </a:solidFill>
              </a:rPr>
              <a:t>会进行设置</a:t>
            </a:r>
            <a:r>
              <a:rPr lang="en-US" altLang="zh-CN" sz="2000">
                <a:solidFill>
                  <a:srgbClr val="FF0000"/>
                </a:solidFill>
              </a:rPr>
              <a:t>, </a:t>
            </a:r>
            <a:r>
              <a:rPr lang="zh-CN" altLang="en-US" sz="2000">
                <a:solidFill>
                  <a:srgbClr val="FF0000"/>
                </a:solidFill>
              </a:rPr>
              <a:t>通常情况默认即可</a:t>
            </a:r>
            <a:r>
              <a:rPr lang="en-US" altLang="zh-CN" sz="2000">
                <a:solidFill>
                  <a:srgbClr val="FF0000"/>
                </a:solidFill>
              </a:rPr>
              <a:t>.</a:t>
            </a:r>
            <a:endParaRPr lang="zh-CN" altLang="en-US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Height Mesh</a:t>
            </a:r>
            <a:r>
              <a:rPr lang="zh-CN" altLang="en-US" sz="2000"/>
              <a:t> 勾选此选项后，会烘焙高度Mesh</a:t>
            </a:r>
            <a:r>
              <a:rPr lang="en-US" altLang="zh-CN" sz="2000"/>
              <a:t>.</a:t>
            </a:r>
            <a:r>
              <a:rPr lang="zh-CN" altLang="en-US" sz="2000"/>
              <a:t>高度Mesh可以让角色在物体表面寻路时高度更精确</a:t>
            </a:r>
            <a:r>
              <a:rPr lang="en-US" altLang="zh-CN" sz="2000"/>
              <a:t>.</a:t>
            </a:r>
            <a:r>
              <a:rPr lang="zh-CN" altLang="en-US" sz="2000"/>
              <a:t>如果不勾选此选项，物体会在可行走的区域近似表面行走（比如楼梯会近似成一个斜坡）</a:t>
            </a:r>
            <a:r>
              <a:rPr lang="en-US" altLang="zh-CN" sz="2000"/>
              <a:t>.</a:t>
            </a:r>
            <a:r>
              <a:rPr lang="zh-CN" altLang="en-US" sz="2000"/>
              <a:t>勾选此选项后，角色会在可行走的区域表面</a:t>
            </a:r>
            <a:r>
              <a:rPr lang="zh-CN" altLang="en-US" sz="2000" b="1">
                <a:solidFill>
                  <a:srgbClr val="FF0000"/>
                </a:solidFill>
              </a:rPr>
              <a:t>精确行走</a:t>
            </a:r>
            <a:r>
              <a:rPr lang="zh-CN" altLang="en-US" sz="2000"/>
              <a:t>。但是Height Mesh会在运行时占用更多的CPU和内存，并且烘焙时间也会变长</a:t>
            </a:r>
            <a:r>
              <a:rPr lang="en-US" altLang="zh-CN" sz="2000"/>
              <a:t>. </a:t>
            </a:r>
            <a:r>
              <a:rPr lang="zh-CN" altLang="en-US" sz="2000">
                <a:solidFill>
                  <a:srgbClr val="FF0000"/>
                </a:solidFill>
              </a:rPr>
              <a:t>根据需求勾选</a:t>
            </a:r>
            <a:r>
              <a:rPr lang="en-US" altLang="zh-CN" sz="2000">
                <a:solidFill>
                  <a:srgbClr val="FF0000"/>
                </a:solidFill>
              </a:rPr>
              <a:t>, </a:t>
            </a:r>
            <a:r>
              <a:rPr lang="zh-CN" altLang="en-US" sz="2000">
                <a:solidFill>
                  <a:srgbClr val="FF0000"/>
                </a:solidFill>
              </a:rPr>
              <a:t>对于复杂的地形或模型</a:t>
            </a:r>
            <a:r>
              <a:rPr lang="en-US" altLang="zh-CN" sz="2000">
                <a:solidFill>
                  <a:srgbClr val="FF0000"/>
                </a:solidFill>
              </a:rPr>
              <a:t>, </a:t>
            </a:r>
            <a:r>
              <a:rPr lang="zh-CN" altLang="en-US" sz="2000">
                <a:solidFill>
                  <a:srgbClr val="FF0000"/>
                </a:solidFill>
              </a:rPr>
              <a:t>可以考虑勾选</a:t>
            </a:r>
            <a:r>
              <a:rPr lang="en-US" altLang="zh-CN" sz="2000">
                <a:solidFill>
                  <a:srgbClr val="FF0000"/>
                </a:solidFill>
              </a:rPr>
              <a:t>.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585"/>
            <a:ext cx="10515600" cy="6616700"/>
          </a:xfrm>
        </p:spPr>
        <p:txBody>
          <a:bodyPr/>
          <a:p>
            <a:pPr marL="0" indent="0">
              <a:buNone/>
            </a:pPr>
            <a:r>
              <a:rPr lang="zh-CN" altLang="en-US" sz="3200" b="1">
                <a:solidFill>
                  <a:schemeClr val="tx1"/>
                </a:solidFill>
                <a:sym typeface="+mn-ea"/>
              </a:rPr>
              <a:t>NavMeshAgent</a:t>
            </a:r>
            <a:endParaRPr lang="zh-CN" altLang="en-US" sz="3200" b="1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sym typeface="+mn-ea"/>
              </a:rPr>
              <a:t>我们已经完成了前面四步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烘焙了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AI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路径的地图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,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接下来是最后一步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创建我们的寻路对象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即角色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.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1.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创建一个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3D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模型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学习时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我们可以用柱状体或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Cube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都行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.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2.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给这个角色添加</a:t>
            </a:r>
            <a:r>
              <a:rPr lang="zh-CN" altLang="en-US" sz="2400" b="1">
                <a:sym typeface="+mn-ea"/>
              </a:rPr>
              <a:t>NavMeshAgent</a:t>
            </a:r>
            <a:r>
              <a:rPr lang="zh-CN" altLang="en-US" sz="2400">
                <a:sym typeface="+mn-ea"/>
              </a:rPr>
              <a:t>组件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对该组件进行编辑设置</a:t>
            </a:r>
            <a:r>
              <a:rPr lang="en-US" altLang="zh-CN" sz="2400">
                <a:sym typeface="+mn-ea"/>
              </a:rPr>
              <a:t>.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3.</a:t>
            </a:r>
            <a:r>
              <a:rPr lang="zh-CN" altLang="en-US" sz="2400">
                <a:sym typeface="+mn-ea"/>
              </a:rPr>
              <a:t>用代码给该对象指定目的地</a:t>
            </a:r>
            <a:r>
              <a:rPr lang="en-US" altLang="zh-CN" sz="2400">
                <a:sym typeface="+mn-ea"/>
              </a:rPr>
              <a:t>: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endParaRPr lang="en-US" altLang="zh-CN" sz="24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858135"/>
            <a:ext cx="7743825" cy="2657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8425"/>
            <a:ext cx="10515600" cy="6759575"/>
          </a:xfrm>
        </p:spPr>
        <p:txBody>
          <a:bodyPr/>
          <a:p>
            <a:pPr marL="0" indent="0">
              <a:buNone/>
            </a:pPr>
            <a:r>
              <a:rPr lang="zh-CN" altLang="en-US" b="1">
                <a:sym typeface="+mn-ea"/>
              </a:rPr>
              <a:t>NavMeshAgent组件属性</a:t>
            </a:r>
            <a:endParaRPr lang="zh-CN" altLang="en-US" b="1">
              <a:sym typeface="+mn-ea"/>
            </a:endParaRPr>
          </a:p>
          <a:p>
            <a:pPr marL="0" indent="0">
              <a:buNone/>
            </a:pPr>
            <a:endParaRPr lang="zh-CN" altLang="en-US" b="1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1225" y="1685925"/>
            <a:ext cx="7829550" cy="34861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5"/>
            <a:ext cx="10515600" cy="6857365"/>
          </a:xfrm>
        </p:spPr>
        <p:txBody>
          <a:bodyPr/>
          <a:p>
            <a:pPr marL="0" indent="0">
              <a:buNone/>
            </a:pPr>
            <a:r>
              <a:rPr lang="en-US" altLang="zh-CN" sz="3200" b="1">
                <a:solidFill>
                  <a:schemeClr val="tx1"/>
                </a:solidFill>
              </a:rPr>
              <a:t>Agents </a:t>
            </a:r>
            <a:r>
              <a:rPr lang="zh-CN" altLang="en-US" sz="3200" b="1">
                <a:solidFill>
                  <a:schemeClr val="tx1"/>
                </a:solidFill>
                <a:sym typeface="+mn-ea"/>
              </a:rPr>
              <a:t>Type </a:t>
            </a:r>
            <a:endParaRPr lang="zh-CN" altLang="en-US" sz="3200" b="1">
              <a:solidFill>
                <a:schemeClr val="tx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>
                <a:solidFill>
                  <a:srgbClr val="FF0000"/>
                </a:solidFill>
              </a:rPr>
              <a:t>Agent Type</a:t>
            </a:r>
            <a:r>
              <a:rPr lang="zh-CN" altLang="en-US"/>
              <a:t> </a:t>
            </a:r>
            <a:r>
              <a:rPr lang="en-US" altLang="zh-CN"/>
              <a:t>//</a:t>
            </a:r>
            <a:r>
              <a:rPr lang="zh-CN" altLang="en-US"/>
              <a:t>Agent类型</a:t>
            </a:r>
            <a:r>
              <a:rPr lang="en-US" altLang="zh-CN"/>
              <a:t>.</a:t>
            </a:r>
            <a:r>
              <a:rPr lang="zh-CN" altLang="en-US"/>
              <a:t>通过Navigation窗口的Agents页签进行设置，可以设置多种类型的Agent</a:t>
            </a:r>
            <a:r>
              <a:rPr lang="en-US" altLang="zh-CN"/>
              <a:t>.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Base Offset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//</a:t>
            </a:r>
            <a:r>
              <a:rPr lang="zh-CN" altLang="en-US">
                <a:sym typeface="+mn-ea"/>
              </a:rPr>
              <a:t>Agent的偏移量，调整这个值让Agent能适合角色的偏移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其实就是调节碰撞器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3535" y="2769870"/>
            <a:ext cx="6782435" cy="35007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8425"/>
            <a:ext cx="10515600" cy="6657975"/>
          </a:xfrm>
        </p:spPr>
        <p:txBody>
          <a:bodyPr/>
          <a:p>
            <a:pPr marL="0" indent="0" fontAlgn="auto">
              <a:lnSpc>
                <a:spcPct val="110000"/>
              </a:lnSpc>
              <a:buNone/>
            </a:pPr>
            <a:r>
              <a:rPr lang="en-US" altLang="zh-CN" sz="3200" b="1"/>
              <a:t>Steering 移动参数</a:t>
            </a:r>
            <a:endParaRPr lang="en-US" altLang="zh-CN" sz="3200" b="1"/>
          </a:p>
          <a:p>
            <a:pPr fontAlgn="auto">
              <a:lnSpc>
                <a:spcPct val="110000"/>
              </a:lnSpc>
            </a:pPr>
            <a:r>
              <a:rPr lang="en-US" altLang="zh-CN">
                <a:solidFill>
                  <a:srgbClr val="FF0000"/>
                </a:solidFill>
              </a:rPr>
              <a:t>Speed </a:t>
            </a:r>
            <a:r>
              <a:rPr lang="en-US" altLang="zh-CN"/>
              <a:t>最大移动速度（m/s）</a:t>
            </a:r>
            <a:endParaRPr lang="en-US" altLang="zh-CN"/>
          </a:p>
          <a:p>
            <a:pPr fontAlgn="auto">
              <a:lnSpc>
                <a:spcPct val="110000"/>
              </a:lnSpc>
            </a:pPr>
            <a:r>
              <a:rPr lang="en-US" altLang="zh-CN">
                <a:solidFill>
                  <a:srgbClr val="FF0000"/>
                </a:solidFill>
              </a:rPr>
              <a:t>Angular Speed</a:t>
            </a:r>
            <a:r>
              <a:rPr lang="en-US" altLang="zh-CN"/>
              <a:t> 旋转速度（角度/秒）</a:t>
            </a:r>
            <a:endParaRPr lang="en-US" altLang="zh-CN"/>
          </a:p>
          <a:p>
            <a:pPr fontAlgn="auto">
              <a:lnSpc>
                <a:spcPct val="110000"/>
              </a:lnSpc>
            </a:pPr>
            <a:r>
              <a:rPr lang="en-US" altLang="zh-CN">
                <a:solidFill>
                  <a:srgbClr val="FF0000"/>
                </a:solidFill>
              </a:rPr>
              <a:t>Acceleration </a:t>
            </a:r>
            <a:r>
              <a:rPr lang="en-US" altLang="zh-CN"/>
              <a:t>最大加速度（米/秒^2）</a:t>
            </a:r>
            <a:endParaRPr lang="en-US" altLang="zh-CN"/>
          </a:p>
          <a:p>
            <a:pPr fontAlgn="auto">
              <a:lnSpc>
                <a:spcPct val="110000"/>
              </a:lnSpc>
            </a:pPr>
            <a:r>
              <a:rPr lang="en-US" altLang="zh-CN">
                <a:solidFill>
                  <a:srgbClr val="FF0000"/>
                </a:solidFill>
              </a:rPr>
              <a:t>Stopping Distance</a:t>
            </a:r>
            <a:r>
              <a:rPr lang="en-US" altLang="zh-CN"/>
              <a:t> 距离目标位置为这个位置后停止运动</a:t>
            </a:r>
            <a:endParaRPr lang="en-US" altLang="zh-CN"/>
          </a:p>
          <a:p>
            <a:pPr fontAlgn="auto">
              <a:lnSpc>
                <a:spcPct val="110000"/>
              </a:lnSpc>
            </a:pPr>
            <a:r>
              <a:rPr lang="en-US" altLang="zh-CN">
                <a:solidFill>
                  <a:srgbClr val="FF0000"/>
                </a:solidFill>
              </a:rPr>
              <a:t>Auto Braking</a:t>
            </a:r>
            <a:r>
              <a:rPr lang="en-US" altLang="zh-CN"/>
              <a:t> 选中时，agent在即将到达目标位置时会减速.但是有些情况应该禁用，</a:t>
            </a:r>
            <a:r>
              <a:rPr lang="en-US" altLang="zh-CN">
                <a:solidFill>
                  <a:srgbClr val="FF0000"/>
                </a:solidFill>
              </a:rPr>
              <a:t>比如agent在多个目标点之间巡逻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5"/>
            <a:ext cx="10515600" cy="685736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Obstacle Avoidance 障碍躲避</a:t>
            </a:r>
            <a:endParaRPr lang="zh-CN" altLang="en-US" sz="3200" b="1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Radius </a:t>
            </a:r>
            <a:r>
              <a:rPr lang="zh-CN" altLang="en-US"/>
              <a:t>用来计算和其他障碍物和Agent碰撞的半径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Height </a:t>
            </a:r>
            <a:r>
              <a:rPr lang="zh-CN" altLang="en-US"/>
              <a:t>用来计算和其他障碍物和Agent碰撞的高度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Quality </a:t>
            </a:r>
            <a:r>
              <a:rPr lang="zh-CN" altLang="en-US"/>
              <a:t>障碍躲避的品质。如果场景中有很多对象有Agent，可以降低</a:t>
            </a:r>
            <a:r>
              <a:rPr lang="zh-CN" altLang="en-US">
                <a:sym typeface="+mn-ea"/>
              </a:rPr>
              <a:t>品质</a:t>
            </a:r>
            <a:r>
              <a:rPr lang="zh-CN" altLang="en-US"/>
              <a:t>来减少CPU的占用。如果将躲避设置为None，Agent不会自动躲避障碍物，会直接撞</a:t>
            </a:r>
            <a:r>
              <a:rPr lang="zh-CN" altLang="en-US"/>
              <a:t>上去。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Priority </a:t>
            </a:r>
            <a:r>
              <a:rPr lang="zh-CN" altLang="en-US"/>
              <a:t>比当前Agent的优先级低的Agent在躲避时会被忽略。这个属性的范围是0-99，</a:t>
            </a:r>
            <a:r>
              <a:rPr lang="zh-CN" altLang="en-US" b="1">
                <a:solidFill>
                  <a:srgbClr val="FF0000"/>
                </a:solidFill>
              </a:rPr>
              <a:t>数字越小代表优先级越高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射线</a:t>
            </a:r>
            <a:r>
              <a:rPr lang="en-US" altLang="zh-CN"/>
              <a:t>(Ray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思考一下</a:t>
            </a:r>
            <a:r>
              <a:rPr lang="en-US" altLang="zh-CN" sz="2400"/>
              <a:t>, </a:t>
            </a:r>
            <a:r>
              <a:rPr lang="zh-CN" altLang="en-US" sz="2400"/>
              <a:t>射击游戏要达到射击目的</a:t>
            </a:r>
            <a:r>
              <a:rPr lang="en-US" altLang="zh-CN" sz="2400"/>
              <a:t>, </a:t>
            </a:r>
            <a:r>
              <a:rPr lang="zh-CN" altLang="en-US" sz="2400"/>
              <a:t>是怎样实现的</a:t>
            </a:r>
            <a:r>
              <a:rPr lang="en-US" altLang="zh-CN" sz="2400"/>
              <a:t>?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针对这点</a:t>
            </a:r>
            <a:r>
              <a:rPr lang="en-US" altLang="zh-CN" sz="2400"/>
              <a:t>, </a:t>
            </a:r>
            <a:r>
              <a:rPr lang="zh-CN" altLang="en-US" sz="2400"/>
              <a:t>可以考虑用碰撞</a:t>
            </a:r>
            <a:r>
              <a:rPr lang="en-US" altLang="zh-CN" sz="2400"/>
              <a:t>, </a:t>
            </a:r>
            <a:r>
              <a:rPr lang="zh-CN" altLang="en-US" sz="2400"/>
              <a:t>但是子弹是超高速运动的</a:t>
            </a:r>
            <a:r>
              <a:rPr lang="en-US" altLang="zh-CN" sz="2400"/>
              <a:t>, </a:t>
            </a:r>
            <a:r>
              <a:rPr lang="zh-CN" altLang="en-US" sz="2400"/>
              <a:t>如果采取碰撞</a:t>
            </a:r>
            <a:r>
              <a:rPr lang="en-US" altLang="zh-CN" sz="2400"/>
              <a:t>,</a:t>
            </a:r>
            <a:r>
              <a:rPr lang="zh-CN" altLang="en-US" sz="2400"/>
              <a:t>一方面可能检测不准确</a:t>
            </a:r>
            <a:r>
              <a:rPr lang="en-US" altLang="zh-CN" sz="2400"/>
              <a:t>, </a:t>
            </a:r>
            <a:r>
              <a:rPr lang="zh-CN" altLang="en-US" sz="2400"/>
              <a:t>另一方面性能消耗也巨大</a:t>
            </a:r>
            <a:r>
              <a:rPr lang="en-US" altLang="zh-CN" sz="2400"/>
              <a:t>.</a:t>
            </a:r>
            <a:r>
              <a:rPr lang="zh-CN" altLang="en-US" sz="2400"/>
              <a:t>因此通常我们使用射线检测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射线检测</a:t>
            </a:r>
            <a:r>
              <a:rPr lang="en-US" altLang="zh-CN" sz="2400">
                <a:solidFill>
                  <a:srgbClr val="FF0000"/>
                </a:solidFill>
              </a:rPr>
              <a:t>就是从一个点或者一个方向，向一个方向发射一条射线，当有碰撞体的时候就停止</a:t>
            </a:r>
            <a:r>
              <a:rPr lang="zh-CN" altLang="en-US" sz="2400">
                <a:solidFill>
                  <a:srgbClr val="FF0000"/>
                </a:solidFill>
              </a:rPr>
              <a:t>并</a:t>
            </a:r>
            <a:r>
              <a:rPr lang="en-US" altLang="zh-CN" sz="2400">
                <a:solidFill>
                  <a:srgbClr val="FF0000"/>
                </a:solidFill>
              </a:rPr>
              <a:t>返回碰撞体信息，否则继续沿着这个方向发射.</a:t>
            </a:r>
            <a:endParaRPr lang="en-US" altLang="zh-CN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795"/>
            <a:ext cx="10515600" cy="662749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3200" b="1"/>
              <a:t>Path Finding</a:t>
            </a:r>
            <a:endParaRPr lang="zh-CN" altLang="en-US" sz="3200" b="1"/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Auto Traverse OffMesh Link：</a:t>
            </a:r>
            <a:r>
              <a:rPr lang="zh-CN" altLang="en-US" sz="2400"/>
              <a:t> 选中时会自动通过OffMeshLink</a:t>
            </a:r>
            <a:r>
              <a:rPr lang="en-US" altLang="zh-CN" sz="2400"/>
              <a:t>(</a:t>
            </a:r>
            <a:r>
              <a:rPr lang="zh-CN" altLang="en-US" sz="2400"/>
              <a:t>中断</a:t>
            </a:r>
            <a:r>
              <a:rPr lang="en-US" altLang="zh-CN" sz="2400"/>
              <a:t>)</a:t>
            </a:r>
            <a:r>
              <a:rPr lang="zh-CN" altLang="en-US" sz="2400"/>
              <a:t>的位置。如果你想要在通过这些位置时播放动画或进行特殊操作，不要勾选此选项。播放完后，勾上。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Auto Repath</a:t>
            </a:r>
            <a:r>
              <a:rPr lang="zh-CN" altLang="en-US" sz="2400"/>
              <a:t> ：勾选时，</a:t>
            </a:r>
            <a:r>
              <a:rPr lang="zh-CN" altLang="en-US" sz="2400"/>
              <a:t>遇到障碍物，</a:t>
            </a:r>
            <a:r>
              <a:rPr lang="en-US" altLang="zh-CN" sz="2400"/>
              <a:t>Agent</a:t>
            </a:r>
            <a:r>
              <a:rPr lang="zh-CN" altLang="en-US" sz="2400"/>
              <a:t>会自动重新规划路线。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Area Mask NavMesh：</a:t>
            </a:r>
            <a:r>
              <a:rPr lang="zh-CN" altLang="en-US" sz="2400"/>
              <a:t>中可以给不同的位置进行分类。这个属性可以定义agent可以在哪些区域寻路。比如你可以将楼梯设置为特殊的区域类型，从而禁止一些agent使用楼梯。</a:t>
            </a:r>
            <a:endParaRPr lang="zh-CN" alt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795"/>
            <a:ext cx="10515600" cy="656844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Navigation Area导航区域的划分</a:t>
            </a: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6170" y="958850"/>
            <a:ext cx="6166485" cy="49396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287780"/>
            <a:ext cx="10515600" cy="431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37740" y="1028700"/>
            <a:ext cx="771525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8425"/>
            <a:ext cx="10515600" cy="6468745"/>
          </a:xfrm>
        </p:spPr>
        <p:txBody>
          <a:bodyPr/>
          <a:p>
            <a:pPr marL="0" indent="0">
              <a:buNone/>
            </a:pPr>
            <a:r>
              <a:rPr lang="zh-CN" altLang="en-US" sz="3200">
                <a:solidFill>
                  <a:srgbClr val="FF0000"/>
                </a:solidFill>
                <a:sym typeface="+mn-ea"/>
              </a:rPr>
              <a:t>NavMesh Obstacle</a:t>
            </a:r>
            <a:r>
              <a:rPr lang="zh-CN" altLang="en-US" sz="3200" b="1"/>
              <a:t>可移动的障碍物设置</a:t>
            </a:r>
            <a:endParaRPr lang="zh-CN" altLang="en-US" sz="3200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/>
              <a:t>用于动态生成和可移动的障碍物</a:t>
            </a:r>
            <a:r>
              <a:rPr lang="en-US" altLang="zh-CN" sz="2000"/>
              <a:t>.</a:t>
            </a:r>
            <a:r>
              <a:rPr lang="zh-CN" altLang="en-US" sz="2000"/>
              <a:t>当障碍物移动时，</a:t>
            </a:r>
            <a:r>
              <a:rPr lang="zh-CN" altLang="en-US" sz="2000">
                <a:solidFill>
                  <a:srgbClr val="FF0000"/>
                </a:solidFill>
              </a:rPr>
              <a:t>NavMeshAgent会尽量躲避它</a:t>
            </a:r>
            <a:r>
              <a:rPr lang="en-US" altLang="zh-CN" sz="2000">
                <a:solidFill>
                  <a:srgbClr val="FF0000"/>
                </a:solidFill>
              </a:rPr>
              <a:t>.</a:t>
            </a:r>
            <a:r>
              <a:rPr lang="zh-CN" altLang="en-US" sz="2000"/>
              <a:t>当障碍物静止时，它会在NavMesh</a:t>
            </a:r>
            <a:r>
              <a:rPr lang="en-US" altLang="zh-CN" sz="2000"/>
              <a:t>(</a:t>
            </a:r>
            <a:r>
              <a:rPr lang="zh-CN" altLang="en-US" sz="2000"/>
              <a:t>导航网格</a:t>
            </a:r>
            <a:r>
              <a:rPr lang="en-US" altLang="zh-CN" sz="2000"/>
              <a:t>)</a:t>
            </a:r>
            <a:r>
              <a:rPr lang="zh-CN" altLang="en-US" sz="2000"/>
              <a:t>上雕刻一个洞，类似烘焙出来的障碍物，此时Agent会重新计算寻路的路线</a:t>
            </a:r>
            <a:r>
              <a:rPr lang="en-US" altLang="zh-CN" sz="2000"/>
              <a:t>.</a:t>
            </a:r>
            <a:endParaRPr lang="en-US" altLang="zh-CN" sz="2000" b="1"/>
          </a:p>
        </p:txBody>
      </p:sp>
      <p:sp>
        <p:nvSpPr>
          <p:cNvPr id="5" name="文本框 4"/>
          <p:cNvSpPr txBox="1"/>
          <p:nvPr/>
        </p:nvSpPr>
        <p:spPr>
          <a:xfrm>
            <a:off x="897890" y="2320925"/>
            <a:ext cx="846709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Shape </a:t>
            </a:r>
            <a:r>
              <a:rPr lang="zh-CN" altLang="en-US"/>
              <a:t>障碍物的几何形状，可选项有Box和Capsule。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Center </a:t>
            </a:r>
            <a:r>
              <a:rPr lang="zh-CN" altLang="en-US"/>
              <a:t>障碍物的几何形状中心相当于物体轴心的偏移。</a:t>
            </a:r>
            <a:endParaRPr lang="zh-CN" altLang="en-US"/>
          </a:p>
          <a:p>
            <a:r>
              <a:rPr lang="zh-CN" altLang="en-US"/>
              <a:t>对于</a:t>
            </a:r>
            <a:r>
              <a:rPr lang="zh-CN" altLang="en-US">
                <a:solidFill>
                  <a:srgbClr val="FF0000"/>
                </a:solidFill>
              </a:rPr>
              <a:t>Box</a:t>
            </a:r>
            <a:r>
              <a:rPr lang="zh-CN" altLang="en-US"/>
              <a:t>：Size 障碍物的几何形状的尺寸。</a:t>
            </a:r>
            <a:endParaRPr lang="zh-CN" altLang="en-US"/>
          </a:p>
          <a:p>
            <a:r>
              <a:rPr lang="zh-CN" altLang="en-US"/>
              <a:t>对于</a:t>
            </a:r>
            <a:r>
              <a:rPr lang="zh-CN" altLang="en-US">
                <a:solidFill>
                  <a:srgbClr val="FF0000"/>
                </a:solidFill>
              </a:rPr>
              <a:t>Capsule</a:t>
            </a:r>
            <a:r>
              <a:rPr lang="zh-CN" altLang="en-US"/>
              <a:t>：Radius 半径     Height 高度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Carve </a:t>
            </a:r>
            <a:r>
              <a:rPr lang="zh-CN" altLang="en-US"/>
              <a:t>勾选此选项后，Nav Mesh Obstacle会在NavMesh中创建一个洞。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Move Threshold</a:t>
            </a:r>
            <a:r>
              <a:rPr lang="zh-CN" altLang="en-US"/>
              <a:t> 当导航网格障碍物的移动距离超过 Move Threshold 设置的值时，Unity 会将其视为移动状态</a:t>
            </a:r>
            <a:r>
              <a:rPr lang="en-US" altLang="zh-CN"/>
              <a:t>.</a:t>
            </a:r>
            <a:r>
              <a:rPr lang="zh-CN" altLang="en-US"/>
              <a:t>使用此属性可设置该阈值距离来更新移动的雕孔</a:t>
            </a:r>
            <a:r>
              <a:rPr lang="en-US" altLang="zh-CN"/>
              <a:t>.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Time To Stationary</a:t>
            </a:r>
            <a:r>
              <a:rPr lang="zh-CN" altLang="en-US"/>
              <a:t> 将障碍物视为静止状态所需等候的时间（以秒为单位</a:t>
            </a:r>
            <a:r>
              <a:rPr lang="en-US" altLang="zh-CN"/>
              <a:t>).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Carve Only Stationary</a:t>
            </a:r>
            <a:r>
              <a:rPr lang="zh-CN" altLang="en-US"/>
              <a:t> 只在障碍物静止时才在NavMesh上雕刻一个洞</a:t>
            </a:r>
            <a:r>
              <a:rPr lang="en-US" altLang="zh-CN"/>
              <a:t>. </a:t>
            </a:r>
            <a:r>
              <a:rPr lang="zh-CN" altLang="en-US"/>
              <a:t>此时</a:t>
            </a:r>
            <a:r>
              <a:rPr lang="en-US" altLang="zh-CN"/>
              <a:t>Agent</a:t>
            </a:r>
            <a:r>
              <a:rPr lang="zh-CN" altLang="en-US"/>
              <a:t>会重新规划路线</a:t>
            </a:r>
            <a:r>
              <a:rPr lang="en-US" altLang="zh-CN"/>
              <a:t>.</a:t>
            </a:r>
            <a:r>
              <a:rPr lang="zh-CN" altLang="en-US"/>
              <a:t>如果动起来了</a:t>
            </a:r>
            <a:r>
              <a:rPr lang="en-US" altLang="zh-CN"/>
              <a:t>, </a:t>
            </a:r>
            <a:r>
              <a:rPr lang="zh-CN" altLang="en-US"/>
              <a:t>则会作为动态障碍物被躲避</a:t>
            </a:r>
            <a:r>
              <a:rPr lang="en-US" altLang="zh-CN"/>
              <a:t>.</a:t>
            </a:r>
            <a:r>
              <a:rPr lang="zh-CN" altLang="en-US">
                <a:solidFill>
                  <a:srgbClr val="FF0000"/>
                </a:solidFill>
              </a:rPr>
              <a:t>如果要制作一个大型的移动障碍物</a:t>
            </a:r>
            <a:r>
              <a:rPr lang="en-US" altLang="zh-CN">
                <a:solidFill>
                  <a:srgbClr val="FF0000"/>
                </a:solidFill>
              </a:rPr>
              <a:t>, </a:t>
            </a:r>
            <a:r>
              <a:rPr lang="zh-CN" altLang="en-US">
                <a:solidFill>
                  <a:srgbClr val="FF0000"/>
                </a:solidFill>
              </a:rPr>
              <a:t>可以取消勾选这个选项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48190" y="1475105"/>
            <a:ext cx="196215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115"/>
            <a:ext cx="10515600" cy="6438265"/>
          </a:xfrm>
        </p:spPr>
        <p:txBody>
          <a:bodyPr/>
          <a:p>
            <a:r>
              <a:rPr lang="en-US" altLang="zh-CN" sz="3200" b="1"/>
              <a:t>Off Mesh Link</a:t>
            </a:r>
            <a:r>
              <a:rPr lang="zh-CN" altLang="en-US" sz="3200" b="1"/>
              <a:t>间断的路径连接组件</a:t>
            </a:r>
            <a:endParaRPr lang="zh-CN" altLang="en-US" sz="3200" b="1"/>
          </a:p>
          <a:p>
            <a:r>
              <a:rPr lang="zh-CN" altLang="en-US" sz="2400">
                <a:solidFill>
                  <a:srgbClr val="FF0000"/>
                </a:solidFill>
              </a:rPr>
              <a:t>Start</a:t>
            </a:r>
            <a:r>
              <a:rPr lang="zh-CN" altLang="en-US" sz="2400"/>
              <a:t>：跳跃的起点</a:t>
            </a:r>
            <a:endParaRPr lang="zh-CN" altLang="en-US" sz="2400"/>
          </a:p>
          <a:p>
            <a:r>
              <a:rPr lang="zh-CN" altLang="en-US" sz="2400">
                <a:solidFill>
                  <a:srgbClr val="FF0000"/>
                </a:solidFill>
              </a:rPr>
              <a:t>End</a:t>
            </a:r>
            <a:r>
              <a:rPr lang="zh-CN" altLang="en-US" sz="2400"/>
              <a:t>：跳跃的终点</a:t>
            </a:r>
            <a:endParaRPr lang="zh-CN" altLang="en-US" sz="2400"/>
          </a:p>
          <a:p>
            <a:r>
              <a:rPr lang="zh-CN" altLang="en-US" sz="2400">
                <a:solidFill>
                  <a:srgbClr val="FF0000"/>
                </a:solidFill>
              </a:rPr>
              <a:t>Cost Override</a:t>
            </a:r>
            <a:r>
              <a:rPr lang="zh-CN" altLang="en-US" sz="2400"/>
              <a:t>：成本覆盖，值为正，则在路径请求处理中计算路径成本时使用该属性，否则，我们使用默认成本</a:t>
            </a:r>
            <a:endParaRPr lang="zh-CN" altLang="en-US" sz="2400"/>
          </a:p>
          <a:p>
            <a:r>
              <a:rPr lang="zh-CN" altLang="en-US" sz="2400">
                <a:solidFill>
                  <a:srgbClr val="FF0000"/>
                </a:solidFill>
              </a:rPr>
              <a:t>BiDirectional</a:t>
            </a:r>
            <a:r>
              <a:rPr lang="zh-CN" altLang="en-US" sz="2400"/>
              <a:t>：双向开关，若不勾选则只能从Start到End跳跃</a:t>
            </a:r>
            <a:endParaRPr lang="zh-CN" altLang="en-US" sz="2400"/>
          </a:p>
          <a:p>
            <a:r>
              <a:rPr lang="zh-CN" altLang="en-US" sz="2400">
                <a:solidFill>
                  <a:srgbClr val="FF0000"/>
                </a:solidFill>
              </a:rPr>
              <a:t>Activated</a:t>
            </a:r>
            <a:r>
              <a:rPr lang="zh-CN" altLang="en-US" sz="2400"/>
              <a:t>：导航是否可以使用该跳跃路径</a:t>
            </a:r>
            <a:endParaRPr lang="zh-CN" altLang="en-US" sz="2400"/>
          </a:p>
          <a:p>
            <a:r>
              <a:rPr lang="zh-CN" altLang="en-US" sz="2400">
                <a:solidFill>
                  <a:srgbClr val="FF0000"/>
                </a:solidFill>
              </a:rPr>
              <a:t>Auto Update Positions</a:t>
            </a:r>
            <a:r>
              <a:rPr lang="zh-CN" altLang="en-US" sz="2400"/>
              <a:t>：在程序运行时，自动更新两端的</a:t>
            </a:r>
            <a:r>
              <a:rPr lang="zh-CN" altLang="en-US" sz="2400"/>
              <a:t>位置</a:t>
            </a:r>
            <a:endParaRPr lang="zh-CN" altLang="en-US" sz="2400"/>
          </a:p>
          <a:p>
            <a:r>
              <a:rPr lang="zh-CN" altLang="en-US" sz="2400">
                <a:solidFill>
                  <a:srgbClr val="FF0000"/>
                </a:solidFill>
              </a:rPr>
              <a:t>Navigation Area</a:t>
            </a:r>
            <a:r>
              <a:rPr lang="zh-CN" altLang="en-US" sz="2400"/>
              <a:t>：设置导航区域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7255" y="4701540"/>
            <a:ext cx="7858125" cy="14573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r>
              <a:rPr lang="en-US" altLang="zh-CN"/>
              <a:t>/</a:t>
            </a:r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创建一个导航地形， 模拟</a:t>
            </a:r>
            <a:r>
              <a:rPr lang="en-US" altLang="zh-CN"/>
              <a:t>LOL</a:t>
            </a:r>
            <a:r>
              <a:rPr lang="zh-CN" altLang="en-US"/>
              <a:t>中的三路出兵，需求有断掉的地形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2390"/>
            <a:ext cx="10515600" cy="669861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使用射线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3200" b="1"/>
              <a:t>创建</a:t>
            </a:r>
            <a:endParaRPr lang="zh-CN" altLang="en-US" sz="3200" b="1"/>
          </a:p>
          <a:p>
            <a:pPr marL="0" indent="0">
              <a:buNone/>
            </a:pPr>
            <a:r>
              <a:rPr lang="en-US" altLang="zh-CN" sz="2400"/>
              <a:t>1.通过构造函数创建射线 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>
                <a:solidFill>
                  <a:schemeClr val="accent1"/>
                </a:solidFill>
              </a:rPr>
              <a:t>Ray  </a:t>
            </a:r>
            <a:r>
              <a:rPr lang="en-US" altLang="zh-CN" sz="2400">
                <a:solidFill>
                  <a:srgbClr val="FF0000"/>
                </a:solidFill>
              </a:rPr>
              <a:t>ray = new </a:t>
            </a:r>
            <a:r>
              <a:rPr lang="en-US" altLang="zh-CN" sz="2400">
                <a:solidFill>
                  <a:schemeClr val="accent1"/>
                </a:solidFill>
              </a:rPr>
              <a:t>Ray</a:t>
            </a:r>
            <a:r>
              <a:rPr lang="en-US" altLang="zh-CN" sz="2400">
                <a:solidFill>
                  <a:srgbClr val="FF0000"/>
                </a:solidFill>
              </a:rPr>
              <a:t>(Vector3 start, Vector3 dir);</a:t>
            </a:r>
            <a:r>
              <a:rPr lang="en-US" altLang="zh-CN" sz="2400"/>
              <a:t>//</a:t>
            </a:r>
            <a:r>
              <a:rPr lang="zh-CN" altLang="en-US" sz="2400"/>
              <a:t>指定一个起始位置</a:t>
            </a:r>
            <a:r>
              <a:rPr lang="en-US" altLang="zh-CN" sz="2400"/>
              <a:t>, </a:t>
            </a:r>
            <a:r>
              <a:rPr lang="zh-CN" altLang="en-US" sz="2400"/>
              <a:t>一个方向</a:t>
            </a:r>
            <a:r>
              <a:rPr lang="en-US" altLang="zh-CN" sz="2400"/>
              <a:t>, </a:t>
            </a:r>
            <a:r>
              <a:rPr lang="zh-CN" altLang="en-US" sz="2400"/>
              <a:t>构成一条射线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2.摄像机创建射线: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/>
              <a:t>Ray _ray = </a:t>
            </a:r>
            <a:r>
              <a:rPr lang="en-US" altLang="zh-CN" sz="2400">
                <a:solidFill>
                  <a:srgbClr val="FF0000"/>
                </a:solidFill>
              </a:rPr>
              <a:t>Camera.main.ScreenPointToRay(Vector3 pos);</a:t>
            </a:r>
            <a:r>
              <a:rPr lang="en-US" altLang="zh-CN" sz="2400"/>
              <a:t>//</a:t>
            </a:r>
            <a:r>
              <a:rPr lang="zh-CN" altLang="en-US" sz="2400"/>
              <a:t>从摄像机近裁面</a:t>
            </a:r>
            <a:r>
              <a:rPr lang="en-US" altLang="zh-CN" sz="2400"/>
              <a:t>,</a:t>
            </a:r>
            <a:r>
              <a:rPr lang="zh-CN" altLang="en-US" sz="2400"/>
              <a:t>屏幕点击位置向前发送一条射线</a:t>
            </a:r>
            <a:r>
              <a:rPr lang="en-US" altLang="zh-CN" sz="2400"/>
              <a:t>, </a:t>
            </a:r>
            <a:r>
              <a:rPr lang="zh-CN" altLang="en-US" sz="2400"/>
              <a:t>可以简单理解为</a:t>
            </a:r>
            <a:r>
              <a:rPr lang="zh-CN" altLang="en-US" sz="2400">
                <a:solidFill>
                  <a:srgbClr val="FF0000"/>
                </a:solidFill>
              </a:rPr>
              <a:t>从屏幕向游戏世界发射了一条射线</a:t>
            </a:r>
            <a:endParaRPr lang="zh-CN" altLang="en-US" sz="24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sym typeface="+mn-ea"/>
              </a:rPr>
              <a:t>Camera.main :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　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当前主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摄像机</a:t>
            </a:r>
            <a:endParaRPr lang="zh-CN" altLang="en-US" sz="2400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tips: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Debug.DrowRay();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在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Scene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场景中画一条射线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2250"/>
            <a:ext cx="10515600" cy="643953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射线检测</a:t>
            </a:r>
            <a:endParaRPr lang="zh-CN" altLang="en-US" sz="3200" b="1"/>
          </a:p>
          <a:p>
            <a:pPr marL="0" indent="0">
              <a:buNone/>
            </a:pPr>
            <a:r>
              <a:rPr lang="en-US" altLang="zh-CN" sz="2400"/>
              <a:t>U3D</a:t>
            </a:r>
            <a:r>
              <a:rPr lang="zh-CN" altLang="en-US" sz="2400"/>
              <a:t>中为我们提供了丰富的</a:t>
            </a:r>
            <a:r>
              <a:rPr lang="zh-CN" altLang="en-US" sz="2400"/>
              <a:t>方法</a:t>
            </a:r>
            <a:r>
              <a:rPr lang="en-US" altLang="zh-CN" sz="2400"/>
              <a:t>(API)</a:t>
            </a:r>
            <a:r>
              <a:rPr lang="en-US" altLang="zh-CN" sz="2400"/>
              <a:t>: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我们需要引用</a:t>
            </a:r>
            <a:r>
              <a:rPr lang="en-US" altLang="zh-CN" sz="2400" b="1">
                <a:solidFill>
                  <a:srgbClr val="FF0000"/>
                </a:solidFill>
              </a:rPr>
              <a:t>Physics</a:t>
            </a:r>
            <a:r>
              <a:rPr lang="zh-CN" altLang="en-US" sz="2400" b="1">
                <a:solidFill>
                  <a:srgbClr val="FF0000"/>
                </a:solidFill>
              </a:rPr>
              <a:t>静态类</a:t>
            </a:r>
            <a:r>
              <a:rPr lang="en-US" altLang="zh-CN" sz="2400" b="1">
                <a:solidFill>
                  <a:srgbClr val="FF0000"/>
                </a:solidFill>
              </a:rPr>
              <a:t>,</a:t>
            </a:r>
            <a:r>
              <a:rPr lang="zh-CN" altLang="en-US" sz="2400">
                <a:solidFill>
                  <a:schemeClr val="tx1"/>
                </a:solidFill>
              </a:rPr>
              <a:t>然后调用其</a:t>
            </a:r>
            <a:r>
              <a:rPr lang="en-US" altLang="zh-CN" sz="2400">
                <a:solidFill>
                  <a:schemeClr val="tx1"/>
                </a:solidFill>
              </a:rPr>
              <a:t>Raycast</a:t>
            </a:r>
            <a:r>
              <a:rPr lang="zh-CN" altLang="en-US" sz="2400">
                <a:solidFill>
                  <a:schemeClr val="tx1"/>
                </a:solidFill>
              </a:rPr>
              <a:t>或</a:t>
            </a:r>
            <a:r>
              <a:rPr lang="en-US" altLang="zh-CN" sz="2400">
                <a:solidFill>
                  <a:schemeClr val="tx1"/>
                </a:solidFill>
              </a:rPr>
              <a:t>RaycastAll</a:t>
            </a:r>
            <a:r>
              <a:rPr lang="zh-CN" altLang="en-US" sz="2400">
                <a:solidFill>
                  <a:schemeClr val="tx1"/>
                </a:solidFill>
              </a:rPr>
              <a:t>方法</a:t>
            </a:r>
            <a:r>
              <a:rPr lang="en-US" altLang="zh-CN" sz="2400">
                <a:solidFill>
                  <a:schemeClr val="tx1"/>
                </a:solidFill>
              </a:rPr>
              <a:t>;</a:t>
            </a:r>
            <a:endParaRPr lang="en-US" altLang="zh-CN" sz="2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</a:rPr>
              <a:t>通常情况</a:t>
            </a:r>
            <a:r>
              <a:rPr lang="en-US" altLang="zh-CN" sz="2400">
                <a:solidFill>
                  <a:schemeClr val="tx1"/>
                </a:solidFill>
              </a:rPr>
              <a:t>, </a:t>
            </a:r>
            <a:r>
              <a:rPr lang="zh-CN" altLang="en-US" sz="2400">
                <a:solidFill>
                  <a:schemeClr val="tx1"/>
                </a:solidFill>
              </a:rPr>
              <a:t>我们这样使用</a:t>
            </a:r>
            <a:r>
              <a:rPr lang="en-US" altLang="zh-CN" sz="2400">
                <a:solidFill>
                  <a:schemeClr val="tx1"/>
                </a:solidFill>
              </a:rPr>
              <a:t>:</a:t>
            </a:r>
            <a:endParaRPr lang="en-US" altLang="zh-CN" sz="2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rgbClr val="FF0000"/>
                </a:solidFill>
              </a:rPr>
              <a:t>Physics.Raycast(Ray射线, 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out </a:t>
            </a:r>
            <a:r>
              <a:rPr lang="en-US" altLang="zh-CN" sz="2400">
                <a:solidFill>
                  <a:schemeClr val="bg1">
                    <a:lumMod val="50000"/>
                  </a:schemeClr>
                </a:solidFill>
              </a:rPr>
              <a:t>RaycastHit</a:t>
            </a:r>
            <a:r>
              <a:rPr lang="en-US" altLang="zh-CN" sz="2400">
                <a:solidFill>
                  <a:srgbClr val="FF0000"/>
                </a:solidFill>
              </a:rPr>
              <a:t>碰撞信息, 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float </a:t>
            </a:r>
            <a:r>
              <a:rPr lang="en-US" altLang="zh-CN" sz="2400">
                <a:solidFill>
                  <a:srgbClr val="FF0000"/>
                </a:solidFill>
              </a:rPr>
              <a:t>距离,  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Layer</a:t>
            </a:r>
            <a:r>
              <a:rPr lang="en-US" altLang="zh-CN" sz="2400">
                <a:solidFill>
                  <a:srgbClr val="FF0000"/>
                </a:solidFill>
              </a:rPr>
              <a:t>层)</a:t>
            </a:r>
            <a:endParaRPr lang="en-US" altLang="zh-CN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/>
              <a:t>tips:</a:t>
            </a:r>
            <a:r>
              <a:rPr lang="zh-CN" altLang="en-US" sz="2400"/>
              <a:t>这里的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Layer</a:t>
            </a:r>
            <a:r>
              <a:rPr lang="zh-CN" altLang="en-US" sz="2400"/>
              <a:t>即为</a:t>
            </a:r>
            <a:r>
              <a:rPr lang="zh-CN" altLang="en-US" sz="2400">
                <a:solidFill>
                  <a:srgbClr val="FF0000"/>
                </a:solidFill>
              </a:rPr>
              <a:t>需要检测到的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Layer</a:t>
            </a:r>
            <a:endParaRPr lang="en-US" altLang="zh-CN" sz="24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碰撞信息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>
                <a:solidFill>
                  <a:srgbClr val="FF0000"/>
                </a:solidFill>
              </a:rPr>
              <a:t>RaycastHit</a:t>
            </a:r>
            <a:r>
              <a:rPr lang="en-US" altLang="zh-CN" sz="2400"/>
              <a:t>: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0220" y="3651885"/>
            <a:ext cx="8191500" cy="3009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30290" y="4716145"/>
            <a:ext cx="2575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碰撞点距离发射点的距离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60160" y="4347845"/>
            <a:ext cx="155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碰撞点所在面的法线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8950" y="144780"/>
            <a:ext cx="10843895" cy="5003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8950" y="5565140"/>
            <a:ext cx="106438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拓展</a:t>
            </a:r>
            <a:r>
              <a:rPr lang="en-US" altLang="zh-CN"/>
              <a:t>: </a:t>
            </a:r>
            <a:r>
              <a:rPr lang="en-US" altLang="zh-CN">
                <a:solidFill>
                  <a:srgbClr val="FF0000"/>
                </a:solidFill>
              </a:rPr>
              <a:t>Collider[] array =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Physics.OverlapSphere(Vector3 position, float radius)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	</a:t>
            </a:r>
            <a:r>
              <a:rPr lang="en-US" altLang="zh-CN"/>
              <a:t>// </a:t>
            </a:r>
            <a:r>
              <a:rPr lang="zh-CN" altLang="en-US"/>
              <a:t>获取</a:t>
            </a:r>
            <a:r>
              <a:rPr lang="zh-CN" altLang="en-US"/>
              <a:t>指定点</a:t>
            </a:r>
            <a:r>
              <a:rPr lang="en-US" altLang="zh-CN"/>
              <a:t>, </a:t>
            </a:r>
            <a:r>
              <a:rPr lang="zh-CN" altLang="en-US"/>
              <a:t>指定半径内所有对象的</a:t>
            </a:r>
            <a:r>
              <a:rPr lang="en-US" altLang="zh-CN"/>
              <a:t>Collider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8920"/>
            <a:ext cx="10515600" cy="6427470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Layer</a:t>
            </a:r>
            <a:r>
              <a:rPr lang="zh-CN" altLang="en-US" sz="3200" b="1"/>
              <a:t>和</a:t>
            </a:r>
            <a:r>
              <a:rPr lang="en-US" altLang="zh-CN" sz="3200" b="1"/>
              <a:t>L</a:t>
            </a:r>
            <a:r>
              <a:rPr lang="zh-CN" altLang="en-US" sz="3200" b="1"/>
              <a:t>ayer</a:t>
            </a:r>
            <a:r>
              <a:rPr lang="en-US" altLang="zh-CN" sz="3200" b="1"/>
              <a:t>Mask</a:t>
            </a:r>
            <a:r>
              <a:rPr lang="zh-CN" altLang="en-US" sz="3200" b="1"/>
              <a:t>详解</a:t>
            </a:r>
            <a:endParaRPr lang="zh-CN" altLang="en-US" sz="3200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 b="1"/>
              <a:t>Layer</a:t>
            </a:r>
            <a:r>
              <a:rPr lang="zh-CN" altLang="en-US" sz="2400"/>
              <a:t>是</a:t>
            </a:r>
            <a:r>
              <a:rPr lang="en-US" altLang="zh-CN" sz="2400"/>
              <a:t>0-31</a:t>
            </a:r>
            <a:r>
              <a:rPr lang="zh-CN" altLang="en-US" sz="2400"/>
              <a:t>的数字</a:t>
            </a:r>
            <a:r>
              <a:rPr lang="en-US" altLang="zh-CN" sz="2400"/>
              <a:t>, </a:t>
            </a:r>
            <a:r>
              <a:rPr lang="zh-CN" altLang="en-US" sz="2400"/>
              <a:t>其中用户能使用的是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/>
              <a:t>8-31. </a:t>
            </a:r>
            <a:r>
              <a:rPr lang="zh-CN" altLang="en-US" sz="2400"/>
              <a:t>我们通过定义不同的</a:t>
            </a:r>
            <a:r>
              <a:rPr lang="en-US" altLang="zh-CN" sz="2400"/>
              <a:t>Layer, </a:t>
            </a:r>
            <a:r>
              <a:rPr lang="zh-CN" altLang="en-US" sz="2400"/>
              <a:t>将游戏对象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/>
              <a:t>进行分层</a:t>
            </a:r>
            <a:r>
              <a:rPr lang="en-US" altLang="zh-CN" sz="2400"/>
              <a:t>, </a:t>
            </a:r>
            <a:r>
              <a:rPr lang="zh-CN" altLang="en-US" sz="2400"/>
              <a:t>方便管理和检测以及渲染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/>
              <a:t>例如之前的碰撞体检测</a:t>
            </a:r>
            <a:r>
              <a:rPr lang="en-US" altLang="zh-CN" sz="2400"/>
              <a:t>, </a:t>
            </a:r>
            <a:r>
              <a:rPr lang="zh-CN" altLang="en-US" sz="2400"/>
              <a:t>可以指定不同层之间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/>
              <a:t>是否能够发生碰撞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/>
              <a:t>摄像机可以指定渲染一些层</a:t>
            </a:r>
            <a:r>
              <a:rPr lang="en-US" altLang="zh-CN" sz="2400"/>
              <a:t>, </a:t>
            </a:r>
            <a:r>
              <a:rPr lang="zh-CN" altLang="en-US" sz="2400"/>
              <a:t>不渲染一些层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4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400" b="1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4225" y="0"/>
            <a:ext cx="5057775" cy="67246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480"/>
            <a:ext cx="10515600" cy="6548120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3200" b="1">
                <a:sym typeface="+mn-ea"/>
              </a:rPr>
              <a:t>LayerMask类</a:t>
            </a:r>
            <a:endParaRPr lang="zh-CN" altLang="en-US" sz="3200" b="1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当我们需要在代码中获取层时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需要用到的是</a:t>
            </a:r>
            <a:r>
              <a:rPr lang="en-US" altLang="zh-CN" b="1">
                <a:sym typeface="+mn-ea"/>
              </a:rPr>
              <a:t>L</a:t>
            </a:r>
            <a:r>
              <a:rPr lang="zh-CN" altLang="en-US" b="1">
                <a:sym typeface="+mn-ea"/>
              </a:rPr>
              <a:t>ayer</a:t>
            </a:r>
            <a:r>
              <a:rPr lang="en-US" altLang="zh-CN" b="1">
                <a:sym typeface="+mn-ea"/>
              </a:rPr>
              <a:t>Mask.</a:t>
            </a:r>
            <a:endParaRPr lang="en-US" altLang="zh-CN" b="1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>
                <a:sym typeface="+mn-ea"/>
              </a:rPr>
              <a:t>L</a:t>
            </a:r>
            <a:r>
              <a:rPr lang="zh-CN" altLang="en-US" sz="2400">
                <a:sym typeface="+mn-ea"/>
              </a:rPr>
              <a:t>ayer</a:t>
            </a:r>
            <a:r>
              <a:rPr lang="en-US" altLang="zh-CN" sz="2400">
                <a:sym typeface="+mn-ea"/>
              </a:rPr>
              <a:t>Mask</a:t>
            </a:r>
            <a:r>
              <a:rPr lang="zh-CN" altLang="en-US" sz="2400">
                <a:sym typeface="+mn-ea"/>
              </a:rPr>
              <a:t>的值是按位对应的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例如  数字</a:t>
            </a:r>
            <a:r>
              <a:rPr lang="en-US" altLang="zh-CN" sz="2400">
                <a:sym typeface="+mn-ea"/>
              </a:rPr>
              <a:t>Layer  9</a:t>
            </a:r>
            <a:r>
              <a:rPr lang="zh-CN" altLang="en-US" sz="2400">
                <a:sym typeface="+mn-ea"/>
              </a:rPr>
              <a:t>表示的是</a:t>
            </a:r>
            <a:r>
              <a:rPr lang="en-US" altLang="zh-CN" sz="2400">
                <a:sym typeface="+mn-ea"/>
              </a:rPr>
              <a:t>Enemy, </a:t>
            </a:r>
            <a:r>
              <a:rPr lang="zh-CN" altLang="en-US" sz="2400">
                <a:sym typeface="+mn-ea"/>
              </a:rPr>
              <a:t>则</a:t>
            </a:r>
            <a:endParaRPr lang="en-US" altLang="zh-CN" sz="2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>
                <a:sym typeface="+mn-ea"/>
              </a:rPr>
              <a:t>LayerMask用二进制表示：00000000 00000000 000000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 sz="2400">
                <a:sym typeface="+mn-ea"/>
              </a:rPr>
              <a:t>0 00000000</a:t>
            </a:r>
            <a:endParaRPr lang="en-US" altLang="zh-CN" sz="2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>
                <a:sym typeface="+mn-ea"/>
              </a:rPr>
              <a:t>(0</a:t>
            </a:r>
            <a:r>
              <a:rPr lang="zh-CN" altLang="en-US" sz="2400">
                <a:sym typeface="+mn-ea"/>
              </a:rPr>
              <a:t>开始算</a:t>
            </a:r>
            <a:r>
              <a:rPr lang="en-US" altLang="zh-CN" sz="2400">
                <a:sym typeface="+mn-ea"/>
              </a:rPr>
              <a:t>, 9</a:t>
            </a:r>
            <a:r>
              <a:rPr lang="zh-CN" altLang="en-US" sz="2400">
                <a:sym typeface="+mn-ea"/>
              </a:rPr>
              <a:t>就是第十位</a:t>
            </a:r>
            <a:r>
              <a:rPr lang="en-US" altLang="zh-CN" sz="2400">
                <a:sym typeface="+mn-ea"/>
              </a:rPr>
              <a:t>)</a:t>
            </a:r>
            <a:r>
              <a:rPr lang="zh-CN" altLang="en-US" sz="2400">
                <a:sym typeface="+mn-ea"/>
              </a:rPr>
              <a:t>即 </a:t>
            </a:r>
            <a:r>
              <a:rPr lang="en-US" altLang="zh-CN" sz="2400">
                <a:sym typeface="+mn-ea"/>
              </a:rPr>
              <a:t>1 &lt;&lt; 9</a:t>
            </a:r>
            <a:endParaRPr lang="en-US" altLang="zh-CN" sz="2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sym typeface="+mn-ea"/>
              </a:rPr>
              <a:t>LayerMask.GetMask()</a:t>
            </a:r>
            <a:r>
              <a:rPr lang="en-US" altLang="zh-CN" sz="2400">
                <a:sym typeface="+mn-ea"/>
              </a:rPr>
              <a:t>//获取</a:t>
            </a:r>
            <a:r>
              <a:rPr lang="en-US" altLang="zh-CN" sz="2400" b="1">
                <a:sym typeface="+mn-ea"/>
              </a:rPr>
              <a:t>L</a:t>
            </a:r>
            <a:r>
              <a:rPr lang="zh-CN" altLang="en-US" sz="2400" b="1">
                <a:sym typeface="+mn-ea"/>
              </a:rPr>
              <a:t>ayer</a:t>
            </a:r>
            <a:r>
              <a:rPr lang="en-US" altLang="zh-CN" sz="2400" b="1">
                <a:sym typeface="+mn-ea"/>
              </a:rPr>
              <a:t>Mask</a:t>
            </a:r>
            <a:r>
              <a:rPr lang="zh-CN" altLang="en-US" sz="2400">
                <a:sym typeface="+mn-ea"/>
              </a:rPr>
              <a:t>的值</a:t>
            </a:r>
            <a:r>
              <a:rPr lang="en-US" altLang="zh-CN" sz="2400">
                <a:sym typeface="+mn-ea"/>
              </a:rPr>
              <a:t>, </a:t>
            </a:r>
            <a:r>
              <a:rPr lang="en-US" altLang="zh-CN" sz="2400">
                <a:sym typeface="+mn-ea"/>
              </a:rPr>
              <a:t>传入一个或多个string类型参数</a:t>
            </a:r>
            <a:endParaRPr lang="en-US" altLang="zh-CN" sz="2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>
                <a:sym typeface="+mn-ea"/>
              </a:rPr>
              <a:t>例子</a:t>
            </a:r>
            <a:r>
              <a:rPr lang="en-US" altLang="zh-CN" sz="2400">
                <a:sym typeface="+mn-ea"/>
              </a:rPr>
              <a:t>: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int mask = LayerMask.GetMask("Player", "NPC");</a:t>
            </a:r>
            <a:r>
              <a:rPr lang="en-US" altLang="zh-CN" sz="2400">
                <a:sym typeface="+mn-ea"/>
              </a:rPr>
              <a:t> //</a:t>
            </a:r>
            <a:r>
              <a:rPr lang="zh-CN" altLang="en-US" sz="2400">
                <a:sym typeface="+mn-ea"/>
              </a:rPr>
              <a:t>就同时获得了两个层</a:t>
            </a:r>
            <a:endParaRPr lang="zh-CN" altLang="en-US" sz="2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zh-CN" altLang="en-US" sz="2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>
                <a:sym typeface="+mn-ea"/>
              </a:rPr>
              <a:t>也可以这样写</a:t>
            </a:r>
            <a:r>
              <a:rPr lang="en-US" altLang="zh-CN" sz="2400">
                <a:sym typeface="+mn-ea"/>
              </a:rPr>
              <a:t>:</a:t>
            </a:r>
            <a:endParaRPr lang="en-US" altLang="zh-CN" sz="2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>
                <a:sym typeface="+mn-ea"/>
              </a:rPr>
              <a:t>int playerMask = 1&lt;&lt;9;</a:t>
            </a:r>
            <a:endParaRPr lang="en-US" altLang="zh-CN" sz="2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>
                <a:sym typeface="+mn-ea"/>
              </a:rPr>
              <a:t>int npcMask = 1&lt;&lt;10;</a:t>
            </a:r>
            <a:endParaRPr lang="en-US" altLang="zh-CN" sz="2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>
                <a:sym typeface="+mn-ea"/>
              </a:rPr>
              <a:t>int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mask </a:t>
            </a:r>
            <a:r>
              <a:rPr lang="en-US" altLang="zh-CN" sz="2400">
                <a:sym typeface="+mn-ea"/>
              </a:rPr>
              <a:t>= playerMask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|</a:t>
            </a:r>
            <a:r>
              <a:rPr lang="en-US" altLang="zh-CN" sz="2400">
                <a:sym typeface="+mn-ea"/>
              </a:rPr>
              <a:t> npcMask; // 通过位操作“或(|)”同时检测player 和 npc层</a:t>
            </a:r>
            <a:endParaRPr lang="en-US" altLang="zh-CN" sz="2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>
                <a:sym typeface="+mn-ea"/>
              </a:rPr>
              <a:t>int reverse =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 ~</a:t>
            </a:r>
            <a:r>
              <a:rPr lang="en-US" altLang="zh-CN" sz="2400">
                <a:sym typeface="+mn-ea"/>
              </a:rPr>
              <a:t>mask</a:t>
            </a:r>
            <a:r>
              <a:rPr lang="en-US" altLang="zh-CN" sz="2400">
                <a:sym typeface="+mn-ea"/>
              </a:rPr>
              <a:t>; // 通过位操作"求反(~)"，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检测除了player 和 npc的其他层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</a:t>
            </a:r>
            <a:r>
              <a:rPr lang="en-US" altLang="zh-CN">
                <a:sym typeface="+mn-ea"/>
              </a:rPr>
              <a:t>Navigation</a:t>
            </a:r>
            <a:r>
              <a:rPr lang="zh-CN" altLang="en-US">
                <a:sym typeface="+mn-ea"/>
              </a:rPr>
              <a:t>导航系统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Unity中内置了寻路系统，叫</a:t>
            </a:r>
            <a:r>
              <a:rPr lang="zh-CN" altLang="en-US">
                <a:solidFill>
                  <a:srgbClr val="FF0000"/>
                </a:solidFill>
              </a:rPr>
              <a:t>Navigation</a:t>
            </a:r>
            <a:r>
              <a:rPr lang="en-US" altLang="zh-CN"/>
              <a:t>(</a:t>
            </a:r>
            <a:r>
              <a:rPr lang="zh-CN" altLang="en-US"/>
              <a:t>导航</a:t>
            </a:r>
            <a:r>
              <a:rPr lang="en-US" altLang="zh-CN"/>
              <a:t>).</a:t>
            </a:r>
            <a:r>
              <a:rPr lang="zh-CN" altLang="en-US"/>
              <a:t>导航系统可以计算场景中可行走的区域，然后通过代码给AI设置目的地，AI会自动躲避障碍物，到达目的地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225" y="137795"/>
            <a:ext cx="12042775" cy="655891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3200" b="1"/>
              <a:t>要使用导航系统</a:t>
            </a:r>
            <a:r>
              <a:rPr lang="en-US" altLang="zh-CN" sz="3200" b="1"/>
              <a:t>, </a:t>
            </a:r>
            <a:r>
              <a:rPr lang="zh-CN" altLang="en-US" sz="3200" b="1"/>
              <a:t>我们需要涉及到以下模块</a:t>
            </a:r>
            <a:endParaRPr lang="zh-CN" altLang="en-US" sz="3200" b="1"/>
          </a:p>
          <a:p>
            <a:pPr fontAlgn="auto">
              <a:lnSpc>
                <a:spcPct val="150000"/>
              </a:lnSpc>
            </a:pPr>
            <a:r>
              <a:rPr lang="zh-CN" altLang="en-US" sz="2220">
                <a:solidFill>
                  <a:srgbClr val="FF0000"/>
                </a:solidFill>
              </a:rPr>
              <a:t>NavMeshAgent组件</a:t>
            </a:r>
            <a:r>
              <a:rPr lang="en-US" altLang="zh-CN" sz="2220">
                <a:solidFill>
                  <a:srgbClr val="FF0000"/>
                </a:solidFill>
              </a:rPr>
              <a:t>:</a:t>
            </a:r>
            <a:r>
              <a:rPr lang="zh-CN" altLang="en-US" sz="2220"/>
              <a:t> 简称</a:t>
            </a:r>
            <a:r>
              <a:rPr lang="zh-CN" altLang="en-US" sz="2220">
                <a:solidFill>
                  <a:srgbClr val="FF0000"/>
                </a:solidFill>
                <a:sym typeface="+mn-ea"/>
              </a:rPr>
              <a:t>Agent</a:t>
            </a:r>
            <a:r>
              <a:rPr lang="en-US" altLang="zh-CN" sz="2220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 sz="2220"/>
              <a:t>通过寻路系统移动的</a:t>
            </a:r>
            <a:r>
              <a:rPr lang="zh-CN" altLang="en-US" sz="2220">
                <a:solidFill>
                  <a:srgbClr val="FF0000"/>
                </a:solidFill>
              </a:rPr>
              <a:t>角色需要添加这个组件</a:t>
            </a:r>
            <a:r>
              <a:rPr lang="zh-CN" altLang="en-US" sz="2220"/>
              <a:t>。添加了NavMeshAgent组件的物体也会互相躲避。</a:t>
            </a:r>
            <a:endParaRPr lang="zh-CN" altLang="en-US" sz="2220"/>
          </a:p>
          <a:p>
            <a:pPr fontAlgn="auto">
              <a:lnSpc>
                <a:spcPct val="150000"/>
              </a:lnSpc>
            </a:pPr>
            <a:r>
              <a:rPr lang="zh-CN" altLang="en-US" sz="2220">
                <a:solidFill>
                  <a:srgbClr val="FF0000"/>
                </a:solidFill>
              </a:rPr>
              <a:t>Off-Mesh Link组件</a:t>
            </a:r>
            <a:r>
              <a:rPr lang="en-US" altLang="zh-CN" sz="2220">
                <a:solidFill>
                  <a:srgbClr val="FF0000"/>
                </a:solidFill>
              </a:rPr>
              <a:t>:</a:t>
            </a:r>
            <a:r>
              <a:rPr lang="zh-CN" altLang="en-US" sz="2220"/>
              <a:t> 用于不连续的地方，比如可以跳过去的水沟，可以打开的门等情况。</a:t>
            </a:r>
            <a:endParaRPr lang="zh-CN" altLang="en-US" sz="2220"/>
          </a:p>
          <a:p>
            <a:pPr fontAlgn="auto">
              <a:lnSpc>
                <a:spcPct val="150000"/>
              </a:lnSpc>
            </a:pPr>
            <a:r>
              <a:rPr lang="zh-CN" altLang="en-US" sz="2220">
                <a:solidFill>
                  <a:srgbClr val="FF0000"/>
                </a:solidFill>
              </a:rPr>
              <a:t>NavMesh Obstacle组件</a:t>
            </a:r>
            <a:r>
              <a:rPr lang="en-US" altLang="zh-CN" sz="2220">
                <a:solidFill>
                  <a:srgbClr val="FF0000"/>
                </a:solidFill>
              </a:rPr>
              <a:t>:</a:t>
            </a:r>
            <a:r>
              <a:rPr lang="zh-CN" altLang="en-US" sz="2220"/>
              <a:t> 该组件可以用于动态障碍物。标记为Navigation Static的物体在运行时是不能移动的，但是添加NavMesh Obstacle的物体，在运行时可以移动，同时角色寻路时也会躲避这个物体。但是相应的运行时会占用一定的CPU。</a:t>
            </a:r>
            <a:endParaRPr lang="zh-CN" altLang="en-US" sz="22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4435</Words>
  <Application>WPS 演示</Application>
  <PresentationFormat>宽屏</PresentationFormat>
  <Paragraphs>179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第十七课  射线和导航</vt:lpstr>
      <vt:lpstr>一.射线(Ray)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二.Navigation导航系统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作业/练习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Fang.R</cp:lastModifiedBy>
  <cp:revision>67</cp:revision>
  <dcterms:created xsi:type="dcterms:W3CDTF">2020-09-18T05:34:00Z</dcterms:created>
  <dcterms:modified xsi:type="dcterms:W3CDTF">2021-01-20T07:07:04Z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