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第九课  集合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List, Dictionary, Stack, Queue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Stack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Push</a:t>
            </a:r>
            <a:r>
              <a:rPr lang="en-US" altLang="zh-CN"/>
              <a:t>(item)//</a:t>
            </a:r>
            <a:r>
              <a:rPr lang="zh-CN" altLang="en-US"/>
              <a:t>推入元素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Pop</a:t>
            </a:r>
            <a:r>
              <a:rPr lang="en-US" altLang="zh-CN"/>
              <a:t>()//</a:t>
            </a:r>
            <a:r>
              <a:rPr lang="zh-CN" altLang="en-US"/>
              <a:t>删除元素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Peek</a:t>
            </a:r>
            <a:r>
              <a:rPr lang="en-US" altLang="zh-CN"/>
              <a:t>()//</a:t>
            </a:r>
            <a:r>
              <a:rPr lang="zh-CN" altLang="en-US"/>
              <a:t>取出栈顶元素</a:t>
            </a:r>
            <a:r>
              <a:rPr lang="en-US" altLang="zh-CN"/>
              <a:t>,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Contains</a:t>
            </a:r>
            <a:r>
              <a:rPr lang="en-US" altLang="zh-CN"/>
              <a:t>(item)//</a:t>
            </a:r>
            <a:r>
              <a:rPr lang="zh-CN" altLang="en-US"/>
              <a:t>元素是否在栈中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en-US" altLang="zh-CN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集合中的元素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foreach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504055"/>
            <a:ext cx="430530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</a:t>
            </a:r>
            <a:r>
              <a:rPr lang="en-US" altLang="zh-CN"/>
              <a:t>.Queue&lt;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队列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:Queue&lt;T&gt; queue = new Queue&lt;T&gt;();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先进先出, </a:t>
            </a:r>
            <a:r>
              <a:rPr lang="zh-CN" altLang="en-US">
                <a:solidFill>
                  <a:srgbClr val="FF0000"/>
                </a:solidFill>
              </a:rPr>
              <a:t>顺序存储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和栈一样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不支持下标的随机访问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0" y="0"/>
            <a:ext cx="2491740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916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Queue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Enqueue</a:t>
            </a:r>
            <a:r>
              <a:rPr lang="en-US" altLang="zh-CN"/>
              <a:t>(Item);//</a:t>
            </a:r>
            <a:r>
              <a:rPr lang="zh-CN" altLang="en-US"/>
              <a:t>将元素放入队列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Dequeue</a:t>
            </a:r>
            <a:r>
              <a:rPr lang="en-US" altLang="zh-CN"/>
              <a:t>();//</a:t>
            </a:r>
            <a:r>
              <a:rPr lang="zh-CN" altLang="en-US"/>
              <a:t>将队列头的元素删除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Peek</a:t>
            </a:r>
            <a:r>
              <a:rPr lang="en-US" altLang="zh-CN"/>
              <a:t>();//</a:t>
            </a:r>
            <a:r>
              <a:rPr lang="zh-CN" altLang="en-US"/>
              <a:t>返回队列头的元素</a:t>
            </a:r>
            <a:r>
              <a:rPr lang="en-US" altLang="zh-CN"/>
              <a:t>, 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zh-CN" altLang="en-US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.Count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队列</a:t>
            </a:r>
            <a:r>
              <a:rPr lang="zh-CN" altLang="en-US">
                <a:sym typeface="+mn-ea"/>
              </a:rPr>
              <a:t>中的元素总数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foreach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3793490"/>
            <a:ext cx="486727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六</a:t>
            </a:r>
            <a:r>
              <a:rPr lang="en-US" altLang="zh-CN"/>
              <a:t>.常用非泛型集合 (</a:t>
            </a:r>
            <a:r>
              <a:rPr lang="zh-CN" altLang="en-US"/>
              <a:t>设计为</a:t>
            </a:r>
            <a:r>
              <a:rPr lang="en-US" altLang="zh-CN"/>
              <a:t>用Object存储数据)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命名空间:</a:t>
            </a:r>
            <a:r>
              <a:rPr lang="zh-CN" altLang="en-US">
                <a:solidFill>
                  <a:srgbClr val="FF0000"/>
                </a:solidFill>
              </a:rPr>
              <a:t>using System.Collections</a:t>
            </a:r>
            <a:r>
              <a:rPr lang="zh-CN" altLang="en-US"/>
              <a:t>;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所有数据</a:t>
            </a:r>
            <a:r>
              <a:rPr lang="zh-CN" altLang="en-US">
                <a:solidFill>
                  <a:srgbClr val="FF0000"/>
                </a:solidFill>
              </a:rPr>
              <a:t>以Object类型存储</a:t>
            </a:r>
            <a:r>
              <a:rPr lang="zh-CN" altLang="en-US"/>
              <a:t>,使用的时候需要转成具体类型,如果存储</a:t>
            </a:r>
            <a:r>
              <a:rPr lang="zh-CN" altLang="en-US">
                <a:solidFill>
                  <a:srgbClr val="FF0000"/>
                </a:solidFill>
              </a:rPr>
              <a:t>值类型数据会发生装箱和拆箱操作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</a:t>
            </a:r>
            <a:r>
              <a:rPr lang="en-US" altLang="zh-CN"/>
              <a:t>.ArrayList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kern="1600">
                <a:solidFill>
                  <a:schemeClr val="tx1"/>
                </a:solidFill>
                <a:uFillTx/>
              </a:rPr>
              <a:t>ArrayList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: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动态数组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和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List&lt;T&gt;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几乎一模一样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但是其内存储的是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Object,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也因此它能够存储所有数据类型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但是使用时会需要强转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也涉及到装箱拆箱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endParaRPr lang="en-US" altLang="zh-CN" kern="16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  名称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new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4371975"/>
            <a:ext cx="47815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</a:t>
            </a:r>
            <a:r>
              <a:rPr lang="en-US" altLang="zh-CN"/>
              <a:t>.HashTable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HasHTabLe: </a:t>
            </a:r>
            <a:r>
              <a:rPr lang="zh-CN" altLang="en-US"/>
              <a:t>哈希表</a:t>
            </a:r>
            <a:r>
              <a:rPr lang="en-US" altLang="zh-CN"/>
              <a:t>, 和Dictonary&lt;T&gt;相似.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Hashtable </a:t>
            </a:r>
            <a:r>
              <a:rPr lang="zh-CN" altLang="en-US">
                <a:solidFill>
                  <a:srgbClr val="FF0000"/>
                </a:solidFill>
              </a:rPr>
              <a:t>名称</a:t>
            </a:r>
            <a:r>
              <a:rPr lang="en-US" altLang="zh-CN">
                <a:solidFill>
                  <a:srgbClr val="FF0000"/>
                </a:solidFill>
              </a:rPr>
              <a:t>= new Hashtable();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82340"/>
            <a:ext cx="64960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九</a:t>
            </a:r>
            <a:r>
              <a:rPr lang="en-US" altLang="zh-CN"/>
              <a:t>.</a:t>
            </a:r>
            <a:r>
              <a:rPr lang="zh-CN" altLang="en-US"/>
              <a:t>集合的使用选择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List</a:t>
            </a:r>
            <a:r>
              <a:rPr lang="en-US" altLang="zh-CN" sz="2400"/>
              <a:t>: </a:t>
            </a:r>
            <a:r>
              <a:rPr lang="zh-CN" altLang="en-US" sz="2400"/>
              <a:t>当需要</a:t>
            </a:r>
            <a:r>
              <a:rPr lang="zh-CN" altLang="en-US" sz="2400">
                <a:solidFill>
                  <a:srgbClr val="FF0000"/>
                </a:solidFill>
              </a:rPr>
              <a:t>动态长度</a:t>
            </a:r>
            <a:r>
              <a:rPr lang="en-US" altLang="zh-CN" sz="2400"/>
              <a:t>,</a:t>
            </a:r>
            <a:r>
              <a:rPr lang="zh-CN" altLang="en-US" sz="2400"/>
              <a:t>并</a:t>
            </a:r>
            <a:r>
              <a:rPr lang="zh-CN" altLang="en-US" sz="2400">
                <a:solidFill>
                  <a:srgbClr val="FF0000"/>
                </a:solidFill>
              </a:rPr>
              <a:t>支持随机访问</a:t>
            </a:r>
            <a:r>
              <a:rPr lang="en-US" altLang="zh-CN" sz="2400"/>
              <a:t>,</a:t>
            </a:r>
            <a:r>
              <a:rPr lang="zh-CN" altLang="en-US" sz="2400"/>
              <a:t>删除</a:t>
            </a:r>
            <a:r>
              <a:rPr lang="en-US" altLang="zh-CN" sz="2400"/>
              <a:t>,</a:t>
            </a:r>
            <a:r>
              <a:rPr lang="zh-CN" altLang="en-US" sz="2400"/>
              <a:t>添加</a:t>
            </a:r>
            <a:r>
              <a:rPr lang="en-US" altLang="zh-CN" sz="2400"/>
              <a:t>, </a:t>
            </a:r>
            <a:r>
              <a:rPr lang="zh-CN" altLang="en-US" sz="2400"/>
              <a:t>并且仅需要存储值</a:t>
            </a:r>
            <a:r>
              <a:rPr lang="zh-CN" altLang="en-US" sz="2400"/>
              <a:t>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Dictionary</a:t>
            </a:r>
            <a:r>
              <a:rPr lang="en-US" altLang="zh-CN" sz="2400"/>
              <a:t>:</a:t>
            </a:r>
            <a:r>
              <a:rPr lang="zh-CN" altLang="en-US" sz="2400"/>
              <a:t>当存储的元素需要由</a:t>
            </a:r>
            <a:r>
              <a:rPr lang="zh-CN" altLang="en-US" sz="2400">
                <a:solidFill>
                  <a:srgbClr val="FF0000"/>
                </a:solidFill>
              </a:rPr>
              <a:t>键值对</a:t>
            </a:r>
            <a:r>
              <a:rPr lang="zh-CN" altLang="en-US" sz="2400"/>
              <a:t>组成</a:t>
            </a:r>
            <a:r>
              <a:rPr lang="en-US" altLang="zh-CN" sz="2400"/>
              <a:t>,</a:t>
            </a:r>
            <a:r>
              <a:rPr lang="zh-CN" altLang="en-US" sz="2400"/>
              <a:t>并需要快速访问时选用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Stack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先进后出</a:t>
            </a:r>
            <a:r>
              <a:rPr lang="en-US" altLang="zh-CN" sz="2400"/>
              <a:t>, </a:t>
            </a:r>
            <a:r>
              <a:rPr lang="zh-CN" altLang="en-US" sz="2400"/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Queue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先进先出</a:t>
            </a:r>
            <a:r>
              <a:rPr lang="zh-CN" altLang="en-US" sz="2400"/>
              <a:t>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HashTable</a:t>
            </a:r>
            <a:r>
              <a:rPr lang="en-US" altLang="zh-CN" sz="2400"/>
              <a:t>:</a:t>
            </a:r>
            <a:r>
              <a:rPr lang="zh-CN" altLang="en-US" sz="2400">
                <a:sym typeface="+mn-ea"/>
              </a:rPr>
              <a:t>当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存储的元素类型不固定时</a:t>
            </a:r>
            <a:r>
              <a:rPr lang="zh-CN" altLang="en-US" sz="2400">
                <a:sym typeface="+mn-ea"/>
              </a:rPr>
              <a:t>同时需求键值对时可以考虑选用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通常不这样用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ArrayList</a:t>
            </a:r>
            <a:r>
              <a:rPr lang="en-US" altLang="zh-CN" sz="2400"/>
              <a:t>:</a:t>
            </a:r>
            <a:r>
              <a:rPr lang="zh-CN" altLang="en-US" sz="2400"/>
              <a:t>当</a:t>
            </a:r>
            <a:r>
              <a:rPr lang="zh-CN" altLang="en-US" sz="2400">
                <a:solidFill>
                  <a:srgbClr val="FF0000"/>
                </a:solidFill>
              </a:rPr>
              <a:t>存储的元素类型不固定</a:t>
            </a:r>
            <a:r>
              <a:rPr lang="zh-CN" altLang="en-US" sz="2400"/>
              <a:t>时可以考虑选用</a:t>
            </a:r>
            <a:r>
              <a:rPr lang="en-US" altLang="zh-CN" sz="2400"/>
              <a:t>(</a:t>
            </a:r>
            <a:r>
              <a:rPr lang="zh-CN" altLang="en-US" sz="2400"/>
              <a:t>通常不这样用</a:t>
            </a:r>
            <a:r>
              <a:rPr lang="en-US" altLang="zh-CN" sz="2400"/>
              <a:t>)</a:t>
            </a:r>
            <a:endParaRPr lang="zh-CN" altLang="en-US" sz="2400"/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358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3200"/>
              <a:t>用</a:t>
            </a:r>
            <a:r>
              <a:rPr lang="en-US" altLang="zh-CN" sz="3200"/>
              <a:t>List</a:t>
            </a:r>
            <a:r>
              <a:rPr lang="zh-CN" altLang="en-US" sz="3200"/>
              <a:t>改造之前学习的班级类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200"/>
              <a:t>用字典改造之前学习的银行类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endParaRPr lang="zh-CN" altLang="en-US" sz="3200"/>
          </a:p>
          <a:p>
            <a:pPr fontAlgn="auto">
              <a:lnSpc>
                <a:spcPct val="150000"/>
              </a:lnSpc>
            </a:pPr>
            <a:endParaRPr lang="zh-CN" altLang="en-US" sz="3200"/>
          </a:p>
          <a:p>
            <a:pPr fontAlgn="auto">
              <a:lnSpc>
                <a:spcPct val="150000"/>
              </a:lnSpc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集合的概念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2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集合是专门</a:t>
            </a:r>
            <a:r>
              <a:rPr lang="zh-CN" altLang="en-US">
                <a:solidFill>
                  <a:srgbClr val="FF0000"/>
                </a:solidFill>
              </a:rPr>
              <a:t>用于数据存储和检索</a:t>
            </a:r>
            <a:r>
              <a:rPr lang="zh-CN" altLang="en-US"/>
              <a:t>的类。这些类包括  栈（stack）、队列（queue）、列表（list）和哈希表（hash table</a:t>
            </a:r>
            <a:r>
              <a:rPr lang="en-US" altLang="zh-CN"/>
              <a:t>)</a:t>
            </a:r>
            <a:r>
              <a:rPr lang="zh-CN" altLang="en-US"/>
              <a:t>。大多数集合类实现了相同的接口。集合类服务于不同的目的，如为元素动态分配内存，基于索引访问</a:t>
            </a:r>
            <a:r>
              <a:rPr lang="en-US" altLang="zh-CN"/>
              <a:t>, </a:t>
            </a:r>
            <a:r>
              <a:rPr lang="zh-CN" altLang="en-US"/>
              <a:t>遍历</a:t>
            </a:r>
            <a:r>
              <a:rPr lang="zh-CN" altLang="en-US"/>
              <a:t>等等。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集合类</a:t>
            </a:r>
            <a:r>
              <a:rPr lang="zh-CN" altLang="en-US"/>
              <a:t>和数组比较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数组在内存中是连续的内存空间,并且长度固定</a:t>
            </a:r>
            <a:endParaRPr lang="zh-CN" altLang="en-US"/>
          </a:p>
          <a:p>
            <a:r>
              <a:rPr lang="zh-CN" altLang="en-US"/>
              <a:t>集合的长度不固定,可以装任意多个元素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使用集合需要引入命名空间: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using </a:t>
            </a:r>
            <a:r>
              <a:rPr lang="zh-CN" altLang="en-US">
                <a:solidFill>
                  <a:srgbClr val="FF0000"/>
                </a:solidFill>
              </a:rPr>
              <a:t>System.Collections.Generic;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泛型</a:t>
            </a:r>
            <a:r>
              <a:rPr lang="zh-CN" altLang="en-US">
                <a:solidFill>
                  <a:srgbClr val="FF0000"/>
                </a:solidFill>
              </a:rPr>
              <a:t>主要用于解决一系列类似的问题</a:t>
            </a:r>
            <a:r>
              <a:rPr lang="zh-CN" altLang="en-US"/>
              <a:t>。这种机制允许</a:t>
            </a:r>
            <a:r>
              <a:rPr lang="zh-CN" altLang="en-US">
                <a:solidFill>
                  <a:srgbClr val="FF0000"/>
                </a:solidFill>
              </a:rPr>
              <a:t>将</a:t>
            </a:r>
            <a:r>
              <a:rPr lang="zh-CN" altLang="en-US" b="1">
                <a:solidFill>
                  <a:srgbClr val="FF0000"/>
                </a:solidFill>
              </a:rPr>
              <a:t>类名作为参数传递给泛型类型</a:t>
            </a:r>
            <a:r>
              <a:rPr lang="zh-CN" altLang="en-US"/>
              <a:t>，并生成相应的对象。可以将泛型看作一个公共模板，模板中的变体部分</a:t>
            </a:r>
            <a:r>
              <a:rPr lang="en-US" altLang="zh-CN" b="1">
                <a:solidFill>
                  <a:srgbClr val="FF0000"/>
                </a:solidFill>
              </a:rPr>
              <a:t>(T)</a:t>
            </a:r>
            <a:r>
              <a:rPr lang="zh-CN" altLang="en-US"/>
              <a:t>将被作为参数传进来的类所代替，从而在使用时</a:t>
            </a:r>
            <a:r>
              <a:rPr lang="en-US" altLang="zh-CN"/>
              <a:t>, </a:t>
            </a:r>
            <a:r>
              <a:rPr lang="zh-CN" altLang="en-US"/>
              <a:t>就用这个新类代替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泛型类型</a:t>
            </a:r>
            <a:r>
              <a:rPr lang="en-US" altLang="zh-CN">
                <a:solidFill>
                  <a:srgbClr val="FF0000"/>
                </a:solidFill>
              </a:rPr>
              <a:t>&lt;T&gt;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T, </a:t>
            </a:r>
            <a:r>
              <a:rPr lang="zh-CN" altLang="en-US"/>
              <a:t>若传入</a:t>
            </a:r>
            <a:r>
              <a:rPr lang="en-US" altLang="zh-CN"/>
              <a:t>Int</a:t>
            </a:r>
            <a:r>
              <a:rPr lang="zh-CN" altLang="en-US"/>
              <a:t>则在操作泛型类型时</a:t>
            </a:r>
            <a:r>
              <a:rPr lang="en-US" altLang="zh-CN"/>
              <a:t>, </a:t>
            </a:r>
            <a:r>
              <a:rPr lang="zh-CN" altLang="en-US"/>
              <a:t>其中的所有</a:t>
            </a:r>
            <a:r>
              <a:rPr lang="en-US" altLang="zh-CN"/>
              <a:t>T</a:t>
            </a:r>
            <a:r>
              <a:rPr lang="zh-CN" altLang="en-US"/>
              <a:t>都会被替换为</a:t>
            </a:r>
            <a:r>
              <a:rPr lang="en-US" altLang="zh-CN"/>
              <a:t>int</a:t>
            </a:r>
            <a:r>
              <a:rPr lang="zh-CN" altLang="en-US"/>
              <a:t>来操作</a:t>
            </a:r>
            <a:r>
              <a:rPr lang="en-US" altLang="zh-CN"/>
              <a:t>.</a:t>
            </a:r>
            <a:r>
              <a:rPr lang="zh-CN" altLang="en-US"/>
              <a:t>以此类推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.List&lt;T&gt;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>
              <a:buNone/>
            </a:pPr>
            <a:r>
              <a:rPr lang="zh-CN" altLang="en-US"/>
              <a:t>列表</a:t>
            </a:r>
            <a:r>
              <a:rPr lang="en-US" altLang="zh-CN"/>
              <a:t>: </a:t>
            </a:r>
            <a:r>
              <a:rPr lang="en-US" altLang="zh-CN"/>
              <a:t>List&lt;T&gt;</a:t>
            </a:r>
            <a:r>
              <a:rPr lang="zh-CN" altLang="en-US"/>
              <a:t>是运用非常广泛的泛型集合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List&lt;T&gt; </a:t>
            </a:r>
            <a:r>
              <a:rPr lang="zh-CN" altLang="en-US"/>
              <a:t>名称 </a:t>
            </a:r>
            <a:r>
              <a:rPr lang="en-US" altLang="zh-CN"/>
              <a:t>= new List&lt;T&gt;(); //</a:t>
            </a:r>
            <a:r>
              <a:rPr lang="zh-CN" altLang="en-US"/>
              <a:t>其中的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/>
              <a:t>可以是任意类型</a:t>
            </a:r>
            <a:r>
              <a:rPr lang="en-US" altLang="zh-CN"/>
              <a:t>(Object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按</a:t>
            </a:r>
            <a:r>
              <a:rPr lang="en-US" altLang="zh-CN">
                <a:solidFill>
                  <a:srgbClr val="FF0000"/>
                </a:solidFill>
              </a:rPr>
              <a:t>顺序存储数序</a:t>
            </a:r>
            <a:r>
              <a:rPr lang="en-US" altLang="zh-CN"/>
              <a:t>,</a:t>
            </a:r>
            <a:r>
              <a:rPr lang="zh-CN" altLang="en-US"/>
              <a:t>支持下标随机访问元素</a:t>
            </a:r>
            <a:r>
              <a:rPr lang="en-US" altLang="zh-CN"/>
              <a:t>,</a:t>
            </a:r>
            <a:r>
              <a:rPr lang="zh-CN" altLang="en-US"/>
              <a:t>因此也支持</a:t>
            </a:r>
            <a:r>
              <a:rPr lang="en-US" altLang="zh-CN"/>
              <a:t>for</a:t>
            </a:r>
            <a:r>
              <a:rPr lang="zh-CN" altLang="en-US"/>
              <a:t>循环访问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5170170"/>
            <a:ext cx="42957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034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List常用API: 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Remove</a:t>
            </a:r>
            <a:r>
              <a:rPr lang="en-US" altLang="zh-CN" sz="2220"/>
              <a:t>();//移除元素 ,导致后面的元素全部往前移,性能不好 list.</a:t>
            </a:r>
            <a:r>
              <a:rPr lang="en-US" altLang="zh-CN" sz="2220">
                <a:solidFill>
                  <a:srgbClr val="FF0000"/>
                </a:solidFill>
              </a:rPr>
              <a:t>RemoveAt</a:t>
            </a:r>
            <a:r>
              <a:rPr lang="en-US" altLang="zh-CN" sz="2220"/>
              <a:t>();//根据下标移除元素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Insert</a:t>
            </a:r>
            <a:r>
              <a:rPr lang="en-US" altLang="zh-CN" sz="2220"/>
              <a:t>();//插入,导致后面的元素往后移,性能不好  list.InsertRange();//插入一批数据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Clear</a:t>
            </a:r>
            <a:r>
              <a:rPr lang="en-US" altLang="zh-CN" sz="2220"/>
              <a:t>();//移除所有元素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IndexOf</a:t>
            </a:r>
            <a:r>
              <a:rPr lang="en-US" altLang="zh-CN" sz="2220"/>
              <a:t>();//返回元素的索引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Contains</a:t>
            </a:r>
            <a:r>
              <a:rPr lang="en-US" altLang="zh-CN" sz="2220"/>
              <a:t>();//是否包含某个元素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常用属性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.Count  </a:t>
            </a:r>
            <a:r>
              <a:rPr lang="zh-CN" altLang="en-US"/>
              <a:t>列表中的元素总数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.Dictionary&lt;T&gt;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755"/>
            <a:ext cx="10515600" cy="4835525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字典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Dictionary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主要用于键值对的存储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语法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Dictionary</a:t>
            </a:r>
            <a:r>
              <a:rPr lang="zh-CN" altLang="en-US"/>
              <a:t>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 名称 = new Dictionary&lt;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&gt;();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</a:t>
            </a:r>
            <a:r>
              <a:rPr lang="zh-CN" altLang="en-US"/>
              <a:t>分别表示两个类型</a:t>
            </a:r>
            <a:r>
              <a:rPr lang="en-US" altLang="zh-CN"/>
              <a:t>, </a:t>
            </a:r>
            <a:r>
              <a:rPr lang="zh-CN" altLang="en-US"/>
              <a:t>分别作为键值和数据</a:t>
            </a:r>
            <a:r>
              <a:rPr lang="en-US" altLang="zh-CN"/>
              <a:t>, </a:t>
            </a:r>
            <a:r>
              <a:rPr lang="zh-CN" altLang="en-US"/>
              <a:t>一 一对应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:以键值对存储数据,</a:t>
            </a:r>
            <a:r>
              <a:rPr lang="en-US" altLang="zh-CN">
                <a:solidFill>
                  <a:srgbClr val="FF0000"/>
                </a:solidFill>
              </a:rPr>
              <a:t>键必须是唯一</a:t>
            </a:r>
            <a:r>
              <a:rPr lang="en-US" altLang="zh-CN"/>
              <a:t>的,而值不需要唯一,键和值都可以是任何类型.</a:t>
            </a:r>
            <a:r>
              <a:rPr lang="zh-CN" altLang="en-US"/>
              <a:t>底层是哈希算法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5255895"/>
            <a:ext cx="64103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52018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/>
              <a:t>Dictionary</a:t>
            </a:r>
            <a:r>
              <a:rPr lang="zh-CN" altLang="en-US" b="1"/>
              <a:t>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ContainsKey</a:t>
            </a:r>
            <a:r>
              <a:rPr lang="en-US" altLang="zh-CN"/>
              <a:t>();//返回知否包含某个键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ContainsValue</a:t>
            </a:r>
            <a:r>
              <a:rPr lang="en-US" altLang="zh-CN"/>
              <a:t>();//是否包含某个值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Remove</a:t>
            </a:r>
            <a:r>
              <a:rPr lang="en-US" altLang="zh-CN"/>
              <a:t>(string key</a:t>
            </a:r>
            <a:r>
              <a:rPr lang="en-US" altLang="zh-CN"/>
              <a:t>);//移除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();//全部移除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TryGetValue</a:t>
            </a:r>
            <a:r>
              <a:rPr lang="en-US" altLang="zh-CN"/>
              <a:t>(key</a:t>
            </a:r>
            <a:r>
              <a:rPr lang="zh-CN" altLang="en-US"/>
              <a:t>值</a:t>
            </a:r>
            <a:r>
              <a:rPr lang="en-US" altLang="zh-CN"/>
              <a:t>, out value</a:t>
            </a:r>
            <a:r>
              <a:rPr lang="zh-CN" altLang="en-US"/>
              <a:t>的变量名</a:t>
            </a:r>
            <a:r>
              <a:rPr lang="en-US" altLang="zh-CN"/>
              <a:t>);//尝试获取值 返回bool 通过out参数接收结果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r>
              <a:rPr lang="en-US" altLang="zh-CN" b="1">
                <a:sym typeface="+mn-ea"/>
              </a:rPr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字典中的键值对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50049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 b="1"/>
              <a:t>字典的遍历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需要用到</a:t>
            </a:r>
            <a:r>
              <a:rPr lang="en-US" altLang="zh-CN"/>
              <a:t>foreach:  foreach循环用于</a:t>
            </a:r>
            <a:r>
              <a:rPr lang="en-US" altLang="zh-CN">
                <a:solidFill>
                  <a:srgbClr val="FF0000"/>
                </a:solidFill>
              </a:rPr>
              <a:t>列举</a:t>
            </a:r>
            <a:r>
              <a:rPr lang="en-US" altLang="zh-CN"/>
              <a:t>出集合中所有的元素, </a:t>
            </a:r>
            <a:r>
              <a:rPr lang="zh-CN" altLang="en-US"/>
              <a:t>元素是只读的</a:t>
            </a:r>
            <a:r>
              <a:rPr lang="en-US" altLang="zh-CN"/>
              <a:t>, </a:t>
            </a:r>
            <a:r>
              <a:rPr lang="zh-CN" altLang="en-US"/>
              <a:t>因此不能被修改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拓展</a:t>
            </a:r>
            <a:r>
              <a:rPr lang="en-US" altLang="zh-CN" sz="3600" b="1"/>
              <a:t>: </a:t>
            </a: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关键字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可代替任何类型</a:t>
            </a:r>
            <a:r>
              <a:rPr lang="en-US" altLang="zh-CN" sz="3600">
                <a:solidFill>
                  <a:srgbClr val="FF0000"/>
                </a:solidFill>
              </a:rPr>
              <a:t>, </a:t>
            </a:r>
            <a:r>
              <a:rPr lang="zh-CN" altLang="en-US" sz="3600">
                <a:solidFill>
                  <a:srgbClr val="FF0000"/>
                </a:solidFill>
              </a:rPr>
              <a:t>它由</a:t>
            </a:r>
            <a:r>
              <a:rPr lang="en-US" altLang="zh-CN" sz="3600">
                <a:solidFill>
                  <a:srgbClr val="FF0000"/>
                </a:solidFill>
              </a:rPr>
              <a:t>=</a:t>
            </a:r>
            <a:r>
              <a:rPr lang="zh-CN" altLang="en-US" sz="3600">
                <a:solidFill>
                  <a:srgbClr val="FF0000"/>
                </a:solidFill>
              </a:rPr>
              <a:t>号后面的表达式推算出变量的类型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例子</a:t>
            </a:r>
            <a:r>
              <a:rPr lang="en-US" altLang="zh-CN" sz="3600" b="1"/>
              <a:t>:  </a:t>
            </a:r>
            <a:r>
              <a:rPr lang="en-US" altLang="zh-CN" sz="3600"/>
              <a:t>var  </a:t>
            </a:r>
            <a:r>
              <a:rPr lang="zh-CN" altLang="en-US" sz="3600"/>
              <a:t>变量名 </a:t>
            </a:r>
            <a:r>
              <a:rPr lang="en-US" altLang="zh-CN" sz="3600"/>
              <a:t>=   5- 1;  </a:t>
            </a:r>
            <a:r>
              <a:rPr lang="zh-CN" altLang="en-US" sz="3600"/>
              <a:t>此时</a:t>
            </a:r>
            <a:r>
              <a:rPr lang="en-US" altLang="zh-CN" sz="3600"/>
              <a:t>, var</a:t>
            </a:r>
            <a:r>
              <a:rPr lang="zh-CN" altLang="en-US" sz="3600"/>
              <a:t>和</a:t>
            </a:r>
            <a:r>
              <a:rPr lang="en-US" altLang="zh-CN" sz="3600"/>
              <a:t>int</a:t>
            </a:r>
            <a:r>
              <a:rPr lang="zh-CN" altLang="en-US" sz="3600"/>
              <a:t>等价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使用var定义变量时有以下四个特点: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1. 必须在定义时初始化。也就是必须是var s = “abcd”形式，而不能是如下形式: var s; s = “abcd”;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2. 一但初始化完成，就不能再给变量赋与初始化值类型不同的值了。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3. var要求是局部变量。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4. 使用var定义变量和object不同，它在效率上和使用强类型方式定义变量完全一样。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321435"/>
            <a:ext cx="50768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.Stack&lt;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Stack&lt;T&gt; </a:t>
            </a:r>
            <a:r>
              <a:rPr lang="zh-CN" altLang="en-US"/>
              <a:t>名称</a:t>
            </a:r>
            <a:r>
              <a:rPr lang="en-US" altLang="zh-CN"/>
              <a:t>= new Stack&lt;T&gt;();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:先进后出, </a:t>
            </a:r>
            <a:r>
              <a:rPr lang="zh-CN" altLang="en-US"/>
              <a:t>顺序存储</a:t>
            </a:r>
            <a:r>
              <a:rPr lang="en-US" altLang="zh-CN"/>
              <a:t>,</a:t>
            </a:r>
            <a:r>
              <a:rPr lang="zh-CN" altLang="en-US">
                <a:solidFill>
                  <a:srgbClr val="FF0000"/>
                </a:solidFill>
              </a:rPr>
              <a:t>不支持下标随机访问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5260" y="365125"/>
            <a:ext cx="2743200" cy="3962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240,&quot;width&quot;:43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WPS 演示</Application>
  <PresentationFormat>宽屏</PresentationFormat>
  <Paragraphs>159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第九课  集合</vt:lpstr>
      <vt:lpstr>一.集合的概念</vt:lpstr>
      <vt:lpstr>二.泛型</vt:lpstr>
      <vt:lpstr>二.List&lt;T&gt;</vt:lpstr>
      <vt:lpstr>PowerPoint 演示文稿</vt:lpstr>
      <vt:lpstr>三.Dictionary&lt;T&gt;</vt:lpstr>
      <vt:lpstr>PowerPoint 演示文稿</vt:lpstr>
      <vt:lpstr>PowerPoint 演示文稿</vt:lpstr>
      <vt:lpstr>四.Stack&lt; T &gt;</vt:lpstr>
      <vt:lpstr>PowerPoint 演示文稿</vt:lpstr>
      <vt:lpstr>五.Queue&lt; T &gt;</vt:lpstr>
      <vt:lpstr>PowerPoint 演示文稿</vt:lpstr>
      <vt:lpstr>六.常用非泛型集合 (设计为用Object存储数据)</vt:lpstr>
      <vt:lpstr>七.ArrayList</vt:lpstr>
      <vt:lpstr>八.HashTable</vt:lpstr>
      <vt:lpstr>九.集合的使用选择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74</cp:revision>
  <dcterms:created xsi:type="dcterms:W3CDTF">2020-09-15T06:45:00Z</dcterms:created>
  <dcterms:modified xsi:type="dcterms:W3CDTF">2020-12-31T07:32:59Z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