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6" r:id="rId11"/>
    <p:sldId id="267" r:id="rId12"/>
    <p:sldId id="265" r:id="rId13"/>
    <p:sldId id="266" r:id="rId14"/>
    <p:sldId id="268" r:id="rId15"/>
    <p:sldId id="269" r:id="rId16"/>
    <p:sldId id="277" r:id="rId17"/>
    <p:sldId id="270" r:id="rId18"/>
    <p:sldId id="271" r:id="rId19"/>
    <p:sldId id="273" r:id="rId20"/>
    <p:sldId id="272" r:id="rId21"/>
    <p:sldId id="274" r:id="rId22"/>
    <p:sldId id="27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第四课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方法定义，重载，修饰符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方法的调用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当我们定义好一个方法后，就可以开始使用了，语法如下：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方法名（参数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， 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， 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3,........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）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如果有默认参数，则这个参数可以不传值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GetAddValue(int a , int b, int c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 + c;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调用：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GetAddValue(10, 100);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方法的重载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</a:rPr>
              <a:t>方法的名字是可以重复的</a:t>
            </a:r>
            <a:r>
              <a:rPr lang="zh-CN" altLang="en-US"/>
              <a:t>，但是对于两个同名的方法，其参数列表一定不同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参数个数不同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参数类型不同</a:t>
            </a:r>
            <a:r>
              <a:rPr lang="en-US" altLang="zh-CN"/>
              <a:t>)</a:t>
            </a:r>
            <a:r>
              <a:rPr lang="zh-CN" altLang="en-US"/>
              <a:t>，返回值类型不作要求</a:t>
            </a:r>
            <a:r>
              <a:rPr lang="zh-CN" altLang="en-US"/>
              <a:t>，这种定义行为，就叫</a:t>
            </a:r>
            <a:r>
              <a:rPr lang="zh-CN" altLang="en-US">
                <a:solidFill>
                  <a:srgbClr val="FF0000"/>
                </a:solidFill>
              </a:rPr>
              <a:t>方法重载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如果两个方法的方法名和参数列表都相同，编译器会报错（这里的参数列表指的是参数的类型以及顺序，不包括参数的命名）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如果两个方法的方法名和参数列表相同，即使返回值类型不同，编译器也会报错。也就是说</a:t>
            </a:r>
            <a:r>
              <a:rPr lang="zh-CN" altLang="en-US">
                <a:solidFill>
                  <a:srgbClr val="FF0000"/>
                </a:solidFill>
              </a:rPr>
              <a:t>方法重载与返回值类型无关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885"/>
            <a:ext cx="8229600" cy="585851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GetValue(int a)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GetValue(int a, int b)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SetValue()//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会报错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return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参数修饰符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ref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引用参数:传递前必须要赋值 ，必须是变量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输出参数:传递前不需要赋值 ，必须是变量，方法体内必须对其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值类型作为引用参数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ref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int val)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val = 2;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int 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ref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a);//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此时变量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已经被设置值为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SetValue(5);//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报错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参数修饰符必须在调用时随着变量一起传递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541972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a)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a = 1;//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若不对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赋值，就会报错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已经被赋值为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SetValue(5);//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报错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参数修饰符必须在调用时随着变量一起传递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673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例子：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void Add(</a:t>
            </a:r>
            <a:r>
              <a:rPr lang="zh-CN" altLang="en-US">
                <a:solidFill>
                  <a:srgbClr val="FF0000"/>
                </a:solidFill>
              </a:rPr>
              <a:t>params </a:t>
            </a:r>
            <a:r>
              <a:rPr lang="zh-CN" altLang="en-US"/>
              <a:t>int[] arg)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int result = 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for (int i = 0; i &lt; arg.Length; i++)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result += arg[i];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Console.WriteLine(result);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Add(1, 2, 3, 4, 5);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Add(new int[] { 1, 2, 3 });</a:t>
            </a:r>
            <a:r>
              <a:rPr lang="en-US" altLang="zh-CN"/>
              <a:t>//</a:t>
            </a:r>
            <a:r>
              <a:rPr lang="zh-CN" altLang="en-US">
                <a:solidFill>
                  <a:srgbClr val="FF0000"/>
                </a:solidFill>
              </a:rPr>
              <a:t>参数可以是表达式或有返回值的方法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拓展：</a:t>
            </a:r>
            <a:r>
              <a:rPr lang="zh-CN" altLang="en-US">
                <a:sym typeface="+mn-ea"/>
              </a:rPr>
              <a:t>值参数</a:t>
            </a:r>
            <a:r>
              <a:rPr lang="zh-CN" altLang="en-US"/>
              <a:t>和引</a:t>
            </a:r>
            <a:r>
              <a:rPr lang="zh-CN" altLang="en-US">
                <a:sym typeface="+mn-ea"/>
              </a:rPr>
              <a:t>用参数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针对被</a:t>
            </a:r>
            <a:r>
              <a:rPr lang="en-US" altLang="zh-CN"/>
              <a:t>ref</a:t>
            </a:r>
            <a:r>
              <a:rPr lang="zh-CN" altLang="en-US"/>
              <a:t>修饰的参数，我们称为引用参数，反之则为值参数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85978"/>
            <a:ext cx="8229600" cy="1143000"/>
          </a:xfrm>
        </p:spPr>
        <p:txBody>
          <a:bodyPr>
            <a:normAutofit fontScale="90000"/>
          </a:bodyPr>
          <a:p>
            <a:r>
              <a:rPr lang="zh-CN" altLang="en-US"/>
              <a:t>值参数</a:t>
            </a:r>
            <a:r>
              <a:rPr lang="en-US" altLang="zh-CN"/>
              <a:t>: </a:t>
            </a:r>
            <a:r>
              <a:rPr lang="zh-CN" altLang="en-US"/>
              <a:t>可以是引用类型</a:t>
            </a:r>
            <a:r>
              <a:rPr lang="en-US" altLang="zh-CN"/>
              <a:t>/</a:t>
            </a:r>
            <a:r>
              <a:rPr lang="zh-CN" altLang="en-US"/>
              <a:t>值类型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使用值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参数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时，通过将实参（方法调用时传递的实际参数）的值复制到形参（方法声明时的参数）的方式把数据传递给方法。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class MyClass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int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Function1(int val1, MyClass  val2)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val1 = 20;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val2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.a = 10;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	val2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= null;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int  b =1;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MyClass mc = new MyClass();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mc.a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Function1(b, mc);//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此时，外部的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仍然为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mc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内的值被改变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, mc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本身不变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2010"/>
            <a:ext cx="8229600" cy="548259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将引用类型对象作为值参数传递</a:t>
            </a:r>
            <a:r>
              <a:rPr lang="en-US" altLang="zh-CN"/>
              <a:t>：如果在方法内创建一个新对象并赋值给形参，将切断形参与实参间的关联，并且在方法调用结束后，新对象也将不复存在。</a:t>
            </a:r>
            <a:r>
              <a:rPr lang="zh-CN" altLang="en-US">
                <a:solidFill>
                  <a:srgbClr val="FF0000"/>
                </a:solidFill>
              </a:rPr>
              <a:t>即针对形参本身值的操作，都不影响外部变量；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将引用类型对象作为引用参数传递</a:t>
            </a:r>
            <a:r>
              <a:rPr lang="en-US" altLang="zh-CN"/>
              <a:t>：如果在方法内创建一个新对象并赋值给形参，在方法结束后该对象依然存在，并且是实参所引用的值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即</a:t>
            </a:r>
            <a:r>
              <a:rPr lang="zh-CN" altLang="en-US">
                <a:solidFill>
                  <a:srgbClr val="FF0000"/>
                </a:solidFill>
              </a:rPr>
              <a:t>里面怎么改，外面就怎么改。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</a:rPr>
              <a:t>对于值参数，可以将参数理解成值类型，无论它本身的数据类型是引用类型还是值类型。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引用参数</a:t>
            </a:r>
            <a:r>
              <a:rPr lang="en-US" altLang="zh-CN"/>
              <a:t>: </a:t>
            </a:r>
            <a:r>
              <a:rPr lang="zh-CN" altLang="en-US"/>
              <a:t>值类型</a:t>
            </a:r>
            <a:r>
              <a:rPr lang="en-US" altLang="zh-CN"/>
              <a:t>/</a:t>
            </a:r>
            <a:r>
              <a:rPr lang="zh-CN" altLang="en-US"/>
              <a:t>引用类型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51355"/>
            <a:ext cx="8229600" cy="438912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 class MyClass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public int a;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static void Init(ref MyClass mc1)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mc1 = new MyClass();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mc1.a = 100;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MyClass mc1 = new MyClass();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mc1.a = 99;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Init(ref mc1);</a:t>
            </a:r>
            <a:r>
              <a:rPr lang="en-US" altLang="zh-CN"/>
              <a:t>//</a:t>
            </a:r>
            <a:r>
              <a:rPr lang="zh-CN" altLang="en-US"/>
              <a:t>此时</a:t>
            </a:r>
            <a:r>
              <a:rPr lang="en-US" altLang="zh-CN"/>
              <a:t>mc1</a:t>
            </a:r>
            <a:r>
              <a:rPr lang="zh-CN" altLang="en-US"/>
              <a:t>的实例已经被更换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PS:</a:t>
            </a:r>
            <a:r>
              <a:rPr lang="en-US" altLang="zh-CN" sz="3600">
                <a:solidFill>
                  <a:schemeClr val="tx1"/>
                </a:solidFill>
              </a:rPr>
              <a:t>对于引用</a:t>
            </a:r>
            <a:r>
              <a:rPr lang="zh-CN" altLang="en-US" sz="3600">
                <a:solidFill>
                  <a:schemeClr val="tx1"/>
                </a:solidFill>
              </a:rPr>
              <a:t>参数</a:t>
            </a:r>
            <a:r>
              <a:rPr lang="en-US" altLang="zh-CN" sz="3600">
                <a:solidFill>
                  <a:schemeClr val="tx1"/>
                </a:solidFill>
              </a:rPr>
              <a:t>，形参就像实参的别名</a:t>
            </a:r>
            <a:r>
              <a:rPr lang="zh-CN" altLang="en-US" sz="3600">
                <a:solidFill>
                  <a:schemeClr val="tx1"/>
                </a:solidFill>
              </a:rPr>
              <a:t>。无论它的参数类型是值类型还是引用类型，都理解成引用类型。</a:t>
            </a:r>
            <a:endParaRPr lang="zh-CN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025" b="1" dirty="0" smtClean="0"/>
              <a:t>概念：</a:t>
            </a:r>
            <a:endParaRPr lang="en-US" altLang="zh-CN" sz="3025" b="1" dirty="0" smtClean="0"/>
          </a:p>
          <a:p>
            <a:pPr marL="0" indent="0">
              <a:buNone/>
            </a:pPr>
            <a:r>
              <a:rPr lang="zh-CN" altLang="en-US" dirty="0" smtClean="0"/>
              <a:t>方法是指一段逻辑代码</a:t>
            </a:r>
            <a:r>
              <a:rPr lang="zh-CN" altLang="en-US" dirty="0"/>
              <a:t>，可以对不同的数据执行相同的操作。定义方法后，你可以在代码中任何位置调用这个方法，</a:t>
            </a:r>
            <a:r>
              <a:rPr lang="zh-CN" altLang="en-US" dirty="0">
                <a:solidFill>
                  <a:srgbClr val="FF0000"/>
                </a:solidFill>
              </a:rPr>
              <a:t>相当于使用方法中的代码行</a:t>
            </a:r>
            <a:r>
              <a:rPr lang="zh-CN" altLang="en-US" b="1" dirty="0">
                <a:solidFill>
                  <a:srgbClr val="FF0000"/>
                </a:solidFill>
              </a:rPr>
              <a:t>替换了</a:t>
            </a:r>
            <a:r>
              <a:rPr lang="zh-CN" altLang="en-US" dirty="0">
                <a:solidFill>
                  <a:srgbClr val="FF0000"/>
                </a:solidFill>
              </a:rPr>
              <a:t>调用方法的代码的</a:t>
            </a:r>
            <a:r>
              <a:rPr lang="zh-CN" altLang="en-US" dirty="0">
                <a:solidFill>
                  <a:srgbClr val="FF0000"/>
                </a:solidFill>
              </a:rPr>
              <a:t>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025" b="1" dirty="0" smtClean="0"/>
              <a:t>语法：</a:t>
            </a:r>
            <a:endParaRPr lang="en-US" altLang="zh-CN" sz="3025" b="1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访问修饰符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tx2"/>
                </a:solidFill>
              </a:rPr>
              <a:t>返回值的数据类型</a:t>
            </a:r>
            <a:r>
              <a:rPr lang="zh-CN" altLang="en-US" dirty="0" smtClean="0"/>
              <a:t>  方法名  （形参）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方法体，写代码的地方（可以什么都不写）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使用值参数时，通过将实参（方法调用时传递的实际参数）的值复制到形参（方法声明时的参数）的方式把数据传递给方法。</a:t>
            </a:r>
            <a:r>
              <a:rPr lang="zh-CN" altLang="en-US">
                <a:solidFill>
                  <a:srgbClr val="FF0000"/>
                </a:solidFill>
              </a:rPr>
              <a:t>会在栈上</a:t>
            </a:r>
            <a:r>
              <a:rPr lang="zh-CN" altLang="en-US">
                <a:solidFill>
                  <a:srgbClr val="FF0000"/>
                </a:solidFill>
              </a:rPr>
              <a:t>额外给形参分配内存。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引用参数不会为形参在栈上分配内存，</a:t>
            </a:r>
            <a:r>
              <a:rPr lang="zh-CN" altLang="en-US" b="1"/>
              <a:t>形参的参数名将作为实参变量的别名</a:t>
            </a:r>
            <a:r>
              <a:rPr lang="zh-CN" altLang="en-US"/>
              <a:t>，指向相同的内存位置。在方法的执行过程中对形参做的任何改变在方法完成后依然有效。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输出参数的行为与引用参数非常类似，但是必须在声明和调用中都使用 out 修饰符；在方法内部，输出参数在被读取前</a:t>
            </a:r>
            <a:r>
              <a:rPr lang="zh-CN" altLang="en-US" b="1"/>
              <a:t>必须赋值</a:t>
            </a:r>
            <a:r>
              <a:rPr lang="zh-CN" altLang="en-US"/>
              <a:t>；方法返回前，方法内任何返回路径都必须为所有输出参数进行赋值。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89195"/>
          </a:xfrm>
        </p:spPr>
        <p:txBody>
          <a:bodyPr>
            <a:normAutofit lnSpcReduction="2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分别定义加减乘除的方法，支持两个元素，或任意个元素，</a:t>
            </a:r>
            <a:r>
              <a:rPr lang="zh-CN" altLang="en-US" b="1"/>
              <a:t>构成重载关系</a:t>
            </a:r>
            <a:r>
              <a:rPr lang="zh-CN" altLang="en-US"/>
              <a:t>，要求有返回值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比较两个</a:t>
            </a:r>
            <a:r>
              <a:rPr lang="zh-CN" altLang="en-US">
                <a:sym typeface="+mn-ea"/>
              </a:rPr>
              <a:t>整型值</a:t>
            </a:r>
            <a:r>
              <a:rPr lang="zh-CN" altLang="en-US"/>
              <a:t>相等，大于，小于的方法，要求输出大小关系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可以修改任意一个数组中的元素的</a:t>
            </a:r>
            <a:r>
              <a:rPr lang="zh-CN" altLang="en-US"/>
              <a:t>值的方法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</a:rPr>
              <a:t>交换两个整数数据的方法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得到一个整型数组中所有元素的平均数的方法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访问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修饰符：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public :</a:t>
            </a:r>
            <a:r>
              <a:rPr lang="zh-CN" altLang="en-US" dirty="0"/>
              <a:t>公有的，外部可以访问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Private:</a:t>
            </a:r>
            <a:r>
              <a:rPr lang="zh-CN" altLang="en-US" dirty="0" smtClean="0"/>
              <a:t>私有</a:t>
            </a:r>
            <a:r>
              <a:rPr lang="zh-CN" altLang="en-US" dirty="0"/>
              <a:t>的，只有当前类内可以访问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protected</a:t>
            </a:r>
            <a:r>
              <a:rPr lang="en-US" altLang="zh-CN" dirty="0" smtClean="0"/>
              <a:t>:</a:t>
            </a:r>
            <a:r>
              <a:rPr lang="zh-CN" altLang="en-US" dirty="0"/>
              <a:t>受保护的，只有继承自</a:t>
            </a:r>
            <a:r>
              <a:rPr lang="zh-CN" altLang="en-US" dirty="0"/>
              <a:t>这个类的子类可以访问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nternal :</a:t>
            </a:r>
            <a:r>
              <a:rPr lang="zh-CN" altLang="en-US" dirty="0" smtClean="0"/>
              <a:t>仅在当前</a:t>
            </a:r>
            <a:r>
              <a:rPr lang="zh-CN" altLang="en-US" dirty="0" smtClean="0">
                <a:solidFill>
                  <a:srgbClr val="FF0000"/>
                </a:solidFill>
              </a:rPr>
              <a:t>程序集</a:t>
            </a:r>
            <a:r>
              <a:rPr lang="zh-CN" altLang="en-US" dirty="0" smtClean="0"/>
              <a:t>可以访问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解释几个概念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Autofit/>
          </a:bodyPr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作用域：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一对</a:t>
            </a:r>
            <a:r>
              <a:rPr lang="en-US" altLang="zh-CN" sz="23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{}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表示一个作用域，变量仅在当前作用域有效。</a:t>
            </a:r>
            <a:endParaRPr lang="zh-CN" altLang="en-US" sz="23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命名空间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：主要是为了避免一个项目中，可能会存在的相同对象名的冲突。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：就是我们开发的一个软件。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.NET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（微软的一个开发平台，框架）下，项目有多种类型，如控制台、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应用程序、类库、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应用程序等等。经过编译后，会生成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.exe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文件和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en-US" altLang="zh-CN" sz="23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dll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解决方案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：当我们在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VS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中新建任何一种类型项目时，这个项目还属于一个解决方案。当我们的业务相对简单时，解决方案所发挥的作用并不是很大。但当我们开发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复杂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的软件时，需要多个模块组成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3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程序集</a:t>
            </a:r>
            <a:r>
              <a:rPr lang="zh-CN" altLang="en-US" sz="23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一个项目就是一个程序集。一个程序集可以体现为一个</a:t>
            </a:r>
            <a:r>
              <a:rPr lang="en-US" altLang="zh-CN" sz="23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dll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文件，或者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exe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文件。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返回值的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自定义的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等数据类型。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空，即不返回任何数据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关键字返回对应的值（变量）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如果定义方法时，返回值类型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则在方法末尾必须返回对应类型的值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Func1()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return 1;  //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若此时没有这行，就会报错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方法名的命名规则和变量名的命名规则类似：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方法名的第一个字符是字母、下划线(_)或@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其后的字符可以是字母、下划线或数字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不能使用C#的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作为方法名（C#中有一些关键字，相当于是C#语言保留内部使用的一些词语，如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using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等，这些不能作为方法名）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命名逻辑：比如有返回值的可以写作： 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设置某个值的可以写作：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某个功能的，比如就算某个值：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Calc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Tips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回忆一下大驼峰和小驼峰命名法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参数的定义和变量的定义类似，参数的名字代表了在方法体内使用该参数时的名字，用法和变量无</a:t>
            </a:r>
            <a:r>
              <a:rPr lang="zh-CN" altLang="en-US"/>
              <a:t>异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多个参数之间使用逗号分割。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例子：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chemeClr val="tx2"/>
                </a:solidFill>
              </a:rPr>
              <a:t>int  </a:t>
            </a:r>
            <a:r>
              <a:rPr lang="en-US" altLang="zh-CN"/>
              <a:t>Sum</a:t>
            </a:r>
            <a:r>
              <a:rPr lang="en-US" altLang="zh-CN"/>
              <a:t>Value(</a:t>
            </a:r>
            <a:r>
              <a:rPr lang="en-US" altLang="zh-CN">
                <a:solidFill>
                  <a:srgbClr val="FF0000"/>
                </a:solidFill>
              </a:rPr>
              <a:t>int a, int b</a:t>
            </a:r>
            <a:r>
              <a:rPr lang="en-US" altLang="zh-CN"/>
              <a:t>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    </a:t>
            </a:r>
            <a:r>
              <a:rPr lang="en-US" altLang="zh-CN" b="1">
                <a:solidFill>
                  <a:schemeClr val="tx2"/>
                </a:solidFill>
              </a:rPr>
              <a:t>return  </a:t>
            </a:r>
            <a:r>
              <a:rPr lang="en-US" altLang="zh-CN"/>
              <a:t>a + b;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我们可以给参数一个默认值：用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GetValue(int a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默认参数后的所有参数都必须有默认参数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GetAddValue(int a, int b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可变参数：params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语法：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方法修饰符　返回类型　方法名（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params</a:t>
            </a:r>
            <a:r>
              <a:rPr lang="zh-CN" altLang="en-US">
                <a:sym typeface="+mn-ea"/>
              </a:rPr>
              <a:t>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类型[ ]</a:t>
            </a:r>
            <a:r>
              <a:rPr lang="zh-CN" altLang="en-US">
                <a:sym typeface="+mn-ea"/>
              </a:rPr>
              <a:t>　变量名）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参数数组必须是一维数组　　</a:t>
            </a:r>
            <a:endParaRPr lang="zh-CN" altLang="en-US"/>
          </a:p>
          <a:p>
            <a:r>
              <a:rPr lang="zh-CN" altLang="en-US"/>
              <a:t>不允许将params修饰符与ref和out修饰符组合起来使用 　　</a:t>
            </a:r>
            <a:endParaRPr lang="zh-CN" altLang="en-US"/>
          </a:p>
          <a:p>
            <a:r>
              <a:rPr lang="zh-CN" altLang="en-US"/>
              <a:t>与参数数组对应的实参可以是同一类型的数组名，也可以是任意多个与该数组的元素属于同一类型的变量　　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若实参是数组则按引用传递，若实参是变量或表达式则按值传递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params参数必须是参数列</a:t>
            </a:r>
            <a:r>
              <a:rPr lang="zh-CN" altLang="en-US">
                <a:solidFill>
                  <a:srgbClr val="FF0000"/>
                </a:solidFill>
              </a:rPr>
              <a:t>表的最后一个参数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3566</Words>
  <Application>WPS 演示</Application>
  <PresentationFormat>全屏显示(4:3)</PresentationFormat>
  <Paragraphs>232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Wingdings 2</vt:lpstr>
      <vt:lpstr>Wingdings</vt:lpstr>
      <vt:lpstr>Consolas</vt:lpstr>
      <vt:lpstr>Constantia</vt:lpstr>
      <vt:lpstr>隶书</vt:lpstr>
      <vt:lpstr>微软雅黑</vt:lpstr>
      <vt:lpstr>Calibri</vt:lpstr>
      <vt:lpstr>Arial Unicode MS</vt:lpstr>
      <vt:lpstr>流畅</vt:lpstr>
      <vt:lpstr>第四课.方法</vt:lpstr>
      <vt:lpstr>方法的定义</vt:lpstr>
      <vt:lpstr>PowerPoint 演示文稿</vt:lpstr>
      <vt:lpstr>解释几个概念</vt:lpstr>
      <vt:lpstr>返回值的类型</vt:lpstr>
      <vt:lpstr>方法名</vt:lpstr>
      <vt:lpstr>参数列表</vt:lpstr>
      <vt:lpstr>默认参数</vt:lpstr>
      <vt:lpstr>可变参数：params</vt:lpstr>
      <vt:lpstr>方法的调用</vt:lpstr>
      <vt:lpstr>方法的重载</vt:lpstr>
      <vt:lpstr>PowerPoint 演示文稿</vt:lpstr>
      <vt:lpstr>参数修饰符</vt:lpstr>
      <vt:lpstr>PowerPoint 演示文稿</vt:lpstr>
      <vt:lpstr>PowerPoint 演示文稿</vt:lpstr>
      <vt:lpstr>拓展：值参数和引用参数</vt:lpstr>
      <vt:lpstr>值参数: 可以是引用类型/值类型</vt:lpstr>
      <vt:lpstr>PowerPoint 演示文稿</vt:lpstr>
      <vt:lpstr>引用参数: 值类型/引用类型</vt:lpstr>
      <vt:lpstr>总结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第四课.方法</dc:title>
  <dc:creator>落日归山海</dc:creator>
  <cp:lastModifiedBy>Fang.R</cp:lastModifiedBy>
  <cp:revision>85</cp:revision>
  <dcterms:created xsi:type="dcterms:W3CDTF">2020-09-06T07:05:00Z</dcterms:created>
  <dcterms:modified xsi:type="dcterms:W3CDTF">2020-12-21T07:52:55Z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