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323" r:id="rId7"/>
    <p:sldId id="281" r:id="rId8"/>
    <p:sldId id="279" r:id="rId9"/>
    <p:sldId id="280" r:id="rId10"/>
    <p:sldId id="261" r:id="rId11"/>
    <p:sldId id="263" r:id="rId12"/>
    <p:sldId id="264" r:id="rId13"/>
    <p:sldId id="265" r:id="rId14"/>
    <p:sldId id="30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2" r:id="rId24"/>
    <p:sldId id="274" r:id="rId25"/>
    <p:sldId id="319" r:id="rId26"/>
    <p:sldId id="318" r:id="rId27"/>
    <p:sldId id="275" r:id="rId28"/>
    <p:sldId id="27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第十四课  </a:t>
            </a:r>
            <a:r>
              <a:rPr lang="en-US" altLang="zh-CN"/>
              <a:t>Unity</a:t>
            </a:r>
            <a:r>
              <a:rPr lang="zh-CN" altLang="en-US"/>
              <a:t>中的数学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数学类</a:t>
            </a:r>
            <a:r>
              <a:rPr lang="en-US" altLang="zh-CN"/>
              <a:t>(Mathf</a:t>
            </a:r>
            <a:r>
              <a:rPr lang="en-US" altLang="zh-CN"/>
              <a:t>)</a:t>
            </a:r>
            <a:r>
              <a:rPr lang="en-US" altLang="zh-CN"/>
              <a:t>, </a:t>
            </a:r>
            <a:r>
              <a:rPr lang="zh-CN" altLang="en-US"/>
              <a:t>随机数</a:t>
            </a:r>
            <a:r>
              <a:rPr lang="en-US" altLang="zh-CN"/>
              <a:t>(Random)</a:t>
            </a:r>
            <a:r>
              <a:rPr lang="zh-CN" altLang="en-US"/>
              <a:t>和向量</a:t>
            </a:r>
            <a:r>
              <a:rPr lang="en-US" altLang="zh-CN"/>
              <a:t>(Vecotr3),</a:t>
            </a:r>
            <a:r>
              <a:rPr lang="zh-CN" altLang="en-US"/>
              <a:t>四元数</a:t>
            </a:r>
            <a:r>
              <a:rPr lang="en-US" altLang="zh-CN"/>
              <a:t>(Quaternion)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 </a:t>
            </a:r>
            <a:r>
              <a:rPr lang="zh-CN" altLang="en-US"/>
              <a:t>坐标系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3200" b="1"/>
              <a:t>2D</a:t>
            </a:r>
            <a:r>
              <a:rPr lang="zh-CN" altLang="en-US" sz="3200" b="1"/>
              <a:t>坐标系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Unity中有很多地方用到了2D坐标系，比如屏幕空间、UI空间等等。</a:t>
            </a:r>
            <a:r>
              <a:rPr lang="zh-CN" altLang="en-US" sz="2000">
                <a:solidFill>
                  <a:srgbClr val="FF0000"/>
                </a:solidFill>
              </a:rPr>
              <a:t>2D坐标系又称为笛卡尔坐标系</a:t>
            </a:r>
            <a:r>
              <a:rPr lang="zh-CN" altLang="en-US" sz="2000"/>
              <a:t>，它的定义如下：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每个2D笛卡尔坐标系都有一个特殊的点，称为</a:t>
            </a:r>
            <a:r>
              <a:rPr lang="zh-CN" altLang="en-US" sz="2000">
                <a:solidFill>
                  <a:srgbClr val="FF0000"/>
                </a:solidFill>
              </a:rPr>
              <a:t>原点（0,0）</a:t>
            </a:r>
            <a:r>
              <a:rPr lang="zh-CN" altLang="en-US" sz="2000"/>
              <a:t>它是坐标系的中心。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每个2D笛卡尔坐标系都有两条过原点的直线向两边无限延伸，称为轴，两个轴互相垂直</a:t>
            </a:r>
            <a:r>
              <a:rPr lang="en-US" altLang="zh-CN" sz="2000"/>
              <a:t>,</a:t>
            </a:r>
            <a:r>
              <a:rPr lang="zh-CN" altLang="en-US" sz="2000"/>
              <a:t>通常横轴称为</a:t>
            </a:r>
            <a:r>
              <a:rPr lang="en-US" altLang="zh-CN" sz="2000"/>
              <a:t>x</a:t>
            </a:r>
            <a:r>
              <a:rPr lang="zh-CN" altLang="en-US" sz="2000"/>
              <a:t>轴</a:t>
            </a:r>
            <a:r>
              <a:rPr lang="en-US" altLang="zh-CN" sz="2000"/>
              <a:t>, </a:t>
            </a:r>
            <a:r>
              <a:rPr lang="zh-CN" altLang="en-US" sz="2000"/>
              <a:t>纵</a:t>
            </a:r>
            <a:r>
              <a:rPr lang="zh-CN" altLang="en-US" sz="2000"/>
              <a:t>轴称为</a:t>
            </a:r>
            <a:r>
              <a:rPr lang="en-US" altLang="zh-CN" sz="2000"/>
              <a:t>y</a:t>
            </a:r>
            <a:r>
              <a:rPr lang="zh-CN" altLang="en-US" sz="2000"/>
              <a:t>轴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在</a:t>
            </a:r>
            <a:r>
              <a:rPr lang="en-US" altLang="zh-CN" sz="2000"/>
              <a:t>2D</a:t>
            </a:r>
            <a:r>
              <a:rPr lang="zh-CN" altLang="en-US" sz="2000"/>
              <a:t>世界中</a:t>
            </a:r>
            <a:r>
              <a:rPr lang="en-US" altLang="zh-CN" sz="2000"/>
              <a:t>, </a:t>
            </a:r>
            <a:r>
              <a:rPr lang="zh-CN" altLang="en-US" sz="2000"/>
              <a:t>两个具体的数</a:t>
            </a:r>
            <a:r>
              <a:rPr lang="en-US" altLang="zh-CN" sz="2000">
                <a:sym typeface="+mn-ea"/>
              </a:rPr>
              <a:t>x,y</a:t>
            </a:r>
            <a:r>
              <a:rPr lang="zh-CN" altLang="en-US" sz="2000">
                <a:sym typeface="+mn-ea"/>
              </a:rPr>
              <a:t>即可</a:t>
            </a:r>
            <a:r>
              <a:rPr lang="zh-CN" altLang="en-US" sz="2000"/>
              <a:t>精确定位一个点的位置</a:t>
            </a:r>
            <a:r>
              <a:rPr lang="en-US" altLang="zh-CN" sz="2000"/>
              <a:t>,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这样的两个数我们称为坐标</a:t>
            </a:r>
            <a:r>
              <a:rPr lang="en-US" altLang="zh-CN" sz="2000"/>
              <a:t>, </a:t>
            </a:r>
            <a:r>
              <a:rPr lang="zh-CN" altLang="en-US" sz="2000"/>
              <a:t>即</a:t>
            </a:r>
            <a:r>
              <a:rPr lang="en-US" altLang="zh-CN" sz="2000"/>
              <a:t>(x,y)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/>
              <a:t>x,y</a:t>
            </a:r>
            <a:r>
              <a:rPr lang="zh-CN" altLang="en-US" sz="2000"/>
              <a:t>的范围是负无穷到正无穷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5355" y="3999230"/>
            <a:ext cx="3636645" cy="2858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57733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3D</a:t>
            </a:r>
            <a:r>
              <a:rPr lang="zh-CN" altLang="en-US" sz="3200" b="1"/>
              <a:t>坐标系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3D坐标系表示三维空间，3D坐标系有三个轴，比2D笛卡尔坐标系多了一个Z轴。</a:t>
            </a:r>
            <a:r>
              <a:rPr lang="en-US" altLang="zh-CN"/>
              <a:t>X, Y, Z</a:t>
            </a:r>
            <a:r>
              <a:rPr lang="zh-CN" altLang="en-US"/>
              <a:t>三个轴之间互相垂直</a:t>
            </a:r>
            <a:r>
              <a:rPr lang="en-US" altLang="zh-CN"/>
              <a:t>.</a:t>
            </a:r>
            <a:r>
              <a:rPr lang="zh-CN" altLang="en-US"/>
              <a:t>每个轴都垂直于其它两个轴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和</a:t>
            </a:r>
            <a:r>
              <a:rPr lang="en-US" altLang="zh-CN"/>
              <a:t>2D</a:t>
            </a:r>
            <a:r>
              <a:rPr lang="zh-CN" altLang="en-US"/>
              <a:t>坐标类似</a:t>
            </a:r>
            <a:r>
              <a:rPr lang="en-US" altLang="zh-CN"/>
              <a:t>, 3D</a:t>
            </a:r>
            <a:r>
              <a:rPr lang="zh-CN" altLang="en-US"/>
              <a:t>坐标系中</a:t>
            </a:r>
            <a:r>
              <a:rPr lang="en-US" altLang="zh-CN"/>
              <a:t>,</a:t>
            </a:r>
            <a:r>
              <a:rPr lang="zh-CN" altLang="en-US"/>
              <a:t>表示一个点需要三个数</a:t>
            </a:r>
            <a:r>
              <a:rPr lang="en-US" altLang="zh-CN"/>
              <a:t>, x,y,z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3D</a:t>
            </a:r>
            <a:r>
              <a:rPr lang="zh-CN" altLang="en-US"/>
              <a:t>坐标的表示为</a:t>
            </a:r>
            <a:r>
              <a:rPr lang="en-US" altLang="zh-CN"/>
              <a:t>(x,y,z)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1975" y="3543300"/>
            <a:ext cx="401002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71957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世界坐标系： </a:t>
            </a:r>
            <a:r>
              <a:rPr lang="en-US" altLang="zh-CN" sz="2400" b="1"/>
              <a:t>World Space</a:t>
            </a:r>
            <a:endParaRPr lang="zh-CN" altLang="en-US" sz="24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+mn-ea"/>
                <a:cs typeface="+mn-ea"/>
              </a:rPr>
              <a:t>在</a:t>
            </a:r>
            <a:r>
              <a:rPr lang="en-US" altLang="zh-CN" sz="2000">
                <a:latin typeface="+mn-ea"/>
                <a:cs typeface="+mn-ea"/>
              </a:rPr>
              <a:t>U3D</a:t>
            </a:r>
            <a:r>
              <a:rPr lang="zh-CN" altLang="en-US" sz="2000">
                <a:latin typeface="+mn-ea"/>
                <a:cs typeface="+mn-ea"/>
              </a:rPr>
              <a:t>中</a:t>
            </a:r>
            <a:r>
              <a:rPr lang="en-US" altLang="zh-CN" sz="2000">
                <a:latin typeface="+mn-ea"/>
                <a:cs typeface="+mn-ea"/>
              </a:rPr>
              <a:t>, </a:t>
            </a:r>
            <a:r>
              <a:rPr lang="zh-CN" altLang="en-US" sz="2000">
                <a:latin typeface="+mn-ea"/>
                <a:cs typeface="+mn-ea"/>
              </a:rPr>
              <a:t>世界坐标系也成为</a:t>
            </a:r>
            <a:r>
              <a:rPr lang="zh-CN" altLang="en-US" sz="2000">
                <a:solidFill>
                  <a:srgbClr val="FF0000"/>
                </a:solidFill>
                <a:latin typeface="+mn-ea"/>
                <a:cs typeface="+mn-ea"/>
              </a:rPr>
              <a:t>全局坐标系</a:t>
            </a:r>
            <a:r>
              <a:rPr lang="en-US" sz="2000">
                <a:latin typeface="+mn-ea"/>
                <a:cs typeface="+mn-ea"/>
              </a:rPr>
              <a:t>,</a:t>
            </a:r>
            <a:r>
              <a:rPr lang="zh-CN" altLang="en-US" sz="2000">
                <a:latin typeface="+mn-ea"/>
                <a:cs typeface="+mn-ea"/>
              </a:rPr>
              <a:t>是最大的坐标系</a:t>
            </a:r>
            <a:r>
              <a:rPr lang="en-US" altLang="zh-CN" sz="2000">
                <a:latin typeface="+mn-ea"/>
                <a:cs typeface="+mn-ea"/>
              </a:rPr>
              <a:t>.</a:t>
            </a:r>
            <a:r>
              <a:rPr lang="zh-CN" altLang="en-US" sz="2000">
                <a:latin typeface="+mn-ea"/>
                <a:cs typeface="+mn-ea"/>
              </a:rPr>
              <a:t>用于描述各个游戏对象在游戏世界中的位置</a:t>
            </a:r>
            <a:r>
              <a:rPr lang="en-US" altLang="zh-CN" sz="2000">
                <a:latin typeface="+mn-ea"/>
                <a:cs typeface="+mn-ea"/>
              </a:rPr>
              <a:t>.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本地</a:t>
            </a:r>
            <a:r>
              <a:rPr lang="en-US" altLang="zh-CN" sz="2400" b="1"/>
              <a:t>(</a:t>
            </a:r>
            <a:r>
              <a:rPr lang="zh-CN" altLang="en-US" sz="2400" b="1"/>
              <a:t>物体</a:t>
            </a:r>
            <a:r>
              <a:rPr lang="en-US" altLang="zh-CN" sz="2400" b="1"/>
              <a:t>)</a:t>
            </a:r>
            <a:r>
              <a:rPr lang="zh-CN" altLang="en-US" sz="2400" b="1"/>
              <a:t>坐标系</a:t>
            </a:r>
            <a:r>
              <a:rPr lang="en-US" altLang="zh-CN" sz="2400" b="1"/>
              <a:t>:  Self Space</a:t>
            </a:r>
            <a:endParaRPr lang="zh-CN" altLang="en-US" sz="24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U3D</a:t>
            </a:r>
            <a:r>
              <a:rPr lang="zh-CN" altLang="en-US" sz="2000">
                <a:sym typeface="+mn-ea"/>
              </a:rPr>
              <a:t>中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可以简单的理解为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以自身为参照物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即自身为原点</a:t>
            </a:r>
            <a:r>
              <a:rPr lang="en-US" altLang="zh-CN" sz="2000">
                <a:sym typeface="+mn-ea"/>
              </a:rPr>
              <a:t>(0,0),</a:t>
            </a:r>
            <a:r>
              <a:rPr lang="zh-CN" altLang="en-US" sz="2000">
                <a:sym typeface="+mn-ea"/>
              </a:rPr>
              <a:t>本地坐标系适用于确定自身的方向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摄像机（观察者）坐标系 </a:t>
            </a:r>
            <a:r>
              <a:rPr lang="en-US" altLang="zh-CN" sz="2400" b="1"/>
              <a:t>: Eye Space</a:t>
            </a:r>
            <a:endParaRPr lang="zh-CN" altLang="en-US" sz="24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可以理解成</a:t>
            </a:r>
            <a:r>
              <a:rPr lang="zh-CN" altLang="en-US" sz="2000">
                <a:solidFill>
                  <a:srgbClr val="FF0000"/>
                </a:solidFill>
              </a:rPr>
              <a:t>以摄像机为原点的坐标系</a:t>
            </a:r>
            <a:r>
              <a:rPr lang="en-US" altLang="zh-CN" sz="2000"/>
              <a:t>, </a:t>
            </a:r>
            <a:r>
              <a:rPr lang="zh-CN" altLang="en-US" sz="2000"/>
              <a:t>其余游戏内的游戏对象坐标都是针对于摄像机而言</a:t>
            </a:r>
            <a:r>
              <a:rPr lang="en-US" altLang="zh-CN" sz="2000"/>
              <a:t>.</a:t>
            </a:r>
            <a:r>
              <a:rPr lang="zh-CN" altLang="en-US" sz="2000">
                <a:solidFill>
                  <a:srgbClr val="FF0000"/>
                </a:solidFill>
              </a:rPr>
              <a:t>该坐标系比较关心游戏对象的绘制以及遮挡问题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视口坐标系 </a:t>
            </a:r>
            <a:r>
              <a:rPr lang="en-US" altLang="zh-CN" sz="2400" b="1"/>
              <a:t>: </a:t>
            </a:r>
            <a:r>
              <a:rPr lang="zh-CN" altLang="en-US" sz="2665" b="1">
                <a:sym typeface="+mn-ea"/>
              </a:rPr>
              <a:t>View Port</a:t>
            </a:r>
            <a:endParaRPr lang="zh-CN" altLang="en-US" sz="266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视口是对游戏画面内容的展示， 无论多大的游戏场景，多大的有些界面， 各种不同的分辨率下，其左下角为（</a:t>
            </a:r>
            <a:r>
              <a:rPr lang="en-US" altLang="zh-CN" sz="2000"/>
              <a:t>0</a:t>
            </a:r>
            <a:r>
              <a:rPr lang="zh-CN" altLang="en-US" sz="2000"/>
              <a:t>，</a:t>
            </a:r>
            <a:r>
              <a:rPr lang="en-US" altLang="zh-CN" sz="2000"/>
              <a:t>0</a:t>
            </a:r>
            <a:r>
              <a:rPr lang="zh-CN" altLang="en-US" sz="2000"/>
              <a:t>）， 右上角为（</a:t>
            </a:r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 b="1"/>
              <a:t>屏幕坐标：Screen Space</a:t>
            </a:r>
            <a:endParaRPr lang="zh-CN" altLang="en-US" sz="266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屏幕坐标开始和像素扯上关系了，也就是说屏幕坐标和具体分辨率有关，</a:t>
            </a:r>
            <a:r>
              <a:rPr lang="zh-CN" altLang="en-US" sz="2000">
                <a:solidFill>
                  <a:srgbClr val="FF0000"/>
                </a:solidFill>
              </a:rPr>
              <a:t>屏幕的左下角为(0,0),但右上角</a:t>
            </a:r>
            <a:r>
              <a:rPr lang="zh-CN" altLang="en-US" sz="2000"/>
              <a:t>为具体的分辨率值</a:t>
            </a:r>
            <a:r>
              <a:rPr lang="en-US" altLang="zh-CN" sz="2000"/>
              <a:t>,  </a:t>
            </a:r>
            <a:r>
              <a:rPr lang="zh-CN" altLang="en-US" sz="2000"/>
              <a:t>例如</a:t>
            </a:r>
            <a:r>
              <a:rPr lang="zh-CN" altLang="en-US" sz="2000"/>
              <a:t>分辨率为</a:t>
            </a:r>
            <a:r>
              <a:rPr lang="en-US" altLang="zh-CN" sz="2000"/>
              <a:t>800</a:t>
            </a:r>
            <a:r>
              <a:rPr lang="zh-CN" altLang="en-US" sz="2000"/>
              <a:t>*600，则右上角坐标为（</a:t>
            </a:r>
            <a:r>
              <a:rPr lang="en-US" altLang="zh-CN" sz="2000"/>
              <a:t>800</a:t>
            </a:r>
            <a:r>
              <a:rPr lang="zh-CN" altLang="en-US" sz="2000"/>
              <a:t>， </a:t>
            </a:r>
            <a:r>
              <a:rPr lang="en-US" altLang="zh-CN" sz="2000"/>
              <a:t>600</a:t>
            </a:r>
            <a:r>
              <a:rPr lang="zh-CN" altLang="en-US" sz="2000"/>
              <a:t>）</a:t>
            </a:r>
            <a:endParaRPr lang="zh-CN" altLang="en-US" sz="2400" b="1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30" y="311150"/>
            <a:ext cx="11381105" cy="623570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1.屏幕转世界坐标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pos1 = </a:t>
            </a:r>
            <a:r>
              <a:rPr lang="zh-CN" altLang="en-US" sz="2220">
                <a:solidFill>
                  <a:srgbClr val="FF0000"/>
                </a:solidFill>
              </a:rPr>
              <a:t>Camera.main.ScreenToWorldPoint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2.世界转屏幕坐标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pos2 = </a:t>
            </a:r>
            <a:r>
              <a:rPr lang="zh-CN" altLang="en-US" sz="2220">
                <a:solidFill>
                  <a:srgbClr val="FF0000"/>
                </a:solidFill>
              </a:rPr>
              <a:t>Camera.main.WorldToScreenPoint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3.世界转视口坐标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pos3 = </a:t>
            </a:r>
            <a:r>
              <a:rPr lang="zh-CN" altLang="en-US" sz="2220">
                <a:solidFill>
                  <a:srgbClr val="FF0000"/>
                </a:solidFill>
              </a:rPr>
              <a:t>Camera.main.WorldToViewportPoint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4.视口转世界坐标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pos4 = </a:t>
            </a:r>
            <a:r>
              <a:rPr lang="zh-CN" altLang="en-US" sz="2220">
                <a:solidFill>
                  <a:srgbClr val="FF0000"/>
                </a:solidFill>
              </a:rPr>
              <a:t>Camera.main.ViewportToWorldPoint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5.视口转屏幕坐标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pos5 = </a:t>
            </a:r>
            <a:r>
              <a:rPr lang="zh-CN" altLang="en-US" sz="2220">
                <a:solidFill>
                  <a:srgbClr val="FF0000"/>
                </a:solidFill>
              </a:rPr>
              <a:t>Camera.main.ViewportToScreenPoint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6.屏幕转视口坐标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pos6 = </a:t>
            </a:r>
            <a:r>
              <a:rPr lang="zh-CN" altLang="en-US" sz="2220">
                <a:solidFill>
                  <a:srgbClr val="FF0000"/>
                </a:solidFill>
              </a:rPr>
              <a:t>Camera.main.ScreenToViewportPoint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向量</a:t>
            </a:r>
            <a:r>
              <a:rPr lang="en-US" altLang="zh-CN"/>
              <a:t>(Vector)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3200" b="1"/>
              <a:t>数学中的向量和标量</a:t>
            </a:r>
            <a:endParaRPr lang="en-US" altLang="zh-CN" sz="3200" b="1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向量</a:t>
            </a:r>
            <a:r>
              <a:rPr lang="en-US" altLang="zh-CN" sz="2400"/>
              <a:t>是一个</a:t>
            </a:r>
            <a:r>
              <a:rPr lang="en-US" altLang="zh-CN" sz="2400">
                <a:solidFill>
                  <a:srgbClr val="FF0000"/>
                </a:solidFill>
              </a:rPr>
              <a:t>既有大小又有方向的量</a:t>
            </a:r>
            <a:r>
              <a:rPr lang="en-US" altLang="zh-CN" sz="2400"/>
              <a:t>，比如速度、位移等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标量</a:t>
            </a:r>
            <a:r>
              <a:rPr lang="en-US" altLang="zh-CN" sz="2400"/>
              <a:t>是一个</a:t>
            </a:r>
            <a:r>
              <a:rPr lang="en-US" altLang="zh-CN" sz="2400">
                <a:solidFill>
                  <a:srgbClr val="FF0000"/>
                </a:solidFill>
              </a:rPr>
              <a:t>只有大小</a:t>
            </a:r>
            <a:r>
              <a:rPr lang="en-US" altLang="zh-CN" sz="2400"/>
              <a:t>，没有方向的量，比如速率、长度等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3200" b="1"/>
              <a:t>向量的几何定义</a:t>
            </a:r>
            <a:endParaRPr lang="en-US" altLang="zh-CN" sz="3200" b="1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向量是没有位置的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它是由两个属性组成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即大小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方向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向量的大小就是向量的</a:t>
            </a:r>
            <a:r>
              <a:rPr lang="en-US" altLang="zh-CN" sz="2400">
                <a:solidFill>
                  <a:srgbClr val="FF0000"/>
                </a:solidFill>
              </a:rPr>
              <a:t>长度（模）</a:t>
            </a:r>
            <a:r>
              <a:rPr lang="en-US" altLang="zh-CN" sz="2400"/>
              <a:t>,向量有非负的长度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向量的方向描述了空间中向量的指向.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因为向量是没有位置的，所以能在图的任何地方表示，只要方向和长度的表示正确即可。我们经常会利用向量的这个优点，将向量平移到图中更有用的点。</a:t>
            </a: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48400" y="1819275"/>
            <a:ext cx="5943600" cy="5038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705" y="871220"/>
            <a:ext cx="647001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en-US" altLang="zh-CN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向量的长度</a:t>
            </a:r>
            <a:r>
              <a:rPr lang="en-US" altLang="zh-CN"/>
              <a:t>, </a:t>
            </a:r>
            <a:r>
              <a:rPr lang="zh-CN" altLang="en-US"/>
              <a:t>通常用于表示两个点之间的距离</a:t>
            </a:r>
            <a:r>
              <a:rPr lang="en-US" altLang="zh-CN"/>
              <a:t>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在</a:t>
            </a:r>
            <a:r>
              <a:rPr lang="en-US" altLang="zh-CN"/>
              <a:t>U3D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向量通常用于表示两个对象之间的位置关系</a:t>
            </a:r>
            <a:r>
              <a:rPr lang="en-US" altLang="zh-CN"/>
              <a:t>.</a:t>
            </a:r>
            <a:r>
              <a:rPr lang="zh-CN" altLang="en-US"/>
              <a:t>或位移对象时的朝向问题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6186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向量的大小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在Unity中如果</a:t>
            </a:r>
            <a:r>
              <a:rPr lang="zh-CN" altLang="en-US" sz="1800">
                <a:solidFill>
                  <a:srgbClr val="FF0000"/>
                </a:solidFill>
              </a:rPr>
              <a:t>仅仅比较两个向量的大小</a:t>
            </a:r>
            <a:r>
              <a:rPr lang="zh-CN" altLang="en-US" sz="1800"/>
              <a:t>，可以使用sqrMagnitude，这个属性不会计算最后的开平方，可以大大提高计算速度。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Vector3.</a:t>
            </a:r>
            <a:r>
              <a:rPr lang="zh-CN" altLang="en-US" sz="1800">
                <a:solidFill>
                  <a:srgbClr val="FF0000"/>
                </a:solidFill>
              </a:rPr>
              <a:t>SqrMagnitude</a:t>
            </a:r>
            <a:r>
              <a:rPr lang="zh-CN" altLang="en-US" sz="1800"/>
              <a:t>(Vector3 vector)</a:t>
            </a:r>
            <a:r>
              <a:rPr lang="en-US" altLang="zh-CN" sz="1800"/>
              <a:t>;//</a:t>
            </a:r>
            <a:r>
              <a:rPr lang="zh-CN" altLang="en-US" sz="1800"/>
              <a:t>返回向量的长度的平方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Vector3.</a:t>
            </a:r>
            <a:r>
              <a:rPr lang="zh-CN" altLang="en-US" sz="1800">
                <a:solidFill>
                  <a:srgbClr val="FF0000"/>
                </a:solidFill>
              </a:rPr>
              <a:t>Magnitude</a:t>
            </a:r>
            <a:r>
              <a:rPr lang="en-US" altLang="zh-CN" sz="1800"/>
              <a:t>(</a:t>
            </a:r>
            <a:r>
              <a:rPr lang="zh-CN" altLang="en-US" sz="1800">
                <a:sym typeface="+mn-ea"/>
              </a:rPr>
              <a:t>Vector3 vector</a:t>
            </a:r>
            <a:r>
              <a:rPr lang="en-US" altLang="zh-CN" sz="1800"/>
              <a:t>);//</a:t>
            </a:r>
            <a:r>
              <a:rPr lang="zh-CN" altLang="en-US" sz="1800"/>
              <a:t>返回向量长度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向量的大小数学公式： </a:t>
            </a:r>
            <a:r>
              <a:rPr lang="en-US" altLang="zh-CN" sz="1800"/>
              <a:t>x</a:t>
            </a:r>
            <a:r>
              <a:rPr lang="zh-CN" altLang="en-US" sz="1800"/>
              <a:t>平方 </a:t>
            </a:r>
            <a:r>
              <a:rPr lang="en-US" altLang="zh-CN" sz="1800"/>
              <a:t>+ y</a:t>
            </a:r>
            <a:r>
              <a:rPr lang="zh-CN" altLang="en-US" sz="1800"/>
              <a:t>平方 </a:t>
            </a:r>
            <a:r>
              <a:rPr lang="en-US" altLang="zh-CN" sz="1800"/>
              <a:t>+ z</a:t>
            </a:r>
            <a:r>
              <a:rPr lang="zh-CN" altLang="en-US" sz="1800"/>
              <a:t>平方 再开方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555" b="1"/>
              <a:t>标量乘以向量</a:t>
            </a:r>
            <a:endParaRPr lang="zh-CN" altLang="en-US" sz="355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虽然</a:t>
            </a:r>
            <a:r>
              <a:rPr lang="zh-CN" altLang="en-US" sz="2000">
                <a:solidFill>
                  <a:srgbClr val="FF0000"/>
                </a:solidFill>
              </a:rPr>
              <a:t>标量与向量不能相加</a:t>
            </a:r>
            <a:r>
              <a:rPr lang="zh-CN" altLang="en-US" sz="2000"/>
              <a:t>，但它们能相乘。</a:t>
            </a:r>
            <a:r>
              <a:rPr lang="zh-CN" altLang="en-US" sz="2000">
                <a:solidFill>
                  <a:srgbClr val="FF0000"/>
                </a:solidFill>
              </a:rPr>
              <a:t>结果将得到一个向量</a:t>
            </a:r>
            <a:r>
              <a:rPr lang="zh-CN" altLang="en-US" sz="2000"/>
              <a:t>，与原向量平行，但长度不同或方向相反。标量与向量的乘法非常直接，将向量的每个分量都与标量相乘即可。标量与向量乘的顺序并不重要，但经常把标量写在左边。在Unity中通常通过这种方法将向量扩大/缩小一定的倍数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标量乘以向量可以理解成</a:t>
            </a:r>
            <a:r>
              <a:rPr lang="en-US" altLang="zh-CN" sz="2000"/>
              <a:t>: </a:t>
            </a:r>
            <a:r>
              <a:rPr lang="zh-CN" altLang="en-US" sz="2000">
                <a:solidFill>
                  <a:srgbClr val="FF0000"/>
                </a:solidFill>
              </a:rPr>
              <a:t>值类型乘以一个</a:t>
            </a:r>
            <a:r>
              <a:rPr lang="en-US" altLang="zh-CN" sz="2000">
                <a:solidFill>
                  <a:srgbClr val="FF0000"/>
                </a:solidFill>
              </a:rPr>
              <a:t>Vector3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6032500"/>
            <a:ext cx="5381625" cy="723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570" y="1488440"/>
            <a:ext cx="20574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6274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标准化向量 Normalize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对于许多向量，我们只关心它的方向而不关心其大小</a:t>
            </a:r>
            <a:r>
              <a:rPr lang="en-US" altLang="zh-CN" sz="2400"/>
              <a:t>.</a:t>
            </a:r>
            <a:r>
              <a:rPr lang="zh-CN" altLang="en-US" sz="2400"/>
              <a:t>为了利于计算，通常会把一个向量标准化。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标准化向量就是</a:t>
            </a:r>
            <a:r>
              <a:rPr lang="zh-CN" altLang="en-US" sz="2400">
                <a:solidFill>
                  <a:srgbClr val="FF0000"/>
                </a:solidFill>
              </a:rPr>
              <a:t>将向量除以它的长度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模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/>
              <a:t>即可</a:t>
            </a:r>
            <a:r>
              <a:rPr lang="en-US" altLang="zh-CN" sz="2400"/>
              <a:t>, </a:t>
            </a:r>
            <a:r>
              <a:rPr lang="zh-CN" altLang="en-US" sz="2400"/>
              <a:t>最后会得到一个</a:t>
            </a:r>
            <a:r>
              <a:rPr lang="en-US" altLang="zh-CN" sz="2400"/>
              <a:t>x,y,z</a:t>
            </a:r>
            <a:r>
              <a:rPr lang="zh-CN" altLang="en-US" sz="2400"/>
              <a:t>均不大于</a:t>
            </a:r>
            <a:r>
              <a:rPr lang="en-US" altLang="zh-CN" sz="2400"/>
              <a:t>1</a:t>
            </a:r>
            <a:r>
              <a:rPr lang="zh-CN" altLang="en-US" sz="2400"/>
              <a:t>的标准化向量</a:t>
            </a:r>
            <a:r>
              <a:rPr lang="en-US" altLang="zh-CN" sz="2400"/>
              <a:t>. </a:t>
            </a:r>
            <a:r>
              <a:rPr lang="en-US" altLang="zh-CN" sz="2400">
                <a:solidFill>
                  <a:srgbClr val="FF0000"/>
                </a:solidFill>
              </a:rPr>
              <a:t> vec3 / vec3.magnitude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U3D</a:t>
            </a:r>
            <a:r>
              <a:rPr lang="zh-CN" altLang="en-US" sz="2400"/>
              <a:t>中提供了计算方法</a:t>
            </a:r>
            <a:r>
              <a:rPr lang="en-US" altLang="zh-CN" sz="2400"/>
              <a:t>: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Vector3.</a:t>
            </a:r>
            <a:r>
              <a:rPr lang="zh-CN" altLang="en-US" sz="2400">
                <a:solidFill>
                  <a:srgbClr val="FF0000"/>
                </a:solidFill>
              </a:rPr>
              <a:t>Normalize</a:t>
            </a:r>
            <a:r>
              <a:rPr lang="zh-CN" altLang="en-US" sz="2400"/>
              <a:t>(</a:t>
            </a:r>
            <a:r>
              <a:rPr lang="en-US" altLang="zh-CN" sz="2400"/>
              <a:t>Vector3 vector</a:t>
            </a:r>
            <a:r>
              <a:rPr lang="zh-CN" altLang="en-US" sz="2400"/>
              <a:t>)</a:t>
            </a:r>
            <a:r>
              <a:rPr lang="en-US" altLang="zh-CN" sz="2400"/>
              <a:t>;//</a:t>
            </a:r>
            <a:r>
              <a:rPr lang="zh-CN" altLang="en-US" sz="2400"/>
              <a:t>使向量的方向不变</a:t>
            </a:r>
            <a:r>
              <a:rPr lang="en-US" altLang="zh-CN" sz="2400"/>
              <a:t>, </a:t>
            </a:r>
            <a:r>
              <a:rPr lang="zh-CN" altLang="en-US" sz="2400"/>
              <a:t>得到一个标准化向量</a:t>
            </a:r>
            <a:r>
              <a:rPr lang="en-US" altLang="zh-CN" sz="2400"/>
              <a:t>,</a:t>
            </a:r>
            <a:r>
              <a:rPr lang="zh-CN" altLang="en-US" sz="2400">
                <a:solidFill>
                  <a:srgbClr val="FF0000"/>
                </a:solidFill>
              </a:rPr>
              <a:t>长度为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的常量</a:t>
            </a:r>
            <a:r>
              <a:rPr lang="en-US" altLang="zh-CN" sz="2400">
                <a:solidFill>
                  <a:srgbClr val="FF0000"/>
                </a:solidFill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或直接 </a:t>
            </a:r>
            <a:r>
              <a:rPr lang="en-US" altLang="zh-CN" sz="2400">
                <a:solidFill>
                  <a:srgbClr val="FF0000"/>
                </a:solidFill>
              </a:rPr>
              <a:t>vec.n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ormalize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d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7530" y="4469130"/>
            <a:ext cx="2997200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65481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向量的加法和减法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如果两个向量的维数相同，那么它们能相加，或相减。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维数</a:t>
            </a:r>
            <a:r>
              <a:rPr lang="en-US" altLang="zh-CN" sz="2000">
                <a:sym typeface="+mn-ea"/>
              </a:rPr>
              <a:t>: </a:t>
            </a:r>
            <a:r>
              <a:rPr lang="zh-CN" altLang="en-US" sz="2000">
                <a:sym typeface="+mn-ea"/>
              </a:rPr>
              <a:t>二维向量</a:t>
            </a:r>
            <a:r>
              <a:rPr lang="en-US" altLang="zh-CN" sz="2000">
                <a:sym typeface="+mn-ea"/>
              </a:rPr>
              <a:t>(Vector2), </a:t>
            </a:r>
            <a:r>
              <a:rPr lang="zh-CN" altLang="en-US" sz="2000">
                <a:sym typeface="+mn-ea"/>
              </a:rPr>
              <a:t>三维向量</a:t>
            </a:r>
            <a:r>
              <a:rPr lang="en-US" altLang="zh-CN" sz="2000">
                <a:sym typeface="+mn-ea"/>
              </a:rPr>
              <a:t>(Vector3)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两个向量相加，将对应分量相加即可。减法解释为加负向量，a-b=a +(-b).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可以理解成</a:t>
            </a:r>
            <a:r>
              <a:rPr lang="en-US" altLang="zh-CN" sz="2000">
                <a:sym typeface="+mn-ea"/>
              </a:rPr>
              <a:t>,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 x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相加减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y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y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相加减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z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z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相加减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特别注意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向量的减法不满足减法交换律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即 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向量 减去 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向量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不等同于</a:t>
            </a:r>
            <a:r>
              <a:rPr lang="en-US" altLang="zh-CN" sz="2000">
                <a:sym typeface="+mn-ea"/>
              </a:rPr>
              <a:t>, b</a:t>
            </a:r>
            <a:r>
              <a:rPr lang="zh-CN" altLang="en-US" sz="2000">
                <a:sym typeface="+mn-ea"/>
              </a:rPr>
              <a:t>向量 减去 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向量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U3D</a:t>
            </a:r>
            <a:r>
              <a:rPr lang="zh-CN" altLang="en-US" sz="2000">
                <a:sym typeface="+mn-ea"/>
              </a:rPr>
              <a:t>中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一个位置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减去另一个位置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b,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得到的是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到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的向量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即假设有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物体和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物体</a:t>
            </a:r>
            <a:r>
              <a:rPr lang="en-US" altLang="zh-CN" sz="2000">
                <a:sym typeface="+mn-ea"/>
              </a:rPr>
              <a:t>,  b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position</a:t>
            </a:r>
            <a:r>
              <a:rPr lang="zh-CN" altLang="en-US" sz="2000">
                <a:sym typeface="+mn-ea"/>
              </a:rPr>
              <a:t>减去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position, </a:t>
            </a:r>
            <a:r>
              <a:rPr lang="zh-CN" altLang="en-US" sz="2000">
                <a:sym typeface="+mn-ea"/>
              </a:rPr>
              <a:t>得到的是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到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的方向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这个在做位移时很有用</a:t>
            </a:r>
            <a:r>
              <a:rPr lang="en-US" altLang="zh-CN" sz="2000">
                <a:sym typeface="+mn-ea"/>
              </a:rPr>
              <a:t>!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这里稍微区分一下位置和向量的概念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虽然它们在数学上的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表现是一致的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ym typeface="+mn-ea"/>
              </a:rPr>
              <a:t>但是概念上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位置仅仅是一个点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而向量是一个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点相对于另一个点的</a:t>
            </a:r>
            <a:r>
              <a:rPr lang="zh-CN" altLang="en-US" sz="2000">
                <a:sym typeface="+mn-ea"/>
              </a:rPr>
              <a:t>方向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我们需要保持头脑清醒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此时的</a:t>
            </a:r>
            <a:r>
              <a:rPr lang="en-US" altLang="zh-CN" sz="2000">
                <a:sym typeface="+mn-ea"/>
              </a:rPr>
              <a:t>Vector3</a:t>
            </a:r>
            <a:r>
              <a:rPr lang="zh-CN" altLang="en-US" sz="2000">
                <a:sym typeface="+mn-ea"/>
              </a:rPr>
              <a:t>到底是位置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还是向量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0" y="3105150"/>
            <a:ext cx="42481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5988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向量的点乘和叉乘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两个向量也可以相乘，有两种不同类型的向量乘法。分别是点乘和叉乘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 b="1"/>
              <a:t>点乘</a:t>
            </a:r>
            <a:endParaRPr lang="zh-CN" altLang="en-US" sz="2400" b="1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Vector3.</a:t>
            </a:r>
            <a:r>
              <a:rPr lang="en-US" altLang="zh-CN" sz="2400">
                <a:solidFill>
                  <a:srgbClr val="FF0000"/>
                </a:solidFill>
              </a:rPr>
              <a:t>Dot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0070C0"/>
                </a:solidFill>
              </a:rPr>
              <a:t>Vector3 </a:t>
            </a:r>
            <a:r>
              <a:rPr lang="en-US" altLang="zh-CN" sz="2400"/>
              <a:t>vec1, </a:t>
            </a:r>
            <a:r>
              <a:rPr lang="en-US" altLang="zh-CN" sz="2400">
                <a:solidFill>
                  <a:srgbClr val="0070C0"/>
                </a:solidFill>
              </a:rPr>
              <a:t>Vector3 </a:t>
            </a:r>
            <a:r>
              <a:rPr lang="en-US" altLang="zh-CN" sz="2400"/>
              <a:t>vec2);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公式：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 sz="2400"/>
              <a:t>* </a:t>
            </a:r>
            <a:r>
              <a:rPr lang="en-US" altLang="zh-CN" sz="2400">
                <a:sym typeface="+mn-ea"/>
              </a:rPr>
              <a:t>b</a:t>
            </a:r>
            <a:r>
              <a:rPr lang="en-US" altLang="zh-CN" sz="2400"/>
              <a:t>= |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 sz="2400"/>
              <a:t>| * |b| * </a:t>
            </a:r>
            <a:r>
              <a:rPr lang="en-US" altLang="zh-CN" sz="2400">
                <a:solidFill>
                  <a:srgbClr val="0070C0"/>
                </a:solidFill>
              </a:rPr>
              <a:t>cosθ</a:t>
            </a:r>
            <a:r>
              <a:rPr lang="en-US" altLang="zh-CN" sz="2400"/>
              <a:t> = </a:t>
            </a:r>
            <a:r>
              <a:rPr lang="zh-CN" altLang="en-US" sz="2400"/>
              <a:t>一个值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一般来说，点乘结果描述了两个向量的“相似”程度，</a:t>
            </a:r>
            <a:r>
              <a:rPr lang="en-US" altLang="zh-CN" sz="2400">
                <a:solidFill>
                  <a:srgbClr val="FF0000"/>
                </a:solidFill>
              </a:rPr>
              <a:t>点乘结果越大，两向量</a:t>
            </a:r>
            <a:r>
              <a:rPr lang="zh-CN" altLang="en-US" sz="2400">
                <a:solidFill>
                  <a:srgbClr val="FF0000"/>
                </a:solidFill>
              </a:rPr>
              <a:t>相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似度越大。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根据点乘的正负值，得到夹角大小范围</a:t>
            </a:r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0-180</a:t>
            </a:r>
            <a:r>
              <a:rPr lang="zh-CN" altLang="en-US" sz="2400">
                <a:solidFill>
                  <a:srgbClr val="FF0000"/>
                </a:solidFill>
              </a:rPr>
              <a:t>为例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点乘</a:t>
            </a:r>
            <a:r>
              <a:rPr lang="en-US" altLang="zh-CN" sz="2400">
                <a:solidFill>
                  <a:srgbClr val="FF0000"/>
                </a:solidFill>
              </a:rPr>
              <a:t>&gt;0，</a:t>
            </a:r>
            <a:r>
              <a:rPr lang="zh-CN" altLang="en-US" sz="2400">
                <a:solidFill>
                  <a:srgbClr val="FF0000"/>
                </a:solidFill>
              </a:rPr>
              <a:t>锐角</a:t>
            </a:r>
            <a:r>
              <a:rPr lang="en-US" altLang="zh-CN" sz="2400">
                <a:solidFill>
                  <a:srgbClr val="FF0000"/>
                </a:solidFill>
              </a:rPr>
              <a:t>0-90</a:t>
            </a:r>
            <a:r>
              <a:rPr lang="zh-CN" altLang="en-US" sz="2400">
                <a:solidFill>
                  <a:srgbClr val="FF0000"/>
                </a:solidFill>
              </a:rPr>
              <a:t>度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点乘</a:t>
            </a:r>
            <a:r>
              <a:rPr lang="en-US" altLang="zh-CN" sz="2400">
                <a:solidFill>
                  <a:srgbClr val="FF0000"/>
                </a:solidFill>
              </a:rPr>
              <a:t>&lt;0,   </a:t>
            </a:r>
            <a:r>
              <a:rPr lang="zh-CN" altLang="en-US" sz="2400">
                <a:solidFill>
                  <a:srgbClr val="FF0000"/>
                </a:solidFill>
              </a:rPr>
              <a:t>钝角</a:t>
            </a:r>
            <a:r>
              <a:rPr lang="en-US" sz="2400">
                <a:solidFill>
                  <a:srgbClr val="FF0000"/>
                </a:solidFill>
              </a:rPr>
              <a:t>90-180</a:t>
            </a:r>
            <a:r>
              <a:rPr lang="zh-CN" altLang="en-US" sz="2400">
                <a:solidFill>
                  <a:srgbClr val="FF0000"/>
                </a:solidFill>
              </a:rPr>
              <a:t>度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点乘</a:t>
            </a:r>
            <a:r>
              <a:rPr lang="en-US" altLang="zh-CN" sz="2400">
                <a:solidFill>
                  <a:srgbClr val="FF0000"/>
                </a:solidFill>
              </a:rPr>
              <a:t>=0</a:t>
            </a:r>
            <a:r>
              <a:rPr lang="zh-CN" altLang="en-US" sz="2400">
                <a:solidFill>
                  <a:srgbClr val="FF0000"/>
                </a:solidFill>
              </a:rPr>
              <a:t>，两个向量垂直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tips</a:t>
            </a:r>
            <a:r>
              <a:rPr lang="en-US" altLang="zh-CN" sz="2400">
                <a:solidFill>
                  <a:srgbClr val="FF0000"/>
                </a:solidFill>
              </a:rPr>
              <a:t>:</a:t>
            </a:r>
            <a:r>
              <a:rPr lang="en-US" altLang="zh-CN" sz="2400" b="1">
                <a:solidFill>
                  <a:srgbClr val="FF0000"/>
                </a:solidFill>
              </a:rPr>
              <a:t> Vector3.Angle</a:t>
            </a:r>
            <a:r>
              <a:rPr lang="en-US" altLang="zh-CN" sz="2400">
                <a:solidFill>
                  <a:srgbClr val="FF0000"/>
                </a:solidFill>
              </a:rPr>
              <a:t>(vec1, vec2)//两个向量之间的夹角(0, 180)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.Math / </a:t>
            </a:r>
            <a:r>
              <a:rPr lang="en-US" altLang="zh-CN"/>
              <a:t>Mathf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1"/>
                </a:solidFill>
              </a:rPr>
              <a:t>Math</a:t>
            </a:r>
            <a:r>
              <a:rPr lang="zh-CN" altLang="en-US"/>
              <a:t>是</a:t>
            </a:r>
            <a:r>
              <a:rPr lang="en-US" altLang="zh-CN"/>
              <a:t>.net</a:t>
            </a:r>
            <a:r>
              <a:rPr lang="zh-CN" altLang="en-US"/>
              <a:t>提供的数学运算类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1"/>
                </a:solidFill>
              </a:rPr>
              <a:t>Mathf</a:t>
            </a:r>
            <a:r>
              <a:rPr lang="zh-CN" altLang="en-US"/>
              <a:t>是</a:t>
            </a:r>
            <a:r>
              <a:rPr lang="en-US" altLang="zh-CN"/>
              <a:t>Unity</a:t>
            </a:r>
            <a:r>
              <a:rPr lang="zh-CN" altLang="en-US"/>
              <a:t>提供的数学运算类</a:t>
            </a:r>
            <a:r>
              <a:rPr lang="en-US" altLang="zh-CN"/>
              <a:t>, </a:t>
            </a:r>
            <a:r>
              <a:rPr lang="zh-CN" altLang="en-US"/>
              <a:t>其中封装了针对</a:t>
            </a:r>
            <a:r>
              <a:rPr lang="en-US" altLang="zh-CN"/>
              <a:t>Unity</a:t>
            </a:r>
            <a:r>
              <a:rPr lang="zh-CN" altLang="en-US"/>
              <a:t>开发使用的方法</a:t>
            </a:r>
            <a:r>
              <a:rPr lang="en-US" altLang="zh-CN"/>
              <a:t>, </a:t>
            </a:r>
            <a:r>
              <a:rPr lang="zh-CN" altLang="en-US"/>
              <a:t>因此通常我们用</a:t>
            </a:r>
            <a:r>
              <a:rPr lang="en-US" altLang="zh-CN">
                <a:solidFill>
                  <a:srgbClr val="FF0000"/>
                </a:solidFill>
              </a:rPr>
              <a:t>Mathf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59828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ym typeface="+mn-ea"/>
              </a:rPr>
              <a:t>投影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Vector3.Project（vector1，vector2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）返回一个向量在指定轴上的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投影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向量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。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在Unity中经常使用一个向量a乘</a:t>
            </a:r>
            <a:r>
              <a:rPr lang="zh-CN" altLang="en-US" sz="2400">
                <a:sym typeface="+mn-ea"/>
              </a:rPr>
              <a:t>以</a:t>
            </a:r>
            <a:r>
              <a:rPr lang="en-US" altLang="zh-CN" sz="2400">
                <a:sym typeface="+mn-ea"/>
              </a:rPr>
              <a:t>一个单位向量(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长度为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的向量</a:t>
            </a:r>
            <a:r>
              <a:rPr lang="en-US" altLang="zh-CN" sz="2400">
                <a:sym typeface="+mn-ea"/>
              </a:rPr>
              <a:t>)，可以求出向量a在这个单位向量上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投影的长度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</a:rPr>
              <a:t>用法</a:t>
            </a:r>
            <a:r>
              <a:rPr lang="en-US" altLang="zh-CN" sz="2400">
                <a:solidFill>
                  <a:schemeClr val="tx1"/>
                </a:solidFill>
              </a:rPr>
              <a:t>:</a:t>
            </a:r>
            <a:endParaRPr lang="en-US" altLang="zh-CN" sz="2400">
              <a:solidFill>
                <a:schemeClr val="tx1"/>
              </a:solidFill>
            </a:endParaRPr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0705" y="3169285"/>
            <a:ext cx="4846320" cy="3527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7735"/>
            <a:ext cx="569595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向量的叉乘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叉乘得到的</a:t>
            </a:r>
            <a:r>
              <a:rPr lang="zh-CN" altLang="en-US" sz="2400" b="1">
                <a:solidFill>
                  <a:srgbClr val="FF0000"/>
                </a:solidFill>
              </a:rPr>
              <a:t>向量</a:t>
            </a:r>
            <a:r>
              <a:rPr lang="zh-CN" altLang="en-US" sz="2400">
                <a:solidFill>
                  <a:srgbClr val="FF0000"/>
                </a:solidFill>
              </a:rPr>
              <a:t>垂直于原来的两个向量</a:t>
            </a:r>
            <a:r>
              <a:rPr lang="en-US" altLang="zh-CN" sz="2400">
                <a:solidFill>
                  <a:srgbClr val="FF0000"/>
                </a:solidFill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/>
              <a:t>Vector3.</a:t>
            </a:r>
            <a:r>
              <a:rPr lang="en-US" altLang="zh-CN" sz="2400">
                <a:solidFill>
                  <a:srgbClr val="FF0000"/>
                </a:solidFill>
              </a:rPr>
              <a:t>Cross</a:t>
            </a:r>
            <a:r>
              <a:rPr lang="en-US" altLang="zh-CN" sz="2400"/>
              <a:t>(vec1, vec2);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公式：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满足反交换律</a:t>
            </a:r>
            <a:r>
              <a:rPr lang="en-US" altLang="zh-CN" sz="2400"/>
              <a:t>：axb=-(bxa)</a:t>
            </a:r>
            <a:r>
              <a:rPr lang="zh-CN" altLang="en-US" sz="2400"/>
              <a:t>， </a:t>
            </a:r>
            <a:r>
              <a:rPr lang="zh-CN" altLang="en-US" sz="2400">
                <a:solidFill>
                  <a:srgbClr val="FF0000"/>
                </a:solidFill>
              </a:rPr>
              <a:t>不满足结合律</a:t>
            </a:r>
            <a:r>
              <a:rPr lang="zh-CN" altLang="en-US" sz="2400"/>
              <a:t>，即</a:t>
            </a:r>
            <a:r>
              <a:rPr lang="en-US" altLang="zh-CN" sz="2400"/>
              <a:t>(</a:t>
            </a:r>
            <a:r>
              <a:rPr lang="zh-CN" altLang="en-US" sz="2400"/>
              <a:t>a×b</a:t>
            </a:r>
            <a:r>
              <a:rPr lang="en-US" altLang="zh-CN" sz="2400"/>
              <a:t>)</a:t>
            </a:r>
            <a:r>
              <a:rPr lang="zh-CN" altLang="en-US" sz="2400"/>
              <a:t>xc不等于a×</a:t>
            </a:r>
            <a:r>
              <a:rPr lang="en-US" altLang="zh-CN" sz="2400"/>
              <a:t>(</a:t>
            </a:r>
            <a:r>
              <a:rPr lang="zh-CN" altLang="en-US" sz="2400"/>
              <a:t>b×c</a:t>
            </a:r>
            <a:r>
              <a:rPr lang="en-US" altLang="zh-CN" sz="2400"/>
              <a:t>).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/>
              <a:t>在Unity中通常可以使用叉乘来</a:t>
            </a:r>
            <a:r>
              <a:rPr lang="en-US" altLang="zh-CN" sz="2400">
                <a:solidFill>
                  <a:srgbClr val="FF0000"/>
                </a:solidFill>
              </a:rPr>
              <a:t>求出一个平面的法线</a:t>
            </a:r>
            <a:r>
              <a:rPr lang="en-US" altLang="zh-CN" sz="2400"/>
              <a:t>.</a:t>
            </a:r>
            <a:r>
              <a:rPr lang="zh-CN" altLang="en-US" sz="2400"/>
              <a:t>主要在图形渲染中运用比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较多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b="1">
                <a:sym typeface="+mn-ea"/>
              </a:rPr>
              <a:t>法线</a:t>
            </a:r>
            <a:r>
              <a:rPr lang="en-US" altLang="zh-CN" sz="2400">
                <a:sym typeface="+mn-ea"/>
              </a:rPr>
              <a:t>:是指始终垂直于某平面的直线.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0" y="2225675"/>
            <a:ext cx="3962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-635"/>
            <a:ext cx="10515600" cy="6859270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拓展：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两个点</a:t>
            </a:r>
            <a:r>
              <a:rPr lang="zh-CN" altLang="en-US"/>
              <a:t>的距离：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Vector3.Distance(</a:t>
            </a:r>
            <a:r>
              <a:rPr lang="en-US" altLang="zh-CN">
                <a:solidFill>
                  <a:srgbClr val="FF0000"/>
                </a:solidFill>
              </a:rPr>
              <a:t>pos1, pos2</a:t>
            </a:r>
            <a:r>
              <a:rPr lang="zh-CN" altLang="en-US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四元数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Quaternion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欧拉角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基本思想是将角位移(</a:t>
            </a:r>
            <a:r>
              <a:rPr lang="zh-CN" altLang="en-US">
                <a:sym typeface="+mn-ea"/>
              </a:rPr>
              <a:t>旋转</a:t>
            </a:r>
            <a:r>
              <a:rPr lang="en-US" altLang="zh-CN">
                <a:sym typeface="+mn-ea"/>
              </a:rPr>
              <a:t>)分解为绕三个互相垂直轴的三个旋转组成的序列。</a:t>
            </a:r>
            <a:r>
              <a:rPr lang="zh-CN" altLang="en-US">
                <a:sym typeface="+mn-ea"/>
              </a:rPr>
              <a:t>欧拉角可以是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任意三个轴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（通常我们用熟悉的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坐标系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XYZ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>
                <a:sym typeface="+mn-ea"/>
              </a:rPr>
              <a:t>按照任意先后顺序进行旋转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我们以</a:t>
            </a:r>
            <a:r>
              <a:rPr lang="en-US" altLang="zh-CN">
                <a:sym typeface="+mn-ea"/>
              </a:rPr>
              <a:t>Y-&gt;X-&gt;Z</a:t>
            </a:r>
            <a:r>
              <a:rPr lang="zh-CN" altLang="en-US">
                <a:sym typeface="+mn-ea"/>
              </a:rPr>
              <a:t>的顺序进行旋转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Unity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欧拉角也是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Vector3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4950"/>
            <a:ext cx="10515600" cy="5942330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四元数</a:t>
            </a:r>
            <a:r>
              <a:rPr lang="en-US" altLang="zh-CN" b="1">
                <a:sym typeface="+mn-ea"/>
              </a:rPr>
              <a:t>: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一个四元数包含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一个标量</a:t>
            </a:r>
            <a:r>
              <a:rPr lang="zh-CN" altLang="en-US">
                <a:sym typeface="+mn-ea"/>
              </a:rPr>
              <a:t>分量和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一个3D向量</a:t>
            </a:r>
            <a:r>
              <a:rPr lang="zh-CN" altLang="en-US">
                <a:sym typeface="+mn-ea"/>
              </a:rPr>
              <a:t>分量。经常记标量分量为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w</a:t>
            </a:r>
            <a:r>
              <a:rPr lang="zh-CN" altLang="en-US">
                <a:sym typeface="+mn-ea"/>
              </a:rPr>
              <a:t>，记向量分量为单一的v或分开的x，y，z。两种记法分别如下：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[w，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v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ector</a:t>
            </a:r>
            <a:r>
              <a:rPr lang="zh-CN" altLang="en-US">
                <a:sym typeface="+mn-ea"/>
              </a:rPr>
              <a:t>]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[w，(x，y，z)]通常用第二种写法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805"/>
            <a:ext cx="10515600" cy="608647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欧拉角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四元数</a:t>
            </a:r>
            <a:r>
              <a:rPr lang="zh-CN" altLang="en-US">
                <a:sym typeface="+mn-ea"/>
              </a:rPr>
              <a:t>都能用于表示旋转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但是用欧拉角表示</a:t>
            </a:r>
            <a:r>
              <a:rPr lang="zh-CN" altLang="en-US">
                <a:sym typeface="+mn-ea"/>
              </a:rPr>
              <a:t>旋转时</a:t>
            </a:r>
            <a:r>
              <a:rPr lang="zh-CN" altLang="en-US">
                <a:sym typeface="+mn-ea"/>
              </a:rPr>
              <a:t>会出现万向锁问题,因此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Unity所以使用四元数表示旋转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ym typeface="+mn-ea"/>
              </a:rPr>
              <a:t>四元数和欧拉角可以互相转换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万向锁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>
                <a:sym typeface="+mn-ea"/>
              </a:rPr>
              <a:t>在某些角度的旋转中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大多发生于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旋转</a:t>
            </a:r>
            <a:r>
              <a:rPr lang="en-US" altLang="zh-CN">
                <a:sym typeface="+mn-ea"/>
              </a:rPr>
              <a:t>+-90</a:t>
            </a:r>
            <a:r>
              <a:rPr lang="zh-CN" altLang="en-US">
                <a:sym typeface="+mn-ea"/>
              </a:rPr>
              <a:t>度时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会导致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轴和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轴的旋转等价（即导致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轴旋转失效，因此会丢失一个维度的旋转）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Unity</a:t>
            </a:r>
            <a:r>
              <a:rPr lang="zh-CN" altLang="en-US">
                <a:sym typeface="+mn-ea"/>
              </a:rPr>
              <a:t>中用欧拉角求插值时会抖动。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88125"/>
          </a:xfrm>
        </p:spPr>
        <p:txBody>
          <a:bodyPr>
            <a:normAutofit fontScale="7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>
                <a:sym typeface="+mn-ea"/>
              </a:rPr>
              <a:t>Quaternion</a:t>
            </a:r>
            <a:r>
              <a:rPr lang="zh-CN" altLang="en-US" sz="3200" b="1">
                <a:sym typeface="+mn-ea"/>
              </a:rPr>
              <a:t>类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属性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对象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ym typeface="+mn-ea"/>
              </a:rPr>
              <a:t>eulerAngles; 返回四元数对应的欧拉角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Quaternion.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identity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;</a:t>
            </a:r>
            <a:r>
              <a:rPr lang="zh-CN" altLang="en-US" sz="2000">
                <a:sym typeface="+mn-ea"/>
              </a:rPr>
              <a:t>//零旋转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默认状态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静态属性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方法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Euler</a:t>
            </a:r>
            <a:r>
              <a:rPr lang="zh-CN" altLang="en-US" sz="2220">
                <a:sym typeface="+mn-ea"/>
              </a:rPr>
              <a:t>(</a:t>
            </a:r>
            <a:r>
              <a:rPr lang="en-US" altLang="zh-CN" sz="2220">
                <a:sym typeface="+mn-ea"/>
              </a:rPr>
              <a:t>float x, float y, float z</a:t>
            </a:r>
            <a:r>
              <a:rPr lang="zh-CN" altLang="en-US" sz="2220">
                <a:sym typeface="+mn-ea"/>
              </a:rPr>
              <a:t>);//传入三个角度</a:t>
            </a:r>
            <a:r>
              <a:rPr lang="en-US" altLang="zh-CN" sz="2220">
                <a:sym typeface="+mn-ea"/>
              </a:rPr>
              <a:t>, </a:t>
            </a:r>
            <a:r>
              <a:rPr lang="zh-CN" altLang="en-US" sz="2220">
                <a:sym typeface="+mn-ea"/>
              </a:rPr>
              <a:t>进行旋转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Angle</a:t>
            </a:r>
            <a:r>
              <a:rPr lang="zh-CN" altLang="en-US" sz="2220">
                <a:sym typeface="+mn-ea"/>
              </a:rPr>
              <a:t>(Quaternion </a:t>
            </a:r>
            <a:r>
              <a:rPr lang="en-US" altLang="zh-CN" sz="2220">
                <a:sym typeface="+mn-ea"/>
              </a:rPr>
              <a:t>a, Quaternion b</a:t>
            </a:r>
            <a:r>
              <a:rPr lang="zh-CN" altLang="en-US" sz="2220">
                <a:sym typeface="+mn-ea"/>
              </a:rPr>
              <a:t>);//两个对象的夹角，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与Vector3.Angle()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类似；判断正对，还是反向</a:t>
            </a:r>
            <a:endParaRPr lang="zh-CN" altLang="en-US" sz="222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AngleAxis</a:t>
            </a:r>
            <a:r>
              <a:rPr lang="zh-CN" altLang="en-US" sz="2220">
                <a:sym typeface="+mn-ea"/>
              </a:rPr>
              <a:t>(rotate, Vector3.up);</a:t>
            </a:r>
            <a:r>
              <a:rPr lang="en-US" altLang="zh-CN" sz="2220">
                <a:sym typeface="+mn-ea"/>
              </a:rPr>
              <a:t>//</a:t>
            </a:r>
            <a:r>
              <a:rPr lang="zh-CN" altLang="en-US" sz="2220">
                <a:sym typeface="+mn-ea"/>
              </a:rPr>
              <a:t>绕着某个轴旋转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Lerp</a:t>
            </a:r>
            <a:r>
              <a:rPr lang="zh-CN" altLang="en-US" sz="2220">
                <a:sym typeface="+mn-ea"/>
              </a:rPr>
              <a:t>(Quaternion </a:t>
            </a:r>
            <a:r>
              <a:rPr lang="en-US" altLang="zh-CN" sz="2220">
                <a:sym typeface="+mn-ea"/>
              </a:rPr>
              <a:t>a, Quaternion b, float delta</a:t>
            </a:r>
            <a:r>
              <a:rPr lang="zh-CN" altLang="en-US" sz="2220">
                <a:sym typeface="+mn-ea"/>
              </a:rPr>
              <a:t>);//从一个角度到另一个角度</a:t>
            </a:r>
            <a:r>
              <a:rPr lang="en-US" altLang="zh-CN" sz="2220">
                <a:sym typeface="+mn-ea"/>
              </a:rPr>
              <a:t>, </a:t>
            </a:r>
            <a:r>
              <a:rPr lang="zh-CN" altLang="en-US" sz="2220">
                <a:sym typeface="+mn-ea"/>
              </a:rPr>
              <a:t>插值 (可以做平滑的</a:t>
            </a:r>
            <a:r>
              <a:rPr lang="zh-CN" altLang="en-US" sz="2220">
                <a:sym typeface="+mn-ea"/>
              </a:rPr>
              <a:t>旋转效果)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RotateTowards</a:t>
            </a:r>
            <a:r>
              <a:rPr lang="zh-CN" altLang="en-US" sz="2220">
                <a:sym typeface="+mn-ea"/>
              </a:rPr>
              <a:t>(Quaternion </a:t>
            </a:r>
            <a:r>
              <a:rPr lang="en-US" altLang="zh-CN" sz="2220">
                <a:sym typeface="+mn-ea"/>
              </a:rPr>
              <a:t>from, </a:t>
            </a:r>
            <a:r>
              <a:rPr lang="zh-CN" altLang="en-US" sz="2220">
                <a:sym typeface="+mn-ea"/>
              </a:rPr>
              <a:t>Quaternion </a:t>
            </a:r>
            <a:r>
              <a:rPr lang="en-US" altLang="zh-CN" sz="2220">
                <a:sym typeface="+mn-ea"/>
              </a:rPr>
              <a:t>to ,float speed</a:t>
            </a:r>
            <a:r>
              <a:rPr lang="zh-CN" altLang="en-US" sz="2220">
                <a:sym typeface="+mn-ea"/>
              </a:rPr>
              <a:t>);//匀速旋转到另一个旋转</a:t>
            </a:r>
            <a:r>
              <a:rPr lang="en-US" altLang="zh-CN" sz="2220">
                <a:sym typeface="+mn-ea"/>
              </a:rPr>
              <a:t>,</a:t>
            </a:r>
            <a:r>
              <a:rPr lang="zh-CN" altLang="en-US" sz="2220">
                <a:sym typeface="+mn-ea"/>
              </a:rPr>
              <a:t>Mathf.</a:t>
            </a:r>
            <a:r>
              <a:rPr lang="zh-CN" altLang="en-US" sz="2220">
                <a:solidFill>
                  <a:schemeClr val="tx1"/>
                </a:solidFill>
                <a:sym typeface="+mn-ea"/>
              </a:rPr>
              <a:t>MoveTowards</a:t>
            </a:r>
            <a:r>
              <a:rPr lang="zh-CN" altLang="en-US" sz="2220">
                <a:sym typeface="+mn-ea"/>
              </a:rPr>
              <a:t>类似</a:t>
            </a:r>
            <a:r>
              <a:rPr lang="zh-CN" altLang="en-US" sz="2220">
                <a:sym typeface="+mn-ea"/>
              </a:rPr>
              <a:t> 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LookRotation</a:t>
            </a:r>
            <a:r>
              <a:rPr lang="zh-CN" altLang="en-US" sz="2220">
                <a:sym typeface="+mn-ea"/>
              </a:rPr>
              <a:t>(Vector3  </a:t>
            </a:r>
            <a:r>
              <a:rPr lang="en-US" altLang="zh-CN" sz="2220">
                <a:sym typeface="+mn-ea"/>
              </a:rPr>
              <a:t>dir</a:t>
            </a:r>
            <a:r>
              <a:rPr lang="zh-CN" altLang="en-US" sz="2220">
                <a:sym typeface="+mn-ea"/>
              </a:rPr>
              <a:t>);//返回朝向某个向量的旋转角度</a:t>
            </a:r>
            <a:r>
              <a:rPr lang="en-US" altLang="zh-CN" sz="2220">
                <a:sym typeface="+mn-ea"/>
              </a:rPr>
              <a:t>, </a:t>
            </a:r>
            <a:r>
              <a:rPr lang="zh-CN" altLang="en-US" sz="2220">
                <a:sym typeface="+mn-ea"/>
              </a:rPr>
              <a:t>和</a:t>
            </a:r>
            <a:r>
              <a:rPr lang="en-US" altLang="zh-CN" sz="2220">
                <a:sym typeface="+mn-ea"/>
              </a:rPr>
              <a:t>LookAt</a:t>
            </a:r>
            <a:r>
              <a:rPr lang="zh-CN" altLang="en-US" sz="2220">
                <a:sym typeface="+mn-ea"/>
              </a:rPr>
              <a:t>类似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220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12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/>
              <a:t>做个小项目</a:t>
            </a:r>
            <a:r>
              <a:rPr lang="en-US" altLang="zh-CN"/>
              <a:t>: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sz="2400" b="1"/>
              <a:t>塔防游戏：</a:t>
            </a:r>
            <a:r>
              <a:rPr lang="zh-CN" sz="2400"/>
              <a:t> 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sz="2400"/>
              <a:t>基地，有自己的血量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sz="2400">
                <a:sym typeface="+mn-ea"/>
              </a:rPr>
              <a:t>用</a:t>
            </a:r>
            <a:r>
              <a:rPr lang="en-US" altLang="zh-CN" sz="2400">
                <a:sym typeface="+mn-ea"/>
              </a:rPr>
              <a:t>Plane</a:t>
            </a:r>
            <a:r>
              <a:rPr lang="zh-CN" altLang="en-US" sz="2400">
                <a:sym typeface="+mn-ea"/>
              </a:rPr>
              <a:t>作为地图，有三条固定的路线</a:t>
            </a:r>
            <a:endParaRPr lang="zh-CN" altLang="en-US" sz="24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每条路线上会有一座防御塔，防御塔有自己的攻击范围，会追踪进入范围并离自己最近的</a:t>
            </a:r>
            <a:r>
              <a:rPr lang="en-US" altLang="zh-CN" sz="2400">
                <a:sym typeface="+mn-ea"/>
              </a:rPr>
              <a:t>CUBE</a:t>
            </a:r>
            <a:r>
              <a:rPr lang="zh-CN" altLang="en-US" sz="2400">
                <a:sym typeface="+mn-ea"/>
              </a:rPr>
              <a:t>，并发射子弹，当子弹与</a:t>
            </a:r>
            <a:r>
              <a:rPr lang="en-US" altLang="zh-CN" sz="2400">
                <a:sym typeface="+mn-ea"/>
              </a:rPr>
              <a:t>CUBE</a:t>
            </a:r>
            <a:r>
              <a:rPr lang="zh-CN" altLang="en-US" sz="2400">
                <a:sym typeface="+mn-ea"/>
              </a:rPr>
              <a:t>相遇时，</a:t>
            </a:r>
            <a:r>
              <a:rPr lang="en-US" altLang="zh-CN" sz="2400">
                <a:sym typeface="+mn-ea"/>
              </a:rPr>
              <a:t>CUBE</a:t>
            </a:r>
            <a:r>
              <a:rPr lang="zh-CN" altLang="en-US" sz="2400">
                <a:sym typeface="+mn-ea"/>
              </a:rPr>
              <a:t>掉血， 血为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时消失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生成</a:t>
            </a:r>
            <a:r>
              <a:rPr lang="en-US" altLang="zh-CN" sz="2400"/>
              <a:t>CUBE</a:t>
            </a:r>
            <a:r>
              <a:rPr lang="zh-CN" altLang="en-US" sz="2400"/>
              <a:t>会沿着路线冲向基地范围， 当到达范围内时消失，基地</a:t>
            </a:r>
            <a:r>
              <a:rPr lang="zh-CN" altLang="en-US" sz="2400"/>
              <a:t>掉血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"/>
            <a:ext cx="10515600" cy="65398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方法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Abs</a:t>
            </a:r>
            <a:r>
              <a:rPr lang="zh-CN" altLang="en-US" sz="2000"/>
              <a:t>();//绝对值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Max</a:t>
            </a:r>
            <a:r>
              <a:rPr lang="zh-CN" altLang="en-US" sz="2000"/>
              <a:t>();//最大值 </a:t>
            </a:r>
            <a:r>
              <a:rPr lang="en-US" altLang="zh-CN" sz="2000"/>
              <a:t>,min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Clamp</a:t>
            </a:r>
            <a:r>
              <a:rPr lang="zh-CN" altLang="en-US" sz="2000"/>
              <a:t>(</a:t>
            </a:r>
            <a:r>
              <a:rPr lang="en-US" altLang="zh-CN" sz="2000"/>
              <a:t>val, Min, Max</a:t>
            </a:r>
            <a:r>
              <a:rPr lang="zh-CN" altLang="en-US" sz="2000"/>
              <a:t>);//</a:t>
            </a:r>
            <a:r>
              <a:rPr lang="en-US" altLang="zh-CN" sz="2000"/>
              <a:t>value</a:t>
            </a:r>
            <a:r>
              <a:rPr lang="zh-CN" altLang="en-US" sz="2000"/>
              <a:t>会被限制在</a:t>
            </a:r>
            <a:r>
              <a:rPr lang="en-US" altLang="zh-CN" sz="2000"/>
              <a:t>min</a:t>
            </a:r>
            <a:r>
              <a:rPr lang="zh-CN" altLang="en-US" sz="2000"/>
              <a:t>至</a:t>
            </a:r>
            <a:r>
              <a:rPr lang="en-US" altLang="zh-CN" sz="2000"/>
              <a:t>max</a:t>
            </a:r>
            <a:r>
              <a:rPr lang="zh-CN" altLang="en-US" sz="2000"/>
              <a:t>之间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Clamp01</a:t>
            </a:r>
            <a:r>
              <a:rPr lang="zh-CN" altLang="en-US" sz="2000"/>
              <a:t>(</a:t>
            </a:r>
            <a:r>
              <a:rPr lang="en-US" altLang="zh-CN" sz="2000"/>
              <a:t>val</a:t>
            </a:r>
            <a:r>
              <a:rPr lang="zh-CN" altLang="en-US" sz="2000"/>
              <a:t>);//</a:t>
            </a:r>
            <a:r>
              <a:rPr lang="en-US" altLang="zh-CN" sz="2000"/>
              <a:t>val</a:t>
            </a:r>
            <a:r>
              <a:rPr lang="zh-CN" altLang="en-US" sz="2000"/>
              <a:t>限制在0和1之间 </a:t>
            </a:r>
            <a:endParaRPr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Round</a:t>
            </a:r>
            <a:r>
              <a:rPr lang="zh-CN" altLang="en-US" sz="2000"/>
              <a:t>();//四舍五入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Mathf.</a:t>
            </a:r>
            <a:r>
              <a:rPr lang="en-US" altLang="zh-CN" sz="2000">
                <a:solidFill>
                  <a:srgbClr val="FF0000"/>
                </a:solidFill>
              </a:rPr>
              <a:t>Ceil</a:t>
            </a:r>
            <a:r>
              <a:rPr lang="en-US" altLang="zh-CN" sz="2000"/>
              <a:t>(val);//向上取整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Mathf.</a:t>
            </a:r>
            <a:r>
              <a:rPr lang="en-US" altLang="zh-CN" sz="2000">
                <a:solidFill>
                  <a:srgbClr val="FF0000"/>
                </a:solidFill>
              </a:rPr>
              <a:t>Floor</a:t>
            </a:r>
            <a:r>
              <a:rPr lang="en-US" altLang="zh-CN" sz="2000"/>
              <a:t>(val);//</a:t>
            </a:r>
            <a:r>
              <a:rPr lang="zh-CN" altLang="en-US" sz="2000"/>
              <a:t>向下取整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Mathf.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Pow</a:t>
            </a:r>
            <a:r>
              <a:rPr lang="zh-CN" altLang="en-US" sz="2000">
                <a:sym typeface="+mn-ea"/>
              </a:rPr>
              <a:t>(</a:t>
            </a:r>
            <a:r>
              <a:rPr lang="en-US" altLang="zh-CN" sz="2000">
                <a:sym typeface="+mn-ea"/>
              </a:rPr>
              <a:t>float   f, float p</a:t>
            </a:r>
            <a:r>
              <a:rPr lang="zh-CN" altLang="en-US" sz="2000">
                <a:sym typeface="+mn-ea"/>
              </a:rPr>
              <a:t>);//求</a:t>
            </a:r>
            <a:r>
              <a:rPr lang="en-US" altLang="zh-CN" sz="2000">
                <a:sym typeface="+mn-ea"/>
              </a:rPr>
              <a:t>f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p</a:t>
            </a:r>
            <a:r>
              <a:rPr lang="zh-CN" altLang="en-US" sz="2000">
                <a:sym typeface="+mn-ea"/>
              </a:rPr>
              <a:t>次方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ym typeface="+mn-ea"/>
              </a:rPr>
              <a:t>Mathf.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Lerp</a:t>
            </a:r>
            <a:r>
              <a:rPr lang="zh-CN" altLang="en-US" sz="2000" b="1">
                <a:sym typeface="+mn-ea"/>
              </a:rPr>
              <a:t>(</a:t>
            </a:r>
            <a:r>
              <a:rPr lang="en-US" altLang="zh-CN" sz="2000">
                <a:sym typeface="+mn-ea"/>
              </a:rPr>
              <a:t>val, target, delta</a:t>
            </a:r>
            <a:r>
              <a:rPr lang="zh-CN" altLang="en-US" sz="2000" b="1">
                <a:sym typeface="+mn-ea"/>
              </a:rPr>
              <a:t>)</a:t>
            </a:r>
            <a:r>
              <a:rPr lang="en-US" altLang="zh-CN" sz="2000" b="1">
                <a:sym typeface="+mn-ea"/>
              </a:rPr>
              <a:t>;</a:t>
            </a:r>
            <a:r>
              <a:rPr lang="zh-CN" altLang="en-US" sz="2000">
                <a:sym typeface="+mn-ea"/>
              </a:rPr>
              <a:t>//插值运算  </a:t>
            </a:r>
            <a:r>
              <a:rPr lang="en-US" altLang="zh-CN" sz="2000">
                <a:sym typeface="+mn-ea"/>
              </a:rPr>
              <a:t>delta:</a:t>
            </a:r>
            <a:r>
              <a:rPr lang="zh-CN" sz="2000">
                <a:sym typeface="+mn-ea"/>
              </a:rPr>
              <a:t>增量比例</a:t>
            </a:r>
            <a:r>
              <a:rPr lang="en-US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通常用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Time.deltaTime * speed</a:t>
            </a:r>
            <a:r>
              <a:rPr lang="zh-CN" altLang="en-US" sz="2000">
                <a:sym typeface="+mn-ea"/>
              </a:rPr>
              <a:t>表示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"/>
            <a:ext cx="10515600" cy="64611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插值运算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Mathf.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Lerp</a:t>
            </a:r>
            <a:r>
              <a:rPr lang="zh-CN" altLang="en-US" sz="3200">
                <a:sym typeface="+mn-ea"/>
              </a:rPr>
              <a:t>(</a:t>
            </a:r>
            <a:r>
              <a:rPr lang="en-US" altLang="zh-CN" sz="3200">
                <a:sym typeface="+mn-ea"/>
              </a:rPr>
              <a:t>val, target, delta</a:t>
            </a:r>
            <a:r>
              <a:rPr lang="zh-CN" altLang="en-US" sz="3200">
                <a:sym typeface="+mn-ea"/>
              </a:rPr>
              <a:t>)</a:t>
            </a:r>
            <a:r>
              <a:rPr lang="en-US" altLang="zh-CN" sz="3200">
                <a:sym typeface="+mn-ea"/>
              </a:rPr>
              <a:t>;</a:t>
            </a:r>
            <a:endParaRPr lang="en-US" altLang="zh-CN" sz="3200"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  <a:sym typeface="+mn-ea"/>
              </a:rPr>
              <a:t>delta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应当介于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0-1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之间的值，当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delta为0，返回val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  <a:sym typeface="+mn-ea"/>
              </a:rPr>
              <a:t>delta为1，返回target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  <a:sym typeface="+mn-ea"/>
              </a:rPr>
              <a:t>当delta大于1时，返回的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仍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是target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通常情况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插值运算用于一个值平滑的抵近另一个值的需求中</a:t>
            </a:r>
            <a:r>
              <a:rPr lang="en-US" altLang="zh-CN" sz="2400">
                <a:sym typeface="+mn-ea"/>
              </a:rPr>
              <a:t> .</a:t>
            </a:r>
            <a:r>
              <a:rPr lang="zh-CN" altLang="en-US" sz="2400">
                <a:sym typeface="+mn-ea"/>
              </a:rPr>
              <a:t>例如像弹簧一样跟随目标物体， 颜色匀速</a:t>
            </a:r>
            <a:r>
              <a:rPr lang="zh-CN" altLang="en-US" sz="2400">
                <a:sym typeface="+mn-ea"/>
              </a:rPr>
              <a:t>渐变等。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1515" y="958215"/>
            <a:ext cx="8267700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030"/>
            <a:ext cx="10515600" cy="655447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Mathf.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PingPong</a:t>
            </a:r>
            <a:r>
              <a:rPr lang="en-US" altLang="zh-CN">
                <a:sym typeface="+mn-ea"/>
              </a:rPr>
              <a:t>(Value, target);//</a:t>
            </a:r>
            <a:r>
              <a:rPr lang="zh-CN" altLang="en-US">
                <a:sym typeface="+mn-ea"/>
              </a:rPr>
              <a:t>做往返运动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返回</a:t>
            </a:r>
            <a:r>
              <a:rPr lang="zh-CN" altLang="en-US">
                <a:sym typeface="+mn-ea"/>
              </a:rPr>
              <a:t>的值介于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target</a:t>
            </a:r>
            <a:r>
              <a:rPr lang="zh-CN" altLang="en-US">
                <a:sym typeface="+mn-ea"/>
              </a:rPr>
              <a:t>之间并不断往复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MoveTowards</a:t>
            </a:r>
            <a:r>
              <a:rPr lang="zh-CN" altLang="en-US">
                <a:sym typeface="+mn-ea"/>
              </a:rPr>
              <a:t>(current, target, delta);//朝某个值变化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值会均匀递增</a:t>
            </a:r>
            <a:r>
              <a:rPr lang="en-US" altLang="zh-CN">
                <a:sym typeface="+mn-ea"/>
              </a:rPr>
              <a:t>,delta:</a:t>
            </a:r>
            <a:r>
              <a:rPr lang="zh-CN" altLang="en-US">
                <a:sym typeface="+mn-ea"/>
              </a:rPr>
              <a:t>变化量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9005" y="930275"/>
            <a:ext cx="5954395" cy="2227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05" y="4780915"/>
            <a:ext cx="74199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6375"/>
            <a:ext cx="10515600" cy="644588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 sz="5335" b="1">
                <a:sym typeface="+mn-ea"/>
              </a:rPr>
              <a:t>三角函数</a:t>
            </a:r>
            <a:endParaRPr lang="zh-CN" altLang="en-US" sz="5335" b="1">
              <a:sym typeface="+mn-ea"/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Sin</a:t>
            </a:r>
            <a:r>
              <a:rPr lang="zh-CN" altLang="en-US">
                <a:sym typeface="+mn-ea"/>
              </a:rPr>
              <a:t>();//求正弦值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参数是弧度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Cos</a:t>
            </a:r>
            <a:r>
              <a:rPr lang="zh-CN" altLang="en-US">
                <a:sym typeface="+mn-ea"/>
              </a:rPr>
              <a:t>();//求余弦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参数是弧度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Tan</a:t>
            </a:r>
            <a:r>
              <a:rPr lang="zh-CN" altLang="en-US">
                <a:sym typeface="+mn-ea"/>
              </a:rPr>
              <a:t>();//求正切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参数是弧度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Mathf.</a:t>
            </a:r>
            <a:r>
              <a:rPr>
                <a:solidFill>
                  <a:srgbClr val="FF0000"/>
                </a:solidFill>
                <a:sym typeface="+mn-ea"/>
              </a:rPr>
              <a:t>Deg2Rad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角度转弧度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Rad2Deg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弧度转角度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π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3.14 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半圈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180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°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π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整圈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一周的弧度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求弧度：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 angle = 90;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hudu </a:t>
            </a:r>
            <a:r>
              <a:rPr lang="en-US" altLang="zh-CN">
                <a:sym typeface="+mn-ea"/>
              </a:rPr>
              <a:t>= Mathf.</a:t>
            </a:r>
            <a:r>
              <a:rPr>
                <a:sym typeface="+mn-ea"/>
              </a:rPr>
              <a:t>Deg2Rad </a:t>
            </a:r>
            <a:r>
              <a:rPr lang="en-US">
                <a:sym typeface="+mn-ea"/>
              </a:rPr>
              <a:t>* angle;  //radian</a:t>
            </a:r>
            <a:r>
              <a:rPr lang="zh-CN" altLang="en-US">
                <a:sym typeface="+mn-ea"/>
              </a:rPr>
              <a:t>弧度，</a:t>
            </a:r>
            <a:r>
              <a:rPr>
                <a:sym typeface="+mn-ea"/>
              </a:rPr>
              <a:t>degree</a:t>
            </a:r>
            <a:r>
              <a:rPr lang="zh-CN">
                <a:sym typeface="+mn-ea"/>
              </a:rPr>
              <a:t>角度</a:t>
            </a:r>
            <a:endParaRPr lang="zh-CN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求角度：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hudu = 1f;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angle </a:t>
            </a:r>
            <a:r>
              <a:rPr lang="en-US" altLang="zh-CN">
                <a:sym typeface="+mn-ea"/>
              </a:rPr>
              <a:t>= </a:t>
            </a:r>
            <a:r>
              <a:rPr lang="zh-CN" altLang="en-US">
                <a:sym typeface="+mn-ea"/>
              </a:rPr>
              <a:t>Mathf.Rad2Deg </a:t>
            </a:r>
            <a:r>
              <a:rPr lang="en-US" altLang="zh-CN">
                <a:sym typeface="+mn-ea"/>
              </a:rPr>
              <a:t>* hudu;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01040" y="457200"/>
            <a:ext cx="65341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sin </a:t>
            </a:r>
            <a:r>
              <a:rPr lang="zh-CN" altLang="en-US"/>
              <a:t>： 正弦函数，</a:t>
            </a:r>
            <a:r>
              <a:rPr lang="en-US" altLang="zh-CN"/>
              <a:t>a / c </a:t>
            </a:r>
            <a:r>
              <a:rPr lang="zh-CN" altLang="en-US"/>
              <a:t>即锐角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S</a:t>
            </a:r>
            <a:r>
              <a:rPr lang="en-US" altLang="zh-CN"/>
              <a:t>in</a:t>
            </a:r>
            <a:r>
              <a:rPr lang="zh-CN" altLang="en-US"/>
              <a:t>值，对边/斜边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cos:    </a:t>
            </a:r>
            <a:r>
              <a:rPr lang="zh-CN" altLang="en-US"/>
              <a:t>余弦函数， </a:t>
            </a:r>
            <a:r>
              <a:rPr lang="en-US" altLang="zh-CN"/>
              <a:t>b / c</a:t>
            </a:r>
            <a:r>
              <a:rPr lang="zh-CN" altLang="en-US"/>
              <a:t>即锐角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Cos</a:t>
            </a:r>
            <a:r>
              <a:rPr lang="zh-CN" altLang="en-US"/>
              <a:t>值，邻边</a:t>
            </a:r>
            <a:r>
              <a:rPr lang="en-US" altLang="zh-CN"/>
              <a:t>/</a:t>
            </a:r>
            <a:r>
              <a:rPr lang="zh-CN" altLang="en-US"/>
              <a:t>斜边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tan:    </a:t>
            </a:r>
            <a:r>
              <a:rPr lang="zh-CN" altLang="en-US"/>
              <a:t>正切函数 ， </a:t>
            </a:r>
            <a:r>
              <a:rPr lang="en-US" altLang="zh-CN"/>
              <a:t>a / b</a:t>
            </a:r>
            <a:r>
              <a:rPr lang="zh-CN" altLang="en-US"/>
              <a:t>即锐角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tan</a:t>
            </a:r>
            <a:r>
              <a:rPr lang="zh-CN" altLang="en-US"/>
              <a:t>值，对边</a:t>
            </a:r>
            <a:r>
              <a:rPr lang="en-US" altLang="zh-CN"/>
              <a:t>/</a:t>
            </a:r>
            <a:r>
              <a:rPr lang="zh-CN" altLang="en-US"/>
              <a:t>邻边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57440" y="0"/>
            <a:ext cx="4646930" cy="2487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90" y="3131185"/>
            <a:ext cx="630618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.Random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918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用于获取随机数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InitState</a:t>
            </a:r>
            <a:r>
              <a:rPr lang="zh-CN" altLang="en-US" sz="2000"/>
              <a:t>（</a:t>
            </a:r>
            <a:r>
              <a:rPr lang="en-US" altLang="zh-CN" sz="2000"/>
              <a:t>int seed</a:t>
            </a:r>
            <a:r>
              <a:rPr lang="zh-CN" altLang="en-US" sz="2000"/>
              <a:t>）</a:t>
            </a:r>
            <a:r>
              <a:rPr lang="en-US" altLang="zh-CN" sz="2000"/>
              <a:t>;//</a:t>
            </a:r>
            <a:r>
              <a:rPr lang="zh-CN" altLang="en-US" sz="2000"/>
              <a:t>初始化随机种子</a:t>
            </a:r>
            <a:r>
              <a:rPr lang="en-US" altLang="zh-CN" sz="2000"/>
              <a:t>, DateTime.Now.Ticks</a:t>
            </a:r>
            <a:r>
              <a:rPr lang="zh-CN" altLang="en-US" sz="2000"/>
              <a:t>是纳秒</a:t>
            </a:r>
            <a:r>
              <a:rPr lang="en-US" altLang="zh-CN" sz="2000"/>
              <a:t>, </a:t>
            </a:r>
            <a:r>
              <a:rPr lang="zh-CN" altLang="en-US" sz="2000"/>
              <a:t>即</a:t>
            </a:r>
            <a:r>
              <a:rPr lang="en-US" altLang="zh-CN" sz="2000"/>
              <a:t>001</a:t>
            </a:r>
            <a:r>
              <a:rPr lang="zh-CN" altLang="en-US" sz="2000"/>
              <a:t>年</a:t>
            </a:r>
            <a:r>
              <a:rPr lang="en-US" altLang="zh-CN" sz="2000"/>
              <a:t>1</a:t>
            </a:r>
            <a:r>
              <a:rPr lang="zh-CN" altLang="en-US" sz="2000"/>
              <a:t>月</a:t>
            </a:r>
            <a:r>
              <a:rPr lang="en-US" altLang="zh-CN" sz="2000"/>
              <a:t>1</a:t>
            </a:r>
            <a:r>
              <a:rPr lang="zh-CN" altLang="en-US" sz="2000"/>
              <a:t>日</a:t>
            </a:r>
            <a:r>
              <a:rPr lang="en-US" altLang="zh-CN" sz="2000"/>
              <a:t>0</a:t>
            </a:r>
            <a:r>
              <a:rPr lang="zh-CN" altLang="en-US" sz="2000"/>
              <a:t>分</a:t>
            </a:r>
            <a:r>
              <a:rPr lang="en-US" altLang="zh-CN" sz="2000"/>
              <a:t>0</a:t>
            </a:r>
            <a:r>
              <a:rPr lang="zh-CN" altLang="en-US" sz="2000"/>
              <a:t>秒至今的纳秒数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Range</a:t>
            </a:r>
            <a:r>
              <a:rPr lang="zh-CN" altLang="en-US" sz="2000"/>
              <a:t>(</a:t>
            </a:r>
            <a:r>
              <a:rPr lang="en-US" altLang="zh-CN" sz="2000"/>
              <a:t>min, max</a:t>
            </a:r>
            <a:r>
              <a:rPr lang="zh-CN" altLang="en-US" sz="2000"/>
              <a:t>); //获取</a:t>
            </a:r>
            <a:r>
              <a:rPr lang="en-US" altLang="zh-CN" sz="2000"/>
              <a:t>min, max</a:t>
            </a:r>
            <a:r>
              <a:rPr lang="zh-CN" altLang="en-US" sz="2000"/>
              <a:t>间的随机数</a:t>
            </a:r>
            <a:r>
              <a:rPr lang="en-US" altLang="zh-CN" sz="2000"/>
              <a:t>, </a:t>
            </a:r>
            <a:r>
              <a:rPr lang="zh-CN" altLang="en-US" sz="2000">
                <a:solidFill>
                  <a:srgbClr val="FF0000"/>
                </a:solidFill>
              </a:rPr>
              <a:t>包含</a:t>
            </a:r>
            <a:r>
              <a:rPr lang="en-US" altLang="zh-CN" sz="2000">
                <a:solidFill>
                  <a:srgbClr val="FF0000"/>
                </a:solidFill>
              </a:rPr>
              <a:t>min, max</a:t>
            </a:r>
            <a:endParaRPr lang="zh-CN" altLang="en-US" sz="20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value</a:t>
            </a:r>
            <a:r>
              <a:rPr lang="zh-CN" altLang="en-US" sz="2000"/>
              <a:t>;//随机取0‐1之间的浮点数</a:t>
            </a:r>
            <a:r>
              <a:rPr lang="en-US" altLang="zh-CN" sz="2000"/>
              <a:t>, </a:t>
            </a:r>
            <a:r>
              <a:rPr lang="zh-CN" altLang="en-US" sz="2000"/>
              <a:t>包含</a:t>
            </a:r>
            <a:r>
              <a:rPr lang="en-US" altLang="zh-CN" sz="2000"/>
              <a:t>0.0f, 1.0f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ColorHSV</a:t>
            </a:r>
            <a:r>
              <a:rPr lang="zh-CN" altLang="en-US" sz="2000"/>
              <a:t>();//获得一个随机颜色 ，色调（H），饱和度（S），明度（V）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rotation</a:t>
            </a:r>
            <a:r>
              <a:rPr lang="zh-CN" altLang="en-US" sz="2000"/>
              <a:t>;//获得一个随机朝向(旋转) 类型是</a:t>
            </a:r>
            <a:r>
              <a:rPr lang="zh-CN" altLang="en-US" sz="2000">
                <a:solidFill>
                  <a:srgbClr val="FF0000"/>
                </a:solidFill>
              </a:rPr>
              <a:t>Quaternion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insideUnitCircle</a:t>
            </a:r>
            <a:r>
              <a:rPr lang="zh-CN" altLang="en-US" sz="2000"/>
              <a:t>; //返回半径为1 的圆内的点</a:t>
            </a:r>
            <a:r>
              <a:rPr lang="en-US" altLang="zh-CN" sz="2000"/>
              <a:t>, Vector3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insideUnitSphere</a:t>
            </a:r>
            <a:r>
              <a:rPr lang="zh-CN" altLang="en-US" sz="2000"/>
              <a:t>; //返回半径为1 球内的点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onUnitSphere</a:t>
            </a:r>
            <a:r>
              <a:rPr lang="zh-CN" altLang="en-US" sz="2000"/>
              <a:t>; //返半径为1 球面的点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180" y="1691005"/>
            <a:ext cx="5849620" cy="5314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512,&quot;width&quot;:130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5624</Words>
  <Application>WPS 演示</Application>
  <PresentationFormat>宽屏</PresentationFormat>
  <Paragraphs>258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第十四课  Unity中的数学</vt:lpstr>
      <vt:lpstr>一.Math / Mathf类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二.Random类</vt:lpstr>
      <vt:lpstr>三. 坐标系</vt:lpstr>
      <vt:lpstr>PowerPoint 演示文稿</vt:lpstr>
      <vt:lpstr>PowerPoint 演示文稿</vt:lpstr>
      <vt:lpstr>PowerPoint 演示文稿</vt:lpstr>
      <vt:lpstr>三.向量(Vector)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四.四元数(Quaternion)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192</cp:revision>
  <dcterms:created xsi:type="dcterms:W3CDTF">2020-09-17T07:00:00Z</dcterms:created>
  <dcterms:modified xsi:type="dcterms:W3CDTF">2021-01-13T08:58:06Z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