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81" r:id="rId13"/>
    <p:sldId id="282" r:id="rId14"/>
    <p:sldId id="265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第十八课 项目管理之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3190"/>
            <a:ext cx="11163300" cy="66408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回滚代码：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revert</a:t>
            </a:r>
            <a:r>
              <a:rPr lang="zh-CN" altLang="en-US" sz="1800">
                <a:sym typeface="+mn-ea"/>
              </a:rPr>
              <a:t> 上传ID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push  //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上传这次回滚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关于重置仓库</a:t>
            </a:r>
            <a:r>
              <a:rPr lang="en-US" altLang="zh-CN" sz="1800"/>
              <a:t>, reset: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</a:t>
            </a:r>
            <a:r>
              <a:rPr lang="zh-CN" altLang="en-US" sz="1800"/>
              <a:t>仅仅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add</a:t>
            </a:r>
            <a:r>
              <a:rPr lang="zh-CN" altLang="en-US" sz="1800">
                <a:sym typeface="+mn-ea"/>
              </a:rPr>
              <a:t>：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reset -- .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	  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将所有改动从暂存区回滚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但是改动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还在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reset --hard</a:t>
            </a:r>
            <a:r>
              <a:rPr lang="en-US" altLang="zh-CN" sz="1800">
                <a:sym typeface="+mn-ea"/>
              </a:rPr>
              <a:t>                //</a:t>
            </a:r>
            <a:r>
              <a:rPr lang="zh-CN" altLang="en-US" sz="1800">
                <a:sym typeface="+mn-ea"/>
              </a:rPr>
              <a:t>如果不写</a:t>
            </a:r>
            <a:r>
              <a:rPr lang="en-US" altLang="zh-CN" sz="1800">
                <a:sym typeface="+mn-ea"/>
              </a:rPr>
              <a:t>id, </a:t>
            </a:r>
            <a:r>
              <a:rPr lang="zh-CN" altLang="en-US" sz="1800">
                <a:sym typeface="+mn-ea"/>
              </a:rPr>
              <a:t>则是回滚当前仓库到未改动的状态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会丢失改动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如果已经</a:t>
            </a:r>
            <a:r>
              <a:rPr lang="en-US" altLang="zh-CN" sz="2000" b="1">
                <a:solidFill>
                  <a:srgbClr val="7030A0"/>
                </a:solidFill>
              </a:rPr>
              <a:t>commit</a:t>
            </a:r>
            <a:r>
              <a:rPr lang="en-US" altLang="zh-CN" sz="1800"/>
              <a:t>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git reset --hard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上传ID</a:t>
            </a:r>
            <a:r>
              <a:rPr lang="zh-CN" altLang="en-US" sz="1800"/>
              <a:t>  </a:t>
            </a:r>
            <a:r>
              <a:rPr lang="en-US" altLang="zh-CN" sz="1800"/>
              <a:t>//</a:t>
            </a:r>
            <a:r>
              <a:rPr lang="zh-CN" altLang="en-US" sz="1800"/>
              <a:t>强制回退到某个节点</a:t>
            </a:r>
            <a:r>
              <a:rPr lang="en-US" altLang="zh-CN" sz="1800"/>
              <a:t>, </a:t>
            </a:r>
            <a:r>
              <a:rPr lang="zh-CN" altLang="en-US" sz="1800"/>
              <a:t>会失去之前的节点</a:t>
            </a:r>
            <a:r>
              <a:rPr lang="en-US" altLang="zh-CN" sz="1800"/>
              <a:t>, </a:t>
            </a:r>
            <a:r>
              <a:rPr lang="zh-CN" altLang="en-US" sz="1800">
                <a:solidFill>
                  <a:srgbClr val="FF0000"/>
                </a:solidFill>
              </a:rPr>
              <a:t>且丢失所有改动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如果已经推送到了远端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可以在</a:t>
            </a:r>
            <a:r>
              <a:rPr lang="en-US" altLang="zh-CN" sz="1800">
                <a:solidFill>
                  <a:schemeClr val="tx1"/>
                </a:solidFill>
              </a:rPr>
              <a:t>reset</a:t>
            </a:r>
            <a:r>
              <a:rPr lang="zh-CN" altLang="en-US" sz="1800">
                <a:solidFill>
                  <a:schemeClr val="tx1"/>
                </a:solidFill>
              </a:rPr>
              <a:t>后强制更新远端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但最好用</a:t>
            </a:r>
            <a:r>
              <a:rPr lang="en-US" altLang="zh-CN" sz="1800">
                <a:solidFill>
                  <a:schemeClr val="tx1"/>
                </a:solidFill>
              </a:rPr>
              <a:t>revert</a:t>
            </a:r>
            <a:r>
              <a:rPr lang="zh-CN" altLang="en-US" sz="1800">
                <a:solidFill>
                  <a:schemeClr val="tx1"/>
                </a:solidFill>
              </a:rPr>
              <a:t>：  </a:t>
            </a:r>
            <a:r>
              <a:rPr lang="zh-CN" altLang="en-US" sz="1800">
                <a:solidFill>
                  <a:srgbClr val="FF0000"/>
                </a:solidFill>
              </a:rPr>
              <a:t>git push -f origin master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其他成员需要使用</a:t>
            </a:r>
            <a:r>
              <a:rPr lang="en-US" altLang="zh-CN" sz="1800">
                <a:solidFill>
                  <a:schemeClr val="tx1"/>
                </a:solidFill>
              </a:rPr>
              <a:t>:  </a:t>
            </a:r>
            <a:r>
              <a:rPr lang="en-US" altLang="zh-CN" sz="1800">
                <a:solidFill>
                  <a:srgbClr val="FF0000"/>
                </a:solidFill>
              </a:rPr>
              <a:t>git reset --hard origin/mater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zh-CN" altLang="en-US" sz="1800">
                <a:solidFill>
                  <a:srgbClr val="FF0000"/>
                </a:solidFill>
              </a:rPr>
              <a:t>强制</a:t>
            </a:r>
            <a:r>
              <a:rPr lang="zh-CN" altLang="en-US" sz="1800">
                <a:solidFill>
                  <a:srgbClr val="FF0000"/>
                </a:solidFill>
              </a:rPr>
              <a:t>拉取回滚内容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tips: 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reset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800">
                <a:sym typeface="+mn-ea"/>
              </a:rPr>
              <a:t>仅回滚了本地至指定版本，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远端并未修改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一般情况，将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本地修改后再同步至远端。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特殊情况，直接</a:t>
            </a:r>
            <a:r>
              <a:rPr lang="zh-CN" altLang="en-US" sz="1800" b="1">
                <a:sym typeface="+mn-ea"/>
              </a:rPr>
              <a:t>强制更新。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440" y="925830"/>
            <a:ext cx="1073912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920" y="764540"/>
            <a:ext cx="7567295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319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创建一个分支：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git checkout -b</a:t>
            </a:r>
            <a:r>
              <a:rPr lang="zh-CN" altLang="en-US"/>
              <a:t> 分支名</a:t>
            </a:r>
            <a:r>
              <a:rPr lang="zh-CN" altLang="en-US"/>
              <a:t>  </a:t>
            </a:r>
            <a:r>
              <a:rPr lang="en-US" altLang="zh-CN"/>
              <a:t>//</a:t>
            </a:r>
            <a:r>
              <a:rPr lang="zh-CN" altLang="en-US"/>
              <a:t>创建并切换分支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查看当前分支：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</a:rPr>
              <a:t>git branch</a:t>
            </a:r>
            <a:r>
              <a:rPr lang="en-US" altLang="zh-CN">
                <a:solidFill>
                  <a:schemeClr val="tx1"/>
                </a:solidFill>
              </a:rPr>
              <a:t> //当前分支前面会标一个*号</a:t>
            </a:r>
            <a:endParaRPr lang="en-US" altLang="zh-CN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切换分支：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checkout master//</a:t>
            </a:r>
            <a:r>
              <a:rPr lang="zh-CN" altLang="en-US">
                <a:sym typeface="+mn-ea"/>
              </a:rPr>
              <a:t>分支上进行修改并提交后，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切回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master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合并分支：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merge </a:t>
            </a:r>
            <a:r>
              <a:rPr lang="zh-CN" altLang="en-US">
                <a:solidFill>
                  <a:srgbClr val="FF0000"/>
                </a:solidFill>
              </a:rPr>
              <a:t>要被合并过来的分支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删除不需要的分支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不能删除当前分支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branch -d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将要被删除的分支名称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525780"/>
            <a:ext cx="421957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70" y="1777365"/>
            <a:ext cx="44005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1660" y="575310"/>
            <a:ext cx="733361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985" y="464820"/>
            <a:ext cx="353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 </a:t>
            </a:r>
            <a:r>
              <a:rPr lang="zh-CN" altLang="en-US">
                <a:solidFill>
                  <a:srgbClr val="FF0000"/>
                </a:solidFill>
              </a:rPr>
              <a:t>记得将所有修改同步至远端！！！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335"/>
            <a:ext cx="10515600" cy="6448425"/>
          </a:xfrm>
        </p:spPr>
        <p:txBody>
          <a:bodyPr/>
          <a:p>
            <a:pPr marL="0" indent="0">
              <a:buNone/>
            </a:pPr>
            <a:r>
              <a:rPr lang="zh-CN" altLang="en-US"/>
              <a:t>通常我们的分支是在本地创建的，如果有团队成员也需要用我们的分支呢？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将本地分支同步到远端：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push origin</a:t>
            </a:r>
            <a:r>
              <a:rPr lang="en-US" altLang="zh-CN" sz="2400"/>
              <a:t> </a:t>
            </a:r>
            <a:r>
              <a:rPr lang="zh-CN" altLang="en-US" sz="2400" b="1"/>
              <a:t>分支名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git push --set-upstream origin</a:t>
            </a:r>
            <a:r>
              <a:rPr lang="zh-CN" altLang="en-US" sz="2400" b="1">
                <a:sym typeface="+mn-ea"/>
              </a:rPr>
              <a:t> 分支名</a:t>
            </a:r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将本地分支和远端分支关联起来！！</a:t>
            </a:r>
            <a:endParaRPr lang="zh-CN" altLang="en-US" sz="24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删除远端分支：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push origin --delete</a:t>
            </a:r>
            <a:r>
              <a:rPr lang="zh-CN" altLang="en-US" sz="2400"/>
              <a:t> </a:t>
            </a:r>
            <a:r>
              <a:rPr lang="zh-CN" altLang="en-US" sz="2400" b="1"/>
              <a:t>分支名</a:t>
            </a:r>
            <a:r>
              <a:rPr lang="zh-CN" altLang="en-US" sz="2400"/>
              <a:t>/</a:t>
            </a:r>
            <a:r>
              <a:rPr lang="en-US" altLang="zh-CN" sz="2400"/>
              <a:t>/</a:t>
            </a:r>
            <a:r>
              <a:rPr lang="zh-CN" altLang="en-US" sz="2400"/>
              <a:t>这个命令是删除远端分支，本地分支仍在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382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解决冲突：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解决冲突后，</a:t>
            </a:r>
            <a:r>
              <a:rPr lang="en-US" altLang="zh-CN" sz="3200"/>
              <a:t>add</a:t>
            </a:r>
            <a:r>
              <a:rPr lang="zh-CN" altLang="en-US" sz="3200"/>
              <a:t>然后</a:t>
            </a:r>
            <a:r>
              <a:rPr lang="en-US" altLang="zh-CN" sz="3200"/>
              <a:t>commit</a:t>
            </a:r>
            <a:r>
              <a:rPr lang="zh-CN" altLang="en-US" sz="3200"/>
              <a:t>即可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2033270"/>
            <a:ext cx="42195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常用桌面工具和托管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常用桌面可视化工具：</a:t>
            </a:r>
            <a:endParaRPr lang="zh-CN" altLang="en-US" sz="3200" b="1"/>
          </a:p>
          <a:p>
            <a:r>
              <a:rPr lang="zh-CN" altLang="en-US"/>
              <a:t>Github Desktop： https://desktop.github.com/</a:t>
            </a:r>
            <a:endParaRPr lang="zh-CN" altLang="en-US"/>
          </a:p>
          <a:p>
            <a:r>
              <a:rPr lang="en-US" altLang="zh-CN"/>
              <a:t>SourceTree:	https://www.sourcetreeapp.com/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Git国内的托管平台：</a:t>
            </a:r>
            <a:endParaRPr lang="zh-CN" altLang="en-US" b="1"/>
          </a:p>
          <a:p>
            <a:r>
              <a:rPr lang="zh-CN" altLang="en-US"/>
              <a:t>CODING （https://coding.net/）</a:t>
            </a:r>
            <a:endParaRPr lang="zh-CN" altLang="en-US"/>
          </a:p>
          <a:p>
            <a:r>
              <a:rPr lang="zh-CN" altLang="en-US"/>
              <a:t>码云（https://gitee.com/）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命令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338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1300"/>
              <a:t>1. git checkout 文件名/分支名    =》 拉取某个文件覆盖本地文件/切换到某个分支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2. git checkout -- 文件名               =》 忽略某个文件的改动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3. git checkout -- .                           =》 忽略所有未add的文件的改动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4. git checkout -b 分支名              =》 创建并切换到某分支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git checkout -b 新分支 某老分支         =》 基于branch创建新的new_branch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                                =》 把某次历史提交记录checkout出来，但无分支信息，切换到其他分支会自动删除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checkout 提交ID -b &lt;new_branch&gt; =》 把某次历史提交记录checkout出来，创建成一个分支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5. git merge 分支名                                 =》 将某分支合并到当前分支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git merge --no-ff -m "说明" 分支名  =》 禁用快速合并模式（快速模式下，删除分支后会遗失该分支的所有信息）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  git merge origin/master                      =》 将远程主分支合并到本地当前分支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6. git branch -d 分支名                  =》 删除某分支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7. git branch -D 分支名                  =》 强行删除一个没有合并的分支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8. git branch                                     =》 查看当前分支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branch -m 旧名字 新名字   =》 对分支进行改名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9.  git status                    =》 查看当前分支的状态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10. git add .                      =》 将所有的改动添加到暂存区</a:t>
            </a:r>
            <a:endParaRPr lang="zh-CN" altLang="en-US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·</a:t>
            </a:r>
            <a:r>
              <a:rPr lang="zh-CN" altLang="en-US"/>
              <a:t>什么是版本控制？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35368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/>
              <a:t>当我们开展一个项目时， 会涉及到不断的更新项目，在过去我们通常拷贝一个当前版本作为备份， 然后才开始修改更新， 每次更新都会用记事本之类的方式做好记录</a:t>
            </a:r>
            <a:r>
              <a:rPr lang="en-US" altLang="zh-CN" sz="2400"/>
              <a:t>, </a:t>
            </a:r>
            <a:r>
              <a:rPr lang="zh-CN" altLang="en-US" sz="2400"/>
              <a:t>更新到一定时间，我们又会备份。这样的方式使得开发一个项目变得非常复杂和麻烦，也使得一个项目变得庞大， 多个备份和版本之间难以管理，因此先辈们搞出了一个项目管理工具， </a:t>
            </a:r>
            <a:r>
              <a:rPr lang="en-US" altLang="zh-CN" sz="2400"/>
              <a:t>Git.  </a:t>
            </a:r>
            <a:endParaRPr lang="en-US" altLang="zh-CN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400"/>
              <a:t>Git</a:t>
            </a:r>
            <a:r>
              <a:rPr lang="zh-CN" altLang="en-US" sz="2400"/>
              <a:t>使得我们只需要在一个项目中进行更新和修改， 它会记录我们的每一个版本和每一次修改， 并且提供了非常强大的项目管理</a:t>
            </a:r>
            <a:r>
              <a:rPr lang="en-US" altLang="zh-CN" sz="2400"/>
              <a:t>/</a:t>
            </a:r>
            <a:r>
              <a:rPr lang="zh-CN" altLang="en-US" sz="2400"/>
              <a:t>多人协作能力。</a:t>
            </a: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b="1"/>
              <a:t>拓展：</a:t>
            </a:r>
            <a:r>
              <a:rPr lang="zh-CN" altLang="en-US" sz="2400"/>
              <a:t> </a:t>
            </a:r>
            <a:r>
              <a:rPr lang="en-US" altLang="zh-CN" sz="2400"/>
              <a:t>SVN</a:t>
            </a:r>
            <a:r>
              <a:rPr lang="zh-CN" altLang="en-US" sz="2400"/>
              <a:t>也是一个项目管理工具，和</a:t>
            </a:r>
            <a:r>
              <a:rPr lang="en-US" altLang="zh-CN" sz="2400"/>
              <a:t>Git</a:t>
            </a:r>
            <a:r>
              <a:rPr lang="zh-CN" altLang="en-US" sz="2400"/>
              <a:t>之间互有优劣， 相对来说，</a:t>
            </a:r>
            <a:r>
              <a:rPr lang="en-US" altLang="zh-CN" sz="2400"/>
              <a:t>SVN</a:t>
            </a:r>
            <a:r>
              <a:rPr lang="zh-CN" altLang="en-US" sz="2400"/>
              <a:t>简单易上手但是能力不足</a:t>
            </a:r>
            <a:r>
              <a:rPr lang="en-US" altLang="zh-CN" sz="2400"/>
              <a:t>; Git</a:t>
            </a:r>
            <a:r>
              <a:rPr lang="zh-CN" altLang="en-US" sz="2400"/>
              <a:t>稍显麻烦</a:t>
            </a:r>
            <a:r>
              <a:rPr lang="en-US" altLang="zh-CN" sz="2400"/>
              <a:t>, </a:t>
            </a:r>
            <a:r>
              <a:rPr lang="zh-CN" altLang="en-US" sz="2400"/>
              <a:t>但是非常强大， 现在市面上的公司</a:t>
            </a:r>
            <a:r>
              <a:rPr lang="zh-CN" altLang="en-US" sz="2400"/>
              <a:t>通用的大多是</a:t>
            </a:r>
            <a:r>
              <a:rPr lang="en-US" altLang="zh-CN" sz="2400"/>
              <a:t>Git.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/>
          </a:bodyPr>
          <a:p>
            <a:r>
              <a:rPr lang="zh-CN" altLang="en-US"/>
              <a:t> git add 文件名 文件名 文件名  =》 将某文件添加到暂存区</a:t>
            </a:r>
            <a:endParaRPr lang="zh-CN" altLang="en-US"/>
          </a:p>
          <a:p>
            <a:r>
              <a:rPr lang="zh-CN" altLang="en-US"/>
              <a:t> git commit -m "说明"                   =》 提交所有修改</a:t>
            </a:r>
            <a:endParaRPr lang="zh-CN" altLang="en-US"/>
          </a:p>
          <a:p>
            <a:r>
              <a:rPr lang="zh-CN" altLang="en-US"/>
              <a:t> git pull/push                                   =》 从远程拉取和推送改动到远程</a:t>
            </a:r>
            <a:endParaRPr lang="zh-CN" altLang="en-US"/>
          </a:p>
          <a:p>
            <a:r>
              <a:rPr lang="zh-CN" altLang="en-US"/>
              <a:t> git diff 文件名                     =》 查看该文件的改动</a:t>
            </a:r>
            <a:endParaRPr lang="zh-CN" altLang="en-US"/>
          </a:p>
          <a:p>
            <a:r>
              <a:rPr lang="zh-CN" altLang="en-US"/>
              <a:t> git diff                                   =》 查看该分支的所有改动</a:t>
            </a:r>
            <a:endParaRPr lang="zh-CN" altLang="en-US"/>
          </a:p>
          <a:p>
            <a:r>
              <a:rPr lang="zh-CN" altLang="en-US"/>
              <a:t>git diff HEAD -- 文件名      =》 查看某文件与远端的区别</a:t>
            </a:r>
            <a:endParaRPr lang="zh-CN" altLang="en-US"/>
          </a:p>
          <a:p>
            <a:r>
              <a:rPr lang="zh-CN" altLang="en-US"/>
              <a:t> git log                                    =》 查看所有提交记录和对应的提交地址</a:t>
            </a:r>
            <a:endParaRPr lang="zh-CN" altLang="en-US"/>
          </a:p>
          <a:p>
            <a:r>
              <a:rPr lang="zh-CN" altLang="en-US"/>
              <a:t> git log --pretty=oneline      =》 同上，但是每个记录只显示缩减版且只有一行</a:t>
            </a:r>
            <a:endParaRPr lang="zh-CN" altLang="en-US"/>
          </a:p>
          <a:p>
            <a:r>
              <a:rPr lang="zh-CN" altLang="en-US"/>
              <a:t> git reflog                               =》 git查看用户所有已输入的操作命令	</a:t>
            </a:r>
            <a:endParaRPr lang="zh-CN" altLang="en-US"/>
          </a:p>
          <a:p>
            <a:r>
              <a:rPr lang="zh-CN" altLang="en-US"/>
              <a:t>git rm 文件名                 =》  删除某个文件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4655"/>
          </a:xfrm>
        </p:spPr>
        <p:txBody>
          <a:bodyPr>
            <a:normAutofit fontScale="80000"/>
          </a:bodyPr>
          <a:p>
            <a:r>
              <a:rPr lang="zh-CN" altLang="en-US"/>
              <a:t>21. git clone 地址                 =》  克隆一个本地库gitsta</a:t>
            </a:r>
            <a:endParaRPr lang="zh-CN" altLang="en-US"/>
          </a:p>
          <a:p>
            <a:r>
              <a:rPr lang="zh-CN" altLang="en-US"/>
              <a:t>22. git revert 上传ID                      =》回退某一次的上传，不会影响到其它上传</a:t>
            </a:r>
            <a:endParaRPr lang="zh-CN" altLang="en-US"/>
          </a:p>
          <a:p>
            <a:r>
              <a:rPr lang="zh-CN" altLang="en-US"/>
              <a:t>23. git reset --hard 上传ID            =》强制回退到某个上传节点，该节点之后的所有上传都会被舍弃，也可以不要id，即回到改动前状态</a:t>
            </a:r>
            <a:endParaRPr lang="zh-CN" altLang="en-US"/>
          </a:p>
          <a:p>
            <a:r>
              <a:rPr lang="zh-CN" altLang="en-US"/>
              <a:t>24. git reset --hard origin 分支名=》将某个分支强制覆盖到本地，并忽略本地已有的所有改动</a:t>
            </a:r>
            <a:endParaRPr lang="zh-CN" altLang="en-US"/>
          </a:p>
          <a:p>
            <a:r>
              <a:rPr lang="zh-CN" altLang="en-US"/>
              <a:t>	       git reset -- .                                  =》将所有改动从暂存区恢复到工作区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25. git stash                                           =》将当前已有的改动保存起来，并还原至未改动前，一般用于临时需要切分支而当前工作未完成的状态</a:t>
            </a:r>
            <a:endParaRPr lang="zh-CN" altLang="en-US"/>
          </a:p>
          <a:p>
            <a:r>
              <a:rPr lang="zh-CN" altLang="en-US"/>
              <a:t>26. git stash list                                           =》查看已保存的内容</a:t>
            </a:r>
            <a:endParaRPr lang="zh-CN" altLang="en-US"/>
          </a:p>
          <a:p>
            <a:r>
              <a:rPr lang="zh-CN" altLang="en-US"/>
              <a:t>27. git stash pop                                         =》恢复所有已保存内容，并删除stash中已保存内容</a:t>
            </a:r>
            <a:endParaRPr lang="zh-CN" altLang="en-US"/>
          </a:p>
          <a:p>
            <a:r>
              <a:rPr lang="zh-CN" altLang="en-US"/>
              <a:t>28. git stash apply stash@{序列号}        =》恢复该序列号已保存的内容到当前分支</a:t>
            </a:r>
            <a:endParaRPr lang="zh-CN" altLang="en-US"/>
          </a:p>
          <a:p>
            <a:r>
              <a:rPr lang="zh-CN" altLang="en-US"/>
              <a:t>29. git stash drop                                =》删除所有已保存内容</a:t>
            </a:r>
            <a:endParaRPr lang="zh-CN" altLang="en-US"/>
          </a:p>
          <a:p>
            <a:r>
              <a:rPr lang="zh-CN" altLang="en-US"/>
              <a:t>30. git stash drop stash@{序列号}  =》删除该序列号已保存内容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71639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31. git tag -a 标签名 -m "说明"      =》给当前版本进行标签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32. git show 标签名                          =》查看某个标签的信息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33. git tag                                            =》查看某个标签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tag -d 标签名                         =》删除某个标签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checkout 标签名                   =》得到该标签下的版本的临时分支(需要再次创建分支)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34. git push origin 标签名         =》将某个标签推送到远程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35. git push origin --tags            =》将所有未推送的标签都推送到远程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36. git clean -?                             =》删除一些没有add的内容  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-n                      =》告诉你哪些文件会被删除. 记住他不会真正的删除文件, 只是一个提醒.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-f                       =》删除当前目录下所有没有track过的文件.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-df                      =》删除当前目录下没有被track过的文件和文件夹.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Git是一个分布式版本控制系统。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在Windows上安装Git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Windows版的Git可以从这个网站</a:t>
            </a:r>
            <a:r>
              <a:rPr lang="zh-CN" altLang="en-US" sz="2400">
                <a:solidFill>
                  <a:srgbClr val="FF0000"/>
                </a:solidFill>
              </a:rPr>
              <a:t>https://git-scm.com/download/win</a:t>
            </a:r>
            <a:r>
              <a:rPr lang="zh-CN" altLang="en-US" sz="2400"/>
              <a:t>上下载安装。首次安装时可以保持默认值安装</a:t>
            </a:r>
            <a:r>
              <a:rPr lang="en-US" altLang="zh-CN" sz="2400"/>
              <a:t>,</a:t>
            </a:r>
            <a:r>
              <a:rPr lang="zh-CN" altLang="en-US" sz="2400"/>
              <a:t>全程</a:t>
            </a:r>
            <a:r>
              <a:rPr lang="en-US" altLang="zh-CN" sz="2400">
                <a:solidFill>
                  <a:srgbClr val="FF0000"/>
                </a:solidFill>
              </a:rPr>
              <a:t>Next</a:t>
            </a:r>
            <a:r>
              <a:rPr lang="zh-CN" altLang="en-US" sz="2400"/>
              <a:t>即可。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4875" y="3683000"/>
            <a:ext cx="594233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4985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</a:t>
            </a:r>
            <a:r>
              <a:rPr lang="en-US" altLang="zh-CN" sz="3200" b="1"/>
              <a:t>Git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/>
              <a:t>找到我们的项目文件夹，在空白区域鼠标右键打开右键菜单，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选中</a:t>
            </a:r>
            <a:r>
              <a:rPr lang="en-US" altLang="zh-CN" sz="2400"/>
              <a:t>Git Bash Here</a:t>
            </a:r>
            <a:r>
              <a:rPr lang="zh-CN" altLang="en-US" sz="2400"/>
              <a:t>， 打开</a:t>
            </a:r>
            <a:r>
              <a:rPr lang="en-US" altLang="zh-CN" sz="2400"/>
              <a:t>Git</a:t>
            </a:r>
            <a:r>
              <a:rPr lang="zh-CN" altLang="en-US" sz="2400"/>
              <a:t>命令行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7060"/>
            <a:ext cx="255270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1957705"/>
            <a:ext cx="5667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70675"/>
          </a:xfrm>
        </p:spPr>
        <p:txBody>
          <a:bodyPr/>
          <a:p>
            <a:pPr marL="0" indent="0">
              <a:buNone/>
            </a:pPr>
            <a:r>
              <a:rPr lang="zh-CN" altLang="en-US"/>
              <a:t>输入命令行，设置我们的账户信息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user.name "Your Name"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user.email "email@example.com"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--global</a:t>
            </a:r>
            <a:r>
              <a:rPr lang="zh-CN" altLang="en-US">
                <a:sym typeface="+mn-ea"/>
              </a:rPr>
              <a:t>表示我们的此次设置为全局状态，其它的项目中，我们也用这个信息作为提交代码的用户</a:t>
            </a:r>
            <a:r>
              <a:rPr lang="zh-CN" altLang="en-US">
                <a:sym typeface="+mn-ea"/>
              </a:rPr>
              <a:t>名称。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3554730"/>
            <a:ext cx="613664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56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解释几个概念：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仓库</a:t>
            </a:r>
            <a:r>
              <a:rPr lang="zh-CN" altLang="en-US" sz="2000"/>
              <a:t>（repository） ： 其实就是我们的项目文件夹，也可以理解成一个文件目录，其中所有的内容都能够被</a:t>
            </a:r>
            <a:r>
              <a:rPr lang="en-US" altLang="zh-CN" sz="2000"/>
              <a:t>Git</a:t>
            </a:r>
            <a:r>
              <a:rPr lang="zh-CN" altLang="en-US" sz="2000"/>
              <a:t>追踪（</a:t>
            </a:r>
            <a:r>
              <a:rPr lang="en-US" altLang="zh-CN" sz="2000"/>
              <a:t>track</a:t>
            </a:r>
            <a:r>
              <a:rPr lang="zh-CN" altLang="en-US" sz="2000"/>
              <a:t>）管理，即所有的内容有任何改动，</a:t>
            </a:r>
            <a:r>
              <a:rPr lang="en-US" altLang="zh-CN" sz="2000"/>
              <a:t>Git</a:t>
            </a:r>
            <a:r>
              <a:rPr lang="zh-CN" altLang="en-US" sz="2000"/>
              <a:t>都会知道并记录。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工作区</a:t>
            </a:r>
            <a:r>
              <a:rPr lang="zh-CN" altLang="en-US" sz="2000"/>
              <a:t>（</a:t>
            </a:r>
            <a:r>
              <a:rPr lang="en-US" altLang="zh-CN" sz="2000"/>
              <a:t>Working Directory</a:t>
            </a:r>
            <a:r>
              <a:rPr lang="zh-CN" altLang="en-US" sz="2000"/>
              <a:t>）</a:t>
            </a:r>
            <a:r>
              <a:rPr lang="en-US" altLang="zh-CN" sz="2000"/>
              <a:t>: </a:t>
            </a:r>
            <a:r>
              <a:rPr lang="zh-CN" altLang="en-US" sz="2000"/>
              <a:t>可以理解成本地仓库的文件夹</a:t>
            </a:r>
            <a:r>
              <a:rPr lang="en-US" altLang="zh-CN" sz="2000"/>
              <a:t>, </a:t>
            </a:r>
            <a:r>
              <a:rPr lang="zh-CN" altLang="en-US" sz="2000"/>
              <a:t>此处可能会有未被追踪的新文件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远程仓库</a:t>
            </a:r>
            <a:r>
              <a:rPr lang="zh-CN" altLang="en-US" sz="2000"/>
              <a:t>：在远端（服务器）的仓库，当我们本地修改完成后，会修改的内容</a:t>
            </a:r>
            <a:r>
              <a:rPr lang="zh-CN" altLang="en-US" sz="2000"/>
              <a:t>推送到远端作为备份保存，所有项目成员都可以从远端更新到此次的更新。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分支</a:t>
            </a:r>
            <a:r>
              <a:rPr lang="en-US" altLang="zh-CN" sz="2000"/>
              <a:t>(branch):</a:t>
            </a:r>
            <a:r>
              <a:rPr lang="zh-CN" altLang="en-US" sz="2000"/>
              <a:t>可以理解成仓库的副本，</a:t>
            </a:r>
            <a:r>
              <a:rPr lang="zh-CN" altLang="en-US" sz="2000">
                <a:solidFill>
                  <a:srgbClr val="FF0000"/>
                </a:solidFill>
              </a:rPr>
              <a:t>分支与分支之间互不干涉</a:t>
            </a:r>
            <a:r>
              <a:rPr lang="zh-CN" altLang="en-US" sz="2000"/>
              <a:t>，</a:t>
            </a:r>
            <a:r>
              <a:rPr lang="zh-CN" altLang="en-US" sz="2000"/>
              <a:t>当我们在</a:t>
            </a:r>
            <a:r>
              <a:rPr lang="en-US" altLang="zh-CN" sz="2000"/>
              <a:t>Git</a:t>
            </a:r>
            <a:r>
              <a:rPr lang="zh-CN" altLang="en-US" sz="2000"/>
              <a:t>创建一个项目后，就会自动生成一个主干分支</a:t>
            </a:r>
            <a:r>
              <a:rPr lang="en-US" altLang="zh-CN" sz="2000"/>
              <a:t>master, </a:t>
            </a:r>
            <a:r>
              <a:rPr lang="zh-CN" altLang="en-US" sz="2000"/>
              <a:t>通常我们会在</a:t>
            </a:r>
            <a:r>
              <a:rPr lang="en-US" altLang="zh-CN" sz="2000"/>
              <a:t>master</a:t>
            </a:r>
            <a:r>
              <a:rPr lang="zh-CN" altLang="en-US" sz="2000"/>
              <a:t>上进行开发，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提供了非常方便的分支创建和管理功能。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版本库</a:t>
            </a:r>
            <a:r>
              <a:rPr lang="zh-CN" altLang="en-US" sz="2000">
                <a:sym typeface="+mn-ea"/>
              </a:rPr>
              <a:t>：当我们创建好一个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仓库后， 目录中会多出一个隐藏文件夹</a:t>
            </a:r>
            <a:r>
              <a:rPr lang="en-US" altLang="zh-CN" sz="2000">
                <a:sym typeface="+mn-ea"/>
              </a:rPr>
              <a:t>.git</a:t>
            </a:r>
            <a:r>
              <a:rPr lang="zh-CN" altLang="en-US" sz="2000">
                <a:sym typeface="+mn-ea"/>
              </a:rPr>
              <a:t>， 这个实际上是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用来追踪管理版本的，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千万不要去修改它！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暂存区：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文件被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后，会被先放在一个临时区域，此时可以撤销。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例子</a:t>
            </a:r>
            <a:r>
              <a:rPr lang="zh-CN" altLang="en-US" sz="2000"/>
              <a:t>：我需要在工作区开发一个功能，耗时两周，但是我也希望能够用</a:t>
            </a:r>
            <a:r>
              <a:rPr lang="en-US" altLang="zh-CN" sz="2000"/>
              <a:t>git</a:t>
            </a:r>
            <a:r>
              <a:rPr lang="zh-CN" altLang="en-US" sz="2000"/>
              <a:t>管理我功能的进度，但是如果未开发完成的功能代码提交到</a:t>
            </a:r>
            <a:r>
              <a:rPr lang="en-US" altLang="zh-CN" sz="2000"/>
              <a:t>master</a:t>
            </a:r>
            <a:r>
              <a:rPr lang="zh-CN" altLang="en-US" sz="2000"/>
              <a:t>可能会报错或干扰到别人的工作，此时我可以开一个分支，在分支上提交代码就不会干扰别人或被别人干扰，完成开发后，就将分支内容</a:t>
            </a:r>
            <a:r>
              <a:rPr lang="zh-CN" altLang="en-US" sz="2000">
                <a:solidFill>
                  <a:srgbClr val="FF0000"/>
                </a:solidFill>
              </a:rPr>
              <a:t>合并到主干</a:t>
            </a:r>
            <a:r>
              <a:rPr lang="en-US" altLang="zh-CN" sz="2000">
                <a:solidFill>
                  <a:srgbClr val="FF0000"/>
                </a:solidFill>
              </a:rPr>
              <a:t>master</a:t>
            </a:r>
            <a:r>
              <a:rPr lang="zh-CN" altLang="en-US" sz="2000"/>
              <a:t>即可。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6795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创建一个本地仓库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在工作中，我们通常是从远端直接克隆项目到本地：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</a:t>
            </a:r>
            <a:r>
              <a:rPr lang="en-US" altLang="zh-CN" sz="2000"/>
              <a:t>Git</a:t>
            </a:r>
            <a:r>
              <a:rPr lang="zh-CN" altLang="en-US" sz="2000"/>
              <a:t>命令行输入：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git clone “</a:t>
            </a:r>
            <a:r>
              <a:rPr lang="zh-CN" altLang="en-US" sz="2000">
                <a:solidFill>
                  <a:srgbClr val="FF0000"/>
                </a:solidFill>
              </a:rPr>
              <a:t>项目地址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/>
              <a:t>例子：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git clone  </a:t>
            </a:r>
            <a:r>
              <a:rPr lang="zh-CN" altLang="en-US" sz="2000"/>
              <a:t>https://e.coding.net/SoMe2019620/zuoyehelianxi/Students.git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邀请链接：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访问链接加入我的团队「SoMe」，一起体验 CODING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一站式软件研发管理协作平台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https://SoMe2019620.coding.net/invite?key=5722d9ebd0601dcfabad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1295" y="2647950"/>
            <a:ext cx="29559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938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提交代码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第一步，用命令git add告诉Git，把文件添加到</a:t>
            </a:r>
            <a:r>
              <a:rPr lang="zh-CN" altLang="en-US" sz="2400">
                <a:solidFill>
                  <a:srgbClr val="FF0000"/>
                </a:solidFill>
              </a:rPr>
              <a:t>暂存区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add</a:t>
            </a:r>
            <a:r>
              <a:rPr lang="zh-CN" altLang="en-US" sz="2400"/>
              <a:t> 工作区的路径</a:t>
            </a:r>
            <a:r>
              <a:rPr lang="en-US" altLang="zh-CN" sz="2400"/>
              <a:t>/</a:t>
            </a:r>
            <a:r>
              <a:rPr lang="zh-CN" altLang="en-US" sz="2400"/>
              <a:t>文件名</a:t>
            </a:r>
            <a:r>
              <a:rPr lang="en-US" altLang="zh-CN" sz="2400"/>
              <a:t>.</a:t>
            </a:r>
            <a:r>
              <a:rPr lang="zh-CN" altLang="en-US" sz="2400"/>
              <a:t>后缀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add . </a:t>
            </a:r>
            <a:r>
              <a:rPr lang="zh-CN" altLang="en-US" sz="2400"/>
              <a:t>添加全部文件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第二步，用命令git commit告诉Git，把文件提交到仓库：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git commit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-m</a:t>
            </a:r>
            <a:r>
              <a:rPr lang="en-US" altLang="zh-CN" sz="2400">
                <a:sym typeface="+mn-ea"/>
              </a:rPr>
              <a:t> “</a:t>
            </a:r>
            <a:r>
              <a:rPr lang="zh-CN" altLang="en-US" sz="2400">
                <a:sym typeface="+mn-ea"/>
              </a:rPr>
              <a:t>日志说明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第三步，用命令</a:t>
            </a:r>
            <a:r>
              <a:rPr lang="en-US" altLang="zh-CN" sz="2400">
                <a:sym typeface="+mn-ea"/>
              </a:rPr>
              <a:t>git push</a:t>
            </a:r>
            <a:r>
              <a:rPr lang="zh-CN" altLang="en-US" sz="2400">
                <a:sym typeface="+mn-ea"/>
              </a:rPr>
              <a:t>将更新提交到远端</a:t>
            </a:r>
            <a:r>
              <a:rPr lang="zh-CN" altLang="en-US" sz="2400">
                <a:sym typeface="+mn-ea"/>
              </a:rPr>
              <a:t>分支：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push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从远端更新代码：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仅需一步：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pull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496685"/>
          </a:xfrm>
        </p:spPr>
        <p:txBody>
          <a:bodyPr/>
          <a:p>
            <a:pPr marL="0" indent="0">
              <a:buNone/>
            </a:pPr>
            <a:r>
              <a:rPr lang="zh-CN" altLang="en-US"/>
              <a:t>查看本地仓库状态：</a:t>
            </a:r>
            <a:r>
              <a:rPr lang="en-US" altLang="zh-CN">
                <a:solidFill>
                  <a:srgbClr val="FF0000"/>
                </a:solidFill>
              </a:rPr>
              <a:t>git status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查看提交日志：</a:t>
            </a:r>
            <a:r>
              <a:rPr lang="en-US" altLang="zh-CN">
                <a:solidFill>
                  <a:srgbClr val="FF0000"/>
                </a:solidFill>
              </a:rPr>
              <a:t>git log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056640"/>
            <a:ext cx="69532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9810"/>
            <a:ext cx="7162800" cy="289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0,&quot;width&quot;:16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5536</Words>
  <Application>WPS 演示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第十八课 项目管理之Git</vt:lpstr>
      <vt:lpstr>一·什么是版本控制？</vt:lpstr>
      <vt:lpstr>二.Git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三.常用桌面工具和托管平台</vt:lpstr>
      <vt:lpstr>四.常用的Git命令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64</cp:revision>
  <dcterms:created xsi:type="dcterms:W3CDTF">2020-09-20T00:12:00Z</dcterms:created>
  <dcterms:modified xsi:type="dcterms:W3CDTF">2021-01-12T08:59:31Z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