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61" r:id="rId5"/>
    <p:sldId id="262"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711378" y="2338616"/>
            <a:ext cx="3671030" cy="2550227"/>
          </a:xfrm>
        </p:spPr>
        <p:txBody>
          <a:bodyPr/>
          <a:p>
            <a:pPr algn="l"/>
            <a:endParaRPr lang="zh-CN" altLang="en-US" sz="1600"/>
          </a:p>
          <a:p>
            <a:pPr algn="l"/>
            <a:endParaRPr lang="zh-CN" altLang="en-US" sz="1600"/>
          </a:p>
          <a:p>
            <a:pPr algn="l"/>
            <a:endParaRPr lang="zh-CN" altLang="en-US" sz="1600"/>
          </a:p>
          <a:p>
            <a:pPr algn="l"/>
            <a:r>
              <a:rPr lang="zh-CN" altLang="en-US" sz="1600"/>
              <a:t>天之道校园配送是一款专为在校生进行配送食堂外卖的简易微信小程序。</a:t>
            </a:r>
            <a:endParaRPr lang="zh-CN" altLang="en-US" sz="1600"/>
          </a:p>
        </p:txBody>
      </p:sp>
      <p:pic>
        <p:nvPicPr>
          <p:cNvPr id="4" name="图片 3" descr="upload_post_object_v2_3364240955"/>
          <p:cNvPicPr>
            <a:picLocks noChangeAspect="1"/>
          </p:cNvPicPr>
          <p:nvPr/>
        </p:nvPicPr>
        <p:blipFill>
          <a:blip r:embed="rId1"/>
          <a:stretch>
            <a:fillRect/>
          </a:stretch>
        </p:blipFill>
        <p:spPr>
          <a:xfrm>
            <a:off x="5621920" y="1111901"/>
            <a:ext cx="2093875" cy="4527298"/>
          </a:xfrm>
          <a:prstGeom prst="rect">
            <a:avLst/>
          </a:prstGeom>
        </p:spPr>
      </p:pic>
      <p:pic>
        <p:nvPicPr>
          <p:cNvPr id="5" name="图片 4" descr="upload_post_object_v2_2683951484"/>
          <p:cNvPicPr>
            <a:picLocks noChangeAspect="1"/>
          </p:cNvPicPr>
          <p:nvPr/>
        </p:nvPicPr>
        <p:blipFill>
          <a:blip r:embed="rId2"/>
          <a:stretch>
            <a:fillRect/>
          </a:stretch>
        </p:blipFill>
        <p:spPr>
          <a:xfrm>
            <a:off x="2898538" y="2338616"/>
            <a:ext cx="1114131" cy="9476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152970" y="146391"/>
            <a:ext cx="2989474" cy="330020"/>
          </a:xfrm>
          <a:prstGeom prst="rect">
            <a:avLst/>
          </a:prstGeom>
        </p:spPr>
        <p:txBody>
          <a:bodyPr wrap="square" rtlCol="0">
            <a:noAutofit/>
          </a:bodyPr>
          <a:p>
            <a:r>
              <a:rPr lang="en-US" altLang="zh-CN"/>
              <a:t>01 </a:t>
            </a:r>
            <a:r>
              <a:rPr lang="zh-CN" altLang="en-US"/>
              <a:t>产品建立初衷</a:t>
            </a:r>
            <a:endParaRPr lang="zh-CN" altLang="en-US"/>
          </a:p>
        </p:txBody>
      </p:sp>
      <p:sp>
        <p:nvSpPr>
          <p:cNvPr id="3" name="文本框 2"/>
          <p:cNvSpPr txBox="1"/>
          <p:nvPr userDrawn="1"/>
        </p:nvSpPr>
        <p:spPr>
          <a:xfrm>
            <a:off x="520174" y="1052486"/>
            <a:ext cx="2989474" cy="330020"/>
          </a:xfrm>
          <a:prstGeom prst="rect">
            <a:avLst/>
          </a:prstGeom>
        </p:spPr>
        <p:txBody>
          <a:bodyPr wrap="square" rtlCol="0">
            <a:noAutofit/>
          </a:bodyPr>
          <a:p>
            <a:r>
              <a:rPr lang="zh-CN" altLang="en-US"/>
              <a:t>针对人群：西工大在校生</a:t>
            </a:r>
            <a:endParaRPr lang="zh-CN" altLang="en-US"/>
          </a:p>
        </p:txBody>
      </p:sp>
      <p:sp>
        <p:nvSpPr>
          <p:cNvPr id="4" name="文本框 3"/>
          <p:cNvSpPr txBox="1"/>
          <p:nvPr userDrawn="1"/>
        </p:nvSpPr>
        <p:spPr>
          <a:xfrm>
            <a:off x="3803859" y="1052485"/>
            <a:ext cx="3294142" cy="2233789"/>
          </a:xfrm>
          <a:prstGeom prst="rect">
            <a:avLst/>
          </a:prstGeom>
        </p:spPr>
        <p:txBody>
          <a:bodyPr wrap="square" rtlCol="0">
            <a:noAutofit/>
          </a:bodyPr>
          <a:p>
            <a:r>
              <a:rPr lang="zh-CN" altLang="en-US">
                <a:solidFill>
                  <a:srgbClr val="FF0000"/>
                </a:solidFill>
              </a:rPr>
              <a:t>痛点</a:t>
            </a:r>
            <a:r>
              <a:rPr lang="en-US" altLang="zh-CN">
                <a:solidFill>
                  <a:srgbClr val="FF0000"/>
                </a:solidFill>
              </a:rPr>
              <a:t>1</a:t>
            </a:r>
            <a:r>
              <a:rPr lang="zh-CN" altLang="en-US"/>
              <a:t>：针对食堂之前只能自提或者堂食的缺点，食堂外卖是一个很好的切入点</a:t>
            </a:r>
            <a:endParaRPr lang="zh-CN" altLang="en-US"/>
          </a:p>
          <a:p>
            <a:endParaRPr lang="zh-CN" altLang="en-US">
              <a:sym typeface="+mn-ea"/>
            </a:endParaRPr>
          </a:p>
        </p:txBody>
      </p:sp>
      <p:sp>
        <p:nvSpPr>
          <p:cNvPr id="5" name="文本框 4"/>
          <p:cNvSpPr txBox="1"/>
          <p:nvPr userDrawn="1"/>
        </p:nvSpPr>
        <p:spPr>
          <a:xfrm>
            <a:off x="3745343" y="5430488"/>
            <a:ext cx="4033472" cy="397922"/>
          </a:xfrm>
          <a:prstGeom prst="rect">
            <a:avLst/>
          </a:prstGeom>
        </p:spPr>
        <p:txBody>
          <a:bodyPr wrap="square" rtlCol="0">
            <a:noAutofit/>
          </a:bodyPr>
          <a:p>
            <a:r>
              <a:rPr lang="zh-CN" altLang="en-US">
                <a:solidFill>
                  <a:srgbClr val="FF0000"/>
                </a:solidFill>
              </a:rPr>
              <a:t>小程序是</a:t>
            </a:r>
            <a:r>
              <a:rPr lang="zh-CN" altLang="en-US">
                <a:sym typeface="+mn-ea"/>
              </a:rPr>
              <a:t>食堂外卖一个很好的</a:t>
            </a:r>
            <a:r>
              <a:rPr lang="zh-CN" altLang="en-US"/>
              <a:t>载体</a:t>
            </a:r>
            <a:endParaRPr lang="zh-CN" altLang="en-US"/>
          </a:p>
        </p:txBody>
      </p:sp>
      <p:pic>
        <p:nvPicPr>
          <p:cNvPr id="6" name="图片 5" descr="upload_post_object_v2_2503072956"/>
          <p:cNvPicPr>
            <a:picLocks noChangeAspect="1"/>
          </p:cNvPicPr>
          <p:nvPr/>
        </p:nvPicPr>
        <p:blipFill>
          <a:blip r:embed="rId1"/>
          <a:stretch>
            <a:fillRect/>
          </a:stretch>
        </p:blipFill>
        <p:spPr>
          <a:xfrm>
            <a:off x="4398035" y="2838876"/>
            <a:ext cx="1851187" cy="1763035"/>
          </a:xfrm>
          <a:prstGeom prst="rect">
            <a:avLst/>
          </a:prstGeom>
        </p:spPr>
      </p:pic>
      <p:sp>
        <p:nvSpPr>
          <p:cNvPr id="7" name="文本框 6"/>
          <p:cNvSpPr txBox="1"/>
          <p:nvPr/>
        </p:nvSpPr>
        <p:spPr>
          <a:xfrm>
            <a:off x="7715403" y="1052486"/>
            <a:ext cx="3648474" cy="1994719"/>
          </a:xfrm>
          <a:prstGeom prst="rect">
            <a:avLst/>
          </a:prstGeom>
          <a:noFill/>
        </p:spPr>
        <p:txBody>
          <a:bodyPr wrap="square" rtlCol="0" anchor="t">
            <a:noAutofit/>
          </a:bodyPr>
          <a:p>
            <a:r>
              <a:rPr lang="zh-CN" altLang="en-US">
                <a:solidFill>
                  <a:srgbClr val="FF0000"/>
                </a:solidFill>
                <a:sym typeface="+mn-ea"/>
              </a:rPr>
              <a:t>痛点2</a:t>
            </a:r>
            <a:r>
              <a:rPr lang="zh-CN" altLang="en-US">
                <a:sym typeface="+mn-ea"/>
              </a:rPr>
              <a:t>：介于外卖的卫生问题，食堂相比于外面的外卖，卫生的保障系数比较高，相比于同类的外卖平台，拥有产自食堂的特色</a:t>
            </a:r>
            <a:endParaRPr lang="zh-CN" altLang="en-US"/>
          </a:p>
        </p:txBody>
      </p:sp>
      <p:pic>
        <p:nvPicPr>
          <p:cNvPr id="8" name="图片 7" descr="upload_post_object_v2_671127150"/>
          <p:cNvPicPr>
            <a:picLocks noChangeAspect="1"/>
          </p:cNvPicPr>
          <p:nvPr/>
        </p:nvPicPr>
        <p:blipFill>
          <a:blip r:embed="rId2"/>
          <a:stretch>
            <a:fillRect/>
          </a:stretch>
        </p:blipFill>
        <p:spPr>
          <a:xfrm>
            <a:off x="623063" y="2843510"/>
            <a:ext cx="2561188" cy="1758427"/>
          </a:xfrm>
          <a:prstGeom prst="rect">
            <a:avLst/>
          </a:prstGeom>
        </p:spPr>
      </p:pic>
      <p:pic>
        <p:nvPicPr>
          <p:cNvPr id="9" name="图片 8" descr="upload_post_object_v2_1078770268"/>
          <p:cNvPicPr>
            <a:picLocks noChangeAspect="1"/>
          </p:cNvPicPr>
          <p:nvPr/>
        </p:nvPicPr>
        <p:blipFill>
          <a:blip r:embed="rId3"/>
          <a:stretch>
            <a:fillRect/>
          </a:stretch>
        </p:blipFill>
        <p:spPr>
          <a:xfrm>
            <a:off x="7918687" y="2868361"/>
            <a:ext cx="2924175" cy="1733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152970" y="146391"/>
            <a:ext cx="2989474" cy="330020"/>
          </a:xfrm>
          <a:prstGeom prst="rect">
            <a:avLst/>
          </a:prstGeom>
        </p:spPr>
        <p:txBody>
          <a:bodyPr wrap="square" rtlCol="0">
            <a:noAutofit/>
          </a:bodyPr>
          <a:p>
            <a:r>
              <a:rPr lang="en-US" altLang="zh-CN"/>
              <a:t>02 </a:t>
            </a:r>
            <a:r>
              <a:rPr lang="zh-CN" altLang="en-US"/>
              <a:t>产品功能架构图</a:t>
            </a:r>
            <a:endParaRPr lang="zh-CN" altLang="en-US"/>
          </a:p>
        </p:txBody>
      </p:sp>
      <p:pic>
        <p:nvPicPr>
          <p:cNvPr id="3" name="图片 2" descr="upload_post_object_v2_880347098"/>
          <p:cNvPicPr>
            <a:picLocks noChangeAspect="1"/>
          </p:cNvPicPr>
          <p:nvPr/>
        </p:nvPicPr>
        <p:blipFill>
          <a:blip r:embed="rId1"/>
          <a:stretch>
            <a:fillRect/>
          </a:stretch>
        </p:blipFill>
        <p:spPr>
          <a:xfrm>
            <a:off x="90487" y="838200"/>
            <a:ext cx="12011025" cy="518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152970" y="146391"/>
            <a:ext cx="2989474" cy="330020"/>
          </a:xfrm>
          <a:prstGeom prst="rect">
            <a:avLst/>
          </a:prstGeom>
        </p:spPr>
        <p:txBody>
          <a:bodyPr wrap="square" rtlCol="0">
            <a:noAutofit/>
          </a:bodyPr>
          <a:p>
            <a:r>
              <a:rPr lang="en-US" altLang="zh-CN"/>
              <a:t>03 </a:t>
            </a:r>
            <a:r>
              <a:rPr lang="zh-CN" altLang="en-US"/>
              <a:t>功能展示</a:t>
            </a:r>
            <a:endParaRPr lang="zh-CN" altLang="en-US"/>
          </a:p>
        </p:txBody>
      </p:sp>
      <p:pic>
        <p:nvPicPr>
          <p:cNvPr id="3" name="图片 2" descr="upload_post_object_v2_3038999194"/>
          <p:cNvPicPr>
            <a:picLocks noChangeAspect="1"/>
          </p:cNvPicPr>
          <p:nvPr/>
        </p:nvPicPr>
        <p:blipFill>
          <a:blip r:embed="rId1"/>
          <a:stretch>
            <a:fillRect/>
          </a:stretch>
        </p:blipFill>
        <p:spPr>
          <a:xfrm>
            <a:off x="401996" y="969730"/>
            <a:ext cx="2386704" cy="5160442"/>
          </a:xfrm>
          <a:prstGeom prst="rect">
            <a:avLst/>
          </a:prstGeom>
        </p:spPr>
      </p:pic>
      <p:pic>
        <p:nvPicPr>
          <p:cNvPr id="4" name="图片 3" descr="upload_post_object_v2_638081952"/>
          <p:cNvPicPr>
            <a:picLocks noChangeAspect="1"/>
          </p:cNvPicPr>
          <p:nvPr/>
        </p:nvPicPr>
        <p:blipFill>
          <a:blip r:embed="rId2"/>
          <a:stretch>
            <a:fillRect/>
          </a:stretch>
        </p:blipFill>
        <p:spPr>
          <a:xfrm>
            <a:off x="6222118" y="926758"/>
            <a:ext cx="2314558" cy="5004450"/>
          </a:xfrm>
          <a:prstGeom prst="rect">
            <a:avLst/>
          </a:prstGeom>
        </p:spPr>
      </p:pic>
      <p:pic>
        <p:nvPicPr>
          <p:cNvPr id="5" name="图片 4" descr="upload_post_object_v2_925158562"/>
          <p:cNvPicPr>
            <a:picLocks noChangeAspect="1"/>
          </p:cNvPicPr>
          <p:nvPr/>
        </p:nvPicPr>
        <p:blipFill>
          <a:blip r:embed="rId3"/>
          <a:stretch>
            <a:fillRect/>
          </a:stretch>
        </p:blipFill>
        <p:spPr>
          <a:xfrm>
            <a:off x="3364235" y="969730"/>
            <a:ext cx="2280713" cy="4931271"/>
          </a:xfrm>
          <a:prstGeom prst="rect">
            <a:avLst/>
          </a:prstGeom>
        </p:spPr>
      </p:pic>
      <p:pic>
        <p:nvPicPr>
          <p:cNvPr id="6" name="图片 5" descr="upload_post_object_v2_3445729810"/>
          <p:cNvPicPr>
            <a:picLocks noChangeAspect="1"/>
          </p:cNvPicPr>
          <p:nvPr/>
        </p:nvPicPr>
        <p:blipFill>
          <a:blip r:embed="rId4"/>
          <a:stretch>
            <a:fillRect/>
          </a:stretch>
        </p:blipFill>
        <p:spPr>
          <a:xfrm>
            <a:off x="9113846" y="926782"/>
            <a:ext cx="2339597" cy="50585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Words>
  <Application>WPS Office WWO_wpscloud_20230831145325-2ce933391b</Application>
  <PresentationFormat>宽屏</PresentationFormat>
  <Paragraphs>19</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微软雅黑</vt:lpstr>
      <vt:lpstr>汉仪旗黑KW 55S</vt:lpstr>
      <vt:lpstr>汉仪书宋二KW</vt:lpstr>
      <vt:lpstr>Kingsoft Confetti</vt:lpstr>
      <vt:lpstr>微软雅黑</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2023-09-04T11:05:17Z</dcterms:created>
  <dcterms:modified xsi:type="dcterms:W3CDTF">2023-09-04T11:05:17Z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B75C98F4C40948689CB49D1002CA5FAC</vt:lpwstr>
  </property>
</Properties>
</file>