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5"/>
  </p:notesMasterIdLst>
  <p:sldIdLst>
    <p:sldId id="256" r:id="rId2"/>
    <p:sldId id="257" r:id="rId3"/>
    <p:sldId id="258" r:id="rId4"/>
    <p:sldId id="262" r:id="rId5"/>
    <p:sldId id="259" r:id="rId6"/>
    <p:sldId id="260" r:id="rId7"/>
    <p:sldId id="261" r:id="rId8"/>
    <p:sldId id="263" r:id="rId9"/>
    <p:sldId id="277" r:id="rId10"/>
    <p:sldId id="278" r:id="rId11"/>
    <p:sldId id="264" r:id="rId12"/>
    <p:sldId id="266" r:id="rId13"/>
    <p:sldId id="265"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96"/>
    <p:restoredTop sz="85359" autoAdjust="0"/>
  </p:normalViewPr>
  <p:slideViewPr>
    <p:cSldViewPr snapToGrid="0" snapToObjects="1">
      <p:cViewPr varScale="1">
        <p:scale>
          <a:sx n="101" d="100"/>
          <a:sy n="101" d="100"/>
        </p:scale>
        <p:origin x="22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1E1EE9-856B-6141-826E-95A006EA14AA}" type="datetimeFigureOut">
              <a:rPr lang="en-US" smtClean="0"/>
              <a:t>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894106-9C15-A945-BB97-65AC1CF99BC3}" type="slidenum">
              <a:rPr lang="en-US" smtClean="0"/>
              <a:t>‹#›</a:t>
            </a:fld>
            <a:endParaRPr lang="en-US"/>
          </a:p>
        </p:txBody>
      </p:sp>
    </p:spTree>
    <p:extLst>
      <p:ext uri="{BB962C8B-B14F-4D97-AF65-F5344CB8AC3E}">
        <p14:creationId xmlns:p14="http://schemas.microsoft.com/office/powerpoint/2010/main" val="3546707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不仅仅需要满足全国、省、市、县等各级工商联组织内部需要，更要考虑分布在各地的商会、非公有制企业、个体工商户的数据处理和访问要求， 这为网上工商联大数据操作服务的建设带来了很大挑战 </a:t>
            </a:r>
            <a:endParaRPr lang="zh-CN" altLang="en-US" dirty="0"/>
          </a:p>
        </p:txBody>
      </p:sp>
      <p:sp>
        <p:nvSpPr>
          <p:cNvPr id="4" name="Slide Number Placeholder 3"/>
          <p:cNvSpPr>
            <a:spLocks noGrp="1"/>
          </p:cNvSpPr>
          <p:nvPr>
            <p:ph type="sldNum" sz="quarter" idx="5"/>
          </p:nvPr>
        </p:nvSpPr>
        <p:spPr/>
        <p:txBody>
          <a:bodyPr/>
          <a:lstStyle/>
          <a:p>
            <a:fld id="{F3894106-9C15-A945-BB97-65AC1CF99BC3}" type="slidenum">
              <a:rPr lang="en-US" smtClean="0"/>
              <a:t>3</a:t>
            </a:fld>
            <a:endParaRPr lang="en-US"/>
          </a:p>
        </p:txBody>
      </p:sp>
    </p:spTree>
    <p:extLst>
      <p:ext uri="{BB962C8B-B14F-4D97-AF65-F5344CB8AC3E}">
        <p14:creationId xmlns:p14="http://schemas.microsoft.com/office/powerpoint/2010/main" val="4286128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94106-9C15-A945-BB97-65AC1CF99BC3}" type="slidenum">
              <a:rPr lang="en-US" smtClean="0"/>
              <a:t>5</a:t>
            </a:fld>
            <a:endParaRPr lang="en-US"/>
          </a:p>
        </p:txBody>
      </p:sp>
    </p:spTree>
    <p:extLst>
      <p:ext uri="{BB962C8B-B14F-4D97-AF65-F5344CB8AC3E}">
        <p14:creationId xmlns:p14="http://schemas.microsoft.com/office/powerpoint/2010/main" val="647993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传统的中文分词分为四种，分别是基于规则、基于统计、基于标注和基于理解。基于理解的分词方法是通过让计算机模拟人对句子的理解，达到识别词的效果。其基本思想就是在分词的同时进行句法、语义分析，利用句法信息和语义信息来处理歧义现象</a:t>
            </a:r>
            <a:endParaRPr lang="zh-CN" altLang="en-US" dirty="0"/>
          </a:p>
        </p:txBody>
      </p:sp>
      <p:sp>
        <p:nvSpPr>
          <p:cNvPr id="4" name="灯片编号占位符 3"/>
          <p:cNvSpPr>
            <a:spLocks noGrp="1"/>
          </p:cNvSpPr>
          <p:nvPr>
            <p:ph type="sldNum" sz="quarter" idx="5"/>
          </p:nvPr>
        </p:nvSpPr>
        <p:spPr/>
        <p:txBody>
          <a:bodyPr/>
          <a:lstStyle/>
          <a:p>
            <a:fld id="{F3894106-9C15-A945-BB97-65AC1CF99BC3}" type="slidenum">
              <a:rPr lang="en-US" smtClean="0"/>
              <a:t>12</a:t>
            </a:fld>
            <a:endParaRPr lang="en-US"/>
          </a:p>
        </p:txBody>
      </p:sp>
    </p:spTree>
    <p:extLst>
      <p:ext uri="{BB962C8B-B14F-4D97-AF65-F5344CB8AC3E}">
        <p14:creationId xmlns:p14="http://schemas.microsoft.com/office/powerpoint/2010/main" val="1952041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文本分类是</a:t>
            </a:r>
            <a:r>
              <a:rPr lang="en-US" altLang="zh-CN" sz="1200" kern="1200" dirty="0">
                <a:solidFill>
                  <a:schemeClr val="tx1"/>
                </a:solidFill>
                <a:effectLst/>
                <a:latin typeface="+mn-lt"/>
                <a:ea typeface="+mn-ea"/>
                <a:cs typeface="+mn-cs"/>
              </a:rPr>
              <a:t>NLP</a:t>
            </a:r>
            <a:r>
              <a:rPr lang="zh-CN" altLang="zh-CN" sz="1200" kern="1200" dirty="0">
                <a:solidFill>
                  <a:schemeClr val="tx1"/>
                </a:solidFill>
                <a:effectLst/>
                <a:latin typeface="+mn-lt"/>
                <a:ea typeface="+mn-ea"/>
                <a:cs typeface="+mn-cs"/>
              </a:rPr>
              <a:t>中的一个很基础的问题，区别于传统的</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RNN</a:t>
            </a:r>
            <a:r>
              <a:rPr lang="zh-CN" altLang="zh-CN" sz="1200" kern="1200" dirty="0">
                <a:solidFill>
                  <a:schemeClr val="tx1"/>
                </a:solidFill>
                <a:effectLst/>
                <a:latin typeface="+mn-lt"/>
                <a:ea typeface="+mn-ea"/>
                <a:cs typeface="+mn-cs"/>
              </a:rPr>
              <a:t>对文本进行分类，</a:t>
            </a:r>
            <a:r>
              <a:rPr lang="en-US" altLang="zh-CN" sz="1200" kern="1200" dirty="0">
                <a:solidFill>
                  <a:schemeClr val="tx1"/>
                </a:solidFill>
                <a:effectLst/>
                <a:latin typeface="+mn-lt"/>
                <a:ea typeface="+mn-ea"/>
                <a:cs typeface="+mn-cs"/>
              </a:rPr>
              <a:t>Text GCN</a:t>
            </a:r>
            <a:r>
              <a:rPr lang="zh-CN" altLang="zh-CN" sz="1200" kern="1200" dirty="0">
                <a:solidFill>
                  <a:schemeClr val="tx1"/>
                </a:solidFill>
                <a:effectLst/>
                <a:latin typeface="+mn-lt"/>
                <a:ea typeface="+mn-ea"/>
                <a:cs typeface="+mn-cs"/>
              </a:rPr>
              <a:t>将文档和文档中词都视为节点，在整个语料集上构建图，利用</a:t>
            </a:r>
            <a:r>
              <a:rPr lang="en-US" altLang="zh-CN" sz="1200" kern="1200" dirty="0">
                <a:solidFill>
                  <a:schemeClr val="tx1"/>
                </a:solidFill>
                <a:effectLst/>
                <a:latin typeface="+mn-lt"/>
                <a:ea typeface="+mn-ea"/>
                <a:cs typeface="+mn-cs"/>
              </a:rPr>
              <a:t>co-occurrence</a:t>
            </a:r>
            <a:r>
              <a:rPr lang="zh-CN" altLang="zh-CN" sz="1200" kern="1200" dirty="0">
                <a:solidFill>
                  <a:schemeClr val="tx1"/>
                </a:solidFill>
                <a:effectLst/>
                <a:latin typeface="+mn-lt"/>
                <a:ea typeface="+mn-ea"/>
                <a:cs typeface="+mn-cs"/>
              </a:rPr>
              <a:t>信息来构建边，然后将文本分类问题看作是节点分类问题。</a:t>
            </a:r>
          </a:p>
          <a:p>
            <a:endParaRPr lang="zh-CN" altLang="en-US" dirty="0"/>
          </a:p>
        </p:txBody>
      </p:sp>
      <p:sp>
        <p:nvSpPr>
          <p:cNvPr id="4" name="灯片编号占位符 3"/>
          <p:cNvSpPr>
            <a:spLocks noGrp="1"/>
          </p:cNvSpPr>
          <p:nvPr>
            <p:ph type="sldNum" sz="quarter" idx="5"/>
          </p:nvPr>
        </p:nvSpPr>
        <p:spPr/>
        <p:txBody>
          <a:bodyPr/>
          <a:lstStyle/>
          <a:p>
            <a:fld id="{F3894106-9C15-A945-BB97-65AC1CF99BC3}" type="slidenum">
              <a:rPr lang="en-US" smtClean="0"/>
              <a:t>13</a:t>
            </a:fld>
            <a:endParaRPr lang="en-US"/>
          </a:p>
        </p:txBody>
      </p:sp>
    </p:spTree>
    <p:extLst>
      <p:ext uri="{BB962C8B-B14F-4D97-AF65-F5344CB8AC3E}">
        <p14:creationId xmlns:p14="http://schemas.microsoft.com/office/powerpoint/2010/main" val="3125600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对文本进行分类以及对用户信息需求正确理解的基础之上，检索模型就需要在接受到用户请求并定位到相关文档后对文档进行正确的排序。传统的信息检索过程中对文档的返回都是依据请求和文档的索引匹配度来进行排序，经常容易造成影响请求较大的因素在检索过程中所占权重很少的问题</a:t>
            </a:r>
            <a:endParaRPr lang="zh-CN" altLang="en-US" dirty="0"/>
          </a:p>
        </p:txBody>
      </p:sp>
      <p:sp>
        <p:nvSpPr>
          <p:cNvPr id="4" name="灯片编号占位符 3"/>
          <p:cNvSpPr>
            <a:spLocks noGrp="1"/>
          </p:cNvSpPr>
          <p:nvPr>
            <p:ph type="sldNum" sz="quarter" idx="5"/>
          </p:nvPr>
        </p:nvSpPr>
        <p:spPr/>
        <p:txBody>
          <a:bodyPr/>
          <a:lstStyle/>
          <a:p>
            <a:fld id="{F3894106-9C15-A945-BB97-65AC1CF99BC3}" type="slidenum">
              <a:rPr lang="en-US" smtClean="0"/>
              <a:t>14</a:t>
            </a:fld>
            <a:endParaRPr lang="en-US"/>
          </a:p>
        </p:txBody>
      </p:sp>
    </p:spTree>
    <p:extLst>
      <p:ext uri="{BB962C8B-B14F-4D97-AF65-F5344CB8AC3E}">
        <p14:creationId xmlns:p14="http://schemas.microsoft.com/office/powerpoint/2010/main" val="3029216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Note that it is </a:t>
            </a:r>
            <a:r>
              <a:rPr lang="en-US" altLang="zh-CN" dirty="0">
                <a:solidFill>
                  <a:srgbClr val="FF0000"/>
                </a:solidFill>
              </a:rPr>
              <a:t>these loss functions that guide the learning process</a:t>
            </a:r>
            <a:r>
              <a:rPr lang="en-US" altLang="zh-CN" dirty="0"/>
              <a:t>; however, the evaluation of the learned ranking models is based on the evaluation measures.</a:t>
            </a:r>
            <a:endParaRPr lang="zh-CN" altLang="en-US" dirty="0"/>
          </a:p>
        </p:txBody>
      </p:sp>
      <p:sp>
        <p:nvSpPr>
          <p:cNvPr id="4" name="灯片编号占位符 3"/>
          <p:cNvSpPr>
            <a:spLocks noGrp="1"/>
          </p:cNvSpPr>
          <p:nvPr>
            <p:ph type="sldNum" sz="quarter" idx="5"/>
          </p:nvPr>
        </p:nvSpPr>
        <p:spPr/>
        <p:txBody>
          <a:bodyPr/>
          <a:lstStyle/>
          <a:p>
            <a:fld id="{F3894106-9C15-A945-BB97-65AC1CF99BC3}" type="slidenum">
              <a:rPr lang="en-US" smtClean="0"/>
              <a:t>16</a:t>
            </a:fld>
            <a:endParaRPr lang="en-US"/>
          </a:p>
        </p:txBody>
      </p:sp>
    </p:spTree>
    <p:extLst>
      <p:ext uri="{BB962C8B-B14F-4D97-AF65-F5344CB8AC3E}">
        <p14:creationId xmlns:p14="http://schemas.microsoft.com/office/powerpoint/2010/main" val="1872903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放大并不是解决问题的万金油（方法）</a:t>
            </a:r>
          </a:p>
        </p:txBody>
      </p:sp>
      <p:sp>
        <p:nvSpPr>
          <p:cNvPr id="4" name="灯片编号占位符 3"/>
          <p:cNvSpPr>
            <a:spLocks noGrp="1"/>
          </p:cNvSpPr>
          <p:nvPr>
            <p:ph type="sldNum" sz="quarter" idx="5"/>
          </p:nvPr>
        </p:nvSpPr>
        <p:spPr/>
        <p:txBody>
          <a:bodyPr/>
          <a:lstStyle/>
          <a:p>
            <a:fld id="{F3894106-9C15-A945-BB97-65AC1CF99BC3}" type="slidenum">
              <a:rPr lang="en-US" smtClean="0"/>
              <a:t>20</a:t>
            </a:fld>
            <a:endParaRPr lang="en-US"/>
          </a:p>
        </p:txBody>
      </p:sp>
    </p:spTree>
    <p:extLst>
      <p:ext uri="{BB962C8B-B14F-4D97-AF65-F5344CB8AC3E}">
        <p14:creationId xmlns:p14="http://schemas.microsoft.com/office/powerpoint/2010/main" val="955655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894106-9C15-A945-BB97-65AC1CF99BC3}" type="slidenum">
              <a:rPr lang="en-US" smtClean="0"/>
              <a:t>22</a:t>
            </a:fld>
            <a:endParaRPr lang="en-US"/>
          </a:p>
        </p:txBody>
      </p:sp>
    </p:spTree>
    <p:extLst>
      <p:ext uri="{BB962C8B-B14F-4D97-AF65-F5344CB8AC3E}">
        <p14:creationId xmlns:p14="http://schemas.microsoft.com/office/powerpoint/2010/main" val="1033264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24761-D21B-D943-8C12-721DB4DD9F89}"/>
              </a:ext>
            </a:extLst>
          </p:cNvPr>
          <p:cNvSpPr>
            <a:spLocks noGrp="1"/>
          </p:cNvSpPr>
          <p:nvPr>
            <p:ph type="ctrTitle"/>
          </p:nvPr>
        </p:nvSpPr>
        <p:spPr>
          <a:xfrm>
            <a:off x="1600200" y="2386744"/>
            <a:ext cx="8991600" cy="1239894"/>
          </a:xfrm>
        </p:spPr>
        <p:txBody>
          <a:bodyPr>
            <a:normAutofit fontScale="90000"/>
          </a:bodyPr>
          <a:lstStyle/>
          <a:p>
            <a:r>
              <a:rPr lang="en-US" dirty="0">
                <a:latin typeface="Comic Sans MS" panose="030F0902030302020204" pitchFamily="66" charset="0"/>
              </a:rPr>
              <a:t>INTELLIGENT </a:t>
            </a:r>
            <a:r>
              <a:rPr lang="en-US" dirty="0">
                <a:solidFill>
                  <a:srgbClr val="FF0000"/>
                </a:solidFill>
                <a:latin typeface="Comic Sans MS" panose="030F0902030302020204" pitchFamily="66" charset="0"/>
              </a:rPr>
              <a:t>IR</a:t>
            </a:r>
            <a:r>
              <a:rPr lang="en-US" dirty="0">
                <a:latin typeface="Comic Sans MS" panose="030F0902030302020204" pitchFamily="66" charset="0"/>
              </a:rPr>
              <a:t> IN </a:t>
            </a:r>
            <a:r>
              <a:rPr lang="en-US" dirty="0">
                <a:solidFill>
                  <a:srgbClr val="FF0000"/>
                </a:solidFill>
                <a:latin typeface="Comic Sans MS" panose="030F0902030302020204" pitchFamily="66" charset="0"/>
              </a:rPr>
              <a:t>DATA PORTAL</a:t>
            </a:r>
          </a:p>
        </p:txBody>
      </p:sp>
      <p:sp>
        <p:nvSpPr>
          <p:cNvPr id="3" name="Subtitle 2">
            <a:extLst>
              <a:ext uri="{FF2B5EF4-FFF2-40B4-BE49-F238E27FC236}">
                <a16:creationId xmlns:a16="http://schemas.microsoft.com/office/drawing/2014/main" id="{C11B7AE6-D2C5-4D41-A19D-8A21812A0BA0}"/>
              </a:ext>
            </a:extLst>
          </p:cNvPr>
          <p:cNvSpPr>
            <a:spLocks noGrp="1"/>
          </p:cNvSpPr>
          <p:nvPr>
            <p:ph type="subTitle" idx="1"/>
          </p:nvPr>
        </p:nvSpPr>
        <p:spPr/>
        <p:txBody>
          <a:bodyPr/>
          <a:lstStyle/>
          <a:p>
            <a:r>
              <a:rPr lang="en-US" dirty="0"/>
              <a:t>2019-11-20</a:t>
            </a:r>
          </a:p>
        </p:txBody>
      </p:sp>
    </p:spTree>
    <p:extLst>
      <p:ext uri="{BB962C8B-B14F-4D97-AF65-F5344CB8AC3E}">
        <p14:creationId xmlns:p14="http://schemas.microsoft.com/office/powerpoint/2010/main" val="3557335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C3F6-4A72-C647-B600-E48CDBED9B66}"/>
              </a:ext>
            </a:extLst>
          </p:cNvPr>
          <p:cNvSpPr>
            <a:spLocks noGrp="1"/>
          </p:cNvSpPr>
          <p:nvPr>
            <p:ph type="title"/>
          </p:nvPr>
        </p:nvSpPr>
        <p:spPr/>
        <p:txBody>
          <a:bodyPr/>
          <a:lstStyle/>
          <a:p>
            <a:r>
              <a:rPr lang="zh-CN" altLang="en-US" dirty="0"/>
              <a:t>基于机器学习的排序算法研究</a:t>
            </a:r>
            <a:endParaRPr lang="en-US" dirty="0"/>
          </a:p>
        </p:txBody>
      </p:sp>
      <p:sp>
        <p:nvSpPr>
          <p:cNvPr id="3" name="Content Placeholder 2">
            <a:extLst>
              <a:ext uri="{FF2B5EF4-FFF2-40B4-BE49-F238E27FC236}">
                <a16:creationId xmlns:a16="http://schemas.microsoft.com/office/drawing/2014/main" id="{6F954664-E546-5C4F-A1C8-BEE5428788F7}"/>
              </a:ext>
            </a:extLst>
          </p:cNvPr>
          <p:cNvSpPr>
            <a:spLocks noGrp="1"/>
          </p:cNvSpPr>
          <p:nvPr>
            <p:ph idx="1"/>
          </p:nvPr>
        </p:nvSpPr>
        <p:spPr>
          <a:xfrm>
            <a:off x="2231136" y="2638044"/>
            <a:ext cx="7729728" cy="3101983"/>
          </a:xfrm>
        </p:spPr>
        <p:txBody>
          <a:bodyPr>
            <a:normAutofit/>
          </a:bodyPr>
          <a:lstStyle/>
          <a:p>
            <a:pPr marL="0" indent="0" algn="ctr">
              <a:buNone/>
            </a:pPr>
            <a:r>
              <a:rPr lang="zh-CN" altLang="en-US" sz="2400" dirty="0"/>
              <a:t>底层检索策略</a:t>
            </a:r>
            <a:endParaRPr lang="en-US" sz="2400" dirty="0"/>
          </a:p>
        </p:txBody>
      </p:sp>
      <p:cxnSp>
        <p:nvCxnSpPr>
          <p:cNvPr id="5" name="Straight Arrow Connector 4">
            <a:extLst>
              <a:ext uri="{FF2B5EF4-FFF2-40B4-BE49-F238E27FC236}">
                <a16:creationId xmlns:a16="http://schemas.microsoft.com/office/drawing/2014/main" id="{BC798726-8799-9C4E-8A07-6DC888A742D7}"/>
              </a:ext>
            </a:extLst>
          </p:cNvPr>
          <p:cNvCxnSpPr>
            <a:cxnSpLocks/>
          </p:cNvCxnSpPr>
          <p:nvPr/>
        </p:nvCxnSpPr>
        <p:spPr>
          <a:xfrm>
            <a:off x="6096000" y="3124200"/>
            <a:ext cx="1536700" cy="10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BCD53B0-D112-394D-88C1-4787F9225964}"/>
              </a:ext>
            </a:extLst>
          </p:cNvPr>
          <p:cNvCxnSpPr/>
          <p:nvPr/>
        </p:nvCxnSpPr>
        <p:spPr>
          <a:xfrm flipH="1">
            <a:off x="4838700" y="3124200"/>
            <a:ext cx="1257300" cy="10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BB1BF3A-79CE-314A-A8F3-A1AD168F94B8}"/>
              </a:ext>
            </a:extLst>
          </p:cNvPr>
          <p:cNvSpPr txBox="1"/>
          <p:nvPr/>
        </p:nvSpPr>
        <p:spPr>
          <a:xfrm>
            <a:off x="3632200" y="4368800"/>
            <a:ext cx="2749471" cy="400110"/>
          </a:xfrm>
          <a:prstGeom prst="rect">
            <a:avLst/>
          </a:prstGeom>
          <a:noFill/>
        </p:spPr>
        <p:txBody>
          <a:bodyPr wrap="none" rtlCol="0">
            <a:spAutoFit/>
          </a:bodyPr>
          <a:lstStyle/>
          <a:p>
            <a:r>
              <a:rPr lang="zh-CN" altLang="en-US" sz="2000" dirty="0"/>
              <a:t>检索信号与</a:t>
            </a:r>
            <a:r>
              <a:rPr lang="zh-CN" altLang="en-US" sz="2000" dirty="0">
                <a:solidFill>
                  <a:srgbClr val="FF0000"/>
                </a:solidFill>
              </a:rPr>
              <a:t>文档</a:t>
            </a:r>
            <a:r>
              <a:rPr lang="zh-CN" altLang="en-US" sz="2000" dirty="0"/>
              <a:t>的匹配</a:t>
            </a:r>
            <a:endParaRPr lang="en-US" sz="2000" dirty="0"/>
          </a:p>
        </p:txBody>
      </p:sp>
      <p:sp>
        <p:nvSpPr>
          <p:cNvPr id="12" name="TextBox 11">
            <a:extLst>
              <a:ext uri="{FF2B5EF4-FFF2-40B4-BE49-F238E27FC236}">
                <a16:creationId xmlns:a16="http://schemas.microsoft.com/office/drawing/2014/main" id="{7AEEBBB3-8485-004F-94C9-5D075BC4690B}"/>
              </a:ext>
            </a:extLst>
          </p:cNvPr>
          <p:cNvSpPr txBox="1"/>
          <p:nvPr/>
        </p:nvSpPr>
        <p:spPr>
          <a:xfrm>
            <a:off x="6642685" y="4368800"/>
            <a:ext cx="1980029" cy="400110"/>
          </a:xfrm>
          <a:prstGeom prst="rect">
            <a:avLst/>
          </a:prstGeom>
          <a:noFill/>
        </p:spPr>
        <p:txBody>
          <a:bodyPr wrap="none" rtlCol="0">
            <a:spAutoFit/>
          </a:bodyPr>
          <a:lstStyle/>
          <a:p>
            <a:r>
              <a:rPr lang="zh-CN" altLang="en-US" sz="2000" dirty="0">
                <a:solidFill>
                  <a:srgbClr val="FF0000"/>
                </a:solidFill>
              </a:rPr>
              <a:t>返回文档的排序</a:t>
            </a:r>
            <a:endParaRPr lang="en-US" sz="2000" dirty="0">
              <a:solidFill>
                <a:srgbClr val="FF0000"/>
              </a:solidFill>
            </a:endParaRPr>
          </a:p>
        </p:txBody>
      </p:sp>
      <p:sp>
        <p:nvSpPr>
          <p:cNvPr id="17" name="TextBox 16">
            <a:extLst>
              <a:ext uri="{FF2B5EF4-FFF2-40B4-BE49-F238E27FC236}">
                <a16:creationId xmlns:a16="http://schemas.microsoft.com/office/drawing/2014/main" id="{D6C2EF26-1C62-5148-B7B6-80D6FC6B127B}"/>
              </a:ext>
            </a:extLst>
          </p:cNvPr>
          <p:cNvSpPr txBox="1"/>
          <p:nvPr/>
        </p:nvSpPr>
        <p:spPr>
          <a:xfrm>
            <a:off x="4578814" y="5471785"/>
            <a:ext cx="1396536" cy="1477328"/>
          </a:xfrm>
          <a:prstGeom prst="rect">
            <a:avLst/>
          </a:prstGeom>
          <a:noFill/>
        </p:spPr>
        <p:txBody>
          <a:bodyPr wrap="none" rtlCol="0">
            <a:spAutoFit/>
          </a:bodyPr>
          <a:lstStyle/>
          <a:p>
            <a:pPr marL="285750" indent="-285750">
              <a:buFont typeface="Wingdings" pitchFamily="2" charset="2"/>
              <a:buChar char="q"/>
            </a:pPr>
            <a:r>
              <a:rPr lang="zh-CN" altLang="en-US" dirty="0"/>
              <a:t>存储形式</a:t>
            </a:r>
            <a:endParaRPr lang="en-US" altLang="zh-CN" dirty="0"/>
          </a:p>
          <a:p>
            <a:pPr marL="285750" indent="-285750">
              <a:buFont typeface="Wingdings" pitchFamily="2" charset="2"/>
              <a:buChar char="q"/>
            </a:pPr>
            <a:r>
              <a:rPr lang="zh-CN" altLang="en-US" dirty="0"/>
              <a:t>数据组织</a:t>
            </a:r>
            <a:endParaRPr lang="en-US" altLang="zh-CN" dirty="0"/>
          </a:p>
          <a:p>
            <a:pPr marL="285750" indent="-285750">
              <a:buFont typeface="Wingdings" pitchFamily="2" charset="2"/>
              <a:buChar char="q"/>
            </a:pPr>
            <a:r>
              <a:rPr lang="zh-CN" altLang="en-US" dirty="0"/>
              <a:t>表示形式</a:t>
            </a:r>
            <a:endParaRPr lang="en-US" altLang="zh-CN" dirty="0"/>
          </a:p>
          <a:p>
            <a:pPr marL="285750" indent="-285750">
              <a:buFont typeface="Wingdings" pitchFamily="2" charset="2"/>
              <a:buChar char="q"/>
            </a:pPr>
            <a:endParaRPr lang="en-US" altLang="zh-CN" dirty="0"/>
          </a:p>
          <a:p>
            <a:pPr marL="285750" indent="-285750">
              <a:buFont typeface="Wingdings" pitchFamily="2" charset="2"/>
              <a:buChar char="q"/>
            </a:pPr>
            <a:endParaRPr lang="en-US" dirty="0"/>
          </a:p>
        </p:txBody>
      </p:sp>
      <p:sp>
        <p:nvSpPr>
          <p:cNvPr id="18" name="Down Arrow 17">
            <a:extLst>
              <a:ext uri="{FF2B5EF4-FFF2-40B4-BE49-F238E27FC236}">
                <a16:creationId xmlns:a16="http://schemas.microsoft.com/office/drawing/2014/main" id="{9F1179C4-B071-9143-9D38-43F9325018F9}"/>
              </a:ext>
            </a:extLst>
          </p:cNvPr>
          <p:cNvSpPr/>
          <p:nvPr/>
        </p:nvSpPr>
        <p:spPr>
          <a:xfrm flipH="1">
            <a:off x="4650464" y="4762193"/>
            <a:ext cx="1253235" cy="611259"/>
          </a:xfrm>
          <a:prstGeom prst="downArrow">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2990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B44D3-FB17-44BA-B653-81270D9B6F51}"/>
              </a:ext>
            </a:extLst>
          </p:cNvPr>
          <p:cNvSpPr>
            <a:spLocks noGrp="1"/>
          </p:cNvSpPr>
          <p:nvPr>
            <p:ph type="title"/>
          </p:nvPr>
        </p:nvSpPr>
        <p:spPr/>
        <p:txBody>
          <a:bodyPr>
            <a:normAutofit/>
          </a:bodyPr>
          <a:lstStyle/>
          <a:p>
            <a:r>
              <a:rPr lang="zh-CN" altLang="zh-CN" dirty="0"/>
              <a:t>基于</a:t>
            </a:r>
            <a:r>
              <a:rPr lang="en-US" altLang="zh-CN" dirty="0"/>
              <a:t>ES</a:t>
            </a:r>
            <a:r>
              <a:rPr lang="zh-CN" altLang="zh-CN" dirty="0"/>
              <a:t>的索引和检索模块设计及实现</a:t>
            </a:r>
            <a:endParaRPr lang="zh-CN" altLang="en-US" dirty="0"/>
          </a:p>
        </p:txBody>
      </p:sp>
      <p:sp>
        <p:nvSpPr>
          <p:cNvPr id="3" name="内容占位符 2">
            <a:extLst>
              <a:ext uri="{FF2B5EF4-FFF2-40B4-BE49-F238E27FC236}">
                <a16:creationId xmlns:a16="http://schemas.microsoft.com/office/drawing/2014/main" id="{012ED960-1C56-4320-873B-1206378EA56F}"/>
              </a:ext>
            </a:extLst>
          </p:cNvPr>
          <p:cNvSpPr>
            <a:spLocks noGrp="1"/>
          </p:cNvSpPr>
          <p:nvPr>
            <p:ph idx="1"/>
          </p:nvPr>
        </p:nvSpPr>
        <p:spPr>
          <a:xfrm>
            <a:off x="2231136" y="2638044"/>
            <a:ext cx="7729728" cy="3488436"/>
          </a:xfrm>
        </p:spPr>
        <p:txBody>
          <a:bodyPr>
            <a:normAutofit fontScale="92500" lnSpcReduction="10000"/>
          </a:bodyPr>
          <a:lstStyle/>
          <a:p>
            <a:r>
              <a:rPr lang="zh-CN" altLang="en-US" sz="1900" b="1" dirty="0"/>
              <a:t>内容</a:t>
            </a:r>
            <a:r>
              <a:rPr lang="zh-CN" altLang="en-US" dirty="0"/>
              <a:t>：</a:t>
            </a:r>
            <a:endParaRPr lang="en-US" altLang="zh-CN" dirty="0"/>
          </a:p>
          <a:p>
            <a:pPr marL="0" indent="0">
              <a:buNone/>
            </a:pPr>
            <a:r>
              <a:rPr lang="en-US" altLang="zh-CN" dirty="0"/>
              <a:t>       </a:t>
            </a:r>
            <a:r>
              <a:rPr lang="zh-CN" altLang="zh-CN" dirty="0"/>
              <a:t>实现数据从传统关系型数据库向垂直分布式搜索分析引擎的迁移，构建一个具有全文检索、数据分析和分布式存储三位一体的检索模块。</a:t>
            </a:r>
            <a:endParaRPr lang="en-US" altLang="zh-CN" dirty="0"/>
          </a:p>
          <a:p>
            <a:r>
              <a:rPr lang="zh-CN" altLang="zh-CN" sz="1900" b="1" dirty="0"/>
              <a:t>实时分布式搜索和分析引擎技术</a:t>
            </a:r>
            <a:endParaRPr lang="en-US" altLang="zh-CN" sz="1900" b="1" dirty="0"/>
          </a:p>
          <a:p>
            <a:pPr lvl="1">
              <a:buFont typeface="Wingdings" panose="05000000000000000000" pitchFamily="2" charset="2"/>
              <a:buChar char="u"/>
            </a:pPr>
            <a:r>
              <a:rPr lang="zh-CN" altLang="zh-CN" dirty="0"/>
              <a:t>通过时间戳或者精确匹配做过滤</a:t>
            </a:r>
            <a:endParaRPr lang="en-US" altLang="zh-CN" dirty="0"/>
          </a:p>
          <a:p>
            <a:pPr lvl="1">
              <a:buFont typeface="Wingdings" panose="05000000000000000000" pitchFamily="2" charset="2"/>
              <a:buChar char="u"/>
            </a:pPr>
            <a:r>
              <a:rPr lang="zh-CN" altLang="zh-CN" dirty="0"/>
              <a:t>基于全文搜索处理同义词和更具相关性给文档打分</a:t>
            </a:r>
          </a:p>
          <a:p>
            <a:pPr lvl="1">
              <a:buFont typeface="Wingdings" panose="05000000000000000000" pitchFamily="2" charset="2"/>
              <a:buChar char="u"/>
            </a:pPr>
            <a:r>
              <a:rPr lang="zh-CN" altLang="zh-CN" dirty="0"/>
              <a:t>根据同一份数据生成分析和聚合结果</a:t>
            </a:r>
          </a:p>
          <a:p>
            <a:pPr lvl="1">
              <a:buFont typeface="Wingdings" panose="05000000000000000000" pitchFamily="2" charset="2"/>
              <a:buChar char="u"/>
            </a:pPr>
            <a:r>
              <a:rPr lang="zh-CN" altLang="zh-CN" dirty="0"/>
              <a:t>占用少量工作进程（线程）情况下对数据进行实时处理</a:t>
            </a:r>
          </a:p>
          <a:p>
            <a:pPr lvl="1">
              <a:buFont typeface="Wingdings" panose="05000000000000000000" pitchFamily="2" charset="2"/>
              <a:buChar char="u"/>
            </a:pPr>
            <a:r>
              <a:rPr lang="zh-CN" altLang="zh-CN" dirty="0"/>
              <a:t>分布式的实时文件存储，每个字段都被索引并可被搜索</a:t>
            </a:r>
          </a:p>
          <a:p>
            <a:pPr lvl="1">
              <a:buFont typeface="Wingdings" panose="05000000000000000000" pitchFamily="2" charset="2"/>
              <a:buChar char="u"/>
            </a:pPr>
            <a:r>
              <a:rPr lang="zh-CN" altLang="zh-CN" dirty="0"/>
              <a:t>分布式的实时分析搜索</a:t>
            </a:r>
          </a:p>
          <a:p>
            <a:pPr lvl="1">
              <a:buFont typeface="Wingdings" panose="05000000000000000000" pitchFamily="2" charset="2"/>
              <a:buChar char="u"/>
            </a:pPr>
            <a:endParaRPr lang="zh-CN" altLang="zh-CN" dirty="0"/>
          </a:p>
          <a:p>
            <a:endParaRPr lang="zh-CN" altLang="zh-CN" dirty="0"/>
          </a:p>
          <a:p>
            <a:endParaRPr lang="zh-CN" altLang="en-US" dirty="0"/>
          </a:p>
        </p:txBody>
      </p:sp>
    </p:spTree>
    <p:extLst>
      <p:ext uri="{BB962C8B-B14F-4D97-AF65-F5344CB8AC3E}">
        <p14:creationId xmlns:p14="http://schemas.microsoft.com/office/powerpoint/2010/main" val="2336402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9647B-A62A-42BA-B32B-04F509564BF8}"/>
              </a:ext>
            </a:extLst>
          </p:cNvPr>
          <p:cNvSpPr>
            <a:spLocks noGrp="1"/>
          </p:cNvSpPr>
          <p:nvPr>
            <p:ph type="title"/>
          </p:nvPr>
        </p:nvSpPr>
        <p:spPr/>
        <p:txBody>
          <a:bodyPr/>
          <a:lstStyle/>
          <a:p>
            <a:r>
              <a:rPr lang="zh-CN" altLang="en-US" dirty="0"/>
              <a:t>基于语义理解的分词器</a:t>
            </a:r>
          </a:p>
        </p:txBody>
      </p:sp>
      <p:sp>
        <p:nvSpPr>
          <p:cNvPr id="3" name="内容占位符 2">
            <a:extLst>
              <a:ext uri="{FF2B5EF4-FFF2-40B4-BE49-F238E27FC236}">
                <a16:creationId xmlns:a16="http://schemas.microsoft.com/office/drawing/2014/main" id="{80CF2414-78D7-4FAC-A1AB-F50B903E61A7}"/>
              </a:ext>
            </a:extLst>
          </p:cNvPr>
          <p:cNvSpPr>
            <a:spLocks noGrp="1"/>
          </p:cNvSpPr>
          <p:nvPr>
            <p:ph idx="1"/>
          </p:nvPr>
        </p:nvSpPr>
        <p:spPr>
          <a:xfrm>
            <a:off x="2231136" y="2638044"/>
            <a:ext cx="7729728" cy="3101983"/>
          </a:xfrm>
        </p:spPr>
        <p:txBody>
          <a:bodyPr>
            <a:normAutofit/>
          </a:bodyPr>
          <a:lstStyle/>
          <a:p>
            <a:r>
              <a:rPr lang="zh-CN" altLang="en-US" b="1" dirty="0"/>
              <a:t>内容</a:t>
            </a:r>
            <a:r>
              <a:rPr lang="zh-CN" altLang="en-US" dirty="0"/>
              <a:t>：</a:t>
            </a:r>
            <a:endParaRPr lang="en-US" altLang="zh-CN" dirty="0"/>
          </a:p>
          <a:p>
            <a:pPr marL="0" indent="0">
              <a:buNone/>
            </a:pPr>
            <a:r>
              <a:rPr lang="en-US" altLang="zh-CN" dirty="0"/>
              <a:t>       </a:t>
            </a:r>
            <a:r>
              <a:rPr lang="zh-CN" altLang="zh-CN" dirty="0"/>
              <a:t>针对数据门户平台的具体业务进行展开，结合自然语言处理的分词技术和语义理解等技术，</a:t>
            </a:r>
            <a:r>
              <a:rPr lang="zh-CN" altLang="en-US" dirty="0"/>
              <a:t>设计</a:t>
            </a:r>
            <a:r>
              <a:rPr lang="zh-CN" altLang="zh-CN" dirty="0"/>
              <a:t>分词器实现对用户检索请求的精确分词并将字段正确组合转换为检索信号。</a:t>
            </a:r>
            <a:endParaRPr lang="en-US" altLang="zh-CN" dirty="0"/>
          </a:p>
          <a:p>
            <a:r>
              <a:rPr lang="zh-CN" altLang="en-US" b="1" dirty="0"/>
              <a:t>基于语义理解的中文分词技术</a:t>
            </a:r>
            <a:endParaRPr lang="en-US" altLang="zh-CN" b="1" dirty="0"/>
          </a:p>
          <a:p>
            <a:pPr lvl="1">
              <a:buFont typeface="Wingdings" panose="05000000000000000000" pitchFamily="2" charset="2"/>
              <a:buChar char="Ø"/>
            </a:pPr>
            <a:r>
              <a:rPr lang="zh-CN" altLang="zh-CN" dirty="0"/>
              <a:t>专家系统分词法</a:t>
            </a:r>
            <a:r>
              <a:rPr lang="zh-CN" altLang="en-US" dirty="0"/>
              <a:t>（常识性分词、歧义切分规则等）</a:t>
            </a:r>
            <a:endParaRPr lang="en-US" altLang="zh-CN" dirty="0"/>
          </a:p>
          <a:p>
            <a:pPr lvl="1">
              <a:buFont typeface="Wingdings" panose="05000000000000000000" pitchFamily="2" charset="2"/>
              <a:buChar char="Ø"/>
            </a:pPr>
            <a:r>
              <a:rPr lang="zh-CN" altLang="zh-CN" dirty="0"/>
              <a:t>神经网络分词法</a:t>
            </a:r>
            <a:r>
              <a:rPr lang="zh-CN" altLang="en-US" dirty="0"/>
              <a:t>（</a:t>
            </a:r>
            <a:r>
              <a:rPr lang="zh-CN" altLang="zh-CN" dirty="0"/>
              <a:t>模拟人脑并行，分布处理和建立数值计算模型</a:t>
            </a:r>
            <a:r>
              <a:rPr lang="zh-CN" altLang="en-US" dirty="0"/>
              <a:t>）</a:t>
            </a:r>
            <a:endParaRPr lang="en-US" altLang="zh-CN" dirty="0"/>
          </a:p>
          <a:p>
            <a:pPr lvl="1">
              <a:buFont typeface="Wingdings" panose="05000000000000000000" pitchFamily="2" charset="2"/>
              <a:buChar char="Ø"/>
            </a:pPr>
            <a:r>
              <a:rPr lang="zh-CN" altLang="zh-CN" dirty="0"/>
              <a:t>神经网络专家系统</a:t>
            </a:r>
            <a:r>
              <a:rPr lang="zh-CN" altLang="zh-CN" dirty="0">
                <a:solidFill>
                  <a:srgbClr val="FF0000"/>
                </a:solidFill>
              </a:rPr>
              <a:t>集成式</a:t>
            </a:r>
            <a:r>
              <a:rPr lang="zh-CN" altLang="zh-CN" dirty="0"/>
              <a:t>分词法</a:t>
            </a:r>
            <a:br>
              <a:rPr lang="en-US" altLang="zh-CN" dirty="0"/>
            </a:br>
            <a:endParaRPr lang="zh-CN" altLang="zh-CN" dirty="0"/>
          </a:p>
          <a:p>
            <a:pPr marL="0" indent="0">
              <a:buNone/>
            </a:pPr>
            <a:endParaRPr lang="zh-CN" altLang="en-US" dirty="0"/>
          </a:p>
        </p:txBody>
      </p:sp>
      <p:sp>
        <p:nvSpPr>
          <p:cNvPr id="5" name="文本框 4">
            <a:extLst>
              <a:ext uri="{FF2B5EF4-FFF2-40B4-BE49-F238E27FC236}">
                <a16:creationId xmlns:a16="http://schemas.microsoft.com/office/drawing/2014/main" id="{A1D3303A-8457-46D4-9827-6CF1404FB882}"/>
              </a:ext>
            </a:extLst>
          </p:cNvPr>
          <p:cNvSpPr txBox="1"/>
          <p:nvPr/>
        </p:nvSpPr>
        <p:spPr>
          <a:xfrm flipH="1">
            <a:off x="8616696" y="4704589"/>
            <a:ext cx="3240024" cy="369332"/>
          </a:xfrm>
          <a:prstGeom prst="rect">
            <a:avLst/>
          </a:prstGeom>
          <a:noFill/>
        </p:spPr>
        <p:txBody>
          <a:bodyPr wrap="square" rtlCol="0">
            <a:spAutoFit/>
          </a:bodyPr>
          <a:lstStyle/>
          <a:p>
            <a:r>
              <a:rPr lang="en-US" altLang="zh-CN" dirty="0" err="1"/>
              <a:t>Jieba</a:t>
            </a:r>
            <a:r>
              <a:rPr lang="zh-CN" altLang="en-US" dirty="0"/>
              <a:t>、</a:t>
            </a:r>
            <a:r>
              <a:rPr lang="en-US" altLang="zh-CN" dirty="0" err="1"/>
              <a:t>pkuseg</a:t>
            </a:r>
            <a:r>
              <a:rPr lang="zh-CN" altLang="en-US" dirty="0"/>
              <a:t>、</a:t>
            </a:r>
            <a:r>
              <a:rPr lang="en-US" altLang="zh-CN" dirty="0" err="1"/>
              <a:t>thulac</a:t>
            </a:r>
            <a:r>
              <a:rPr lang="en-US" altLang="zh-CN" dirty="0"/>
              <a:t>…</a:t>
            </a:r>
            <a:endParaRPr lang="zh-CN" altLang="en-US" dirty="0"/>
          </a:p>
        </p:txBody>
      </p:sp>
    </p:spTree>
    <p:extLst>
      <p:ext uri="{BB962C8B-B14F-4D97-AF65-F5344CB8AC3E}">
        <p14:creationId xmlns:p14="http://schemas.microsoft.com/office/powerpoint/2010/main" val="875426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CE90D-8ED6-4D5E-BA78-CD41652143F5}"/>
              </a:ext>
            </a:extLst>
          </p:cNvPr>
          <p:cNvSpPr>
            <a:spLocks noGrp="1"/>
          </p:cNvSpPr>
          <p:nvPr>
            <p:ph type="title"/>
          </p:nvPr>
        </p:nvSpPr>
        <p:spPr/>
        <p:txBody>
          <a:bodyPr/>
          <a:lstStyle/>
          <a:p>
            <a:r>
              <a:rPr lang="zh-CN" altLang="en-US" dirty="0"/>
              <a:t>基于</a:t>
            </a:r>
            <a:r>
              <a:rPr lang="en-US" altLang="zh-CN" dirty="0"/>
              <a:t>GCN</a:t>
            </a:r>
            <a:r>
              <a:rPr lang="zh-CN" altLang="en-US"/>
              <a:t>的文本</a:t>
            </a:r>
            <a:r>
              <a:rPr lang="zh-CN" altLang="en-US" dirty="0"/>
              <a:t>分类</a:t>
            </a:r>
          </a:p>
        </p:txBody>
      </p:sp>
      <p:sp>
        <p:nvSpPr>
          <p:cNvPr id="3" name="内容占位符 2">
            <a:extLst>
              <a:ext uri="{FF2B5EF4-FFF2-40B4-BE49-F238E27FC236}">
                <a16:creationId xmlns:a16="http://schemas.microsoft.com/office/drawing/2014/main" id="{5A6BE4C9-F413-4CEB-8D89-EA8B2C9AA439}"/>
              </a:ext>
            </a:extLst>
          </p:cNvPr>
          <p:cNvSpPr>
            <a:spLocks noGrp="1"/>
          </p:cNvSpPr>
          <p:nvPr>
            <p:ph idx="1"/>
          </p:nvPr>
        </p:nvSpPr>
        <p:spPr/>
        <p:txBody>
          <a:bodyPr/>
          <a:lstStyle/>
          <a:p>
            <a:r>
              <a:rPr lang="zh-CN" altLang="en-US" b="1" dirty="0"/>
              <a:t>内容</a:t>
            </a:r>
            <a:r>
              <a:rPr lang="zh-CN" altLang="en-US" dirty="0"/>
              <a:t>：</a:t>
            </a:r>
            <a:endParaRPr lang="en-US" altLang="zh-CN" dirty="0"/>
          </a:p>
          <a:p>
            <a:pPr marL="0" indent="0">
              <a:buNone/>
            </a:pPr>
            <a:r>
              <a:rPr lang="en-US" altLang="zh-CN" dirty="0"/>
              <a:t>       </a:t>
            </a:r>
            <a:r>
              <a:rPr lang="zh-CN" altLang="zh-CN" dirty="0"/>
              <a:t>对文本进行分类，对向量空间上相似度高文本聚类，支持检索过程的快速定位</a:t>
            </a:r>
            <a:r>
              <a:rPr lang="zh-CN" altLang="en-US" dirty="0"/>
              <a:t>以及推荐检索等功能。</a:t>
            </a:r>
            <a:endParaRPr lang="en-US" altLang="zh-CN" dirty="0"/>
          </a:p>
          <a:p>
            <a:r>
              <a:rPr lang="zh-CN" altLang="en-US" b="1" dirty="0"/>
              <a:t>文本分类技术</a:t>
            </a:r>
            <a:endParaRPr lang="en-US" altLang="zh-CN" b="1" dirty="0"/>
          </a:p>
          <a:p>
            <a:pPr lvl="1">
              <a:buFont typeface="Wingdings" panose="05000000000000000000" pitchFamily="2" charset="2"/>
              <a:buChar char="u"/>
            </a:pPr>
            <a:r>
              <a:rPr lang="en-US" altLang="zh-CN" dirty="0"/>
              <a:t>CNN</a:t>
            </a:r>
          </a:p>
          <a:p>
            <a:pPr lvl="1">
              <a:buFont typeface="Wingdings" panose="05000000000000000000" pitchFamily="2" charset="2"/>
              <a:buChar char="u"/>
            </a:pPr>
            <a:r>
              <a:rPr lang="en-US" altLang="zh-CN" dirty="0"/>
              <a:t>RNN</a:t>
            </a:r>
          </a:p>
          <a:p>
            <a:pPr lvl="1">
              <a:buFont typeface="Wingdings" panose="05000000000000000000" pitchFamily="2" charset="2"/>
              <a:buChar char="u"/>
            </a:pPr>
            <a:r>
              <a:rPr lang="en-US" altLang="zh-CN" dirty="0">
                <a:solidFill>
                  <a:srgbClr val="FF0000"/>
                </a:solidFill>
              </a:rPr>
              <a:t>TEXT GCN</a:t>
            </a:r>
          </a:p>
          <a:p>
            <a:pPr lvl="1">
              <a:buFont typeface="Wingdings" panose="05000000000000000000" pitchFamily="2" charset="2"/>
              <a:buChar char="u"/>
            </a:pPr>
            <a:r>
              <a:rPr lang="en-US" altLang="zh-CN" dirty="0"/>
              <a:t>……</a:t>
            </a:r>
            <a:endParaRPr lang="zh-CN" altLang="zh-CN" dirty="0"/>
          </a:p>
          <a:p>
            <a:pPr marL="0" indent="0">
              <a:buNone/>
            </a:pPr>
            <a:endParaRPr lang="zh-CN" altLang="en-US" dirty="0"/>
          </a:p>
        </p:txBody>
      </p:sp>
      <p:pic>
        <p:nvPicPr>
          <p:cNvPr id="4" name="图片 3">
            <a:extLst>
              <a:ext uri="{FF2B5EF4-FFF2-40B4-BE49-F238E27FC236}">
                <a16:creationId xmlns:a16="http://schemas.microsoft.com/office/drawing/2014/main" id="{A8A80F04-A52B-475B-8800-B349DE3C964A}"/>
              </a:ext>
            </a:extLst>
          </p:cNvPr>
          <p:cNvPicPr/>
          <p:nvPr/>
        </p:nvPicPr>
        <p:blipFill>
          <a:blip r:embed="rId3"/>
          <a:stretch>
            <a:fillRect/>
          </a:stretch>
        </p:blipFill>
        <p:spPr>
          <a:xfrm>
            <a:off x="4690364" y="3679063"/>
            <a:ext cx="5270500" cy="2214245"/>
          </a:xfrm>
          <a:prstGeom prst="rect">
            <a:avLst/>
          </a:prstGeom>
        </p:spPr>
      </p:pic>
    </p:spTree>
    <p:extLst>
      <p:ext uri="{BB962C8B-B14F-4D97-AF65-F5344CB8AC3E}">
        <p14:creationId xmlns:p14="http://schemas.microsoft.com/office/powerpoint/2010/main" val="665077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716B5-24A2-452B-BFE2-ED3C6D895713}"/>
              </a:ext>
            </a:extLst>
          </p:cNvPr>
          <p:cNvSpPr>
            <a:spLocks noGrp="1"/>
          </p:cNvSpPr>
          <p:nvPr>
            <p:ph type="title"/>
          </p:nvPr>
        </p:nvSpPr>
        <p:spPr/>
        <p:txBody>
          <a:bodyPr/>
          <a:lstStyle/>
          <a:p>
            <a:r>
              <a:rPr lang="zh-CN" altLang="zh-CN" dirty="0"/>
              <a:t>基于排序学习的文本排序</a:t>
            </a:r>
            <a:endParaRPr lang="zh-CN" altLang="en-US" dirty="0"/>
          </a:p>
        </p:txBody>
      </p:sp>
      <p:sp>
        <p:nvSpPr>
          <p:cNvPr id="3" name="内容占位符 2">
            <a:extLst>
              <a:ext uri="{FF2B5EF4-FFF2-40B4-BE49-F238E27FC236}">
                <a16:creationId xmlns:a16="http://schemas.microsoft.com/office/drawing/2014/main" id="{DA15AB23-AC86-42B9-B10C-B7287E86E0C1}"/>
              </a:ext>
            </a:extLst>
          </p:cNvPr>
          <p:cNvSpPr>
            <a:spLocks noGrp="1"/>
          </p:cNvSpPr>
          <p:nvPr>
            <p:ph idx="1"/>
          </p:nvPr>
        </p:nvSpPr>
        <p:spPr/>
        <p:txBody>
          <a:bodyPr>
            <a:normAutofit lnSpcReduction="10000"/>
          </a:bodyPr>
          <a:lstStyle/>
          <a:p>
            <a:r>
              <a:rPr lang="zh-CN" altLang="en-US" b="1" dirty="0"/>
              <a:t>内容：</a:t>
            </a:r>
            <a:endParaRPr lang="en-US" altLang="zh-CN" b="1" dirty="0"/>
          </a:p>
          <a:p>
            <a:pPr marL="0" indent="0">
              <a:buNone/>
            </a:pPr>
            <a:r>
              <a:rPr lang="zh-CN" altLang="en-US" dirty="0"/>
              <a:t>       基于排序学习的方法针对所存储的文档训练一个分类或回归模型，充分利用好文档的各维度特征，从而可以根据学习到的分类或者回归函数针对文档打分或者排序。</a:t>
            </a:r>
            <a:endParaRPr lang="en-US" altLang="zh-CN" dirty="0"/>
          </a:p>
          <a:p>
            <a:r>
              <a:rPr lang="zh-CN" altLang="en-US" b="1" dirty="0"/>
              <a:t>排序学习（</a:t>
            </a:r>
            <a:r>
              <a:rPr lang="en-US" altLang="zh-CN" b="1" dirty="0">
                <a:solidFill>
                  <a:schemeClr val="tx1"/>
                </a:solidFill>
              </a:rPr>
              <a:t> learning to rank </a:t>
            </a:r>
            <a:r>
              <a:rPr lang="zh-CN" altLang="en-US" b="1" dirty="0"/>
              <a:t>）</a:t>
            </a:r>
            <a:endParaRPr lang="en-US" altLang="zh-CN" b="1" dirty="0"/>
          </a:p>
          <a:p>
            <a:pPr lvl="1">
              <a:buFont typeface="Wingdings" panose="05000000000000000000" pitchFamily="2" charset="2"/>
              <a:buChar char="Ø"/>
            </a:pPr>
            <a:r>
              <a:rPr lang="zh-CN" altLang="zh-CN" dirty="0"/>
              <a:t>有监督的机器学习过程</a:t>
            </a:r>
            <a:endParaRPr lang="en-US" altLang="zh-CN" dirty="0"/>
          </a:p>
          <a:p>
            <a:pPr lvl="1">
              <a:buFont typeface="Wingdings" panose="05000000000000000000" pitchFamily="2" charset="2"/>
              <a:buChar char="Ø"/>
            </a:pPr>
            <a:r>
              <a:rPr lang="zh-CN" altLang="zh-CN" dirty="0"/>
              <a:t>给定的查询－文档对，抽取特征</a:t>
            </a:r>
            <a:endParaRPr lang="en-US" altLang="zh-CN" dirty="0"/>
          </a:p>
          <a:p>
            <a:pPr lvl="1">
              <a:buFont typeface="Wingdings" panose="05000000000000000000" pitchFamily="2" charset="2"/>
              <a:buChar char="Ø"/>
            </a:pPr>
            <a:r>
              <a:rPr lang="zh-CN" altLang="zh-CN" dirty="0"/>
              <a:t>日志挖掘或者人工标注获得真实数据标注</a:t>
            </a:r>
            <a:endParaRPr lang="en-US" altLang="zh-CN" dirty="0"/>
          </a:p>
          <a:p>
            <a:pPr lvl="1">
              <a:buFont typeface="Wingdings" panose="05000000000000000000" pitchFamily="2" charset="2"/>
              <a:buChar char="Ø"/>
            </a:pPr>
            <a:r>
              <a:rPr lang="zh-CN" altLang="zh-CN" dirty="0"/>
              <a:t>通过排序模型，使得输入能够和实际的数据相似</a:t>
            </a:r>
            <a:endParaRPr lang="en-US" altLang="zh-CN" dirty="0"/>
          </a:p>
          <a:p>
            <a:pPr lvl="1">
              <a:buFont typeface="Wingdings" panose="05000000000000000000" pitchFamily="2" charset="2"/>
              <a:buChar char="Ø"/>
            </a:pPr>
            <a:endParaRPr lang="zh-CN" altLang="en-US" dirty="0">
              <a:solidFill>
                <a:schemeClr val="tx1"/>
              </a:solidFill>
            </a:endParaRPr>
          </a:p>
        </p:txBody>
      </p:sp>
    </p:spTree>
    <p:extLst>
      <p:ext uri="{BB962C8B-B14F-4D97-AF65-F5344CB8AC3E}">
        <p14:creationId xmlns:p14="http://schemas.microsoft.com/office/powerpoint/2010/main" val="2420109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C2527D64-9AF8-4782-978E-34E1D0D20AE4}"/>
              </a:ext>
            </a:extLst>
          </p:cNvPr>
          <p:cNvPicPr>
            <a:picLocks noGrp="1" noChangeAspect="1"/>
          </p:cNvPicPr>
          <p:nvPr>
            <p:ph idx="1"/>
          </p:nvPr>
        </p:nvPicPr>
        <p:blipFill>
          <a:blip r:embed="rId2"/>
          <a:stretch>
            <a:fillRect/>
          </a:stretch>
        </p:blipFill>
        <p:spPr>
          <a:xfrm>
            <a:off x="1677396" y="1644232"/>
            <a:ext cx="6153150" cy="4533900"/>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6115860-23AA-4516-918D-F3DC1BF39DA0}"/>
                  </a:ext>
                </a:extLst>
              </p:cNvPr>
              <p:cNvSpPr txBox="1"/>
              <p:nvPr/>
            </p:nvSpPr>
            <p:spPr>
              <a:xfrm>
                <a:off x="8064749" y="3275463"/>
                <a:ext cx="2293902" cy="1271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400" i="1" smtClean="0">
                              <a:solidFill>
                                <a:schemeClr val="tx1"/>
                              </a:solidFill>
                              <a:latin typeface="Cambria Math" panose="02040503050406030204" pitchFamily="18" charset="0"/>
                            </a:rPr>
                          </m:ctrlPr>
                        </m:dPr>
                        <m:e>
                          <m:eqArr>
                            <m:eqArrPr>
                              <m:ctrlPr>
                                <a:rPr lang="en-US" altLang="zh-CN" sz="2400" i="1" smtClean="0">
                                  <a:solidFill>
                                    <a:schemeClr val="tx1"/>
                                  </a:solidFill>
                                  <a:latin typeface="Cambria Math" panose="02040503050406030204" pitchFamily="18" charset="0"/>
                                </a:rPr>
                              </m:ctrlPr>
                            </m:eqArrPr>
                            <m:e>
                              <m:r>
                                <a:rPr lang="en-US" altLang="zh-CN" sz="2400" b="0" i="1" smtClean="0">
                                  <a:solidFill>
                                    <a:schemeClr val="tx1"/>
                                  </a:solidFill>
                                  <a:latin typeface="Cambria Math" panose="02040503050406030204" pitchFamily="18" charset="0"/>
                                </a:rPr>
                                <m:t>𝑃𝑜𝑖𝑛𝑡</m:t>
                              </m:r>
                              <m:r>
                                <m:rPr>
                                  <m:sty m:val="p"/>
                                </m:rPr>
                                <a:rPr lang="en-US" altLang="zh-CN" sz="2400" i="1">
                                  <a:solidFill>
                                    <a:schemeClr val="tx1"/>
                                  </a:solidFill>
                                  <a:latin typeface="Cambria Math" panose="02040503050406030204" pitchFamily="18" charset="0"/>
                                </a:rPr>
                                <m:t>Wise</m:t>
                              </m:r>
                            </m:e>
                            <m:e>
                              <m:r>
                                <a:rPr lang="en-US" altLang="zh-CN" sz="2400" b="0" i="1" smtClean="0">
                                  <a:solidFill>
                                    <a:schemeClr val="tx1"/>
                                  </a:solidFill>
                                  <a:latin typeface="Cambria Math" panose="02040503050406030204" pitchFamily="18" charset="0"/>
                                </a:rPr>
                                <m:t>𝑃𝑎𝑖𝑟𝑊𝑖𝑠𝑒</m:t>
                              </m:r>
                            </m:e>
                            <m:e>
                              <m:r>
                                <a:rPr lang="en-US" altLang="zh-CN" sz="2400" b="0" i="1" smtClean="0">
                                  <a:solidFill>
                                    <a:schemeClr val="tx1"/>
                                  </a:solidFill>
                                  <a:latin typeface="Cambria Math" panose="02040503050406030204" pitchFamily="18" charset="0"/>
                                </a:rPr>
                                <m:t>𝐿𝑖𝑠𝑡𝑊𝑖𝑠𝑒</m:t>
                              </m:r>
                            </m:e>
                          </m:eqArr>
                        </m:e>
                      </m:d>
                    </m:oMath>
                  </m:oMathPara>
                </a14:m>
                <a:endParaRPr lang="zh-CN" altLang="en-US" sz="2000" dirty="0">
                  <a:solidFill>
                    <a:schemeClr val="tx1"/>
                  </a:solidFill>
                </a:endParaRPr>
              </a:p>
            </p:txBody>
          </p:sp>
        </mc:Choice>
        <mc:Fallback xmlns="">
          <p:sp>
            <p:nvSpPr>
              <p:cNvPr id="5" name="文本框 4">
                <a:extLst>
                  <a:ext uri="{FF2B5EF4-FFF2-40B4-BE49-F238E27FC236}">
                    <a16:creationId xmlns:a16="http://schemas.microsoft.com/office/drawing/2014/main" id="{06115860-23AA-4516-918D-F3DC1BF39DA0}"/>
                  </a:ext>
                </a:extLst>
              </p:cNvPr>
              <p:cNvSpPr txBox="1">
                <a:spLocks noRot="1" noChangeAspect="1" noMove="1" noResize="1" noEditPoints="1" noAdjustHandles="1" noChangeArrowheads="1" noChangeShapeType="1" noTextEdit="1"/>
              </p:cNvSpPr>
              <p:nvPr/>
            </p:nvSpPr>
            <p:spPr>
              <a:xfrm>
                <a:off x="8064749" y="3275463"/>
                <a:ext cx="2293902" cy="1271438"/>
              </a:xfrm>
              <a:prstGeom prst="rect">
                <a:avLst/>
              </a:prstGeom>
              <a:blipFill>
                <a:blip r:embed="rId3"/>
                <a:stretch>
                  <a:fillRect/>
                </a:stretch>
              </a:blipFill>
            </p:spPr>
            <p:txBody>
              <a:bodyPr/>
              <a:lstStyle/>
              <a:p>
                <a:r>
                  <a:rPr lang="zh-CN" altLang="en-US">
                    <a:noFill/>
                  </a:rPr>
                  <a:t> </a:t>
                </a:r>
              </a:p>
            </p:txBody>
          </p:sp>
        </mc:Fallback>
      </mc:AlternateContent>
      <p:sp>
        <p:nvSpPr>
          <p:cNvPr id="7" name="标题 1">
            <a:extLst>
              <a:ext uri="{FF2B5EF4-FFF2-40B4-BE49-F238E27FC236}">
                <a16:creationId xmlns:a16="http://schemas.microsoft.com/office/drawing/2014/main" id="{D7BA236A-5CD6-4582-8831-799BCB9ECEFF}"/>
              </a:ext>
            </a:extLst>
          </p:cNvPr>
          <p:cNvSpPr>
            <a:spLocks noGrp="1"/>
          </p:cNvSpPr>
          <p:nvPr>
            <p:ph type="title"/>
          </p:nvPr>
        </p:nvSpPr>
        <p:spPr>
          <a:xfrm>
            <a:off x="2681513" y="604500"/>
            <a:ext cx="3569162" cy="689517"/>
          </a:xfrm>
        </p:spPr>
        <p:txBody>
          <a:bodyPr>
            <a:normAutofit fontScale="90000"/>
          </a:bodyPr>
          <a:lstStyle/>
          <a:p>
            <a:r>
              <a:rPr lang="en-US" altLang="zh-CN" dirty="0"/>
              <a:t>Framework</a:t>
            </a:r>
            <a:endParaRPr lang="zh-CN" altLang="en-US" dirty="0"/>
          </a:p>
        </p:txBody>
      </p:sp>
    </p:spTree>
    <p:extLst>
      <p:ext uri="{BB962C8B-B14F-4D97-AF65-F5344CB8AC3E}">
        <p14:creationId xmlns:p14="http://schemas.microsoft.com/office/powerpoint/2010/main" val="4066910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C9198F1-2638-4FF6-84A1-4437FD1C657D}"/>
              </a:ext>
            </a:extLst>
          </p:cNvPr>
          <p:cNvSpPr>
            <a:spLocks noGrp="1"/>
          </p:cNvSpPr>
          <p:nvPr>
            <p:ph type="title"/>
          </p:nvPr>
        </p:nvSpPr>
        <p:spPr>
          <a:xfrm>
            <a:off x="2681513" y="604500"/>
            <a:ext cx="3569162" cy="689517"/>
          </a:xfrm>
        </p:spPr>
        <p:txBody>
          <a:bodyPr>
            <a:normAutofit fontScale="90000"/>
          </a:bodyPr>
          <a:lstStyle/>
          <a:p>
            <a:r>
              <a:rPr lang="en-US" altLang="zh-CN" dirty="0"/>
              <a:t>Closer view</a:t>
            </a:r>
            <a:endParaRPr lang="zh-CN" altLang="en-US" dirty="0"/>
          </a:p>
        </p:txBody>
      </p:sp>
      <p:pic>
        <p:nvPicPr>
          <p:cNvPr id="11" name="内容占位符 10">
            <a:extLst>
              <a:ext uri="{FF2B5EF4-FFF2-40B4-BE49-F238E27FC236}">
                <a16:creationId xmlns:a16="http://schemas.microsoft.com/office/drawing/2014/main" id="{E1416C91-9601-411E-B68D-031E0B083688}"/>
              </a:ext>
            </a:extLst>
          </p:cNvPr>
          <p:cNvPicPr>
            <a:picLocks noGrp="1" noChangeAspect="1"/>
          </p:cNvPicPr>
          <p:nvPr>
            <p:ph idx="1"/>
          </p:nvPr>
        </p:nvPicPr>
        <p:blipFill>
          <a:blip r:embed="rId3"/>
          <a:stretch>
            <a:fillRect/>
          </a:stretch>
        </p:blipFill>
        <p:spPr>
          <a:xfrm>
            <a:off x="1087065" y="1910687"/>
            <a:ext cx="6419204" cy="3794077"/>
          </a:xfrm>
          <a:prstGeom prst="rect">
            <a:avLst/>
          </a:prstGeom>
        </p:spPr>
      </p:pic>
      <p:sp>
        <p:nvSpPr>
          <p:cNvPr id="14" name="文本框 13">
            <a:extLst>
              <a:ext uri="{FF2B5EF4-FFF2-40B4-BE49-F238E27FC236}">
                <a16:creationId xmlns:a16="http://schemas.microsoft.com/office/drawing/2014/main" id="{BFF92947-7AE6-4FA6-93F5-32A1F28D7E8F}"/>
              </a:ext>
            </a:extLst>
          </p:cNvPr>
          <p:cNvSpPr txBox="1"/>
          <p:nvPr/>
        </p:nvSpPr>
        <p:spPr>
          <a:xfrm>
            <a:off x="7942997" y="1910687"/>
            <a:ext cx="2749471" cy="2346348"/>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err="1"/>
              <a:t>PointWise</a:t>
            </a:r>
            <a:endParaRPr lang="en-US" altLang="zh-CN" sz="2000" dirty="0"/>
          </a:p>
          <a:p>
            <a:pPr>
              <a:lnSpc>
                <a:spcPct val="150000"/>
              </a:lnSpc>
            </a:pPr>
            <a:r>
              <a:rPr lang="zh-CN" altLang="en-US" sz="2000" dirty="0"/>
              <a:t>单个文档的相关度评分</a:t>
            </a:r>
            <a:endParaRPr lang="en-US" altLang="zh-CN" sz="2000" dirty="0"/>
          </a:p>
          <a:p>
            <a:pPr marL="285750" indent="-285750">
              <a:buFont typeface="Wingdings" panose="05000000000000000000" pitchFamily="2" charset="2"/>
              <a:buChar char="n"/>
            </a:pPr>
            <a:r>
              <a:rPr lang="en-US" altLang="zh-CN" sz="2000" dirty="0" err="1"/>
              <a:t>PairWise</a:t>
            </a:r>
            <a:endParaRPr lang="en-US" altLang="zh-CN" sz="2000" dirty="0"/>
          </a:p>
          <a:p>
            <a:pPr>
              <a:lnSpc>
                <a:spcPct val="150000"/>
              </a:lnSpc>
            </a:pPr>
            <a:r>
              <a:rPr lang="zh-CN" altLang="en-US" sz="2000" dirty="0"/>
              <a:t>文档对的相对顺序</a:t>
            </a:r>
            <a:endParaRPr lang="en-US" altLang="zh-CN" sz="2000" dirty="0"/>
          </a:p>
          <a:p>
            <a:pPr marL="285750" indent="-285750">
              <a:buFont typeface="Wingdings" panose="05000000000000000000" pitchFamily="2" charset="2"/>
              <a:buChar char="n"/>
            </a:pPr>
            <a:r>
              <a:rPr lang="en-US" altLang="zh-CN" sz="2000" dirty="0" err="1"/>
              <a:t>ListWise</a:t>
            </a:r>
            <a:endParaRPr lang="en-US" altLang="zh-CN" sz="2000" dirty="0"/>
          </a:p>
          <a:p>
            <a:pPr>
              <a:lnSpc>
                <a:spcPct val="150000"/>
              </a:lnSpc>
            </a:pPr>
            <a:r>
              <a:rPr lang="zh-CN" altLang="en-US" sz="2000" dirty="0"/>
              <a:t>整个文档集作为输入</a:t>
            </a:r>
          </a:p>
        </p:txBody>
      </p:sp>
      <p:sp>
        <p:nvSpPr>
          <p:cNvPr id="16" name="文本框 15">
            <a:extLst>
              <a:ext uri="{FF2B5EF4-FFF2-40B4-BE49-F238E27FC236}">
                <a16:creationId xmlns:a16="http://schemas.microsoft.com/office/drawing/2014/main" id="{A7F602C9-0313-481C-ADAF-562A5B061E3E}"/>
              </a:ext>
            </a:extLst>
          </p:cNvPr>
          <p:cNvSpPr txBox="1"/>
          <p:nvPr/>
        </p:nvSpPr>
        <p:spPr>
          <a:xfrm>
            <a:off x="8188656" y="4257035"/>
            <a:ext cx="1914307" cy="461665"/>
          </a:xfrm>
          <a:prstGeom prst="rect">
            <a:avLst/>
          </a:prstGeom>
          <a:noFill/>
        </p:spPr>
        <p:txBody>
          <a:bodyPr wrap="none" rtlCol="0">
            <a:spAutoFit/>
          </a:bodyPr>
          <a:lstStyle/>
          <a:p>
            <a:r>
              <a:rPr lang="en-US" altLang="zh-CN" sz="2400" dirty="0">
                <a:solidFill>
                  <a:srgbClr val="FF0000"/>
                </a:solidFill>
                <a:latin typeface="Franklin Gothic Demi" panose="020B0703020102020204" pitchFamily="34" charset="0"/>
              </a:rPr>
              <a:t>loss function</a:t>
            </a:r>
            <a:endParaRPr lang="zh-CN" altLang="en-US" sz="2400" dirty="0">
              <a:solidFill>
                <a:srgbClr val="FF0000"/>
              </a:solidFill>
              <a:latin typeface="Franklin Gothic Demi" panose="020B0703020102020204" pitchFamily="34" charset="0"/>
            </a:endParaRPr>
          </a:p>
        </p:txBody>
      </p:sp>
      <p:sp>
        <p:nvSpPr>
          <p:cNvPr id="17" name="箭头: 下 16">
            <a:extLst>
              <a:ext uri="{FF2B5EF4-FFF2-40B4-BE49-F238E27FC236}">
                <a16:creationId xmlns:a16="http://schemas.microsoft.com/office/drawing/2014/main" id="{BD00E34C-A0DE-42C0-A4DE-B91A989E7298}"/>
              </a:ext>
            </a:extLst>
          </p:cNvPr>
          <p:cNvSpPr/>
          <p:nvPr/>
        </p:nvSpPr>
        <p:spPr>
          <a:xfrm>
            <a:off x="8903493" y="4718700"/>
            <a:ext cx="484632" cy="450376"/>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4CDE345B-4AEB-4884-8F97-75F138B628B6}"/>
              </a:ext>
            </a:extLst>
          </p:cNvPr>
          <p:cNvSpPr txBox="1"/>
          <p:nvPr/>
        </p:nvSpPr>
        <p:spPr>
          <a:xfrm>
            <a:off x="7775131" y="5169076"/>
            <a:ext cx="2917337" cy="461665"/>
          </a:xfrm>
          <a:prstGeom prst="rect">
            <a:avLst/>
          </a:prstGeom>
          <a:noFill/>
        </p:spPr>
        <p:txBody>
          <a:bodyPr wrap="none" rtlCol="0">
            <a:spAutoFit/>
          </a:bodyPr>
          <a:lstStyle/>
          <a:p>
            <a:r>
              <a:rPr lang="en-US" altLang="zh-CN" sz="2400" dirty="0">
                <a:solidFill>
                  <a:srgbClr val="FF0000"/>
                </a:solidFill>
                <a:latin typeface="Franklin Gothic Demi" panose="020B0703020102020204" pitchFamily="34" charset="0"/>
              </a:rPr>
              <a:t>evaluation</a:t>
            </a:r>
            <a:r>
              <a:rPr lang="en-US" altLang="zh-CN" dirty="0"/>
              <a:t> </a:t>
            </a:r>
            <a:r>
              <a:rPr lang="en-US" altLang="zh-CN" sz="2400" dirty="0">
                <a:solidFill>
                  <a:srgbClr val="FF0000"/>
                </a:solidFill>
                <a:latin typeface="Franklin Gothic Demi" panose="020B0703020102020204" pitchFamily="34" charset="0"/>
              </a:rPr>
              <a:t>approach</a:t>
            </a:r>
            <a:endParaRPr lang="zh-CN" altLang="en-US" sz="2400" dirty="0">
              <a:solidFill>
                <a:srgbClr val="FF0000"/>
              </a:solidFill>
              <a:latin typeface="Franklin Gothic Demi" panose="020B0703020102020204" pitchFamily="34" charset="0"/>
            </a:endParaRPr>
          </a:p>
        </p:txBody>
      </p:sp>
    </p:spTree>
    <p:extLst>
      <p:ext uri="{BB962C8B-B14F-4D97-AF65-F5344CB8AC3E}">
        <p14:creationId xmlns:p14="http://schemas.microsoft.com/office/powerpoint/2010/main" val="2396698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3E4C65-BAA3-4FEE-A9A7-FD93480A8ED5}"/>
              </a:ext>
            </a:extLst>
          </p:cNvPr>
          <p:cNvSpPr>
            <a:spLocks noGrp="1"/>
          </p:cNvSpPr>
          <p:nvPr>
            <p:ph type="title"/>
          </p:nvPr>
        </p:nvSpPr>
        <p:spPr/>
        <p:txBody>
          <a:bodyPr/>
          <a:lstStyle/>
          <a:p>
            <a:r>
              <a:rPr lang="zh-CN" altLang="en-US" dirty="0"/>
              <a:t>近期工作</a:t>
            </a:r>
          </a:p>
        </p:txBody>
      </p:sp>
      <p:sp>
        <p:nvSpPr>
          <p:cNvPr id="3" name="内容占位符 2">
            <a:extLst>
              <a:ext uri="{FF2B5EF4-FFF2-40B4-BE49-F238E27FC236}">
                <a16:creationId xmlns:a16="http://schemas.microsoft.com/office/drawing/2014/main" id="{8BE6D404-262C-4A54-98A2-0576F5C935FB}"/>
              </a:ext>
            </a:extLst>
          </p:cNvPr>
          <p:cNvSpPr>
            <a:spLocks noGrp="1"/>
          </p:cNvSpPr>
          <p:nvPr>
            <p:ph idx="1"/>
          </p:nvPr>
        </p:nvSpPr>
        <p:spPr/>
        <p:txBody>
          <a:bodyPr>
            <a:normAutofit/>
          </a:bodyPr>
          <a:lstStyle/>
          <a:p>
            <a:r>
              <a:rPr lang="en-US" altLang="zh-CN" b="1" dirty="0"/>
              <a:t>SQL2DSL</a:t>
            </a:r>
          </a:p>
          <a:p>
            <a:pPr lvl="1"/>
            <a:r>
              <a:rPr lang="en-US" altLang="zh-CN" dirty="0"/>
              <a:t>SQL query</a:t>
            </a:r>
          </a:p>
          <a:p>
            <a:pPr lvl="1"/>
            <a:r>
              <a:rPr lang="en-US" altLang="zh-CN" dirty="0"/>
              <a:t>DSL </a:t>
            </a:r>
            <a:r>
              <a:rPr lang="en-US" altLang="zh-CN" dirty="0" err="1"/>
              <a:t>query_string</a:t>
            </a:r>
            <a:r>
              <a:rPr lang="en-US" altLang="zh-CN" dirty="0"/>
              <a:t> || </a:t>
            </a:r>
            <a:r>
              <a:rPr lang="en-US" altLang="zh-CN" dirty="0" err="1"/>
              <a:t>term_query</a:t>
            </a:r>
            <a:endParaRPr lang="en-US" altLang="zh-CN" dirty="0"/>
          </a:p>
          <a:p>
            <a:r>
              <a:rPr lang="en-US" altLang="zh-CN" b="1" dirty="0"/>
              <a:t>IK analyzer</a:t>
            </a:r>
          </a:p>
          <a:p>
            <a:pPr lvl="1"/>
            <a:r>
              <a:rPr lang="en-US" altLang="zh-CN" dirty="0"/>
              <a:t>Tokenizer &amp;&amp; analyzer</a:t>
            </a:r>
          </a:p>
          <a:p>
            <a:pPr lvl="2"/>
            <a:r>
              <a:rPr lang="en-US" altLang="zh-CN" dirty="0" err="1"/>
              <a:t>Ik_smart</a:t>
            </a:r>
            <a:r>
              <a:rPr lang="en-US" altLang="zh-CN" dirty="0"/>
              <a:t> || </a:t>
            </a:r>
            <a:r>
              <a:rPr lang="en-US" altLang="zh-CN" dirty="0" err="1"/>
              <a:t>ik_max_word</a:t>
            </a:r>
            <a:endParaRPr lang="en-US" altLang="zh-CN" dirty="0"/>
          </a:p>
          <a:p>
            <a:pPr lvl="1"/>
            <a:r>
              <a:rPr lang="en-US" altLang="zh-CN" dirty="0"/>
              <a:t>Dictionary configuration</a:t>
            </a:r>
          </a:p>
          <a:p>
            <a:pPr lvl="1"/>
            <a:r>
              <a:rPr lang="en-US" altLang="zh-CN" dirty="0"/>
              <a:t>Highlight results</a:t>
            </a:r>
          </a:p>
        </p:txBody>
      </p:sp>
      <p:sp>
        <p:nvSpPr>
          <p:cNvPr id="7" name="箭头: 右 6">
            <a:extLst>
              <a:ext uri="{FF2B5EF4-FFF2-40B4-BE49-F238E27FC236}">
                <a16:creationId xmlns:a16="http://schemas.microsoft.com/office/drawing/2014/main" id="{300180F1-B763-4A0C-BC5D-43F5A487B648}"/>
              </a:ext>
            </a:extLst>
          </p:cNvPr>
          <p:cNvSpPr/>
          <p:nvPr/>
        </p:nvSpPr>
        <p:spPr>
          <a:xfrm>
            <a:off x="5704114" y="3429000"/>
            <a:ext cx="644434" cy="37446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600"/>
          </a:p>
        </p:txBody>
      </p:sp>
      <p:sp>
        <p:nvSpPr>
          <p:cNvPr id="8" name="文本框 7">
            <a:extLst>
              <a:ext uri="{FF2B5EF4-FFF2-40B4-BE49-F238E27FC236}">
                <a16:creationId xmlns:a16="http://schemas.microsoft.com/office/drawing/2014/main" id="{826CB568-460B-4394-BE72-07333E399679}"/>
              </a:ext>
            </a:extLst>
          </p:cNvPr>
          <p:cNvSpPr txBox="1"/>
          <p:nvPr/>
        </p:nvSpPr>
        <p:spPr>
          <a:xfrm>
            <a:off x="6470469" y="3293068"/>
            <a:ext cx="1107996" cy="646331"/>
          </a:xfrm>
          <a:prstGeom prst="rect">
            <a:avLst/>
          </a:prstGeom>
          <a:noFill/>
        </p:spPr>
        <p:txBody>
          <a:bodyPr wrap="none" rtlCol="0">
            <a:spAutoFit/>
          </a:bodyPr>
          <a:lstStyle/>
          <a:p>
            <a:r>
              <a:rPr lang="zh-CN" altLang="en-US" dirty="0"/>
              <a:t>组合爆炸</a:t>
            </a:r>
            <a:endParaRPr lang="en-US" altLang="zh-CN" dirty="0"/>
          </a:p>
          <a:p>
            <a:r>
              <a:rPr lang="zh-CN" altLang="en-US" dirty="0"/>
              <a:t>效率低</a:t>
            </a:r>
          </a:p>
        </p:txBody>
      </p:sp>
      <p:sp>
        <p:nvSpPr>
          <p:cNvPr id="9" name="矩形: 圆角 8">
            <a:extLst>
              <a:ext uri="{FF2B5EF4-FFF2-40B4-BE49-F238E27FC236}">
                <a16:creationId xmlns:a16="http://schemas.microsoft.com/office/drawing/2014/main" id="{B47026DE-5011-42E1-85CE-0B4314C2BB52}"/>
              </a:ext>
            </a:extLst>
          </p:cNvPr>
          <p:cNvSpPr/>
          <p:nvPr/>
        </p:nvSpPr>
        <p:spPr>
          <a:xfrm>
            <a:off x="4400549" y="3485452"/>
            <a:ext cx="1076325" cy="26156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D6040AB2-3D3B-4C89-A3A2-FD7522314C7D}"/>
              </a:ext>
            </a:extLst>
          </p:cNvPr>
          <p:cNvPicPr>
            <a:picLocks noChangeAspect="1"/>
          </p:cNvPicPr>
          <p:nvPr/>
        </p:nvPicPr>
        <p:blipFill>
          <a:blip r:embed="rId2"/>
          <a:stretch>
            <a:fillRect/>
          </a:stretch>
        </p:blipFill>
        <p:spPr>
          <a:xfrm>
            <a:off x="7784865" y="2302268"/>
            <a:ext cx="3228975" cy="4171950"/>
          </a:xfrm>
          <a:prstGeom prst="rect">
            <a:avLst/>
          </a:prstGeom>
        </p:spPr>
      </p:pic>
    </p:spTree>
    <p:extLst>
      <p:ext uri="{BB962C8B-B14F-4D97-AF65-F5344CB8AC3E}">
        <p14:creationId xmlns:p14="http://schemas.microsoft.com/office/powerpoint/2010/main" val="4226725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9E559-F887-4216-A583-E5BCDA1D4681}"/>
              </a:ext>
            </a:extLst>
          </p:cNvPr>
          <p:cNvSpPr>
            <a:spLocks noGrp="1"/>
          </p:cNvSpPr>
          <p:nvPr>
            <p:ph type="title"/>
          </p:nvPr>
        </p:nvSpPr>
        <p:spPr>
          <a:xfrm>
            <a:off x="2231136" y="964692"/>
            <a:ext cx="7729728" cy="698645"/>
          </a:xfrm>
        </p:spPr>
        <p:txBody>
          <a:bodyPr>
            <a:noAutofit/>
          </a:bodyPr>
          <a:lstStyle/>
          <a:p>
            <a:r>
              <a:rPr lang="en-US" altLang="zh-CN" sz="3200" dirty="0"/>
              <a:t>SQL2DSL</a:t>
            </a:r>
            <a:endParaRPr lang="zh-CN" altLang="en-US" sz="3200" dirty="0"/>
          </a:p>
        </p:txBody>
      </p:sp>
      <p:pic>
        <p:nvPicPr>
          <p:cNvPr id="4" name="内容占位符 3">
            <a:extLst>
              <a:ext uri="{FF2B5EF4-FFF2-40B4-BE49-F238E27FC236}">
                <a16:creationId xmlns:a16="http://schemas.microsoft.com/office/drawing/2014/main" id="{4456AAD9-9ED0-4B27-B395-7ACE170770F6}"/>
              </a:ext>
            </a:extLst>
          </p:cNvPr>
          <p:cNvPicPr>
            <a:picLocks noGrp="1" noChangeAspect="1"/>
          </p:cNvPicPr>
          <p:nvPr>
            <p:ph idx="1"/>
          </p:nvPr>
        </p:nvPicPr>
        <p:blipFill>
          <a:blip r:embed="rId2"/>
          <a:stretch>
            <a:fillRect/>
          </a:stretch>
        </p:blipFill>
        <p:spPr>
          <a:xfrm>
            <a:off x="2231136" y="1940424"/>
            <a:ext cx="4914900" cy="971550"/>
          </a:xfrm>
          <a:prstGeom prst="rect">
            <a:avLst/>
          </a:prstGeom>
        </p:spPr>
      </p:pic>
      <p:pic>
        <p:nvPicPr>
          <p:cNvPr id="5" name="图片 4">
            <a:extLst>
              <a:ext uri="{FF2B5EF4-FFF2-40B4-BE49-F238E27FC236}">
                <a16:creationId xmlns:a16="http://schemas.microsoft.com/office/drawing/2014/main" id="{A4FF79E6-55D0-4BD5-9A8F-917E0C759C5B}"/>
              </a:ext>
            </a:extLst>
          </p:cNvPr>
          <p:cNvPicPr>
            <a:picLocks noChangeAspect="1"/>
          </p:cNvPicPr>
          <p:nvPr/>
        </p:nvPicPr>
        <p:blipFill>
          <a:blip r:embed="rId3"/>
          <a:stretch>
            <a:fillRect/>
          </a:stretch>
        </p:blipFill>
        <p:spPr>
          <a:xfrm>
            <a:off x="7162801" y="1807664"/>
            <a:ext cx="904875" cy="1714500"/>
          </a:xfrm>
          <a:prstGeom prst="rect">
            <a:avLst/>
          </a:prstGeom>
        </p:spPr>
      </p:pic>
      <p:pic>
        <p:nvPicPr>
          <p:cNvPr id="6" name="图片 5">
            <a:extLst>
              <a:ext uri="{FF2B5EF4-FFF2-40B4-BE49-F238E27FC236}">
                <a16:creationId xmlns:a16="http://schemas.microsoft.com/office/drawing/2014/main" id="{1D7033FF-A0B3-480F-9DA1-1B909E474626}"/>
              </a:ext>
            </a:extLst>
          </p:cNvPr>
          <p:cNvPicPr>
            <a:picLocks noChangeAspect="1"/>
          </p:cNvPicPr>
          <p:nvPr/>
        </p:nvPicPr>
        <p:blipFill>
          <a:blip r:embed="rId4"/>
          <a:stretch>
            <a:fillRect/>
          </a:stretch>
        </p:blipFill>
        <p:spPr>
          <a:xfrm>
            <a:off x="8067676" y="1807664"/>
            <a:ext cx="971550" cy="1762125"/>
          </a:xfrm>
          <a:prstGeom prst="rect">
            <a:avLst/>
          </a:prstGeom>
        </p:spPr>
      </p:pic>
      <p:pic>
        <p:nvPicPr>
          <p:cNvPr id="7" name="图片 6">
            <a:extLst>
              <a:ext uri="{FF2B5EF4-FFF2-40B4-BE49-F238E27FC236}">
                <a16:creationId xmlns:a16="http://schemas.microsoft.com/office/drawing/2014/main" id="{C1035664-A81B-406B-B4BC-EDBAC5ED4777}"/>
              </a:ext>
            </a:extLst>
          </p:cNvPr>
          <p:cNvPicPr>
            <a:picLocks noChangeAspect="1"/>
          </p:cNvPicPr>
          <p:nvPr/>
        </p:nvPicPr>
        <p:blipFill>
          <a:blip r:embed="rId5"/>
          <a:stretch>
            <a:fillRect/>
          </a:stretch>
        </p:blipFill>
        <p:spPr>
          <a:xfrm>
            <a:off x="9055991" y="1807664"/>
            <a:ext cx="904875" cy="4324350"/>
          </a:xfrm>
          <a:prstGeom prst="rect">
            <a:avLst/>
          </a:prstGeom>
        </p:spPr>
      </p:pic>
      <p:sp>
        <p:nvSpPr>
          <p:cNvPr id="8" name="文本框 7">
            <a:extLst>
              <a:ext uri="{FF2B5EF4-FFF2-40B4-BE49-F238E27FC236}">
                <a16:creationId xmlns:a16="http://schemas.microsoft.com/office/drawing/2014/main" id="{1A500CE9-5A9A-417A-91B3-F8FB9D38C611}"/>
              </a:ext>
            </a:extLst>
          </p:cNvPr>
          <p:cNvSpPr txBox="1"/>
          <p:nvPr/>
        </p:nvSpPr>
        <p:spPr>
          <a:xfrm>
            <a:off x="2231136" y="3253085"/>
            <a:ext cx="3810402" cy="1292662"/>
          </a:xfrm>
          <a:prstGeom prst="rect">
            <a:avLst/>
          </a:prstGeom>
          <a:noFill/>
        </p:spPr>
        <p:txBody>
          <a:bodyPr wrap="none" rtlCol="0">
            <a:spAutoFit/>
          </a:bodyPr>
          <a:lstStyle/>
          <a:p>
            <a:pPr marL="285750" indent="-285750">
              <a:buFont typeface="Arial" panose="020B0604020202020204" pitchFamily="34" charset="0"/>
              <a:buChar char="•"/>
            </a:pPr>
            <a:r>
              <a:rPr lang="en-US" altLang="zh-CN" sz="2400" dirty="0"/>
              <a:t>Limitations</a:t>
            </a:r>
          </a:p>
          <a:p>
            <a:pPr marL="742950" lvl="1" indent="-285750">
              <a:buFont typeface="Wingdings" panose="05000000000000000000" pitchFamily="2" charset="2"/>
              <a:buChar char="Ø"/>
            </a:pPr>
            <a:r>
              <a:rPr lang="zh-CN" altLang="en-US" dirty="0"/>
              <a:t>数据重复</a:t>
            </a:r>
            <a:endParaRPr lang="en-US" altLang="zh-CN" dirty="0"/>
          </a:p>
          <a:p>
            <a:pPr marL="742950" lvl="1" indent="-285750">
              <a:buFont typeface="Wingdings" panose="05000000000000000000" pitchFamily="2" charset="2"/>
              <a:buChar char="Ø"/>
            </a:pPr>
            <a:r>
              <a:rPr lang="en-US" altLang="zh-CN" dirty="0" err="1"/>
              <a:t>regexp_like</a:t>
            </a:r>
            <a:r>
              <a:rPr lang="zh-CN" altLang="en-US" dirty="0"/>
              <a:t>等</a:t>
            </a:r>
            <a:r>
              <a:rPr lang="en-US" altLang="zh-CN" dirty="0"/>
              <a:t>SQL</a:t>
            </a:r>
            <a:r>
              <a:rPr lang="zh-CN" altLang="en-US" dirty="0"/>
              <a:t>语句不支持</a:t>
            </a:r>
            <a:endParaRPr lang="en-US" altLang="zh-CN" dirty="0"/>
          </a:p>
          <a:p>
            <a:pPr marL="742950" lvl="1" indent="-285750">
              <a:buFont typeface="Wingdings" panose="05000000000000000000" pitchFamily="2" charset="2"/>
              <a:buChar char="Ø"/>
            </a:pPr>
            <a:r>
              <a:rPr lang="zh-CN" altLang="en-US" dirty="0"/>
              <a:t>结构化查询的局限性</a:t>
            </a:r>
          </a:p>
        </p:txBody>
      </p:sp>
    </p:spTree>
    <p:extLst>
      <p:ext uri="{BB962C8B-B14F-4D97-AF65-F5344CB8AC3E}">
        <p14:creationId xmlns:p14="http://schemas.microsoft.com/office/powerpoint/2010/main" val="1410509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E9B5B58D-2584-4967-877C-2A2572D1B9E5}"/>
              </a:ext>
            </a:extLst>
          </p:cNvPr>
          <p:cNvPicPr>
            <a:picLocks noGrp="1" noChangeAspect="1"/>
          </p:cNvPicPr>
          <p:nvPr>
            <p:ph idx="1"/>
          </p:nvPr>
        </p:nvPicPr>
        <p:blipFill>
          <a:blip r:embed="rId2"/>
          <a:stretch>
            <a:fillRect/>
          </a:stretch>
        </p:blipFill>
        <p:spPr>
          <a:xfrm>
            <a:off x="954786" y="1803400"/>
            <a:ext cx="4867275" cy="3743325"/>
          </a:xfrm>
          <a:prstGeom prst="rect">
            <a:avLst/>
          </a:prstGeom>
        </p:spPr>
      </p:pic>
      <p:sp>
        <p:nvSpPr>
          <p:cNvPr id="5" name="标题 1">
            <a:extLst>
              <a:ext uri="{FF2B5EF4-FFF2-40B4-BE49-F238E27FC236}">
                <a16:creationId xmlns:a16="http://schemas.microsoft.com/office/drawing/2014/main" id="{AD12B1F3-E62B-4577-8C89-820D6FF438BB}"/>
              </a:ext>
            </a:extLst>
          </p:cNvPr>
          <p:cNvSpPr>
            <a:spLocks noGrp="1"/>
          </p:cNvSpPr>
          <p:nvPr>
            <p:ph type="title"/>
          </p:nvPr>
        </p:nvSpPr>
        <p:spPr>
          <a:xfrm>
            <a:off x="2231136" y="964692"/>
            <a:ext cx="7729728" cy="698645"/>
          </a:xfrm>
        </p:spPr>
        <p:txBody>
          <a:bodyPr>
            <a:noAutofit/>
          </a:bodyPr>
          <a:lstStyle/>
          <a:p>
            <a:r>
              <a:rPr lang="en-US" altLang="zh-CN" sz="3200" dirty="0"/>
              <a:t>SQL2DSL</a:t>
            </a:r>
            <a:endParaRPr lang="zh-CN" altLang="en-US" sz="3200" dirty="0"/>
          </a:p>
        </p:txBody>
      </p:sp>
      <p:pic>
        <p:nvPicPr>
          <p:cNvPr id="7" name="图片 6">
            <a:extLst>
              <a:ext uri="{FF2B5EF4-FFF2-40B4-BE49-F238E27FC236}">
                <a16:creationId xmlns:a16="http://schemas.microsoft.com/office/drawing/2014/main" id="{4D2059DB-0D09-4E93-8746-DFCFCA9BDDB7}"/>
              </a:ext>
            </a:extLst>
          </p:cNvPr>
          <p:cNvPicPr>
            <a:picLocks noChangeAspect="1"/>
          </p:cNvPicPr>
          <p:nvPr/>
        </p:nvPicPr>
        <p:blipFill>
          <a:blip r:embed="rId3"/>
          <a:stretch>
            <a:fillRect/>
          </a:stretch>
        </p:blipFill>
        <p:spPr>
          <a:xfrm>
            <a:off x="5822061" y="1803400"/>
            <a:ext cx="2628900" cy="2895600"/>
          </a:xfrm>
          <a:prstGeom prst="rect">
            <a:avLst/>
          </a:prstGeom>
        </p:spPr>
      </p:pic>
      <p:pic>
        <p:nvPicPr>
          <p:cNvPr id="8" name="图片 7">
            <a:extLst>
              <a:ext uri="{FF2B5EF4-FFF2-40B4-BE49-F238E27FC236}">
                <a16:creationId xmlns:a16="http://schemas.microsoft.com/office/drawing/2014/main" id="{4CDC522F-B982-43AE-90BD-1ACE0F66088A}"/>
              </a:ext>
            </a:extLst>
          </p:cNvPr>
          <p:cNvPicPr>
            <a:picLocks noChangeAspect="1"/>
          </p:cNvPicPr>
          <p:nvPr/>
        </p:nvPicPr>
        <p:blipFill>
          <a:blip r:embed="rId4"/>
          <a:stretch>
            <a:fillRect/>
          </a:stretch>
        </p:blipFill>
        <p:spPr>
          <a:xfrm>
            <a:off x="8450961" y="1803400"/>
            <a:ext cx="2724150" cy="1952625"/>
          </a:xfrm>
          <a:prstGeom prst="rect">
            <a:avLst/>
          </a:prstGeom>
        </p:spPr>
      </p:pic>
      <p:sp>
        <p:nvSpPr>
          <p:cNvPr id="9" name="文本框 8">
            <a:extLst>
              <a:ext uri="{FF2B5EF4-FFF2-40B4-BE49-F238E27FC236}">
                <a16:creationId xmlns:a16="http://schemas.microsoft.com/office/drawing/2014/main" id="{25C6B581-902A-4D6F-901A-7091353E88BB}"/>
              </a:ext>
            </a:extLst>
          </p:cNvPr>
          <p:cNvSpPr txBox="1"/>
          <p:nvPr/>
        </p:nvSpPr>
        <p:spPr>
          <a:xfrm>
            <a:off x="8813509" y="4033321"/>
            <a:ext cx="1396536" cy="646331"/>
          </a:xfrm>
          <a:prstGeom prst="rect">
            <a:avLst/>
          </a:prstGeom>
          <a:noFill/>
        </p:spPr>
        <p:txBody>
          <a:bodyPr wrap="none" rtlCol="0">
            <a:spAutoFit/>
          </a:bodyPr>
          <a:lstStyle/>
          <a:p>
            <a:pPr marL="285750" indent="-285750">
              <a:buFont typeface="Arial" panose="020B0604020202020204" pitchFamily="34" charset="0"/>
              <a:buChar char="•"/>
            </a:pPr>
            <a:r>
              <a:rPr lang="zh-CN" altLang="en-US" dirty="0"/>
              <a:t>信号组合</a:t>
            </a:r>
            <a:endParaRPr lang="en-US" altLang="zh-CN" dirty="0"/>
          </a:p>
          <a:p>
            <a:pPr marL="285750" indent="-285750">
              <a:buFont typeface="Arial" panose="020B0604020202020204" pitchFamily="34" charset="0"/>
              <a:buChar char="•"/>
            </a:pPr>
            <a:r>
              <a:rPr lang="zh-CN" altLang="en-US" dirty="0"/>
              <a:t>信号放大</a:t>
            </a:r>
          </a:p>
        </p:txBody>
      </p:sp>
    </p:spTree>
    <p:extLst>
      <p:ext uri="{BB962C8B-B14F-4D97-AF65-F5344CB8AC3E}">
        <p14:creationId xmlns:p14="http://schemas.microsoft.com/office/powerpoint/2010/main" val="2141295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11CE-440E-0449-B3BB-84385E94CAA6}"/>
              </a:ext>
            </a:extLst>
          </p:cNvPr>
          <p:cNvSpPr>
            <a:spLocks noGrp="1"/>
          </p:cNvSpPr>
          <p:nvPr>
            <p:ph type="title"/>
          </p:nvPr>
        </p:nvSpPr>
        <p:spPr>
          <a:xfrm>
            <a:off x="2231136" y="964692"/>
            <a:ext cx="7729728" cy="1188720"/>
          </a:xfrm>
        </p:spPr>
        <p:txBody>
          <a:bodyPr>
            <a:normAutofit/>
          </a:bodyPr>
          <a:lstStyle/>
          <a:p>
            <a:r>
              <a:rPr lang="en-US" sz="3600" dirty="0"/>
              <a:t>Overview</a:t>
            </a:r>
          </a:p>
        </p:txBody>
      </p:sp>
      <p:sp>
        <p:nvSpPr>
          <p:cNvPr id="3" name="Content Placeholder 2">
            <a:extLst>
              <a:ext uri="{FF2B5EF4-FFF2-40B4-BE49-F238E27FC236}">
                <a16:creationId xmlns:a16="http://schemas.microsoft.com/office/drawing/2014/main" id="{AF32C062-A4CF-D34E-A347-2224A175D609}"/>
              </a:ext>
            </a:extLst>
          </p:cNvPr>
          <p:cNvSpPr>
            <a:spLocks noGrp="1"/>
          </p:cNvSpPr>
          <p:nvPr>
            <p:ph idx="1"/>
          </p:nvPr>
        </p:nvSpPr>
        <p:spPr/>
        <p:txBody>
          <a:bodyPr/>
          <a:lstStyle/>
          <a:p>
            <a:r>
              <a:rPr lang="zh-CN" altLang="en-US" sz="2400" dirty="0"/>
              <a:t>背景及意义</a:t>
            </a:r>
            <a:endParaRPr lang="en-US" altLang="zh-CN" sz="2400" dirty="0"/>
          </a:p>
          <a:p>
            <a:r>
              <a:rPr lang="zh-CN" altLang="en-US" sz="2400" dirty="0"/>
              <a:t>研究目标</a:t>
            </a:r>
            <a:endParaRPr lang="en-US" altLang="zh-CN" sz="2400" dirty="0"/>
          </a:p>
          <a:p>
            <a:r>
              <a:rPr lang="zh-CN" altLang="en-US" sz="2400" dirty="0"/>
              <a:t>研究内容及相关技术</a:t>
            </a:r>
            <a:endParaRPr lang="en-US" altLang="zh-CN" sz="2400" dirty="0"/>
          </a:p>
          <a:p>
            <a:r>
              <a:rPr lang="zh-CN" altLang="en-US" sz="2400" dirty="0"/>
              <a:t>近期工作</a:t>
            </a:r>
            <a:endParaRPr lang="en-US" altLang="zh-CN" sz="2400" dirty="0"/>
          </a:p>
          <a:p>
            <a:endParaRPr lang="en-US" dirty="0"/>
          </a:p>
        </p:txBody>
      </p:sp>
    </p:spTree>
    <p:extLst>
      <p:ext uri="{BB962C8B-B14F-4D97-AF65-F5344CB8AC3E}">
        <p14:creationId xmlns:p14="http://schemas.microsoft.com/office/powerpoint/2010/main" val="1122684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50D8009-0AB4-4094-BD64-4B0ADC2829BC}"/>
              </a:ext>
            </a:extLst>
          </p:cNvPr>
          <p:cNvSpPr>
            <a:spLocks noGrp="1"/>
          </p:cNvSpPr>
          <p:nvPr>
            <p:ph idx="1"/>
          </p:nvPr>
        </p:nvSpPr>
        <p:spPr>
          <a:xfrm>
            <a:off x="2231136" y="1800225"/>
            <a:ext cx="7729728" cy="3930277"/>
          </a:xfrm>
        </p:spPr>
        <p:txBody>
          <a:bodyPr/>
          <a:lstStyle/>
          <a:p>
            <a:r>
              <a:rPr lang="zh-CN" altLang="en-US" dirty="0"/>
              <a:t>信号组合</a:t>
            </a:r>
            <a:endParaRPr lang="en-US" altLang="zh-CN" dirty="0"/>
          </a:p>
          <a:p>
            <a:r>
              <a:rPr lang="zh-CN" altLang="en-US" dirty="0"/>
              <a:t>信号放大</a:t>
            </a:r>
            <a:endParaRPr lang="en-US" altLang="zh-CN" dirty="0"/>
          </a:p>
          <a:p>
            <a:endParaRPr lang="en-US" altLang="zh-CN" dirty="0"/>
          </a:p>
          <a:p>
            <a:pPr marL="0" indent="0">
              <a:buNone/>
            </a:pPr>
            <a:endParaRPr lang="zh-CN" altLang="en-US" dirty="0"/>
          </a:p>
        </p:txBody>
      </p:sp>
      <p:sp>
        <p:nvSpPr>
          <p:cNvPr id="4" name="标题 1">
            <a:extLst>
              <a:ext uri="{FF2B5EF4-FFF2-40B4-BE49-F238E27FC236}">
                <a16:creationId xmlns:a16="http://schemas.microsoft.com/office/drawing/2014/main" id="{97B9BB64-3CD8-46D7-A3D4-71B0655277C6}"/>
              </a:ext>
            </a:extLst>
          </p:cNvPr>
          <p:cNvSpPr>
            <a:spLocks noGrp="1"/>
          </p:cNvSpPr>
          <p:nvPr>
            <p:ph type="title"/>
          </p:nvPr>
        </p:nvSpPr>
        <p:spPr>
          <a:xfrm>
            <a:off x="2231136" y="964692"/>
            <a:ext cx="7729728" cy="698645"/>
          </a:xfrm>
        </p:spPr>
        <p:txBody>
          <a:bodyPr>
            <a:noAutofit/>
          </a:bodyPr>
          <a:lstStyle/>
          <a:p>
            <a:r>
              <a:rPr lang="en-US" altLang="zh-CN" sz="3200" dirty="0"/>
              <a:t>SQL2DSL</a:t>
            </a:r>
            <a:endParaRPr lang="zh-CN" altLang="en-US" sz="3200" dirty="0"/>
          </a:p>
        </p:txBody>
      </p:sp>
      <p:pic>
        <p:nvPicPr>
          <p:cNvPr id="6" name="图片 5">
            <a:extLst>
              <a:ext uri="{FF2B5EF4-FFF2-40B4-BE49-F238E27FC236}">
                <a16:creationId xmlns:a16="http://schemas.microsoft.com/office/drawing/2014/main" id="{CACFF7F3-928E-4128-BFF2-1B88E6BCCA26}"/>
              </a:ext>
            </a:extLst>
          </p:cNvPr>
          <p:cNvPicPr>
            <a:picLocks noChangeAspect="1"/>
          </p:cNvPicPr>
          <p:nvPr/>
        </p:nvPicPr>
        <p:blipFill>
          <a:blip r:embed="rId3"/>
          <a:stretch>
            <a:fillRect/>
          </a:stretch>
        </p:blipFill>
        <p:spPr>
          <a:xfrm>
            <a:off x="3636264" y="1809750"/>
            <a:ext cx="4343400" cy="438150"/>
          </a:xfrm>
          <a:prstGeom prst="rect">
            <a:avLst/>
          </a:prstGeom>
        </p:spPr>
      </p:pic>
      <p:pic>
        <p:nvPicPr>
          <p:cNvPr id="7" name="图片 6">
            <a:extLst>
              <a:ext uri="{FF2B5EF4-FFF2-40B4-BE49-F238E27FC236}">
                <a16:creationId xmlns:a16="http://schemas.microsoft.com/office/drawing/2014/main" id="{AFF20FA2-9E9F-4711-A363-5481C8BF5953}"/>
              </a:ext>
            </a:extLst>
          </p:cNvPr>
          <p:cNvPicPr>
            <a:picLocks noChangeAspect="1"/>
          </p:cNvPicPr>
          <p:nvPr/>
        </p:nvPicPr>
        <p:blipFill>
          <a:blip r:embed="rId4"/>
          <a:stretch>
            <a:fillRect/>
          </a:stretch>
        </p:blipFill>
        <p:spPr>
          <a:xfrm>
            <a:off x="2576510" y="2619375"/>
            <a:ext cx="4600575" cy="476250"/>
          </a:xfrm>
          <a:prstGeom prst="rect">
            <a:avLst/>
          </a:prstGeom>
          <a:ln w="12700">
            <a:solidFill>
              <a:schemeClr val="tx1"/>
            </a:solidFill>
          </a:ln>
        </p:spPr>
      </p:pic>
      <p:pic>
        <p:nvPicPr>
          <p:cNvPr id="8" name="图片 7">
            <a:extLst>
              <a:ext uri="{FF2B5EF4-FFF2-40B4-BE49-F238E27FC236}">
                <a16:creationId xmlns:a16="http://schemas.microsoft.com/office/drawing/2014/main" id="{932FE9CD-8B99-4271-B0A9-F5C84B541667}"/>
              </a:ext>
            </a:extLst>
          </p:cNvPr>
          <p:cNvPicPr>
            <a:picLocks noChangeAspect="1"/>
          </p:cNvPicPr>
          <p:nvPr/>
        </p:nvPicPr>
        <p:blipFill>
          <a:blip r:embed="rId5"/>
          <a:stretch>
            <a:fillRect/>
          </a:stretch>
        </p:blipFill>
        <p:spPr>
          <a:xfrm>
            <a:off x="7522463" y="2384788"/>
            <a:ext cx="2886075" cy="2886075"/>
          </a:xfrm>
          <a:prstGeom prst="rect">
            <a:avLst/>
          </a:prstGeom>
        </p:spPr>
      </p:pic>
      <p:sp>
        <p:nvSpPr>
          <p:cNvPr id="9" name="文本框 8">
            <a:extLst>
              <a:ext uri="{FF2B5EF4-FFF2-40B4-BE49-F238E27FC236}">
                <a16:creationId xmlns:a16="http://schemas.microsoft.com/office/drawing/2014/main" id="{BF5BBC8A-4CDD-4842-9806-62DA7886F394}"/>
              </a:ext>
            </a:extLst>
          </p:cNvPr>
          <p:cNvSpPr txBox="1"/>
          <p:nvPr/>
        </p:nvSpPr>
        <p:spPr>
          <a:xfrm>
            <a:off x="4063114" y="3495676"/>
            <a:ext cx="1627369" cy="1200329"/>
          </a:xfrm>
          <a:prstGeom prst="rect">
            <a:avLst/>
          </a:prstGeom>
          <a:noFill/>
        </p:spPr>
        <p:txBody>
          <a:bodyPr wrap="none" rtlCol="0">
            <a:spAutoFit/>
          </a:bodyPr>
          <a:lstStyle/>
          <a:p>
            <a:r>
              <a:rPr lang="en-US" altLang="zh-CN" dirty="0" err="1"/>
              <a:t>Todo</a:t>
            </a:r>
            <a:endParaRPr lang="en-US" altLang="zh-CN" dirty="0"/>
          </a:p>
          <a:p>
            <a:pPr marL="285750" indent="-285750">
              <a:buFont typeface="Wingdings" panose="05000000000000000000" pitchFamily="2" charset="2"/>
              <a:buChar char="u"/>
            </a:pPr>
            <a:r>
              <a:rPr lang="zh-CN" altLang="en-US" dirty="0"/>
              <a:t>信号的提取</a:t>
            </a:r>
            <a:endParaRPr lang="en-US" altLang="zh-CN" dirty="0"/>
          </a:p>
          <a:p>
            <a:pPr marL="285750" indent="-285750">
              <a:buFont typeface="Wingdings" panose="05000000000000000000" pitchFamily="2" charset="2"/>
              <a:buChar char="u"/>
            </a:pPr>
            <a:r>
              <a:rPr lang="zh-CN" altLang="en-US" dirty="0"/>
              <a:t>放大准则</a:t>
            </a:r>
            <a:endParaRPr lang="en-US" altLang="zh-CN" dirty="0"/>
          </a:p>
          <a:p>
            <a:pPr marL="285750" indent="-285750">
              <a:buFont typeface="Wingdings" panose="05000000000000000000" pitchFamily="2" charset="2"/>
              <a:buChar char="u"/>
            </a:pPr>
            <a:r>
              <a:rPr lang="zh-CN" altLang="en-US" dirty="0"/>
              <a:t>评估标准</a:t>
            </a:r>
          </a:p>
        </p:txBody>
      </p:sp>
      <p:sp>
        <p:nvSpPr>
          <p:cNvPr id="10" name="文本框 9">
            <a:extLst>
              <a:ext uri="{FF2B5EF4-FFF2-40B4-BE49-F238E27FC236}">
                <a16:creationId xmlns:a16="http://schemas.microsoft.com/office/drawing/2014/main" id="{61C288D6-780A-4FBA-8167-98D33CC84195}"/>
              </a:ext>
            </a:extLst>
          </p:cNvPr>
          <p:cNvSpPr txBox="1"/>
          <p:nvPr/>
        </p:nvSpPr>
        <p:spPr>
          <a:xfrm>
            <a:off x="1047750" y="1590675"/>
            <a:ext cx="847725" cy="369332"/>
          </a:xfrm>
          <a:prstGeom prst="rect">
            <a:avLst/>
          </a:prstGeom>
          <a:noFill/>
        </p:spPr>
        <p:txBody>
          <a:bodyPr wrap="square" rtlCol="0">
            <a:spAutoFit/>
          </a:bodyPr>
          <a:lstStyle/>
          <a:p>
            <a:endParaRPr lang="zh-CN" altLang="en-US" dirty="0">
              <a:solidFill>
                <a:srgbClr val="FF0000"/>
              </a:solidFill>
            </a:endParaRPr>
          </a:p>
        </p:txBody>
      </p:sp>
      <p:sp>
        <p:nvSpPr>
          <p:cNvPr id="11" name="矩形: 圆角 10">
            <a:extLst>
              <a:ext uri="{FF2B5EF4-FFF2-40B4-BE49-F238E27FC236}">
                <a16:creationId xmlns:a16="http://schemas.microsoft.com/office/drawing/2014/main" id="{1927F9BE-2F6D-4A5A-8367-BA22537F8B27}"/>
              </a:ext>
            </a:extLst>
          </p:cNvPr>
          <p:cNvSpPr/>
          <p:nvPr/>
        </p:nvSpPr>
        <p:spPr>
          <a:xfrm>
            <a:off x="5753100" y="2773544"/>
            <a:ext cx="685800" cy="16791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FF0000"/>
              </a:solidFill>
            </a:endParaRPr>
          </a:p>
        </p:txBody>
      </p:sp>
    </p:spTree>
    <p:extLst>
      <p:ext uri="{BB962C8B-B14F-4D97-AF65-F5344CB8AC3E}">
        <p14:creationId xmlns:p14="http://schemas.microsoft.com/office/powerpoint/2010/main" val="959478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6CE2356-61A2-4427-B591-58CFA67BE2E6}"/>
              </a:ext>
            </a:extLst>
          </p:cNvPr>
          <p:cNvSpPr>
            <a:spLocks noGrp="1"/>
          </p:cNvSpPr>
          <p:nvPr>
            <p:ph idx="1"/>
          </p:nvPr>
        </p:nvSpPr>
        <p:spPr>
          <a:xfrm>
            <a:off x="1135983" y="1765004"/>
            <a:ext cx="2893757" cy="3943125"/>
          </a:xfrm>
        </p:spPr>
        <p:txBody>
          <a:bodyPr/>
          <a:lstStyle/>
          <a:p>
            <a:r>
              <a:rPr lang="en-US" altLang="zh-CN" dirty="0"/>
              <a:t>Tokenizer &amp;&amp; analyzer</a:t>
            </a:r>
          </a:p>
          <a:p>
            <a:endParaRPr lang="en-US" altLang="zh-CN" dirty="0"/>
          </a:p>
          <a:p>
            <a:endParaRPr lang="en-US" altLang="zh-CN" dirty="0"/>
          </a:p>
          <a:p>
            <a:endParaRPr lang="en-US" altLang="zh-CN" dirty="0"/>
          </a:p>
          <a:p>
            <a:endParaRPr lang="en-US" altLang="zh-CN" dirty="0"/>
          </a:p>
          <a:p>
            <a:pPr marL="0" indent="0">
              <a:buNone/>
            </a:pPr>
            <a:r>
              <a:rPr lang="en-US" altLang="zh-CN" dirty="0" err="1"/>
              <a:t>Ik_smart</a:t>
            </a:r>
            <a:r>
              <a:rPr lang="en-US" altLang="zh-CN" dirty="0"/>
              <a:t> || </a:t>
            </a:r>
            <a:r>
              <a:rPr lang="en-US" altLang="zh-CN" dirty="0" err="1"/>
              <a:t>ik_max_word</a:t>
            </a:r>
            <a:endParaRPr lang="en-US" altLang="zh-CN" dirty="0"/>
          </a:p>
          <a:p>
            <a:pPr marL="0" indent="0">
              <a:buNone/>
            </a:pPr>
            <a:endParaRPr lang="en-US" altLang="zh-CN" dirty="0"/>
          </a:p>
          <a:p>
            <a:endParaRPr lang="zh-CN" altLang="en-US" dirty="0"/>
          </a:p>
        </p:txBody>
      </p:sp>
      <p:sp>
        <p:nvSpPr>
          <p:cNvPr id="4" name="标题 1">
            <a:extLst>
              <a:ext uri="{FF2B5EF4-FFF2-40B4-BE49-F238E27FC236}">
                <a16:creationId xmlns:a16="http://schemas.microsoft.com/office/drawing/2014/main" id="{8997EF16-B000-4508-8B38-AE6BE48DE224}"/>
              </a:ext>
            </a:extLst>
          </p:cNvPr>
          <p:cNvSpPr>
            <a:spLocks noGrp="1"/>
          </p:cNvSpPr>
          <p:nvPr>
            <p:ph type="title"/>
          </p:nvPr>
        </p:nvSpPr>
        <p:spPr>
          <a:xfrm>
            <a:off x="2231136" y="964692"/>
            <a:ext cx="7729728" cy="698645"/>
          </a:xfrm>
        </p:spPr>
        <p:txBody>
          <a:bodyPr>
            <a:noAutofit/>
          </a:bodyPr>
          <a:lstStyle/>
          <a:p>
            <a:r>
              <a:rPr lang="en-US" altLang="zh-CN" sz="3200" dirty="0"/>
              <a:t>IK analyzer</a:t>
            </a:r>
            <a:endParaRPr lang="zh-CN" altLang="en-US" sz="3200" dirty="0"/>
          </a:p>
        </p:txBody>
      </p:sp>
      <p:pic>
        <p:nvPicPr>
          <p:cNvPr id="5" name="图片 4">
            <a:extLst>
              <a:ext uri="{FF2B5EF4-FFF2-40B4-BE49-F238E27FC236}">
                <a16:creationId xmlns:a16="http://schemas.microsoft.com/office/drawing/2014/main" id="{5540C829-7933-4476-A423-58CF951F2711}"/>
              </a:ext>
            </a:extLst>
          </p:cNvPr>
          <p:cNvPicPr>
            <a:picLocks noChangeAspect="1"/>
          </p:cNvPicPr>
          <p:nvPr/>
        </p:nvPicPr>
        <p:blipFill>
          <a:blip r:embed="rId2"/>
          <a:stretch>
            <a:fillRect/>
          </a:stretch>
        </p:blipFill>
        <p:spPr>
          <a:xfrm>
            <a:off x="1135983" y="2158074"/>
            <a:ext cx="2495550" cy="1466850"/>
          </a:xfrm>
          <a:prstGeom prst="rect">
            <a:avLst/>
          </a:prstGeom>
        </p:spPr>
      </p:pic>
      <p:sp>
        <p:nvSpPr>
          <p:cNvPr id="6" name="内容占位符 2">
            <a:extLst>
              <a:ext uri="{FF2B5EF4-FFF2-40B4-BE49-F238E27FC236}">
                <a16:creationId xmlns:a16="http://schemas.microsoft.com/office/drawing/2014/main" id="{2DEBD230-E40C-45B9-BC4D-B4E1AE8280FB}"/>
              </a:ext>
            </a:extLst>
          </p:cNvPr>
          <p:cNvSpPr txBox="1">
            <a:spLocks/>
          </p:cNvSpPr>
          <p:nvPr/>
        </p:nvSpPr>
        <p:spPr>
          <a:xfrm>
            <a:off x="3903992" y="1789813"/>
            <a:ext cx="2893757" cy="394312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ltLang="zh-CN" dirty="0"/>
              <a:t>Dictionary configuration</a:t>
            </a:r>
          </a:p>
          <a:p>
            <a:endParaRPr lang="en-US" altLang="zh-CN" dirty="0"/>
          </a:p>
          <a:p>
            <a:endParaRPr lang="zh-CN" altLang="en-US" dirty="0"/>
          </a:p>
        </p:txBody>
      </p:sp>
      <p:pic>
        <p:nvPicPr>
          <p:cNvPr id="11" name="图片 10">
            <a:extLst>
              <a:ext uri="{FF2B5EF4-FFF2-40B4-BE49-F238E27FC236}">
                <a16:creationId xmlns:a16="http://schemas.microsoft.com/office/drawing/2014/main" id="{1736F9CC-076B-42C2-A65D-5C99893B4585}"/>
              </a:ext>
            </a:extLst>
          </p:cNvPr>
          <p:cNvPicPr>
            <a:picLocks noChangeAspect="1"/>
          </p:cNvPicPr>
          <p:nvPr/>
        </p:nvPicPr>
        <p:blipFill>
          <a:blip r:embed="rId3"/>
          <a:stretch>
            <a:fillRect/>
          </a:stretch>
        </p:blipFill>
        <p:spPr>
          <a:xfrm>
            <a:off x="3986212" y="2305936"/>
            <a:ext cx="4219575" cy="800100"/>
          </a:xfrm>
          <a:prstGeom prst="rect">
            <a:avLst/>
          </a:prstGeom>
        </p:spPr>
      </p:pic>
      <p:pic>
        <p:nvPicPr>
          <p:cNvPr id="12" name="图片 11">
            <a:extLst>
              <a:ext uri="{FF2B5EF4-FFF2-40B4-BE49-F238E27FC236}">
                <a16:creationId xmlns:a16="http://schemas.microsoft.com/office/drawing/2014/main" id="{A4FFD63C-DCDE-4FE6-86E3-0C1002224DFA}"/>
              </a:ext>
            </a:extLst>
          </p:cNvPr>
          <p:cNvPicPr>
            <a:picLocks noChangeAspect="1"/>
          </p:cNvPicPr>
          <p:nvPr/>
        </p:nvPicPr>
        <p:blipFill>
          <a:blip r:embed="rId4"/>
          <a:stretch>
            <a:fillRect/>
          </a:stretch>
        </p:blipFill>
        <p:spPr>
          <a:xfrm>
            <a:off x="3903992" y="3458791"/>
            <a:ext cx="1895475" cy="1924050"/>
          </a:xfrm>
          <a:prstGeom prst="rect">
            <a:avLst/>
          </a:prstGeom>
        </p:spPr>
      </p:pic>
      <p:sp>
        <p:nvSpPr>
          <p:cNvPr id="13" name="文本框 12">
            <a:extLst>
              <a:ext uri="{FF2B5EF4-FFF2-40B4-BE49-F238E27FC236}">
                <a16:creationId xmlns:a16="http://schemas.microsoft.com/office/drawing/2014/main" id="{778DD85E-A338-4596-B7DE-9CC06B0E8DA5}"/>
              </a:ext>
            </a:extLst>
          </p:cNvPr>
          <p:cNvSpPr txBox="1"/>
          <p:nvPr/>
        </p:nvSpPr>
        <p:spPr>
          <a:xfrm>
            <a:off x="8438634" y="3511328"/>
            <a:ext cx="3515642" cy="1200329"/>
          </a:xfrm>
          <a:prstGeom prst="rect">
            <a:avLst/>
          </a:prstGeom>
          <a:noFill/>
        </p:spPr>
        <p:txBody>
          <a:bodyPr wrap="none" rtlCol="0">
            <a:spAutoFit/>
          </a:bodyPr>
          <a:lstStyle/>
          <a:p>
            <a:r>
              <a:rPr lang="en-US" altLang="zh-CN" dirty="0" err="1"/>
              <a:t>Todo</a:t>
            </a:r>
            <a:endParaRPr lang="en-US" altLang="zh-CN" dirty="0"/>
          </a:p>
          <a:p>
            <a:pPr marL="285750" indent="-285750">
              <a:buFont typeface="Arial" panose="020B0604020202020204" pitchFamily="34" charset="0"/>
              <a:buChar char="•"/>
            </a:pPr>
            <a:r>
              <a:rPr lang="zh-CN" altLang="en-US" dirty="0"/>
              <a:t>热词定时更新</a:t>
            </a:r>
            <a:endParaRPr lang="en-US" altLang="zh-CN" dirty="0"/>
          </a:p>
          <a:p>
            <a:pPr marL="285750" indent="-285750">
              <a:buFont typeface="Arial" panose="020B0604020202020204" pitchFamily="34" charset="0"/>
              <a:buChar char="•"/>
            </a:pPr>
            <a:r>
              <a:rPr lang="zh-CN" altLang="en-US" dirty="0"/>
              <a:t>知识导向的智能分词</a:t>
            </a:r>
            <a:endParaRPr lang="en-US" altLang="zh-CN" dirty="0"/>
          </a:p>
          <a:p>
            <a:pPr marL="285750" indent="-285750">
              <a:buFont typeface="Arial" panose="020B0604020202020204" pitchFamily="34" charset="0"/>
              <a:buChar char="•"/>
            </a:pPr>
            <a:r>
              <a:rPr lang="zh-CN" altLang="en-US" dirty="0"/>
              <a:t>智能提取低频词作为</a:t>
            </a:r>
            <a:r>
              <a:rPr lang="en-US" altLang="zh-CN" dirty="0"/>
              <a:t>stop word</a:t>
            </a:r>
          </a:p>
        </p:txBody>
      </p:sp>
      <p:pic>
        <p:nvPicPr>
          <p:cNvPr id="14" name="图片 13">
            <a:extLst>
              <a:ext uri="{FF2B5EF4-FFF2-40B4-BE49-F238E27FC236}">
                <a16:creationId xmlns:a16="http://schemas.microsoft.com/office/drawing/2014/main" id="{591C0340-65E3-422B-ADAD-5B66FA343CDF}"/>
              </a:ext>
            </a:extLst>
          </p:cNvPr>
          <p:cNvPicPr>
            <a:picLocks noChangeAspect="1"/>
          </p:cNvPicPr>
          <p:nvPr/>
        </p:nvPicPr>
        <p:blipFill>
          <a:blip r:embed="rId5"/>
          <a:stretch>
            <a:fillRect/>
          </a:stretch>
        </p:blipFill>
        <p:spPr>
          <a:xfrm>
            <a:off x="6209413" y="3354016"/>
            <a:ext cx="1819275" cy="2028825"/>
          </a:xfrm>
          <a:prstGeom prst="rect">
            <a:avLst/>
          </a:prstGeom>
        </p:spPr>
      </p:pic>
    </p:spTree>
    <p:extLst>
      <p:ext uri="{BB962C8B-B14F-4D97-AF65-F5344CB8AC3E}">
        <p14:creationId xmlns:p14="http://schemas.microsoft.com/office/powerpoint/2010/main" val="889409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D2F2355-5C5F-4AEA-80AE-F2237F468134}"/>
              </a:ext>
            </a:extLst>
          </p:cNvPr>
          <p:cNvSpPr txBox="1">
            <a:spLocks/>
          </p:cNvSpPr>
          <p:nvPr/>
        </p:nvSpPr>
        <p:spPr bwMode="black">
          <a:xfrm>
            <a:off x="2231136" y="964692"/>
            <a:ext cx="7729728" cy="698645"/>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3200"/>
              <a:t>IK analyzer</a:t>
            </a:r>
            <a:endParaRPr lang="zh-CN" altLang="en-US" sz="3200" dirty="0"/>
          </a:p>
        </p:txBody>
      </p:sp>
      <p:pic>
        <p:nvPicPr>
          <p:cNvPr id="5" name="图片 4">
            <a:extLst>
              <a:ext uri="{FF2B5EF4-FFF2-40B4-BE49-F238E27FC236}">
                <a16:creationId xmlns:a16="http://schemas.microsoft.com/office/drawing/2014/main" id="{A43D3A51-9D4E-4066-8044-2C897FAC6EF7}"/>
              </a:ext>
            </a:extLst>
          </p:cNvPr>
          <p:cNvPicPr>
            <a:picLocks noChangeAspect="1"/>
          </p:cNvPicPr>
          <p:nvPr/>
        </p:nvPicPr>
        <p:blipFill>
          <a:blip r:embed="rId3"/>
          <a:stretch>
            <a:fillRect/>
          </a:stretch>
        </p:blipFill>
        <p:spPr>
          <a:xfrm>
            <a:off x="1881963" y="3961896"/>
            <a:ext cx="8920716" cy="1581150"/>
          </a:xfrm>
          <a:prstGeom prst="rect">
            <a:avLst/>
          </a:prstGeom>
        </p:spPr>
      </p:pic>
      <p:pic>
        <p:nvPicPr>
          <p:cNvPr id="6" name="图片 5">
            <a:extLst>
              <a:ext uri="{FF2B5EF4-FFF2-40B4-BE49-F238E27FC236}">
                <a16:creationId xmlns:a16="http://schemas.microsoft.com/office/drawing/2014/main" id="{ECC526CF-1125-48CE-B559-10BEC0CCB5CB}"/>
              </a:ext>
            </a:extLst>
          </p:cNvPr>
          <p:cNvPicPr>
            <a:picLocks noChangeAspect="1"/>
          </p:cNvPicPr>
          <p:nvPr/>
        </p:nvPicPr>
        <p:blipFill>
          <a:blip r:embed="rId4"/>
          <a:stretch>
            <a:fillRect/>
          </a:stretch>
        </p:blipFill>
        <p:spPr>
          <a:xfrm>
            <a:off x="2456121" y="2196613"/>
            <a:ext cx="4733925" cy="1600200"/>
          </a:xfrm>
          <a:prstGeom prst="rect">
            <a:avLst/>
          </a:prstGeom>
        </p:spPr>
      </p:pic>
      <p:sp>
        <p:nvSpPr>
          <p:cNvPr id="7" name="文本框 6">
            <a:extLst>
              <a:ext uri="{FF2B5EF4-FFF2-40B4-BE49-F238E27FC236}">
                <a16:creationId xmlns:a16="http://schemas.microsoft.com/office/drawing/2014/main" id="{36CF91E3-270B-4C40-AAA3-84CCD620C447}"/>
              </a:ext>
            </a:extLst>
          </p:cNvPr>
          <p:cNvSpPr txBox="1"/>
          <p:nvPr/>
        </p:nvSpPr>
        <p:spPr>
          <a:xfrm>
            <a:off x="7451073" y="2196613"/>
            <a:ext cx="2781531" cy="1200329"/>
          </a:xfrm>
          <a:prstGeom prst="rect">
            <a:avLst/>
          </a:prstGeom>
          <a:noFill/>
        </p:spPr>
        <p:txBody>
          <a:bodyPr wrap="none" rtlCol="0">
            <a:spAutoFit/>
          </a:bodyPr>
          <a:lstStyle/>
          <a:p>
            <a:r>
              <a:rPr lang="en-US" altLang="zh-CN" dirty="0" err="1"/>
              <a:t>Todo</a:t>
            </a:r>
            <a:endParaRPr lang="en-US" altLang="zh-CN" dirty="0"/>
          </a:p>
          <a:p>
            <a:pPr marL="285750" indent="-285750">
              <a:buFontTx/>
              <a:buChar char="-"/>
            </a:pPr>
            <a:r>
              <a:rPr lang="zh-CN" altLang="en-US" dirty="0"/>
              <a:t>量词无法准确分词</a:t>
            </a:r>
            <a:endParaRPr lang="en-US" altLang="zh-CN" dirty="0"/>
          </a:p>
          <a:p>
            <a:pPr marL="285750" indent="-285750">
              <a:buFontTx/>
              <a:buChar char="-"/>
            </a:pPr>
            <a:r>
              <a:rPr lang="zh-CN" altLang="en-US" dirty="0"/>
              <a:t>分词是否需要考虑词性</a:t>
            </a:r>
            <a:endParaRPr lang="en-US" altLang="zh-CN" dirty="0"/>
          </a:p>
          <a:p>
            <a:r>
              <a:rPr lang="en-US" altLang="zh-CN" dirty="0"/>
              <a:t>	</a:t>
            </a:r>
            <a:r>
              <a:rPr lang="en-US" altLang="zh-CN" dirty="0" err="1"/>
              <a:t>pkuseg</a:t>
            </a:r>
            <a:r>
              <a:rPr lang="zh-CN" altLang="en-US" dirty="0"/>
              <a:t>、</a:t>
            </a:r>
            <a:r>
              <a:rPr lang="en-US" altLang="zh-CN" dirty="0" err="1"/>
              <a:t>thulac</a:t>
            </a:r>
            <a:endParaRPr lang="zh-CN" altLang="en-US" dirty="0"/>
          </a:p>
        </p:txBody>
      </p:sp>
      <p:sp>
        <p:nvSpPr>
          <p:cNvPr id="8" name="内容占位符 2">
            <a:extLst>
              <a:ext uri="{FF2B5EF4-FFF2-40B4-BE49-F238E27FC236}">
                <a16:creationId xmlns:a16="http://schemas.microsoft.com/office/drawing/2014/main" id="{824A6293-BAE9-47D9-B589-37D2DA4A8E71}"/>
              </a:ext>
            </a:extLst>
          </p:cNvPr>
          <p:cNvSpPr txBox="1">
            <a:spLocks/>
          </p:cNvSpPr>
          <p:nvPr/>
        </p:nvSpPr>
        <p:spPr>
          <a:xfrm>
            <a:off x="2231136" y="1782724"/>
            <a:ext cx="2893757" cy="394312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ltLang="zh-CN" dirty="0"/>
              <a:t>Highlight results</a:t>
            </a:r>
          </a:p>
          <a:p>
            <a:endParaRPr lang="en-US" altLang="zh-CN" dirty="0"/>
          </a:p>
          <a:p>
            <a:endParaRPr lang="zh-CN" altLang="en-US" dirty="0"/>
          </a:p>
        </p:txBody>
      </p:sp>
    </p:spTree>
    <p:extLst>
      <p:ext uri="{BB962C8B-B14F-4D97-AF65-F5344CB8AC3E}">
        <p14:creationId xmlns:p14="http://schemas.microsoft.com/office/powerpoint/2010/main" val="1539498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34A48-DA08-47D5-B83C-53969AFDB426}"/>
              </a:ext>
            </a:extLst>
          </p:cNvPr>
          <p:cNvSpPr>
            <a:spLocks noGrp="1"/>
          </p:cNvSpPr>
          <p:nvPr>
            <p:ph type="title"/>
          </p:nvPr>
        </p:nvSpPr>
        <p:spPr>
          <a:xfrm>
            <a:off x="2231136" y="2834640"/>
            <a:ext cx="7729728" cy="1188720"/>
          </a:xfrm>
        </p:spPr>
        <p:txBody>
          <a:bodyPr>
            <a:normAutofit/>
          </a:bodyPr>
          <a:lstStyle/>
          <a:p>
            <a:r>
              <a:rPr lang="en-US" altLang="zh-CN" sz="4000" dirty="0"/>
              <a:t>Q&amp;A</a:t>
            </a:r>
            <a:endParaRPr lang="zh-CN" altLang="en-US" sz="4000" dirty="0"/>
          </a:p>
        </p:txBody>
      </p:sp>
    </p:spTree>
    <p:extLst>
      <p:ext uri="{BB962C8B-B14F-4D97-AF65-F5344CB8AC3E}">
        <p14:creationId xmlns:p14="http://schemas.microsoft.com/office/powerpoint/2010/main" val="232135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3B56-CCFB-534E-B780-A26B567E9C20}"/>
              </a:ext>
            </a:extLst>
          </p:cNvPr>
          <p:cNvSpPr>
            <a:spLocks noGrp="1"/>
          </p:cNvSpPr>
          <p:nvPr>
            <p:ph type="title"/>
          </p:nvPr>
        </p:nvSpPr>
        <p:spPr>
          <a:xfrm>
            <a:off x="2231136" y="964692"/>
            <a:ext cx="7729728" cy="1188720"/>
          </a:xfrm>
        </p:spPr>
        <p:txBody>
          <a:bodyPr>
            <a:normAutofit/>
          </a:bodyPr>
          <a:lstStyle/>
          <a:p>
            <a:r>
              <a:rPr lang="zh-CN" altLang="en-US" sz="3200" dirty="0"/>
              <a:t>背景及意义</a:t>
            </a:r>
            <a:endParaRPr lang="en-US" sz="3200" dirty="0"/>
          </a:p>
        </p:txBody>
      </p:sp>
      <p:sp>
        <p:nvSpPr>
          <p:cNvPr id="3" name="Content Placeholder 2">
            <a:extLst>
              <a:ext uri="{FF2B5EF4-FFF2-40B4-BE49-F238E27FC236}">
                <a16:creationId xmlns:a16="http://schemas.microsoft.com/office/drawing/2014/main" id="{2FE4282A-C65D-D543-87BF-89B862D84635}"/>
              </a:ext>
            </a:extLst>
          </p:cNvPr>
          <p:cNvSpPr>
            <a:spLocks noGrp="1"/>
          </p:cNvSpPr>
          <p:nvPr>
            <p:ph idx="1"/>
          </p:nvPr>
        </p:nvSpPr>
        <p:spPr>
          <a:xfrm>
            <a:off x="1143145" y="2723761"/>
            <a:ext cx="3245104" cy="3169547"/>
          </a:xfrm>
        </p:spPr>
        <p:txBody>
          <a:bodyPr/>
          <a:lstStyle/>
          <a:p>
            <a:r>
              <a:rPr lang="zh-CN" altLang="en-US" sz="2000" b="1" dirty="0"/>
              <a:t>数据门户</a:t>
            </a:r>
            <a:endParaRPr lang="en-US" altLang="zh-CN" sz="2000" b="1" dirty="0"/>
          </a:p>
          <a:p>
            <a:pPr lvl="1"/>
            <a:r>
              <a:rPr lang="zh-CN" altLang="en-US" sz="1800" dirty="0"/>
              <a:t>内外部数据资源整合</a:t>
            </a:r>
            <a:endParaRPr lang="en-US" altLang="zh-CN" sz="1800" dirty="0"/>
          </a:p>
          <a:p>
            <a:pPr lvl="1"/>
            <a:r>
              <a:rPr lang="zh-CN" altLang="en-US" sz="1800" dirty="0"/>
              <a:t>数据挖掘分析</a:t>
            </a:r>
            <a:endParaRPr lang="en-US" altLang="zh-CN" sz="1800" dirty="0"/>
          </a:p>
          <a:p>
            <a:pPr lvl="1"/>
            <a:r>
              <a:rPr lang="zh-CN" altLang="en-US" sz="1800" dirty="0"/>
              <a:t>对外可控共享</a:t>
            </a:r>
            <a:endParaRPr lang="en-US" altLang="zh-CN" sz="1800" dirty="0"/>
          </a:p>
          <a:p>
            <a:pPr lvl="1"/>
            <a:r>
              <a:rPr lang="en-US" altLang="zh-CN" sz="1800" dirty="0"/>
              <a:t>……</a:t>
            </a:r>
          </a:p>
          <a:p>
            <a:pPr lvl="1"/>
            <a:endParaRPr lang="en-US" sz="1800" dirty="0"/>
          </a:p>
        </p:txBody>
      </p:sp>
      <p:sp>
        <p:nvSpPr>
          <p:cNvPr id="5" name="Content Placeholder 2">
            <a:extLst>
              <a:ext uri="{FF2B5EF4-FFF2-40B4-BE49-F238E27FC236}">
                <a16:creationId xmlns:a16="http://schemas.microsoft.com/office/drawing/2014/main" id="{0EA78320-349A-054E-9299-FE934BA6D18D}"/>
              </a:ext>
            </a:extLst>
          </p:cNvPr>
          <p:cNvSpPr txBox="1">
            <a:spLocks/>
          </p:cNvSpPr>
          <p:nvPr/>
        </p:nvSpPr>
        <p:spPr>
          <a:xfrm>
            <a:off x="4171696" y="2723760"/>
            <a:ext cx="4691888" cy="316954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zh-CN" altLang="en-US" sz="2000" b="1" dirty="0"/>
              <a:t>“网上工商联”</a:t>
            </a:r>
            <a:endParaRPr lang="en-US" altLang="zh-CN" sz="2000" b="1" dirty="0"/>
          </a:p>
          <a:p>
            <a:pPr lvl="1"/>
            <a:r>
              <a:rPr lang="zh-CN" altLang="en-US" sz="1800" dirty="0"/>
              <a:t>工商联数据资源管理和服务</a:t>
            </a:r>
            <a:endParaRPr lang="en-US" altLang="zh-CN" sz="1800" dirty="0"/>
          </a:p>
          <a:p>
            <a:pPr lvl="1"/>
            <a:r>
              <a:rPr lang="zh-CN" altLang="en-US" sz="1800" dirty="0"/>
              <a:t>统一的民营经济基础数据库</a:t>
            </a:r>
            <a:endParaRPr lang="en-US" altLang="zh-CN" sz="1800" dirty="0"/>
          </a:p>
          <a:p>
            <a:pPr lvl="1"/>
            <a:r>
              <a:rPr lang="zh-CN" altLang="en-US" sz="1800" dirty="0"/>
              <a:t>分布式的民营经济大数据中心</a:t>
            </a:r>
            <a:endParaRPr lang="en-US" altLang="zh-CN" sz="1800" dirty="0"/>
          </a:p>
          <a:p>
            <a:pPr lvl="1"/>
            <a:r>
              <a:rPr lang="zh-CN" altLang="en-US" sz="1800" dirty="0"/>
              <a:t>为党和政府决策提供数据支持</a:t>
            </a:r>
            <a:endParaRPr lang="en-US" altLang="zh-CN" sz="1800" dirty="0"/>
          </a:p>
          <a:p>
            <a:pPr lvl="1"/>
            <a:r>
              <a:rPr lang="zh-CN" altLang="en-US" sz="1800" dirty="0"/>
              <a:t>与政府部门开展业务协作</a:t>
            </a:r>
            <a:endParaRPr lang="en-US" altLang="zh-CN" sz="1800" dirty="0"/>
          </a:p>
          <a:p>
            <a:pPr lvl="1"/>
            <a:r>
              <a:rPr lang="en-US" altLang="zh-CN" sz="1800" dirty="0"/>
              <a:t>……</a:t>
            </a:r>
            <a:endParaRPr lang="en-US" sz="1800" dirty="0"/>
          </a:p>
        </p:txBody>
      </p:sp>
      <p:sp>
        <p:nvSpPr>
          <p:cNvPr id="6" name="Content Placeholder 2">
            <a:extLst>
              <a:ext uri="{FF2B5EF4-FFF2-40B4-BE49-F238E27FC236}">
                <a16:creationId xmlns:a16="http://schemas.microsoft.com/office/drawing/2014/main" id="{0F3C7BE5-622E-6340-B95A-585B578C7C01}"/>
              </a:ext>
            </a:extLst>
          </p:cNvPr>
          <p:cNvSpPr txBox="1">
            <a:spLocks/>
          </p:cNvSpPr>
          <p:nvPr/>
        </p:nvSpPr>
        <p:spPr>
          <a:xfrm>
            <a:off x="7954409" y="2791325"/>
            <a:ext cx="3307515"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zh-CN" altLang="en-US" b="1" dirty="0"/>
              <a:t>“网上工商联”二期</a:t>
            </a:r>
            <a:endParaRPr lang="en-US" altLang="zh-CN" b="1" dirty="0"/>
          </a:p>
          <a:p>
            <a:pPr lvl="1"/>
            <a:r>
              <a:rPr lang="zh-CN" altLang="en-US" dirty="0"/>
              <a:t>数据治理程度低</a:t>
            </a:r>
            <a:endParaRPr lang="en-US" altLang="zh-CN" dirty="0"/>
          </a:p>
          <a:p>
            <a:pPr lvl="1"/>
            <a:r>
              <a:rPr lang="zh-CN" altLang="en-US" dirty="0"/>
              <a:t>多模态、异构数据的整合</a:t>
            </a:r>
            <a:endParaRPr lang="en-US" altLang="zh-CN" dirty="0"/>
          </a:p>
          <a:p>
            <a:pPr lvl="1"/>
            <a:r>
              <a:rPr lang="zh-CN" altLang="en-US" dirty="0"/>
              <a:t>地域和用户群体的更高要求</a:t>
            </a:r>
            <a:endParaRPr lang="en-US" altLang="zh-CN" dirty="0"/>
          </a:p>
          <a:p>
            <a:pPr lvl="1"/>
            <a:r>
              <a:rPr lang="zh-CN" altLang="en-US" dirty="0">
                <a:solidFill>
                  <a:srgbClr val="FF0000"/>
                </a:solidFill>
              </a:rPr>
              <a:t>检索模块</a:t>
            </a:r>
            <a:r>
              <a:rPr lang="zh-CN" altLang="en-US" dirty="0"/>
              <a:t>智能化</a:t>
            </a:r>
            <a:endParaRPr lang="en-US" altLang="zh-CN" dirty="0"/>
          </a:p>
          <a:p>
            <a:pPr lvl="1"/>
            <a:r>
              <a:rPr lang="en-US" altLang="zh-CN" dirty="0"/>
              <a:t>……</a:t>
            </a:r>
            <a:endParaRPr lang="en-US" dirty="0"/>
          </a:p>
        </p:txBody>
      </p:sp>
    </p:spTree>
    <p:extLst>
      <p:ext uri="{BB962C8B-B14F-4D97-AF65-F5344CB8AC3E}">
        <p14:creationId xmlns:p14="http://schemas.microsoft.com/office/powerpoint/2010/main" val="46464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7916-5CB5-714F-8311-47DE374F36A8}"/>
              </a:ext>
            </a:extLst>
          </p:cNvPr>
          <p:cNvSpPr>
            <a:spLocks noGrp="1"/>
          </p:cNvSpPr>
          <p:nvPr>
            <p:ph type="title"/>
          </p:nvPr>
        </p:nvSpPr>
        <p:spPr/>
        <p:txBody>
          <a:bodyPr/>
          <a:lstStyle/>
          <a:p>
            <a:r>
              <a:rPr lang="zh-CN" altLang="en-US" dirty="0"/>
              <a:t>﻿信息检索与推荐发展各时期的关键词表</a:t>
            </a:r>
            <a:endParaRPr lang="en-US" dirty="0"/>
          </a:p>
        </p:txBody>
      </p:sp>
      <p:pic>
        <p:nvPicPr>
          <p:cNvPr id="4" name="Content Placeholder 3">
            <a:extLst>
              <a:ext uri="{FF2B5EF4-FFF2-40B4-BE49-F238E27FC236}">
                <a16:creationId xmlns:a16="http://schemas.microsoft.com/office/drawing/2014/main" id="{E68BFBEA-F762-404A-895A-1BDDD8CE2F3E}"/>
              </a:ext>
            </a:extLst>
          </p:cNvPr>
          <p:cNvPicPr>
            <a:picLocks noGrp="1" noChangeAspect="1"/>
          </p:cNvPicPr>
          <p:nvPr>
            <p:ph idx="1"/>
          </p:nvPr>
        </p:nvPicPr>
        <p:blipFill>
          <a:blip r:embed="rId2"/>
          <a:stretch>
            <a:fillRect/>
          </a:stretch>
        </p:blipFill>
        <p:spPr>
          <a:xfrm>
            <a:off x="2231136" y="2259602"/>
            <a:ext cx="7729728" cy="4311052"/>
          </a:xfrm>
          <a:prstGeom prst="rect">
            <a:avLst/>
          </a:prstGeom>
        </p:spPr>
      </p:pic>
    </p:spTree>
    <p:extLst>
      <p:ext uri="{BB962C8B-B14F-4D97-AF65-F5344CB8AC3E}">
        <p14:creationId xmlns:p14="http://schemas.microsoft.com/office/powerpoint/2010/main" val="98898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3995A-C17C-C54A-B957-34970CD7BF65}"/>
              </a:ext>
            </a:extLst>
          </p:cNvPr>
          <p:cNvSpPr>
            <a:spLocks noGrp="1"/>
          </p:cNvSpPr>
          <p:nvPr>
            <p:ph type="title"/>
          </p:nvPr>
        </p:nvSpPr>
        <p:spPr/>
        <p:txBody>
          <a:bodyPr/>
          <a:lstStyle/>
          <a:p>
            <a:r>
              <a:rPr lang="zh-CN" altLang="en-US" dirty="0"/>
              <a:t>智能信息检索</a:t>
            </a:r>
            <a:endParaRPr lang="en-US" dirty="0"/>
          </a:p>
        </p:txBody>
      </p:sp>
      <p:sp>
        <p:nvSpPr>
          <p:cNvPr id="6" name="Content Placeholder 5">
            <a:extLst>
              <a:ext uri="{FF2B5EF4-FFF2-40B4-BE49-F238E27FC236}">
                <a16:creationId xmlns:a16="http://schemas.microsoft.com/office/drawing/2014/main" id="{BDEEDB47-91FB-CA41-82F6-06D13C0D272C}"/>
              </a:ext>
            </a:extLst>
          </p:cNvPr>
          <p:cNvSpPr>
            <a:spLocks noGrp="1"/>
          </p:cNvSpPr>
          <p:nvPr>
            <p:ph idx="1"/>
          </p:nvPr>
        </p:nvSpPr>
        <p:spPr>
          <a:xfrm>
            <a:off x="2231136" y="2608445"/>
            <a:ext cx="7729728" cy="3491909"/>
          </a:xfrm>
        </p:spPr>
        <p:txBody>
          <a:bodyPr/>
          <a:lstStyle/>
          <a:p>
            <a:r>
              <a:rPr lang="zh-CN" altLang="en-US" sz="2000" b="1" dirty="0"/>
              <a:t>定义</a:t>
            </a:r>
            <a:r>
              <a:rPr lang="zh-CN" altLang="en-US" dirty="0"/>
              <a:t>：</a:t>
            </a:r>
            <a:endParaRPr lang="en-US" altLang="zh-CN" dirty="0"/>
          </a:p>
          <a:p>
            <a:pPr marL="228600" lvl="1" indent="0">
              <a:buNone/>
            </a:pPr>
            <a:r>
              <a:rPr lang="zh-CN" altLang="en-US" dirty="0"/>
              <a:t>       以文献和检索词的</a:t>
            </a:r>
            <a:r>
              <a:rPr lang="zh-CN" altLang="en-US" dirty="0">
                <a:solidFill>
                  <a:srgbClr val="FF0000"/>
                </a:solidFill>
              </a:rPr>
              <a:t>相关度</a:t>
            </a:r>
            <a:r>
              <a:rPr lang="zh-CN" altLang="en-US" dirty="0"/>
              <a:t>为基础，综合考查文献的重要性等指标，对检索结果进行排序，以提供更高的检索效率 。</a:t>
            </a:r>
          </a:p>
          <a:p>
            <a:r>
              <a:rPr lang="zh-CN" altLang="en-US" sz="2000" b="1" dirty="0"/>
              <a:t>对比</a:t>
            </a:r>
            <a:r>
              <a:rPr lang="zh-CN" altLang="en-US" sz="2000" dirty="0"/>
              <a:t>：</a:t>
            </a:r>
            <a:endParaRPr lang="en-US" altLang="zh-CN" sz="2000" dirty="0"/>
          </a:p>
          <a:p>
            <a:pPr lvl="1">
              <a:buFont typeface="Wingdings" pitchFamily="2" charset="2"/>
              <a:buChar char="Ø"/>
            </a:pPr>
            <a:r>
              <a:rPr lang="zh-CN" altLang="en-US" dirty="0"/>
              <a:t>传统：集合论模型、概率论模型等</a:t>
            </a:r>
            <a:endParaRPr lang="en-US" altLang="zh-CN" dirty="0"/>
          </a:p>
          <a:p>
            <a:pPr lvl="1">
              <a:buFont typeface="Wingdings" pitchFamily="2" charset="2"/>
              <a:buChar char="Ø"/>
            </a:pPr>
            <a:r>
              <a:rPr lang="zh-CN" altLang="en-US" dirty="0"/>
              <a:t>当下：深度排序模型、向量空间模型、潜在语义模型等</a:t>
            </a:r>
            <a:endParaRPr lang="en-US" altLang="zh-CN" dirty="0"/>
          </a:p>
          <a:p>
            <a:r>
              <a:rPr lang="zh-CN" altLang="en-US" sz="2000" b="1" dirty="0"/>
              <a:t>应用：</a:t>
            </a:r>
            <a:endParaRPr lang="en-US" altLang="zh-CN" sz="2000" b="1" dirty="0"/>
          </a:p>
          <a:p>
            <a:pPr lvl="1"/>
            <a:r>
              <a:rPr lang="zh-CN" altLang="en-US" dirty="0"/>
              <a:t>垂直分布式搜索引擎（</a:t>
            </a:r>
            <a:r>
              <a:rPr lang="en-US" altLang="zh-CN" dirty="0"/>
              <a:t>Elasticsearch</a:t>
            </a:r>
            <a:r>
              <a:rPr lang="zh-CN" altLang="en-US" dirty="0"/>
              <a:t>、</a:t>
            </a:r>
            <a:r>
              <a:rPr lang="en-US" altLang="zh-CN" dirty="0" err="1"/>
              <a:t>Solr</a:t>
            </a:r>
            <a:r>
              <a:rPr lang="zh-CN" altLang="en-US" dirty="0"/>
              <a:t>）</a:t>
            </a:r>
            <a:endParaRPr lang="en-US" altLang="zh-CN" dirty="0"/>
          </a:p>
          <a:p>
            <a:pPr lvl="1"/>
            <a:r>
              <a:rPr lang="zh-CN" altLang="en-US" dirty="0"/>
              <a:t>推荐系统（</a:t>
            </a:r>
            <a:r>
              <a:rPr lang="en-US" altLang="zh-CN" dirty="0"/>
              <a:t>Pinned</a:t>
            </a:r>
            <a:r>
              <a:rPr lang="zh-CN" altLang="en-US" dirty="0"/>
              <a:t>）</a:t>
            </a:r>
            <a:endParaRPr lang="en-US" dirty="0"/>
          </a:p>
        </p:txBody>
      </p:sp>
    </p:spTree>
    <p:extLst>
      <p:ext uri="{BB962C8B-B14F-4D97-AF65-F5344CB8AC3E}">
        <p14:creationId xmlns:p14="http://schemas.microsoft.com/office/powerpoint/2010/main" val="135018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E05F6D4-D6C1-B349-8786-229DD2A42AAE}"/>
              </a:ext>
            </a:extLst>
          </p:cNvPr>
          <p:cNvPicPr>
            <a:picLocks noGrp="1" noChangeAspect="1"/>
          </p:cNvPicPr>
          <p:nvPr>
            <p:ph idx="1"/>
          </p:nvPr>
        </p:nvPicPr>
        <p:blipFill>
          <a:blip r:embed="rId2"/>
          <a:stretch>
            <a:fillRect/>
          </a:stretch>
        </p:blipFill>
        <p:spPr>
          <a:xfrm>
            <a:off x="651435" y="796562"/>
            <a:ext cx="5806728" cy="5003346"/>
          </a:xfrm>
          <a:prstGeom prst="rect">
            <a:avLst/>
          </a:prstGeom>
        </p:spPr>
      </p:pic>
      <p:sp>
        <p:nvSpPr>
          <p:cNvPr id="8" name="TextBox 7">
            <a:extLst>
              <a:ext uri="{FF2B5EF4-FFF2-40B4-BE49-F238E27FC236}">
                <a16:creationId xmlns:a16="http://schemas.microsoft.com/office/drawing/2014/main" id="{23CEFA91-1742-8043-AEED-87391FEBD65F}"/>
              </a:ext>
            </a:extLst>
          </p:cNvPr>
          <p:cNvSpPr txBox="1"/>
          <p:nvPr/>
        </p:nvSpPr>
        <p:spPr>
          <a:xfrm>
            <a:off x="7053942" y="796562"/>
            <a:ext cx="4598125" cy="4629344"/>
          </a:xfrm>
          <a:prstGeom prst="rect">
            <a:avLst/>
          </a:prstGeom>
          <a:noFill/>
        </p:spPr>
        <p:txBody>
          <a:bodyPr wrap="square" rtlCol="0">
            <a:spAutoFit/>
          </a:bodyPr>
          <a:lstStyle/>
          <a:p>
            <a:r>
              <a:rPr lang="en-US" sz="2800" dirty="0"/>
              <a:t>Top</a:t>
            </a:r>
            <a:r>
              <a:rPr lang="zh-CN" altLang="en-US" sz="2800" dirty="0"/>
              <a:t> </a:t>
            </a:r>
            <a:r>
              <a:rPr lang="en-US" altLang="zh-CN" sz="2800" dirty="0"/>
              <a:t>26</a:t>
            </a:r>
            <a:r>
              <a:rPr lang="zh-CN" altLang="en-US" sz="2800" dirty="0"/>
              <a:t> </a:t>
            </a:r>
            <a:r>
              <a:rPr lang="en-US" altLang="zh-CN" sz="2800" dirty="0">
                <a:solidFill>
                  <a:srgbClr val="FF0000"/>
                </a:solidFill>
              </a:rPr>
              <a:t>Key</a:t>
            </a:r>
            <a:r>
              <a:rPr lang="zh-CN" altLang="en-US" sz="2800" dirty="0"/>
              <a:t> </a:t>
            </a:r>
            <a:r>
              <a:rPr lang="en-US" altLang="zh-CN" sz="2800" dirty="0"/>
              <a:t>Tech</a:t>
            </a:r>
          </a:p>
          <a:p>
            <a:pPr marL="285750" indent="-285750">
              <a:lnSpc>
                <a:spcPct val="150000"/>
              </a:lnSpc>
              <a:buFont typeface="Arial" panose="020B0604020202020204" pitchFamily="34" charset="0"/>
              <a:buChar char="•"/>
            </a:pPr>
            <a:r>
              <a:rPr lang="en-US" dirty="0"/>
              <a:t>﻿data mining（</a:t>
            </a:r>
            <a:r>
              <a:rPr lang="zh-CN" altLang="en-US" dirty="0"/>
              <a:t>数据挖掘）</a:t>
            </a:r>
            <a:endParaRPr lang="en-US" altLang="zh-CN" dirty="0"/>
          </a:p>
          <a:p>
            <a:pPr marL="285750" indent="-285750">
              <a:lnSpc>
                <a:spcPct val="150000"/>
              </a:lnSpc>
              <a:buFont typeface="Arial" panose="020B0604020202020204" pitchFamily="34" charset="0"/>
              <a:buChar char="•"/>
            </a:pPr>
            <a:r>
              <a:rPr lang="en-US" dirty="0">
                <a:solidFill>
                  <a:srgbClr val="FF0000"/>
                </a:solidFill>
              </a:rPr>
              <a:t>latent semantic（</a:t>
            </a:r>
            <a:r>
              <a:rPr lang="zh-CN" altLang="en-US" dirty="0">
                <a:solidFill>
                  <a:srgbClr val="FF0000"/>
                </a:solidFill>
              </a:rPr>
              <a:t>潜在语义）</a:t>
            </a:r>
            <a:endParaRPr lang="en-US" altLang="zh-CN" dirty="0">
              <a:solidFill>
                <a:srgbClr val="FF0000"/>
              </a:solidFill>
            </a:endParaRPr>
          </a:p>
          <a:p>
            <a:pPr marL="285750" indent="-285750">
              <a:lnSpc>
                <a:spcPct val="150000"/>
              </a:lnSpc>
              <a:buFont typeface="Arial" panose="020B0604020202020204" pitchFamily="34" charset="0"/>
              <a:buChar char="•"/>
            </a:pPr>
            <a:r>
              <a:rPr lang="en-US" dirty="0">
                <a:solidFill>
                  <a:srgbClr val="FF0000"/>
                </a:solidFill>
              </a:rPr>
              <a:t>learning to rank（</a:t>
            </a:r>
            <a:r>
              <a:rPr lang="zh-CN" altLang="en-US" dirty="0">
                <a:solidFill>
                  <a:srgbClr val="FF0000"/>
                </a:solidFill>
              </a:rPr>
              <a:t>学习排序）</a:t>
            </a:r>
            <a:endParaRPr lang="en-US" altLang="zh-CN" dirty="0">
              <a:solidFill>
                <a:srgbClr val="FF0000"/>
              </a:solidFill>
            </a:endParaRPr>
          </a:p>
          <a:p>
            <a:pPr marL="285750" indent="-285750">
              <a:lnSpc>
                <a:spcPct val="150000"/>
              </a:lnSpc>
              <a:buFont typeface="Arial" panose="020B0604020202020204" pitchFamily="34" charset="0"/>
              <a:buChar char="•"/>
            </a:pPr>
            <a:r>
              <a:rPr lang="en-US" dirty="0"/>
              <a:t>image classification（</a:t>
            </a:r>
            <a:r>
              <a:rPr lang="zh-CN" altLang="en-US" dirty="0"/>
              <a:t>图像分类）</a:t>
            </a:r>
            <a:endParaRPr lang="en-US" altLang="zh-CN" dirty="0"/>
          </a:p>
          <a:p>
            <a:pPr marL="285750" indent="-285750">
              <a:lnSpc>
                <a:spcPct val="150000"/>
              </a:lnSpc>
              <a:buFont typeface="Arial" panose="020B0604020202020204" pitchFamily="34" charset="0"/>
              <a:buChar char="•"/>
            </a:pPr>
            <a:r>
              <a:rPr lang="en-US" dirty="0"/>
              <a:t>bag-of-words model（</a:t>
            </a:r>
            <a:r>
              <a:rPr lang="zh-CN" altLang="en-US" dirty="0"/>
              <a:t>词袋模型）</a:t>
            </a:r>
            <a:endParaRPr lang="en-US" altLang="zh-CN" dirty="0"/>
          </a:p>
          <a:p>
            <a:pPr marL="285750" indent="-285750">
              <a:lnSpc>
                <a:spcPct val="150000"/>
              </a:lnSpc>
              <a:buFont typeface="Arial" panose="020B0604020202020204" pitchFamily="34" charset="0"/>
              <a:buChar char="•"/>
            </a:pPr>
            <a:r>
              <a:rPr lang="en-US" dirty="0"/>
              <a:t>feature extraction（</a:t>
            </a:r>
            <a:r>
              <a:rPr lang="zh-CN" altLang="en-US" dirty="0"/>
              <a:t>特征提取）</a:t>
            </a:r>
            <a:endParaRPr lang="en-US" altLang="zh-CN" dirty="0"/>
          </a:p>
          <a:p>
            <a:pPr marL="285750" indent="-285750">
              <a:lnSpc>
                <a:spcPct val="150000"/>
              </a:lnSpc>
              <a:buFont typeface="Arial" panose="020B0604020202020204" pitchFamily="34" charset="0"/>
              <a:buChar char="•"/>
            </a:pPr>
            <a:r>
              <a:rPr lang="en-US" dirty="0"/>
              <a:t>feature selection（</a:t>
            </a:r>
            <a:r>
              <a:rPr lang="zh-CN" altLang="en-US" dirty="0"/>
              <a:t>特征选择）</a:t>
            </a:r>
            <a:endParaRPr lang="en-US" altLang="zh-CN" dirty="0"/>
          </a:p>
          <a:p>
            <a:pPr marL="285750" indent="-285750">
              <a:lnSpc>
                <a:spcPct val="150000"/>
              </a:lnSpc>
              <a:buFont typeface="Arial" panose="020B0604020202020204" pitchFamily="34" charset="0"/>
              <a:buChar char="•"/>
            </a:pPr>
            <a:r>
              <a:rPr lang="en-US" dirty="0"/>
              <a:t>machine learning（</a:t>
            </a:r>
            <a:r>
              <a:rPr lang="zh-CN" altLang="en-US" dirty="0"/>
              <a:t>机器学习）</a:t>
            </a:r>
            <a:endParaRPr lang="en-US" altLang="zh-CN" dirty="0"/>
          </a:p>
          <a:p>
            <a:pPr marL="285750" indent="-285750">
              <a:lnSpc>
                <a:spcPct val="150000"/>
              </a:lnSpc>
              <a:buFont typeface="Arial" panose="020B0604020202020204" pitchFamily="34" charset="0"/>
              <a:buChar char="•"/>
            </a:pPr>
            <a:r>
              <a:rPr lang="en-US" dirty="0">
                <a:solidFill>
                  <a:srgbClr val="FF0000"/>
                </a:solidFill>
              </a:rPr>
              <a:t>text analysis（</a:t>
            </a:r>
            <a:r>
              <a:rPr lang="zh-CN" altLang="en-US" dirty="0">
                <a:solidFill>
                  <a:srgbClr val="FF0000"/>
                </a:solidFill>
              </a:rPr>
              <a:t>文本解析）</a:t>
            </a:r>
            <a:endParaRPr lang="en-US" altLang="zh-CN" dirty="0">
              <a:solidFill>
                <a:srgbClr val="FF0000"/>
              </a:solidFill>
            </a:endParaRPr>
          </a:p>
          <a:p>
            <a:pPr marL="285750" indent="-285750">
              <a:lnSpc>
                <a:spcPct val="150000"/>
              </a:lnSpc>
              <a:buFont typeface="Arial" panose="020B0604020202020204" pitchFamily="34" charset="0"/>
              <a:buChar char="•"/>
            </a:pPr>
            <a:r>
              <a:rPr lang="en-US" altLang="zh-CN" dirty="0"/>
              <a:t>…</a:t>
            </a:r>
            <a:endParaRPr lang="en-US" dirty="0"/>
          </a:p>
        </p:txBody>
      </p:sp>
    </p:spTree>
    <p:extLst>
      <p:ext uri="{BB962C8B-B14F-4D97-AF65-F5344CB8AC3E}">
        <p14:creationId xmlns:p14="http://schemas.microsoft.com/office/powerpoint/2010/main" val="2118336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C681-D856-224D-8A81-CFC9E2FDB787}"/>
              </a:ext>
            </a:extLst>
          </p:cNvPr>
          <p:cNvSpPr>
            <a:spLocks noGrp="1"/>
          </p:cNvSpPr>
          <p:nvPr>
            <p:ph type="title"/>
          </p:nvPr>
        </p:nvSpPr>
        <p:spPr/>
        <p:txBody>
          <a:bodyPr/>
          <a:lstStyle/>
          <a:p>
            <a:r>
              <a:rPr lang="zh-CN" altLang="en-US" dirty="0"/>
              <a:t>研究目标</a:t>
            </a:r>
            <a:endParaRPr lang="en-US" dirty="0"/>
          </a:p>
        </p:txBody>
      </p:sp>
      <p:sp>
        <p:nvSpPr>
          <p:cNvPr id="3" name="Content Placeholder 2">
            <a:extLst>
              <a:ext uri="{FF2B5EF4-FFF2-40B4-BE49-F238E27FC236}">
                <a16:creationId xmlns:a16="http://schemas.microsoft.com/office/drawing/2014/main" id="{50D73ABB-85A3-3A43-AF31-2D239C0492BA}"/>
              </a:ext>
            </a:extLst>
          </p:cNvPr>
          <p:cNvSpPr>
            <a:spLocks noGrp="1"/>
          </p:cNvSpPr>
          <p:nvPr>
            <p:ph idx="1"/>
          </p:nvPr>
        </p:nvSpPr>
        <p:spPr/>
        <p:txBody>
          <a:bodyPr/>
          <a:lstStyle/>
          <a:p>
            <a:pPr>
              <a:lnSpc>
                <a:spcPct val="150000"/>
              </a:lnSpc>
            </a:pPr>
            <a:r>
              <a:rPr lang="zh-CN" altLang="en-US" dirty="0"/>
              <a:t>使用深度学习和数据挖掘相关技术，来增强检索系统对数据 的“</a:t>
            </a:r>
            <a:r>
              <a:rPr lang="zh-CN" altLang="en-US" dirty="0">
                <a:solidFill>
                  <a:srgbClr val="FF0000"/>
                </a:solidFill>
              </a:rPr>
              <a:t>理解</a:t>
            </a:r>
            <a:r>
              <a:rPr lang="zh-CN" altLang="en-US" dirty="0"/>
              <a:t>”，不再是简单地对数据和用户请求做相关性匹配，而是能够“理解”用户发出的检索请求，从而给出更准确更智能的结果。 </a:t>
            </a:r>
          </a:p>
          <a:p>
            <a:pPr>
              <a:lnSpc>
                <a:spcPct val="150000"/>
              </a:lnSpc>
            </a:pPr>
            <a:r>
              <a:rPr lang="zh-CN" altLang="en-US" dirty="0"/>
              <a:t>针对数据门户中数据的多模态化以及异 构化，在提升检索准确度的基础上，进一步提升检索框架的</a:t>
            </a:r>
            <a:r>
              <a:rPr lang="zh-CN" altLang="en-US" dirty="0">
                <a:solidFill>
                  <a:srgbClr val="FF0000"/>
                </a:solidFill>
              </a:rPr>
              <a:t>交互性</a:t>
            </a:r>
            <a:r>
              <a:rPr lang="zh-CN" altLang="en-US" dirty="0"/>
              <a:t>和</a:t>
            </a:r>
            <a:r>
              <a:rPr lang="zh-CN" altLang="en-US" dirty="0">
                <a:solidFill>
                  <a:srgbClr val="FF0000"/>
                </a:solidFill>
              </a:rPr>
              <a:t>结果可解释性</a:t>
            </a:r>
            <a:r>
              <a:rPr lang="zh-CN" altLang="en-US" dirty="0"/>
              <a:t>对 于不断完善和优化平台本身也尤为重要，从而可以进一步提升平台的可扩展性和用户的体验。 </a:t>
            </a:r>
          </a:p>
          <a:p>
            <a:endParaRPr lang="en-US" dirty="0"/>
          </a:p>
        </p:txBody>
      </p:sp>
    </p:spTree>
    <p:extLst>
      <p:ext uri="{BB962C8B-B14F-4D97-AF65-F5344CB8AC3E}">
        <p14:creationId xmlns:p14="http://schemas.microsoft.com/office/powerpoint/2010/main" val="1274912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D4FD-644F-A84A-8756-E151652EB815}"/>
              </a:ext>
            </a:extLst>
          </p:cNvPr>
          <p:cNvSpPr>
            <a:spLocks noGrp="1"/>
          </p:cNvSpPr>
          <p:nvPr>
            <p:ph type="title"/>
          </p:nvPr>
        </p:nvSpPr>
        <p:spPr/>
        <p:txBody>
          <a:bodyPr/>
          <a:lstStyle/>
          <a:p>
            <a:r>
              <a:rPr lang="zh-CN" altLang="en-US" dirty="0"/>
              <a:t>研究内容及相关技术</a:t>
            </a:r>
            <a:endParaRPr lang="en-US" dirty="0"/>
          </a:p>
        </p:txBody>
      </p:sp>
      <p:sp>
        <p:nvSpPr>
          <p:cNvPr id="3" name="Content Placeholder 2">
            <a:extLst>
              <a:ext uri="{FF2B5EF4-FFF2-40B4-BE49-F238E27FC236}">
                <a16:creationId xmlns:a16="http://schemas.microsoft.com/office/drawing/2014/main" id="{D8062D2E-E51C-4545-A13E-F6E31397CB8F}"/>
              </a:ext>
            </a:extLst>
          </p:cNvPr>
          <p:cNvSpPr>
            <a:spLocks noGrp="1"/>
          </p:cNvSpPr>
          <p:nvPr>
            <p:ph idx="1"/>
          </p:nvPr>
        </p:nvSpPr>
        <p:spPr>
          <a:xfrm>
            <a:off x="2231136" y="2638044"/>
            <a:ext cx="7729728" cy="2943359"/>
          </a:xfrm>
        </p:spPr>
        <p:txBody>
          <a:bodyPr/>
          <a:lstStyle/>
          <a:p>
            <a:pPr>
              <a:lnSpc>
                <a:spcPct val="150000"/>
              </a:lnSpc>
              <a:buFont typeface="Wingdings" pitchFamily="2" charset="2"/>
              <a:buChar char="v"/>
            </a:pPr>
            <a:r>
              <a:rPr lang="zh-CN" altLang="en-US" sz="2000" dirty="0"/>
              <a:t>基于垂直分布式搜索引擎技术构建检索模块 </a:t>
            </a:r>
            <a:endParaRPr lang="en-US" altLang="zh-CN" sz="2000" dirty="0"/>
          </a:p>
          <a:p>
            <a:pPr>
              <a:lnSpc>
                <a:spcPct val="150000"/>
              </a:lnSpc>
              <a:buFont typeface="Wingdings" pitchFamily="2" charset="2"/>
              <a:buChar char="v"/>
            </a:pPr>
            <a:r>
              <a:rPr lang="zh-CN" altLang="en-US" sz="2000" dirty="0"/>
              <a:t>设计一个基于语义理解的分词器</a:t>
            </a:r>
            <a:endParaRPr lang="en-US" altLang="zh-CN" sz="2000" dirty="0"/>
          </a:p>
          <a:p>
            <a:pPr>
              <a:lnSpc>
                <a:spcPct val="150000"/>
              </a:lnSpc>
              <a:buFont typeface="Wingdings" pitchFamily="2" charset="2"/>
              <a:buChar char="v"/>
            </a:pPr>
            <a:r>
              <a:rPr lang="zh-CN" altLang="en-US" sz="2000" dirty="0"/>
              <a:t>对文本分类以支持高效的检索返回</a:t>
            </a:r>
            <a:endParaRPr lang="en-US" altLang="zh-CN" sz="2000" dirty="0"/>
          </a:p>
          <a:p>
            <a:pPr>
              <a:lnSpc>
                <a:spcPct val="150000"/>
              </a:lnSpc>
              <a:buFont typeface="Wingdings" pitchFamily="2" charset="2"/>
              <a:buChar char="v"/>
            </a:pPr>
            <a:r>
              <a:rPr lang="zh-CN" altLang="en-US" sz="2000" dirty="0"/>
              <a:t>排序学习对结果排序（</a:t>
            </a:r>
            <a:r>
              <a:rPr lang="zh-CN" altLang="zh-CN" sz="2000" b="1" dirty="0"/>
              <a:t>基于机器学习的排序算法研究</a:t>
            </a:r>
            <a:r>
              <a:rPr lang="zh-CN" altLang="en-US" sz="2000" dirty="0"/>
              <a:t>）</a:t>
            </a:r>
          </a:p>
          <a:p>
            <a:pPr>
              <a:buFont typeface="Wingdings" pitchFamily="2" charset="2"/>
              <a:buChar char="v"/>
            </a:pPr>
            <a:endParaRPr lang="en-US" dirty="0"/>
          </a:p>
        </p:txBody>
      </p:sp>
      <p:sp>
        <p:nvSpPr>
          <p:cNvPr id="6" name="箭头: 燕尾形 5">
            <a:extLst>
              <a:ext uri="{FF2B5EF4-FFF2-40B4-BE49-F238E27FC236}">
                <a16:creationId xmlns:a16="http://schemas.microsoft.com/office/drawing/2014/main" id="{C36922DB-5F0E-4884-B22C-245712C0BE2F}"/>
              </a:ext>
            </a:extLst>
          </p:cNvPr>
          <p:cNvSpPr/>
          <p:nvPr/>
        </p:nvSpPr>
        <p:spPr>
          <a:xfrm>
            <a:off x="6571983" y="3429000"/>
            <a:ext cx="978408" cy="742950"/>
          </a:xfrm>
          <a:prstGeom prst="notchedRightArrow">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85E4118B-020D-49E8-87C8-F99A50335156}"/>
              </a:ext>
            </a:extLst>
          </p:cNvPr>
          <p:cNvSpPr txBox="1"/>
          <p:nvPr/>
        </p:nvSpPr>
        <p:spPr>
          <a:xfrm>
            <a:off x="7112483" y="3607097"/>
            <a:ext cx="4926349" cy="784830"/>
          </a:xfrm>
          <a:prstGeom prst="rect">
            <a:avLst/>
          </a:prstGeom>
          <a:noFill/>
        </p:spPr>
        <p:txBody>
          <a:bodyPr wrap="none" rtlCol="0">
            <a:spAutoFit/>
          </a:bodyPr>
          <a:lstStyle/>
          <a:p>
            <a:pPr marR="152400" lvl="1" algn="just">
              <a:spcBef>
                <a:spcPts val="600"/>
              </a:spcBef>
              <a:spcAft>
                <a:spcPts val="600"/>
              </a:spcAft>
            </a:pPr>
            <a:r>
              <a:rPr lang="zh-CN" altLang="zh-CN" sz="2000" b="1" dirty="0">
                <a:solidFill>
                  <a:schemeClr val="tx1">
                    <a:lumMod val="85000"/>
                    <a:lumOff val="15000"/>
                  </a:schemeClr>
                </a:solidFill>
              </a:rPr>
              <a:t>基于相关性的检索信号解析方法研究</a:t>
            </a:r>
          </a:p>
          <a:p>
            <a:endParaRPr lang="zh-CN" altLang="en-US" sz="2000" dirty="0"/>
          </a:p>
        </p:txBody>
      </p:sp>
    </p:spTree>
    <p:extLst>
      <p:ext uri="{BB962C8B-B14F-4D97-AF65-F5344CB8AC3E}">
        <p14:creationId xmlns:p14="http://schemas.microsoft.com/office/powerpoint/2010/main" val="3330457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D4FD-644F-A84A-8756-E151652EB815}"/>
              </a:ext>
            </a:extLst>
          </p:cNvPr>
          <p:cNvSpPr>
            <a:spLocks noGrp="1"/>
          </p:cNvSpPr>
          <p:nvPr>
            <p:ph type="title"/>
          </p:nvPr>
        </p:nvSpPr>
        <p:spPr/>
        <p:txBody>
          <a:bodyPr/>
          <a:lstStyle/>
          <a:p>
            <a:r>
              <a:rPr lang="zh-CN" altLang="en-US" dirty="0"/>
              <a:t>基于相关性的检索信号解析方法研究</a:t>
            </a:r>
          </a:p>
        </p:txBody>
      </p:sp>
      <p:sp>
        <p:nvSpPr>
          <p:cNvPr id="3" name="Content Placeholder 2">
            <a:extLst>
              <a:ext uri="{FF2B5EF4-FFF2-40B4-BE49-F238E27FC236}">
                <a16:creationId xmlns:a16="http://schemas.microsoft.com/office/drawing/2014/main" id="{D8062D2E-E51C-4545-A13E-F6E31397CB8F}"/>
              </a:ext>
            </a:extLst>
          </p:cNvPr>
          <p:cNvSpPr>
            <a:spLocks noGrp="1"/>
          </p:cNvSpPr>
          <p:nvPr>
            <p:ph idx="1"/>
          </p:nvPr>
        </p:nvSpPr>
        <p:spPr>
          <a:xfrm>
            <a:off x="2586736" y="3153597"/>
            <a:ext cx="7729728" cy="3101983"/>
          </a:xfrm>
        </p:spPr>
        <p:txBody>
          <a:bodyPr/>
          <a:lstStyle/>
          <a:p>
            <a:pPr marL="0" indent="0">
              <a:buNone/>
            </a:pPr>
            <a:r>
              <a:rPr lang="zh-CN" altLang="en-US" sz="2400" dirty="0"/>
              <a:t>用户请求     </a:t>
            </a:r>
            <a:r>
              <a:rPr lang="zh-CN" altLang="en-US" dirty="0"/>
              <a:t>相关性</a:t>
            </a:r>
            <a:r>
              <a:rPr lang="en-US" altLang="zh-CN" dirty="0"/>
              <a:t>	</a:t>
            </a:r>
            <a:r>
              <a:rPr lang="zh-CN" altLang="en-US" sz="2400" dirty="0"/>
              <a:t>检索信号</a:t>
            </a:r>
            <a:endParaRPr lang="en-US" altLang="zh-CN" sz="2400" dirty="0"/>
          </a:p>
          <a:p>
            <a:pPr marL="0" indent="0">
              <a:buNone/>
            </a:pPr>
            <a:endParaRPr lang="en-US" dirty="0"/>
          </a:p>
          <a:p>
            <a:pPr marL="0" indent="0">
              <a:buNone/>
            </a:pPr>
            <a:r>
              <a:rPr lang="zh-CN" altLang="en-US" sz="2400" dirty="0"/>
              <a:t>检索信号     </a:t>
            </a:r>
            <a:r>
              <a:rPr lang="zh-CN" altLang="en-US" dirty="0"/>
              <a:t>相关性       </a:t>
            </a:r>
            <a:r>
              <a:rPr lang="zh-CN" altLang="en-US" sz="2400" dirty="0"/>
              <a:t>返回文档</a:t>
            </a:r>
            <a:endParaRPr lang="en-US" altLang="zh-CN" sz="2400" dirty="0"/>
          </a:p>
          <a:p>
            <a:pPr marL="0" indent="0">
              <a:buNone/>
            </a:pPr>
            <a:endParaRPr lang="en-US" dirty="0"/>
          </a:p>
        </p:txBody>
      </p:sp>
      <p:sp>
        <p:nvSpPr>
          <p:cNvPr id="4" name="Right Arrow 3">
            <a:extLst>
              <a:ext uri="{FF2B5EF4-FFF2-40B4-BE49-F238E27FC236}">
                <a16:creationId xmlns:a16="http://schemas.microsoft.com/office/drawing/2014/main" id="{2F2CBDFD-E453-AC4B-B03E-7EEB9B3F6E34}"/>
              </a:ext>
            </a:extLst>
          </p:cNvPr>
          <p:cNvSpPr/>
          <p:nvPr/>
        </p:nvSpPr>
        <p:spPr>
          <a:xfrm>
            <a:off x="4191990" y="3540957"/>
            <a:ext cx="978408" cy="111496"/>
          </a:xfrm>
          <a:prstGeom prst="rightArrow">
            <a:avLst/>
          </a:prstGeom>
          <a:solidFill>
            <a:schemeClr val="accent2">
              <a:lumMod val="40000"/>
              <a:lumOff val="60000"/>
              <a:alpha val="8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ight Arrow 4">
            <a:extLst>
              <a:ext uri="{FF2B5EF4-FFF2-40B4-BE49-F238E27FC236}">
                <a16:creationId xmlns:a16="http://schemas.microsoft.com/office/drawing/2014/main" id="{7278DAF6-2D92-994E-AE4D-BEBE112304EC}"/>
              </a:ext>
            </a:extLst>
          </p:cNvPr>
          <p:cNvSpPr/>
          <p:nvPr/>
        </p:nvSpPr>
        <p:spPr>
          <a:xfrm>
            <a:off x="4191990" y="4404557"/>
            <a:ext cx="978408" cy="111496"/>
          </a:xfrm>
          <a:prstGeom prst="rightArrow">
            <a:avLst/>
          </a:prstGeom>
          <a:solidFill>
            <a:schemeClr val="accent2">
              <a:lumMod val="40000"/>
              <a:lumOff val="60000"/>
              <a:alpha val="8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a:extLst>
              <a:ext uri="{FF2B5EF4-FFF2-40B4-BE49-F238E27FC236}">
                <a16:creationId xmlns:a16="http://schemas.microsoft.com/office/drawing/2014/main" id="{17515143-1661-1842-A22C-687065A253BC}"/>
              </a:ext>
            </a:extLst>
          </p:cNvPr>
          <p:cNvCxnSpPr/>
          <p:nvPr/>
        </p:nvCxnSpPr>
        <p:spPr>
          <a:xfrm>
            <a:off x="6718300" y="3398453"/>
            <a:ext cx="723900" cy="406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20EEF69-D3E0-4941-8C7D-350A678983B6}"/>
              </a:ext>
            </a:extLst>
          </p:cNvPr>
          <p:cNvCxnSpPr/>
          <p:nvPr/>
        </p:nvCxnSpPr>
        <p:spPr>
          <a:xfrm flipV="1">
            <a:off x="6718300" y="3804853"/>
            <a:ext cx="723900" cy="495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F336DCB-EC72-8440-AB5D-1D79793EB186}"/>
              </a:ext>
            </a:extLst>
          </p:cNvPr>
          <p:cNvSpPr txBox="1"/>
          <p:nvPr/>
        </p:nvSpPr>
        <p:spPr>
          <a:xfrm>
            <a:off x="7594600" y="3581861"/>
            <a:ext cx="1107996" cy="461665"/>
          </a:xfrm>
          <a:prstGeom prst="rect">
            <a:avLst/>
          </a:prstGeom>
          <a:noFill/>
        </p:spPr>
        <p:txBody>
          <a:bodyPr wrap="none" rtlCol="0">
            <a:spAutoFit/>
          </a:bodyPr>
          <a:lstStyle/>
          <a:p>
            <a:r>
              <a:rPr lang="zh-CN" altLang="en-US" sz="2400" dirty="0"/>
              <a:t>准确度</a:t>
            </a:r>
            <a:endParaRPr lang="en-US" sz="2400" dirty="0"/>
          </a:p>
        </p:txBody>
      </p:sp>
      <p:cxnSp>
        <p:nvCxnSpPr>
          <p:cNvPr id="12" name="Curved Connector 11">
            <a:extLst>
              <a:ext uri="{FF2B5EF4-FFF2-40B4-BE49-F238E27FC236}">
                <a16:creationId xmlns:a16="http://schemas.microsoft.com/office/drawing/2014/main" id="{76B19DD1-F973-744A-97FC-7EB21B567CE0}"/>
              </a:ext>
            </a:extLst>
          </p:cNvPr>
          <p:cNvCxnSpPr>
            <a:stCxn id="3" idx="0"/>
          </p:cNvCxnSpPr>
          <p:nvPr/>
        </p:nvCxnSpPr>
        <p:spPr>
          <a:xfrm rot="5400000" flipH="1" flipV="1">
            <a:off x="7393178" y="1974275"/>
            <a:ext cx="237744" cy="2120900"/>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D3016D4-6AC6-E84A-94FC-68DFE7F9271F}"/>
              </a:ext>
            </a:extLst>
          </p:cNvPr>
          <p:cNvSpPr txBox="1"/>
          <p:nvPr/>
        </p:nvSpPr>
        <p:spPr>
          <a:xfrm>
            <a:off x="8572500" y="2747177"/>
            <a:ext cx="661720" cy="369332"/>
          </a:xfrm>
          <a:prstGeom prst="rect">
            <a:avLst/>
          </a:prstGeom>
          <a:noFill/>
        </p:spPr>
        <p:txBody>
          <a:bodyPr wrap="none" rtlCol="0">
            <a:spAutoFit/>
          </a:bodyPr>
          <a:lstStyle/>
          <a:p>
            <a:r>
              <a:rPr lang="zh-CN" altLang="en-US" dirty="0">
                <a:solidFill>
                  <a:srgbClr val="FF0000"/>
                </a:solidFill>
              </a:rPr>
              <a:t>分词</a:t>
            </a:r>
            <a:endParaRPr lang="en-US" dirty="0">
              <a:solidFill>
                <a:srgbClr val="FF0000"/>
              </a:solidFill>
            </a:endParaRPr>
          </a:p>
        </p:txBody>
      </p:sp>
      <p:cxnSp>
        <p:nvCxnSpPr>
          <p:cNvPr id="21" name="Curved Connector 20">
            <a:extLst>
              <a:ext uri="{FF2B5EF4-FFF2-40B4-BE49-F238E27FC236}">
                <a16:creationId xmlns:a16="http://schemas.microsoft.com/office/drawing/2014/main" id="{7BF2A216-A978-EA47-B313-AC8BBFCBDACA}"/>
              </a:ext>
            </a:extLst>
          </p:cNvPr>
          <p:cNvCxnSpPr/>
          <p:nvPr/>
        </p:nvCxnSpPr>
        <p:spPr>
          <a:xfrm>
            <a:off x="5715000" y="4516053"/>
            <a:ext cx="2628900" cy="45720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DD9E451-4CED-A749-841C-17830760C95D}"/>
              </a:ext>
            </a:extLst>
          </p:cNvPr>
          <p:cNvSpPr txBox="1"/>
          <p:nvPr/>
        </p:nvSpPr>
        <p:spPr>
          <a:xfrm>
            <a:off x="8572500" y="4788587"/>
            <a:ext cx="1242648" cy="369332"/>
          </a:xfrm>
          <a:prstGeom prst="rect">
            <a:avLst/>
          </a:prstGeom>
          <a:noFill/>
        </p:spPr>
        <p:txBody>
          <a:bodyPr wrap="none" rtlCol="0">
            <a:spAutoFit/>
          </a:bodyPr>
          <a:lstStyle/>
          <a:p>
            <a:r>
              <a:rPr lang="zh-CN" altLang="en-US" dirty="0">
                <a:solidFill>
                  <a:srgbClr val="FF0000"/>
                </a:solidFill>
              </a:rPr>
              <a:t>分类</a:t>
            </a:r>
            <a:r>
              <a:rPr lang="en-US" altLang="zh-CN" dirty="0">
                <a:solidFill>
                  <a:srgbClr val="FF0000"/>
                </a:solidFill>
              </a:rPr>
              <a:t>+</a:t>
            </a:r>
            <a:r>
              <a:rPr lang="zh-CN" altLang="en-US" dirty="0">
                <a:solidFill>
                  <a:srgbClr val="FF0000"/>
                </a:solidFill>
              </a:rPr>
              <a:t>排序</a:t>
            </a:r>
            <a:endParaRPr lang="en-US" dirty="0">
              <a:solidFill>
                <a:srgbClr val="FF0000"/>
              </a:solidFill>
            </a:endParaRPr>
          </a:p>
        </p:txBody>
      </p:sp>
    </p:spTree>
    <p:extLst>
      <p:ext uri="{BB962C8B-B14F-4D97-AF65-F5344CB8AC3E}">
        <p14:creationId xmlns:p14="http://schemas.microsoft.com/office/powerpoint/2010/main" val="396306782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949</TotalTime>
  <Words>1214</Words>
  <Application>Microsoft Macintosh PowerPoint</Application>
  <PresentationFormat>Widescreen</PresentationFormat>
  <Paragraphs>175</Paragraphs>
  <Slides>23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Cambria Math</vt:lpstr>
      <vt:lpstr>Comic Sans MS</vt:lpstr>
      <vt:lpstr>Franklin Gothic Demi</vt:lpstr>
      <vt:lpstr>Gill Sans MT</vt:lpstr>
      <vt:lpstr>Wingdings</vt:lpstr>
      <vt:lpstr>Parcel</vt:lpstr>
      <vt:lpstr>INTELLIGENT IR IN DATA PORTAL</vt:lpstr>
      <vt:lpstr>Overview</vt:lpstr>
      <vt:lpstr>背景及意义</vt:lpstr>
      <vt:lpstr>信息检索与推荐发展各时期的关键词表</vt:lpstr>
      <vt:lpstr>智能信息检索</vt:lpstr>
      <vt:lpstr>PowerPoint Presentation</vt:lpstr>
      <vt:lpstr>研究目标</vt:lpstr>
      <vt:lpstr>研究内容及相关技术</vt:lpstr>
      <vt:lpstr>基于相关性的检索信号解析方法研究</vt:lpstr>
      <vt:lpstr>基于机器学习的排序算法研究</vt:lpstr>
      <vt:lpstr>基于ES的索引和检索模块设计及实现</vt:lpstr>
      <vt:lpstr>基于语义理解的分词器</vt:lpstr>
      <vt:lpstr>基于GCN的文本分类</vt:lpstr>
      <vt:lpstr>基于排序学习的文本排序</vt:lpstr>
      <vt:lpstr>Framework</vt:lpstr>
      <vt:lpstr>Closer view</vt:lpstr>
      <vt:lpstr>近期工作</vt:lpstr>
      <vt:lpstr>SQL2DSL</vt:lpstr>
      <vt:lpstr>SQL2DSL</vt:lpstr>
      <vt:lpstr>SQL2DSL</vt:lpstr>
      <vt:lpstr>IK analyzer</vt:lpstr>
      <vt:lpstr>PowerPoint Presentation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Wong Shane</dc:creator>
  <cp:lastModifiedBy>Wong Shane</cp:lastModifiedBy>
  <cp:revision>81</cp:revision>
  <dcterms:created xsi:type="dcterms:W3CDTF">2019-11-17T09:23:29Z</dcterms:created>
  <dcterms:modified xsi:type="dcterms:W3CDTF">2019-11-20T04:49:01Z</dcterms:modified>
</cp:coreProperties>
</file>