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5" r:id="rId13"/>
    <p:sldId id="273" r:id="rId14"/>
    <p:sldId id="268" r:id="rId15"/>
    <p:sldId id="266" r:id="rId16"/>
    <p:sldId id="270" r:id="rId17"/>
    <p:sldId id="274" r:id="rId18"/>
    <p:sldId id="267" r:id="rId19"/>
    <p:sldId id="275" r:id="rId20"/>
    <p:sldId id="269" r:id="rId21"/>
    <p:sldId id="279" r:id="rId22"/>
    <p:sldId id="280" r:id="rId23"/>
    <p:sldId id="277" r:id="rId24"/>
    <p:sldId id="282" r:id="rId25"/>
    <p:sldId id="283" r:id="rId26"/>
    <p:sldId id="278" r:id="rId27"/>
    <p:sldId id="284" r:id="rId28"/>
    <p:sldId id="28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1083"/>
  </p:normalViewPr>
  <p:slideViewPr>
    <p:cSldViewPr snapToGrid="0" snapToObjects="1">
      <p:cViewPr varScale="1">
        <p:scale>
          <a:sx n="98" d="100"/>
          <a:sy n="98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8T02:17:31.957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165072.79688"/>
      <inkml:brushProperty name="anchorY" value="-100353.67188"/>
      <inkml:brushProperty name="scaleFactor" value="0.5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D4592-19E1-3C49-A429-D0188C4F08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E41F2-9083-E245-81E4-F8264E98A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0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E41F2-9083-E245-81E4-F8264E98A4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9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﻿现在大部分数据库在提取可用知识方面显得异常无能。的确，它们能够通过时间戳或者精确匹配做过滤，但是它们 能够进行全文搜索，处理同义词和根据相关性给文档打分吗？它们能根据同一份数据生成分析和聚合的结果吗？最重要的 是，它们在没有大量工作进程（线程）的情况下能做到对数据的实时处理吗？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E41F2-9083-E245-81E4-F8264E98A4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0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E41F2-9083-E245-81E4-F8264E98A4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1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E41F2-9083-E245-81E4-F8264E98A4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0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E41F2-9083-E245-81E4-F8264E98A4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9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E41F2-9083-E245-81E4-F8264E98A4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9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E41F2-9083-E245-81E4-F8264E98A4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46BA-3ABF-DB4E-9940-E0DD0D72A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358AB-08B2-1F4E-9D17-94877BCCF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F3F8-3C26-5943-B48F-794BA6AC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EEB5-A4CB-7947-A3A0-2384BB1284D1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D2586-57E2-904E-B019-8F4A3FDF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0357-B65D-8C4C-BD8A-C2490D43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E6F6-565A-CF4C-A2D1-9EA68A55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4FA-552A-8449-853C-7DCFB6DB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5874-724C-D247-84FE-9807B3B1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1B260-F749-554B-8B97-4CD2B7EC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EEB5-A4CB-7947-A3A0-2384BB1284D1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B82F-59B2-5B4B-BA7A-44835CCC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08A58-C27E-B04B-A7D3-4DF3CB02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E6F6-565A-CF4C-A2D1-9EA68A55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0496F-97F2-B448-B1F1-4399443B0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A084B-B406-2844-A251-B5ECA9A1F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936A5-69A2-5248-B239-EE92561C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EEB5-A4CB-7947-A3A0-2384BB1284D1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01A1-653F-DA4C-9E09-77E5DB88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BCDC-F509-3444-BD38-D12F6C49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E6F6-565A-CF4C-A2D1-9EA68A55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DE60-218B-F642-B2FE-3893E68C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BCBC-4F38-AB49-B7A1-71B7F334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4F06E-1C83-C444-887D-EF721D36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EEB5-A4CB-7947-A3A0-2384BB1284D1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F6D1-218C-1146-BCAD-640A1C78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968A-A3EB-8345-8E8E-51DA4D78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E6F6-565A-CF4C-A2D1-9EA68A55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173F-7E8F-8A4B-997F-26E27BFD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56DAA-A94D-384B-8718-23F714AFC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1B96D-D18D-D74D-9F8D-47B92449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EEB5-A4CB-7947-A3A0-2384BB1284D1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D7EC1-BA25-E04D-A200-7C347B88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8DF3-FE0A-544D-809C-7DAB3F6E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E6F6-565A-CF4C-A2D1-9EA68A55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8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778A-0D3A-9D42-9590-31637B7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32CD-0540-0944-976F-11D2FB4D2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10F43-4026-AF4E-B453-43333AE1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C3B87-21F4-1B42-8D2C-07679A7C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EEB5-A4CB-7947-A3A0-2384BB1284D1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AC748-853F-C14C-BE6D-F50839D1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72B75-591C-7547-9B62-EE1B1F9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E6F6-565A-CF4C-A2D1-9EA68A55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1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9B72-906B-5144-B241-4DDB93A0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084DD-9DBE-9D4B-BADF-F1C720810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1884D-B846-BA43-A501-8AE8D8A7E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7AFC6-9D3B-264D-AFD1-5D58F3721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09F0A-7343-8240-8015-2BD0F2CBF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83BE2-BBE0-C24F-B438-9F389105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EEB5-A4CB-7947-A3A0-2384BB1284D1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F8659-6CC3-CE43-BBD3-75D15E99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D4320-4521-FC4D-9A33-32EC09F0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E6F6-565A-CF4C-A2D1-9EA68A55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9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CF9E-1E90-7240-AE27-9B43CB75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0FA2F-923F-BF4C-B53C-CDC36BEF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EEB5-A4CB-7947-A3A0-2384BB1284D1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D5931-A2EB-C843-B1E4-194B9876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D5760-98DC-9649-8204-BD9A1559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E6F6-565A-CF4C-A2D1-9EA68A55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5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655DA-4595-C146-98A2-48FBA7EB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EEB5-A4CB-7947-A3A0-2384BB1284D1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63A6A-6D31-6F47-9226-FD039C88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71721-5B02-224A-B24C-8C99C035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E6F6-565A-CF4C-A2D1-9EA68A55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80E5-D8DD-CE4C-A89E-CF1AFE13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104A6-B6B2-374A-9CFF-CD226D2B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D7364-ADCD-1546-BFAE-38E37591A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DDB54-FFBF-7D45-960E-5A2FE256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EEB5-A4CB-7947-A3A0-2384BB1284D1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2FB6-D151-8246-A94E-4187BD4D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FF42D-6970-3A43-8CD5-F564B691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E6F6-565A-CF4C-A2D1-9EA68A55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1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D645-79B8-D346-B490-84754D92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0B6B-4FD3-E841-86BC-6BDCA110A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9B1EB-7207-9E4B-B4D8-41A2CD36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C051D-B278-B341-9B30-D37B55F1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EEB5-A4CB-7947-A3A0-2384BB1284D1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D13A9-C26C-0642-B2DB-CBD85E71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CB81-49A2-1241-ACC6-06F01278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E6F6-565A-CF4C-A2D1-9EA68A55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B08B5-96CE-C449-ADE8-E36460F4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2FDC5-501E-F740-9C3E-D79678F90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89FC-A238-0A44-A0D8-8B7072B14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EEB5-A4CB-7947-A3A0-2384BB1284D1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8389-83D1-1843-86A5-706171874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277F-F290-FC48-88D6-A509DDBD3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E6F6-565A-CF4C-A2D1-9EA68A55A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2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gir.org/wp-content/uploads/2018/07/p034.pd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>
            <a:extLst>
              <a:ext uri="{FF2B5EF4-FFF2-40B4-BE49-F238E27FC236}">
                <a16:creationId xmlns:a16="http://schemas.microsoft.com/office/drawing/2014/main" id="{21614DD8-584D-2246-ADC7-F4CA740E0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1460499"/>
            <a:ext cx="84455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lvl="0"/>
            <a:r>
              <a:rPr lang="en-US" sz="4800" kern="0" dirty="0">
                <a:solidFill>
                  <a:srgbClr val="3333CC"/>
                </a:solidFill>
                <a:latin typeface="Times New Roman"/>
              </a:rPr>
              <a:t>Intelligent Information Retrieval</a:t>
            </a: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280BD344-4714-B745-ADEB-26C73B39D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4356101"/>
            <a:ext cx="2622550" cy="461665"/>
          </a:xfrm>
          <a:prstGeom prst="rect">
            <a:avLst/>
          </a:prstGeom>
          <a:solidFill>
            <a:srgbClr val="99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2019/8/28</a:t>
            </a:r>
          </a:p>
        </p:txBody>
      </p:sp>
    </p:spTree>
    <p:extLst>
      <p:ext uri="{BB962C8B-B14F-4D97-AF65-F5344CB8AC3E}">
        <p14:creationId xmlns:p14="http://schemas.microsoft.com/office/powerpoint/2010/main" val="197322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55B9-BAE5-5A42-B93B-6F7B8D79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29447C-A917-4A4E-9B68-3C125A378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405" y="1936750"/>
            <a:ext cx="2743200" cy="298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18E83D-F514-CB4E-867F-2E61756B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936750"/>
            <a:ext cx="2819400" cy="306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FC6E68-872D-A146-AB9D-736885C01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856" y="1927091"/>
            <a:ext cx="2806700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9DCEB5-73F9-BF41-A0F5-F313A257349D}"/>
              </a:ext>
            </a:extLst>
          </p:cNvPr>
          <p:cNvSpPr txBox="1"/>
          <p:nvPr/>
        </p:nvSpPr>
        <p:spPr>
          <a:xfrm>
            <a:off x="1002405" y="1336600"/>
            <a:ext cx="2054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6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F2B6-672E-FF42-BFE1-62AFCFCB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13" y="361323"/>
            <a:ext cx="11353800" cy="63942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ELASTICSEARCH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9B37-2A70-4640-8B96-6F7332F37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31" y="1000750"/>
            <a:ext cx="11791682" cy="549592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TOP OF LUCENE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top of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Lucene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full-featured information retrieval library, so it provides the most powerful full-text search capabilities of any open source product.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DOCUMENT-ORIENTED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real world complex entities as structured JSON documents and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indexes all fields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FULL-TEXT SEARCH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Search implements a lot of features, such as customized splitting text into words, customized stemming, facetted search, and more.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FREE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Search is schema free—instead, it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accepts JSON documents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well as tries to detect the data structure, index the data, and make it searchable.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Search is API driven; actions can be performed using a simple Restful API.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PER-OPERATION PERSISTENCE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Search records any changes made in transactions logs on multiple nodes in the cluster to minimize the chance of data loss.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2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1552-E65E-8C42-9BA8-B5841FBA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ell-suited 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vironments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CC3E-8C06-8640-B3C9-8611EAFC8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 large number of products for the best match with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phrase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Auto-completing a search box on partially-typed words, which are based on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searches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for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misspellings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searches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 large quantity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semi-structured (JSON)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distributed fashion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Search is generally fantastic at providing approximate answers from data, such as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 the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quality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 answers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property that separates elastic Search from more traditional databases.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0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4F941D-707B-6F44-914D-D43E9E07087E}"/>
              </a:ext>
            </a:extLst>
          </p:cNvPr>
          <p:cNvSpPr/>
          <p:nvPr/>
        </p:nvSpPr>
        <p:spPr>
          <a:xfrm>
            <a:off x="4063841" y="2588770"/>
            <a:ext cx="4064318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5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zh-CN" altLang="en-US" sz="5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en-US" sz="5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309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7BF2-1687-6C41-83D2-0F3046AD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High Level REST Client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11980-04DF-034C-BBDC-9616E2354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Elasticsearch core project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orks on top of the Java Low Level REST client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API specific methods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request objects as an argument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response objects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ynchronous – direct return response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listener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77134-EEA9-CC4A-8503-F806F88CD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151" y="1280160"/>
            <a:ext cx="3479800" cy="4533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93D2199-E88D-7140-BFF1-44079E110954}"/>
                  </a:ext>
                </a:extLst>
              </p14:cNvPr>
              <p14:cNvContentPartPr/>
              <p14:nvPr/>
            </p14:nvContentPartPr>
            <p14:xfrm>
              <a:off x="3817389" y="5971731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93D2199-E88D-7140-BFF1-44079E1109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8389" y="59630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77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F401-AAF6-154F-8F5C-00CDB305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3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9CD12B-00FE-5F40-8337-F236CFFDB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5626"/>
            <a:ext cx="6858000" cy="100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821F66-8DDE-3B45-B9DA-A3879D252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938" y="0"/>
            <a:ext cx="267012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F91862-1409-904A-9270-4BF023E16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927" y="3286126"/>
            <a:ext cx="2832100" cy="337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DF3915-41BD-DD48-BC09-25A6908D7868}"/>
              </a:ext>
            </a:extLst>
          </p:cNvPr>
          <p:cNvSpPr txBox="1"/>
          <p:nvPr/>
        </p:nvSpPr>
        <p:spPr>
          <a:xfrm>
            <a:off x="787960" y="1302406"/>
            <a:ext cx="283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B750F8-7E5D-1E4D-B89F-A6AEEFD63F11}"/>
              </a:ext>
            </a:extLst>
          </p:cNvPr>
          <p:cNvSpPr txBox="1"/>
          <p:nvPr/>
        </p:nvSpPr>
        <p:spPr>
          <a:xfrm>
            <a:off x="787960" y="3167390"/>
            <a:ext cx="243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6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A644C9-1105-D549-9C93-D24622238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3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482F4-A6F6-5A4E-9466-E7D9AFC01CF5}"/>
              </a:ext>
            </a:extLst>
          </p:cNvPr>
          <p:cNvSpPr txBox="1"/>
          <p:nvPr/>
        </p:nvSpPr>
        <p:spPr>
          <a:xfrm>
            <a:off x="787960" y="1302406"/>
            <a:ext cx="386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CE11E-2BA1-4240-AE30-1E033F745D8C}"/>
              </a:ext>
            </a:extLst>
          </p:cNvPr>
          <p:cNvSpPr txBox="1"/>
          <p:nvPr/>
        </p:nvSpPr>
        <p:spPr>
          <a:xfrm>
            <a:off x="838200" y="2239686"/>
            <a:ext cx="252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0A99D-16ED-2A48-BBA4-C0C9B3038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34" y="873126"/>
            <a:ext cx="6921500" cy="99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0FF5B5-E0E5-F641-B752-4DC9B3150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165" y="2151421"/>
            <a:ext cx="3314700" cy="4584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6C0552-1778-604F-9D0B-6460C41E1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270" y="2151421"/>
            <a:ext cx="3657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D0E088-6036-384E-9E9E-C82A84CE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Information Retrieval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44893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AE67-4A27-5246-B6FE-71BD8319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Intelligent? HOW?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BCAF-BCE9-464D-BB90-2FD16958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ML/DL/NLP…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Ambiguous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Vague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0AA22-2A9D-1F46-9C76-EE4BB8BA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094" y="2442097"/>
            <a:ext cx="7163164" cy="332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E9BCC-784D-9A47-A2F6-61878607FC6D}"/>
              </a:ext>
            </a:extLst>
          </p:cNvPr>
          <p:cNvSpPr txBox="1"/>
          <p:nvPr/>
        </p:nvSpPr>
        <p:spPr>
          <a:xfrm>
            <a:off x="2293622" y="5810114"/>
            <a:ext cx="615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emerging and promising area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5200E-0E4A-0C43-947C-11D055960B1E}"/>
              </a:ext>
            </a:extLst>
          </p:cNvPr>
          <p:cNvSpPr txBox="1"/>
          <p:nvPr/>
        </p:nvSpPr>
        <p:spPr>
          <a:xfrm>
            <a:off x="979716" y="6435506"/>
            <a:ext cx="10998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https://sigir.org/wp-content/uploads/2018/07/p034.pdf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3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BB7AE5-E592-914B-97BF-04A0677F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45" y="1038961"/>
            <a:ext cx="5803900" cy="337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75F997-AADB-1E4C-94E2-8F09D1B6BA46}"/>
              </a:ext>
            </a:extLst>
          </p:cNvPr>
          <p:cNvSpPr txBox="1"/>
          <p:nvPr/>
        </p:nvSpPr>
        <p:spPr>
          <a:xfrm>
            <a:off x="966651" y="317181"/>
            <a:ext cx="1465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664A8-C143-1B45-A702-46E0D76DBA8A}"/>
              </a:ext>
            </a:extLst>
          </p:cNvPr>
          <p:cNvSpPr txBox="1"/>
          <p:nvPr/>
        </p:nvSpPr>
        <p:spPr>
          <a:xfrm>
            <a:off x="966651" y="4741821"/>
            <a:ext cx="10293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Fairness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18629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2272-312A-4D42-A97E-A1A13031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lang="en-US" kern="0" dirty="0">
                <a:solidFill>
                  <a:srgbClr val="3333CC"/>
                </a:solidFill>
                <a:latin typeface="Times New Roman"/>
              </a:rPr>
              <a:t>Overview</a:t>
            </a:r>
            <a:endParaRPr lang="en-US" sz="4000" kern="0" dirty="0">
              <a:solidFill>
                <a:srgbClr val="3333CC"/>
              </a:solidFill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D747-120F-EC4E-AC70-D1D8100FE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48688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Logstash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Kibana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&amp; thoughts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Information Retrieval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BD273-8A01-7144-B37A-42C363FE5CF7}"/>
              </a:ext>
            </a:extLst>
          </p:cNvPr>
          <p:cNvSpPr txBox="1">
            <a:spLocks/>
          </p:cNvSpPr>
          <p:nvPr/>
        </p:nvSpPr>
        <p:spPr>
          <a:xfrm>
            <a:off x="570248" y="6264275"/>
            <a:ext cx="3429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Information Retrieval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4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BAF9-4179-4A44-AC65-72EA9559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Information Seeking(CIS)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43FB-C44C-764F-A539-F13F7052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218802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Task-oriented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of exchanges between one or more users and an information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information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exploratory information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dialog settings with variable communication channels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A3A7E-3C1E-6843-9218-EAA1B5387E8B}"/>
              </a:ext>
            </a:extLst>
          </p:cNvPr>
          <p:cNvSpPr txBox="1"/>
          <p:nvPr/>
        </p:nvSpPr>
        <p:spPr>
          <a:xfrm>
            <a:off x="838200" y="3429000"/>
            <a:ext cx="262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9CC05-4095-674D-A34A-A0707E7BADAD}"/>
              </a:ext>
            </a:extLst>
          </p:cNvPr>
          <p:cNvSpPr txBox="1"/>
          <p:nvPr/>
        </p:nvSpPr>
        <p:spPr>
          <a:xfrm>
            <a:off x="838200" y="4062549"/>
            <a:ext cx="10774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Conversations are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form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humans to seek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variety of devices that are accessible anytime/anywhere (perhaps without screen or keyboard)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maturity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developments 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representation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836179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46B3-869B-8042-A91F-703DD19F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922B-93B7-B34E-8E9B-C4B0F90C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846"/>
            <a:ext cx="10515600" cy="49621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generality and specificity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modes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conversation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Cross-device conversation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information seeking</a:t>
            </a:r>
          </a:p>
        </p:txBody>
      </p:sp>
    </p:spTree>
    <p:extLst>
      <p:ext uri="{BB962C8B-B14F-4D97-AF65-F5344CB8AC3E}">
        <p14:creationId xmlns:p14="http://schemas.microsoft.com/office/powerpoint/2010/main" val="2892186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82CA-4AC7-7A41-9AC9-8C6D8A37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A339-D250-B148-B538-4070F1E8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490986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Boundaries of individual components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bootstrap such systems with reasonable effort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ensure they are responsive as a whole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perform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component-wise diagnosis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at what level to consider their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challenges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in information, biases, and transparency, will likely be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exacerbated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inherent narrowing of the communication channel between the systems with their users.</a:t>
            </a:r>
          </a:p>
        </p:txBody>
      </p:sp>
    </p:spTree>
    <p:extLst>
      <p:ext uri="{BB962C8B-B14F-4D97-AF65-F5344CB8AC3E}">
        <p14:creationId xmlns:p14="http://schemas.microsoft.com/office/powerpoint/2010/main" val="2434696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BAF9-4179-4A44-AC65-72EA9559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Learnable Information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43FB-C44C-764F-A539-F13F7052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21880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availability of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 computing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neural net approaches in many fields such as vision and NLP is undeniable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neural revolution in IR empowers the end-to-end learning of an entire search engine from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A3A7E-3C1E-6843-9218-EAA1B5387E8B}"/>
              </a:ext>
            </a:extLst>
          </p:cNvPr>
          <p:cNvSpPr txBox="1"/>
          <p:nvPr/>
        </p:nvSpPr>
        <p:spPr>
          <a:xfrm>
            <a:off x="838200" y="3429000"/>
            <a:ext cx="262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9CC05-4095-674D-A34A-A0707E7BADAD}"/>
              </a:ext>
            </a:extLst>
          </p:cNvPr>
          <p:cNvSpPr txBox="1"/>
          <p:nvPr/>
        </p:nvSpPr>
        <p:spPr>
          <a:xfrm>
            <a:off x="838200" y="4062549"/>
            <a:ext cx="10774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are shallow 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representation and comprehension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text and other media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shallow understanding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ability to perform more complex IR tasks such as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search, summarization, and multimodal interaction, as well as search tasks that require deeper understanding of documents contents and the user information need</a:t>
            </a:r>
          </a:p>
        </p:txBody>
      </p:sp>
    </p:spTree>
    <p:extLst>
      <p:ext uri="{BB962C8B-B14F-4D97-AF65-F5344CB8AC3E}">
        <p14:creationId xmlns:p14="http://schemas.microsoft.com/office/powerpoint/2010/main" val="262717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46B3-869B-8042-A91F-703DD19F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922B-93B7-B34E-8E9B-C4B0F90C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846"/>
            <a:ext cx="10515600" cy="49621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Efficiency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learning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Reasoning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Analysis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0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82CA-4AC7-7A41-9AC9-8C6D8A37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A339-D250-B148-B538-4070F1E8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490986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high baselines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challenge in developing new models is to be able to produce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or superior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with respect to the baselines.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great challenge is to use machine learning methods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 important features in representations,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have been manually engineered in traditional 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better performance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data resources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learning, and supervised machine learning in general, is based heavily on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training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related challenge is to design learning methods that require less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88950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BAF9-4179-4A44-AC65-72EA9559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Information Objects(GIO)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43FB-C44C-764F-A539-F13F7052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469"/>
            <a:ext cx="6124303" cy="20001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modern devices, search results may be presented on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small screen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spoken 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single response that consists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information units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A3A7E-3C1E-6843-9218-EAA1B5387E8B}"/>
              </a:ext>
            </a:extLst>
          </p:cNvPr>
          <p:cNvSpPr txBox="1"/>
          <p:nvPr/>
        </p:nvSpPr>
        <p:spPr>
          <a:xfrm>
            <a:off x="838200" y="3136612"/>
            <a:ext cx="262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9CC05-4095-674D-A34A-A0707E7BADAD}"/>
              </a:ext>
            </a:extLst>
          </p:cNvPr>
          <p:cNvSpPr txBox="1"/>
          <p:nvPr/>
        </p:nvSpPr>
        <p:spPr>
          <a:xfrm>
            <a:off x="838200" y="3603610"/>
            <a:ext cx="63267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information changes over time, demanding approaches that ensure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 and freshness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GIO framework helps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underlying patterns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practices regarding representation, storing of derived information and retrieval, recombining and recycling partial answers.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3A4DED-99EB-BE46-8E38-751F93CA3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977" y="1387997"/>
            <a:ext cx="5027023" cy="46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61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46B3-869B-8042-A91F-703DD19F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922B-93B7-B34E-8E9B-C4B0F90C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846"/>
            <a:ext cx="10515600" cy="496211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Harvesting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changes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access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Condensing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115166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82CA-4AC7-7A41-9AC9-8C6D8A37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A339-D250-B148-B538-4070F1E8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490986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Representation in GIOs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GIOs Low data resources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of Heterogeneous GIOs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Location Across Turn-based Conversational Information Seeking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Explanations from GIOs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and Personalization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021742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A9DD-86DC-F94E-8E34-DC7C0B6B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latin typeface="Savoye LET Plain" pitchFamily="2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159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BB59-F20B-2C40-8E9B-C2D6EDCA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7440"/>
            <a:ext cx="10515600" cy="1485424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4542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2A8BF8-949B-AB44-ABCE-B8D6B31E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825"/>
            <a:ext cx="10515600" cy="50951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Narrow-sense: 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= Search Engine Technologies (i.e. IR =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Google, Yahoo, Bing, Ask, Baidu,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Sogou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info search, enterprise search, in-site search, desktop search...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PicSearch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Greplin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Blekko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SkyScanner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KooXoo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Qunar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64A8AC4-30E5-7049-BCB4-8BDA790B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63" y="431004"/>
            <a:ext cx="791132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What is Information Retrieval (IR)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244D2E-3CE3-9845-A239-3CEEFAB79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96" y="3207277"/>
            <a:ext cx="9595208" cy="3219719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6E09DF80-F126-E043-91FE-6C7E9B96930E}"/>
              </a:ext>
            </a:extLst>
          </p:cNvPr>
          <p:cNvSpPr txBox="1">
            <a:spLocks/>
          </p:cNvSpPr>
          <p:nvPr/>
        </p:nvSpPr>
        <p:spPr>
          <a:xfrm>
            <a:off x="691763" y="6312696"/>
            <a:ext cx="3429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Information Retrieval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7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C7717719-C7D1-E94C-9C6F-4AAFDA8BF73A}"/>
              </a:ext>
            </a:extLst>
          </p:cNvPr>
          <p:cNvSpPr txBox="1">
            <a:spLocks/>
          </p:cNvSpPr>
          <p:nvPr/>
        </p:nvSpPr>
        <p:spPr>
          <a:xfrm>
            <a:off x="838200" y="1081824"/>
            <a:ext cx="10515600" cy="5538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Broad-sense: IR ~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Management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problem: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manage information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information? (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 &amp; recommendation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financial...scenarios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WeChat,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Weibo,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......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information? (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&amp; filtering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(or even knowledge) from the data? (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AA5B282-04F8-6C4C-AEAF-70F449B79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53" y="237821"/>
            <a:ext cx="791132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What is 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IR?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(cont.)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ooter Placeholder 3">
            <a:extLst>
              <a:ext uri="{FF2B5EF4-FFF2-40B4-BE49-F238E27FC236}">
                <a16:creationId xmlns:a16="http://schemas.microsoft.com/office/drawing/2014/main" id="{B2459FC2-471F-DC48-8EDD-8B8ACCC66611}"/>
              </a:ext>
            </a:extLst>
          </p:cNvPr>
          <p:cNvSpPr txBox="1">
            <a:spLocks/>
          </p:cNvSpPr>
          <p:nvPr/>
        </p:nvSpPr>
        <p:spPr>
          <a:xfrm>
            <a:off x="575853" y="6505879"/>
            <a:ext cx="3429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Information Retrieval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3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3B3D8FEC-2C84-2144-B29E-B995D0B61E00}"/>
              </a:ext>
            </a:extLst>
          </p:cNvPr>
          <p:cNvSpPr txBox="1">
            <a:spLocks/>
          </p:cNvSpPr>
          <p:nvPr/>
        </p:nvSpPr>
        <p:spPr>
          <a:xfrm>
            <a:off x="586525" y="1081824"/>
            <a:ext cx="11018949" cy="5538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documents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information need </a:t>
            </a:r>
          </a:p>
          <a:p>
            <a:pPr marL="457200" lvl="1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large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set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now: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Beyond relevance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Multi-modal documents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Users’ (implicit) information need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environment </a:t>
            </a:r>
            <a:b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2B28ED-2905-D44C-9FD2-6D3106BC5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53" y="237821"/>
            <a:ext cx="791132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What is 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IR?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Times New Roman" panose="02020603050405020304" pitchFamily="18" charset="0"/>
                <a:ea typeface="Garamond" panose="02020404030301010803" pitchFamily="18" charset="0"/>
                <a:cs typeface="Times New Roman" panose="02020603050405020304" pitchFamily="18" charset="0"/>
              </a:rPr>
              <a:t>(cont.)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54AE8-C791-DE47-B3FB-EB77F4BF5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713" y="2155551"/>
            <a:ext cx="3618606" cy="339090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A5CA85B-5375-714B-A64E-2A813D832700}"/>
              </a:ext>
            </a:extLst>
          </p:cNvPr>
          <p:cNvSpPr txBox="1">
            <a:spLocks/>
          </p:cNvSpPr>
          <p:nvPr/>
        </p:nvSpPr>
        <p:spPr>
          <a:xfrm>
            <a:off x="660400" y="5948363"/>
            <a:ext cx="3429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Information Retrieval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0F01-3302-1C47-A338-F066464C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701"/>
            <a:ext cx="10515600" cy="922762"/>
          </a:xfrm>
        </p:spPr>
        <p:txBody>
          <a:bodyPr/>
          <a:lstStyle/>
          <a:p>
            <a:r>
              <a:rPr lang="en-US" sz="3600" dirty="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is Hard!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53ED-E939-6340-B6DF-CF249BF85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429"/>
            <a:ext cx="11113394" cy="618185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Under/over-specified query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Ambiguous: “buying CDs” (certificate deposit? or compact disc?)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Incomplete: what kind of CDs?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“CD” is never mentioned in document? 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Vague semantics of documents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Ambiguity: word-sense, structural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e.g.“bank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Incomplete: Inferences required 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E.g.“windows”“apple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difficult task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for human beings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80% agreement in human judgments 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63CBD-7879-244D-96AF-17F4C3FE56AD}"/>
              </a:ext>
            </a:extLst>
          </p:cNvPr>
          <p:cNvSpPr txBox="1">
            <a:spLocks/>
          </p:cNvSpPr>
          <p:nvPr/>
        </p:nvSpPr>
        <p:spPr>
          <a:xfrm>
            <a:off x="647521" y="6193061"/>
            <a:ext cx="3429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Information Retrieval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7687A4-73B2-8344-9653-EF4FE1D0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701"/>
            <a:ext cx="10515600" cy="922762"/>
          </a:xfrm>
        </p:spPr>
        <p:txBody>
          <a:bodyPr/>
          <a:lstStyle/>
          <a:p>
            <a:r>
              <a:rPr lang="en-US" sz="3600" dirty="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is </a:t>
            </a:r>
            <a:r>
              <a:rPr lang="en-US" altLang="zh-CN" sz="3600" dirty="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“Easy”</a:t>
            </a:r>
            <a:r>
              <a:rPr lang="en-US" sz="3600" dirty="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5E41A1-10EB-534C-AA8E-2CCE9422D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491"/>
            <a:ext cx="11113394" cy="618185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easy in a particular case </a:t>
            </a:r>
            <a:endParaRPr lang="en-US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in query/document is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database 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if the query is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enough, just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keyword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get all the relevant documents 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IR performance is usually better than the actual performance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judge the completeness of an answer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Web Search vs. Machine Translation </a:t>
            </a: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278B741-AFA7-AB4C-99B5-75CC41175F5B}"/>
              </a:ext>
            </a:extLst>
          </p:cNvPr>
          <p:cNvSpPr txBox="1">
            <a:spLocks/>
          </p:cNvSpPr>
          <p:nvPr/>
        </p:nvSpPr>
        <p:spPr>
          <a:xfrm>
            <a:off x="660400" y="6064273"/>
            <a:ext cx="3429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Information Retrieval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3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5816B1-4A3A-0D47-BF60-AAE9A886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7440"/>
            <a:ext cx="10515600" cy="1485424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</a:p>
        </p:txBody>
      </p:sp>
    </p:spTree>
    <p:extLst>
      <p:ext uri="{BB962C8B-B14F-4D97-AF65-F5344CB8AC3E}">
        <p14:creationId xmlns:p14="http://schemas.microsoft.com/office/powerpoint/2010/main" val="14071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1234</Words>
  <Application>Microsoft Macintosh PowerPoint</Application>
  <PresentationFormat>Widescreen</PresentationFormat>
  <Paragraphs>199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Savoye LET Plain</vt:lpstr>
      <vt:lpstr>Times New Roman</vt:lpstr>
      <vt:lpstr>Wingdings</vt:lpstr>
      <vt:lpstr>Office Theme</vt:lpstr>
      <vt:lpstr>PowerPoint Presentation</vt:lpstr>
      <vt:lpstr>Overview</vt:lpstr>
      <vt:lpstr>Information Retrieval</vt:lpstr>
      <vt:lpstr>PowerPoint Presentation</vt:lpstr>
      <vt:lpstr>PowerPoint Presentation</vt:lpstr>
      <vt:lpstr>PowerPoint Presentation</vt:lpstr>
      <vt:lpstr>IR is Hard! </vt:lpstr>
      <vt:lpstr>IR is “Easy”! </vt:lpstr>
      <vt:lpstr>ELK Stack</vt:lpstr>
      <vt:lpstr>ELK Stack</vt:lpstr>
      <vt:lpstr>MAJOR HIGHLIGHTS OF ELASTICSEARCH</vt:lpstr>
      <vt:lpstr>Well-suited environments for ES</vt:lpstr>
      <vt:lpstr>PowerPoint Presentation</vt:lpstr>
      <vt:lpstr>Java High Level REST Client</vt:lpstr>
      <vt:lpstr>SQL Access</vt:lpstr>
      <vt:lpstr>SQL Access</vt:lpstr>
      <vt:lpstr>Intelligent Information Retrieval</vt:lpstr>
      <vt:lpstr>Intelligent? HOW?</vt:lpstr>
      <vt:lpstr>PowerPoint Presentation</vt:lpstr>
      <vt:lpstr>Conversational Information Seeking(CIS)</vt:lpstr>
      <vt:lpstr>Proposed Research</vt:lpstr>
      <vt:lpstr>Challenges</vt:lpstr>
      <vt:lpstr>Learnable Information Retrieval</vt:lpstr>
      <vt:lpstr>Proposed Research</vt:lpstr>
      <vt:lpstr>Challenges</vt:lpstr>
      <vt:lpstr>Generated Information Objects(GIO)</vt:lpstr>
      <vt:lpstr>Proposed Research</vt:lpstr>
      <vt:lpstr>Challenges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Shane</dc:creator>
  <cp:lastModifiedBy>Wong Shane</cp:lastModifiedBy>
  <cp:revision>41</cp:revision>
  <dcterms:created xsi:type="dcterms:W3CDTF">2019-08-27T08:05:33Z</dcterms:created>
  <dcterms:modified xsi:type="dcterms:W3CDTF">2019-08-28T07:25:48Z</dcterms:modified>
</cp:coreProperties>
</file>