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66" r:id="rId3"/>
    <p:sldId id="268" r:id="rId4"/>
    <p:sldId id="265" r:id="rId5"/>
    <p:sldId id="264" r:id="rId6"/>
    <p:sldId id="267" r:id="rId7"/>
    <p:sldId id="445" r:id="rId8"/>
    <p:sldId id="669" r:id="rId9"/>
    <p:sldId id="711" r:id="rId10"/>
    <p:sldId id="712" r:id="rId11"/>
    <p:sldId id="446" r:id="rId12"/>
    <p:sldId id="464" r:id="rId13"/>
    <p:sldId id="492" r:id="rId14"/>
    <p:sldId id="628" r:id="rId15"/>
    <p:sldId id="670" r:id="rId16"/>
    <p:sldId id="545" r:id="rId17"/>
    <p:sldId id="546" r:id="rId18"/>
    <p:sldId id="547" r:id="rId19"/>
    <p:sldId id="449" r:id="rId20"/>
    <p:sldId id="450" r:id="rId21"/>
    <p:sldId id="451" r:id="rId22"/>
    <p:sldId id="452" r:id="rId23"/>
    <p:sldId id="453" r:id="rId24"/>
    <p:sldId id="454" r:id="rId25"/>
    <p:sldId id="539" r:id="rId26"/>
    <p:sldId id="25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BDF25-350B-4B35-A4EA-8E865CDA7052}" type="datetimeFigureOut">
              <a:rPr lang="zh-CN" altLang="en-US" smtClean="0"/>
              <a:t>2019/12/3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53AAA-07F9-4009-B6BA-DF0967CBB557}" type="slidenum">
              <a:rPr lang="zh-CN" altLang="en-US" smtClean="0"/>
              <a:t>‹#›</a:t>
            </a:fld>
            <a:endParaRPr lang="zh-CN" altLang="en-US"/>
          </a:p>
        </p:txBody>
      </p:sp>
    </p:spTree>
    <p:extLst>
      <p:ext uri="{BB962C8B-B14F-4D97-AF65-F5344CB8AC3E}">
        <p14:creationId xmlns:p14="http://schemas.microsoft.com/office/powerpoint/2010/main" val="1819734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内存计算</a:t>
            </a:r>
          </a:p>
        </p:txBody>
      </p:sp>
      <p:sp>
        <p:nvSpPr>
          <p:cNvPr id="4" name="灯片编号占位符 3"/>
          <p:cNvSpPr>
            <a:spLocks noGrp="1"/>
          </p:cNvSpPr>
          <p:nvPr>
            <p:ph type="sldNum" sz="quarter" idx="5"/>
          </p:nvPr>
        </p:nvSpPr>
        <p:spPr/>
        <p:txBody>
          <a:bodyPr/>
          <a:lstStyle/>
          <a:p>
            <a:fld id="{C6E53AAA-07F9-4009-B6BA-DF0967CBB557}" type="slidenum">
              <a:rPr lang="zh-CN" altLang="en-US" smtClean="0"/>
              <a:t>12</a:t>
            </a:fld>
            <a:endParaRPr lang="zh-CN" altLang="en-US"/>
          </a:p>
        </p:txBody>
      </p:sp>
    </p:spTree>
    <p:extLst>
      <p:ext uri="{BB962C8B-B14F-4D97-AF65-F5344CB8AC3E}">
        <p14:creationId xmlns:p14="http://schemas.microsoft.com/office/powerpoint/2010/main" val="2205546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568AA-CD41-460C-9FA5-4DD506FB01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A92F6C6-1BAC-4E0E-B4BF-E42C04FF6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34DDBF3-0FAC-44BA-A049-6D6776E1797D}"/>
              </a:ext>
            </a:extLst>
          </p:cNvPr>
          <p:cNvSpPr>
            <a:spLocks noGrp="1"/>
          </p:cNvSpPr>
          <p:nvPr>
            <p:ph type="dt" sz="half" idx="10"/>
          </p:nvPr>
        </p:nvSpPr>
        <p:spPr/>
        <p:txBody>
          <a:bodyPr/>
          <a:lstStyle/>
          <a:p>
            <a:fld id="{EB76C79D-E2D8-47C2-A606-922FE9D265D7}" type="datetimeFigureOut">
              <a:rPr lang="zh-CN" altLang="en-US" smtClean="0"/>
              <a:t>2019/12/2</a:t>
            </a:fld>
            <a:endParaRPr lang="zh-CN" altLang="en-US"/>
          </a:p>
        </p:txBody>
      </p:sp>
      <p:sp>
        <p:nvSpPr>
          <p:cNvPr id="5" name="页脚占位符 4">
            <a:extLst>
              <a:ext uri="{FF2B5EF4-FFF2-40B4-BE49-F238E27FC236}">
                <a16:creationId xmlns:a16="http://schemas.microsoft.com/office/drawing/2014/main" id="{644F1C2A-6718-4941-A1BE-70A76C72BD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0A995C-2FBA-48C9-8563-0AB408BE344D}"/>
              </a:ext>
            </a:extLst>
          </p:cNvPr>
          <p:cNvSpPr>
            <a:spLocks noGrp="1"/>
          </p:cNvSpPr>
          <p:nvPr>
            <p:ph type="sldNum" sz="quarter" idx="12"/>
          </p:nvPr>
        </p:nvSpPr>
        <p:spPr/>
        <p:txBody>
          <a:bodyPr/>
          <a:lstStyle/>
          <a:p>
            <a:fld id="{099D74D6-ECAD-428E-8056-90EE948C7ADE}" type="slidenum">
              <a:rPr lang="zh-CN" altLang="en-US" smtClean="0"/>
              <a:t>‹#›</a:t>
            </a:fld>
            <a:endParaRPr lang="zh-CN" altLang="en-US"/>
          </a:p>
        </p:txBody>
      </p:sp>
    </p:spTree>
    <p:extLst>
      <p:ext uri="{BB962C8B-B14F-4D97-AF65-F5344CB8AC3E}">
        <p14:creationId xmlns:p14="http://schemas.microsoft.com/office/powerpoint/2010/main" val="1559851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E3152-C064-4807-BCB8-5BF6DAC65E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01A0D96-BEA6-4158-95C1-04B621765FD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3FCA08-2B50-4731-994D-99D94EEB0425}"/>
              </a:ext>
            </a:extLst>
          </p:cNvPr>
          <p:cNvSpPr>
            <a:spLocks noGrp="1"/>
          </p:cNvSpPr>
          <p:nvPr>
            <p:ph type="dt" sz="half" idx="10"/>
          </p:nvPr>
        </p:nvSpPr>
        <p:spPr/>
        <p:txBody>
          <a:bodyPr/>
          <a:lstStyle/>
          <a:p>
            <a:fld id="{EB76C79D-E2D8-47C2-A606-922FE9D265D7}" type="datetimeFigureOut">
              <a:rPr lang="zh-CN" altLang="en-US" smtClean="0"/>
              <a:t>2019/12/2</a:t>
            </a:fld>
            <a:endParaRPr lang="zh-CN" altLang="en-US"/>
          </a:p>
        </p:txBody>
      </p:sp>
      <p:sp>
        <p:nvSpPr>
          <p:cNvPr id="5" name="页脚占位符 4">
            <a:extLst>
              <a:ext uri="{FF2B5EF4-FFF2-40B4-BE49-F238E27FC236}">
                <a16:creationId xmlns:a16="http://schemas.microsoft.com/office/drawing/2014/main" id="{52E9BD48-760E-465F-BABA-0761839745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626DE7-0DC5-4E37-BA4E-351A6C46C85C}"/>
              </a:ext>
            </a:extLst>
          </p:cNvPr>
          <p:cNvSpPr>
            <a:spLocks noGrp="1"/>
          </p:cNvSpPr>
          <p:nvPr>
            <p:ph type="sldNum" sz="quarter" idx="12"/>
          </p:nvPr>
        </p:nvSpPr>
        <p:spPr/>
        <p:txBody>
          <a:bodyPr/>
          <a:lstStyle/>
          <a:p>
            <a:fld id="{099D74D6-ECAD-428E-8056-90EE948C7ADE}" type="slidenum">
              <a:rPr lang="zh-CN" altLang="en-US" smtClean="0"/>
              <a:t>‹#›</a:t>
            </a:fld>
            <a:endParaRPr lang="zh-CN" altLang="en-US"/>
          </a:p>
        </p:txBody>
      </p:sp>
    </p:spTree>
    <p:extLst>
      <p:ext uri="{BB962C8B-B14F-4D97-AF65-F5344CB8AC3E}">
        <p14:creationId xmlns:p14="http://schemas.microsoft.com/office/powerpoint/2010/main" val="2980884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8512604-BE49-4C17-A268-33EB082349E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576E3CA-2EB6-4724-B944-558D960B243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9CE604-A608-4872-94AF-1249207CF1FA}"/>
              </a:ext>
            </a:extLst>
          </p:cNvPr>
          <p:cNvSpPr>
            <a:spLocks noGrp="1"/>
          </p:cNvSpPr>
          <p:nvPr>
            <p:ph type="dt" sz="half" idx="10"/>
          </p:nvPr>
        </p:nvSpPr>
        <p:spPr/>
        <p:txBody>
          <a:bodyPr/>
          <a:lstStyle/>
          <a:p>
            <a:fld id="{EB76C79D-E2D8-47C2-A606-922FE9D265D7}" type="datetimeFigureOut">
              <a:rPr lang="zh-CN" altLang="en-US" smtClean="0"/>
              <a:t>2019/12/2</a:t>
            </a:fld>
            <a:endParaRPr lang="zh-CN" altLang="en-US"/>
          </a:p>
        </p:txBody>
      </p:sp>
      <p:sp>
        <p:nvSpPr>
          <p:cNvPr id="5" name="页脚占位符 4">
            <a:extLst>
              <a:ext uri="{FF2B5EF4-FFF2-40B4-BE49-F238E27FC236}">
                <a16:creationId xmlns:a16="http://schemas.microsoft.com/office/drawing/2014/main" id="{8D3A4C8A-B036-4549-BEBA-341FC1D1CA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05C842-8463-4837-B217-96F2F74D0532}"/>
              </a:ext>
            </a:extLst>
          </p:cNvPr>
          <p:cNvSpPr>
            <a:spLocks noGrp="1"/>
          </p:cNvSpPr>
          <p:nvPr>
            <p:ph type="sldNum" sz="quarter" idx="12"/>
          </p:nvPr>
        </p:nvSpPr>
        <p:spPr/>
        <p:txBody>
          <a:bodyPr/>
          <a:lstStyle/>
          <a:p>
            <a:fld id="{099D74D6-ECAD-428E-8056-90EE948C7ADE}" type="slidenum">
              <a:rPr lang="zh-CN" altLang="en-US" smtClean="0"/>
              <a:t>‹#›</a:t>
            </a:fld>
            <a:endParaRPr lang="zh-CN" altLang="en-US"/>
          </a:p>
        </p:txBody>
      </p:sp>
    </p:spTree>
    <p:extLst>
      <p:ext uri="{BB962C8B-B14F-4D97-AF65-F5344CB8AC3E}">
        <p14:creationId xmlns:p14="http://schemas.microsoft.com/office/powerpoint/2010/main" val="3271969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206D3D50-688F-4C22-9645-43183FB5ACDB}"/>
              </a:ext>
            </a:extLst>
          </p:cNvPr>
          <p:cNvSpPr txBox="1">
            <a:spLocks noChangeArrowheads="1"/>
          </p:cNvSpPr>
          <p:nvPr userDrawn="1"/>
        </p:nvSpPr>
        <p:spPr bwMode="auto">
          <a:xfrm>
            <a:off x="11664952" y="6608764"/>
            <a:ext cx="527049" cy="276225"/>
          </a:xfrm>
          <a:prstGeom prst="rect">
            <a:avLst/>
          </a:prstGeom>
          <a:noFill/>
          <a:ln>
            <a:noFill/>
          </a:ln>
          <a:extLst>
            <a:ext uri="{909E8E84-426E-40dd-AFC4-6F175D3DCCD1}"/>
            <a:ext uri="{91240B29-F687-4f45-9708-019B960494DF}"/>
          </a:extLst>
        </p:spPr>
        <p:txBody>
          <a:bodyPr>
            <a:spAutoFit/>
          </a:bodyPr>
          <a:lstStyle>
            <a:lvl1pPr>
              <a:defRPr kumimoji="1" sz="2400">
                <a:solidFill>
                  <a:schemeClr val="tx1"/>
                </a:solidFill>
                <a:latin typeface="Calibri" charset="0"/>
                <a:ea typeface="宋体" charset="-122"/>
              </a:defRPr>
            </a:lvl1pPr>
            <a:lvl2pPr marL="742950" indent="-285750">
              <a:defRPr kumimoji="1" sz="2400">
                <a:solidFill>
                  <a:schemeClr val="tx1"/>
                </a:solidFill>
                <a:latin typeface="Calibri" charset="0"/>
                <a:ea typeface="宋体" charset="-122"/>
              </a:defRPr>
            </a:lvl2pPr>
            <a:lvl3pPr marL="1143000" indent="-228600">
              <a:defRPr kumimoji="1" sz="2400">
                <a:solidFill>
                  <a:schemeClr val="tx1"/>
                </a:solidFill>
                <a:latin typeface="Calibri" charset="0"/>
                <a:ea typeface="宋体" charset="-122"/>
              </a:defRPr>
            </a:lvl3pPr>
            <a:lvl4pPr marL="1600200" indent="-228600">
              <a:defRPr kumimoji="1" sz="2400">
                <a:solidFill>
                  <a:schemeClr val="tx1"/>
                </a:solidFill>
                <a:latin typeface="Calibri" charset="0"/>
                <a:ea typeface="宋体" charset="-122"/>
              </a:defRPr>
            </a:lvl4pPr>
            <a:lvl5pPr marL="2057400" indent="-228600">
              <a:defRPr kumimoji="1" sz="2400">
                <a:solidFill>
                  <a:schemeClr val="tx1"/>
                </a:solidFill>
                <a:latin typeface="Calibri" charset="0"/>
                <a:ea typeface="宋体" charset="-122"/>
              </a:defRPr>
            </a:lvl5pPr>
            <a:lvl6pPr marL="2514600" indent="-228600" fontAlgn="base">
              <a:spcBef>
                <a:spcPct val="0"/>
              </a:spcBef>
              <a:spcAft>
                <a:spcPct val="0"/>
              </a:spcAft>
              <a:defRPr kumimoji="1" sz="2400">
                <a:solidFill>
                  <a:schemeClr val="tx1"/>
                </a:solidFill>
                <a:latin typeface="Calibri" charset="0"/>
                <a:ea typeface="宋体" charset="-122"/>
              </a:defRPr>
            </a:lvl6pPr>
            <a:lvl7pPr marL="2971800" indent="-228600" fontAlgn="base">
              <a:spcBef>
                <a:spcPct val="0"/>
              </a:spcBef>
              <a:spcAft>
                <a:spcPct val="0"/>
              </a:spcAft>
              <a:defRPr kumimoji="1" sz="2400">
                <a:solidFill>
                  <a:schemeClr val="tx1"/>
                </a:solidFill>
                <a:latin typeface="Calibri" charset="0"/>
                <a:ea typeface="宋体" charset="-122"/>
              </a:defRPr>
            </a:lvl7pPr>
            <a:lvl8pPr marL="3429000" indent="-228600" fontAlgn="base">
              <a:spcBef>
                <a:spcPct val="0"/>
              </a:spcBef>
              <a:spcAft>
                <a:spcPct val="0"/>
              </a:spcAft>
              <a:defRPr kumimoji="1" sz="2400">
                <a:solidFill>
                  <a:schemeClr val="tx1"/>
                </a:solidFill>
                <a:latin typeface="Calibri" charset="0"/>
                <a:ea typeface="宋体" charset="-122"/>
              </a:defRPr>
            </a:lvl8pPr>
            <a:lvl9pPr marL="3886200" indent="-228600" fontAlgn="base">
              <a:spcBef>
                <a:spcPct val="0"/>
              </a:spcBef>
              <a:spcAft>
                <a:spcPct val="0"/>
              </a:spcAft>
              <a:defRPr kumimoji="1" sz="2400">
                <a:solidFill>
                  <a:schemeClr val="tx1"/>
                </a:solidFill>
                <a:latin typeface="Calibri" charset="0"/>
                <a:ea typeface="宋体" charset="-122"/>
              </a:defRPr>
            </a:lvl9pPr>
          </a:lstStyle>
          <a:p>
            <a:pPr algn="r" eaLnBrk="1" hangingPunct="1">
              <a:defRPr/>
            </a:pPr>
            <a:fld id="{CB2D61C9-0F5A-471A-A6AC-F15B3D7ACFF7}" type="slidenum">
              <a:rPr kumimoji="0" lang="zh-CN" altLang="en-US" sz="1200" b="1" smtClean="0">
                <a:solidFill>
                  <a:srgbClr val="9BBB59"/>
                </a:solidFill>
                <a:latin typeface="微软雅黑" charset="-122"/>
                <a:ea typeface="微软雅黑" charset="-122"/>
              </a:rPr>
              <a:pPr algn="r" eaLnBrk="1" hangingPunct="1">
                <a:defRPr/>
              </a:pPr>
              <a:t>‹#›</a:t>
            </a:fld>
            <a:endParaRPr kumimoji="0" lang="zh-CN" altLang="en-US" sz="1200" b="1">
              <a:solidFill>
                <a:srgbClr val="9BBB59"/>
              </a:solidFill>
              <a:latin typeface="微软雅黑" charset="-122"/>
              <a:ea typeface="微软雅黑" charset="-122"/>
            </a:endParaRPr>
          </a:p>
        </p:txBody>
      </p:sp>
      <p:sp>
        <p:nvSpPr>
          <p:cNvPr id="4" name="标题 3"/>
          <p:cNvSpPr>
            <a:spLocks noGrp="1"/>
          </p:cNvSpPr>
          <p:nvPr>
            <p:ph type="title"/>
          </p:nvPr>
        </p:nvSpPr>
        <p:spPr>
          <a:xfrm>
            <a:off x="47328" y="44680"/>
            <a:ext cx="12144672" cy="648016"/>
          </a:xfrm>
          <a:prstGeom prst="rect">
            <a:avLst/>
          </a:prstGeom>
        </p:spPr>
        <p:txBody>
          <a:bodyPr/>
          <a:lstStyle>
            <a:lvl1pPr algn="ctr">
              <a:defRPr sz="3600">
                <a:solidFill>
                  <a:srgbClr val="000000"/>
                </a:solidFill>
                <a:latin typeface="黑体"/>
                <a:ea typeface="黑体"/>
                <a:cs typeface="黑体"/>
              </a:defRPr>
            </a:lvl1pPr>
          </a:lstStyle>
          <a:p>
            <a:r>
              <a:rPr lang="zh-CN" altLang="en-US" dirty="0"/>
              <a:t>单击此处编辑母版标题样式</a:t>
            </a:r>
          </a:p>
        </p:txBody>
      </p:sp>
      <p:sp>
        <p:nvSpPr>
          <p:cNvPr id="6" name="内容占位符 2"/>
          <p:cNvSpPr>
            <a:spLocks noGrp="1"/>
          </p:cNvSpPr>
          <p:nvPr>
            <p:ph idx="1"/>
          </p:nvPr>
        </p:nvSpPr>
        <p:spPr>
          <a:xfrm>
            <a:off x="431371" y="908720"/>
            <a:ext cx="11521280" cy="5688632"/>
          </a:xfrm>
          <a:prstGeom prst="rect">
            <a:avLst/>
          </a:prstGeom>
        </p:spPr>
        <p:txBody>
          <a:bodyPr/>
          <a:lstStyle>
            <a:lvl1pPr marL="342900" indent="-342900">
              <a:buFont typeface="Wingdings" charset="2"/>
              <a:buChar char="ü"/>
              <a:defRPr b="1">
                <a:effectLst/>
                <a:latin typeface="黑体"/>
                <a:ea typeface="黑体"/>
                <a:cs typeface="黑体"/>
              </a:defRPr>
            </a:lvl1pPr>
            <a:lvl2pPr marL="742950" indent="-285750">
              <a:buFont typeface="Wingdings" charset="2"/>
              <a:buChar char="²"/>
              <a:defRPr sz="2800" b="1">
                <a:effectLst/>
                <a:latin typeface="黑体"/>
                <a:ea typeface="黑体"/>
                <a:cs typeface="黑体"/>
              </a:defRPr>
            </a:lvl2pPr>
            <a:lvl3pPr marL="1143000" indent="-228600">
              <a:buFont typeface="Wingdings" charset="2"/>
              <a:buChar char="p"/>
              <a:defRPr sz="2400" b="1">
                <a:effectLst/>
                <a:latin typeface="黑体"/>
                <a:ea typeface="黑体"/>
                <a:cs typeface="黑体"/>
              </a:defRPr>
            </a:lvl3pPr>
            <a:lvl4pPr>
              <a:defRPr sz="2000">
                <a:effectLst/>
              </a:defRPr>
            </a:lvl4pPr>
            <a:lvl5pPr>
              <a:defRPr sz="2000">
                <a:effectLst/>
              </a:defRPr>
            </a:lvl5pPr>
          </a:lstStyle>
          <a:p>
            <a:pPr lvl="0"/>
            <a:r>
              <a:rPr lang="zh-CN" altLang="en-US" dirty="0"/>
              <a:t>单击此处编辑母版文本样式</a:t>
            </a:r>
          </a:p>
          <a:p>
            <a:pPr lvl="1"/>
            <a:r>
              <a:rPr lang="zh-CN" altLang="en-US" dirty="0"/>
              <a:t>二级</a:t>
            </a:r>
          </a:p>
          <a:p>
            <a:pPr lvl="2"/>
            <a:r>
              <a:rPr lang="zh-CN" altLang="en-US" dirty="0"/>
              <a:t>三级</a:t>
            </a:r>
          </a:p>
        </p:txBody>
      </p:sp>
    </p:spTree>
    <p:extLst>
      <p:ext uri="{BB962C8B-B14F-4D97-AF65-F5344CB8AC3E}">
        <p14:creationId xmlns:p14="http://schemas.microsoft.com/office/powerpoint/2010/main" val="1678270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0"/>
            <a:ext cx="10972800" cy="838200"/>
          </a:xfrm>
          <a:prstGeom prst="rect">
            <a:avLst/>
          </a:prstGeom>
        </p:spPr>
        <p:txBody>
          <a:bodyPr/>
          <a:lstStyle>
            <a:lvl1pPr>
              <a:defRPr sz="5500"/>
            </a:lvl1pPr>
          </a:lstStyle>
          <a:p>
            <a:r>
              <a:rPr lang="en-US" dirty="0"/>
              <a:t>Click to edit Master title style</a:t>
            </a:r>
          </a:p>
        </p:txBody>
      </p:sp>
      <p:sp>
        <p:nvSpPr>
          <p:cNvPr id="3" name="Date Placeholder 3">
            <a:extLst>
              <a:ext uri="{FF2B5EF4-FFF2-40B4-BE49-F238E27FC236}">
                <a16:creationId xmlns:a16="http://schemas.microsoft.com/office/drawing/2014/main" id="{18D7C6CE-1DFC-498A-A230-EB98B5E3D8E1}"/>
              </a:ext>
            </a:extLst>
          </p:cNvPr>
          <p:cNvSpPr>
            <a:spLocks noGrp="1"/>
          </p:cNvSpPr>
          <p:nvPr>
            <p:ph type="dt" sz="half" idx="10"/>
          </p:nvPr>
        </p:nvSpPr>
        <p:spPr>
          <a:xfrm>
            <a:off x="609600" y="6356351"/>
            <a:ext cx="2844800" cy="365125"/>
          </a:xfrm>
          <a:prstGeom prst="rect">
            <a:avLst/>
          </a:prstGeom>
        </p:spPr>
        <p:txBody>
          <a:bodyPr/>
          <a:lstStyle>
            <a:lvl1pPr eaLnBrk="1" hangingPunct="1">
              <a:defRPr>
                <a:latin typeface="Calibri" charset="0"/>
                <a:ea typeface="宋体" charset="0"/>
                <a:cs typeface="宋体" charset="0"/>
              </a:defRPr>
            </a:lvl1pPr>
          </a:lstStyle>
          <a:p>
            <a:pPr>
              <a:defRPr/>
            </a:pPr>
            <a:endParaRPr lang="en-US"/>
          </a:p>
        </p:txBody>
      </p:sp>
      <p:sp>
        <p:nvSpPr>
          <p:cNvPr id="4" name="Footer Placeholder 4">
            <a:extLst>
              <a:ext uri="{FF2B5EF4-FFF2-40B4-BE49-F238E27FC236}">
                <a16:creationId xmlns:a16="http://schemas.microsoft.com/office/drawing/2014/main" id="{2B5EB019-250C-4611-8651-3A1725E452A7}"/>
              </a:ext>
            </a:extLst>
          </p:cNvPr>
          <p:cNvSpPr>
            <a:spLocks noGrp="1"/>
          </p:cNvSpPr>
          <p:nvPr>
            <p:ph type="ftr" sz="quarter" idx="11"/>
          </p:nvPr>
        </p:nvSpPr>
        <p:spPr>
          <a:xfrm>
            <a:off x="4165600" y="6356351"/>
            <a:ext cx="3860800" cy="365125"/>
          </a:xfrm>
          <a:prstGeom prst="rect">
            <a:avLst/>
          </a:prstGeom>
        </p:spPr>
        <p:txBody>
          <a:bodyPr/>
          <a:lstStyle>
            <a:lvl1pPr eaLnBrk="1" hangingPunct="1">
              <a:defRPr>
                <a:latin typeface="Calibri" charset="0"/>
                <a:ea typeface="宋体" charset="0"/>
                <a:cs typeface="宋体" charset="0"/>
              </a:defRPr>
            </a:lvl1pPr>
          </a:lstStyle>
          <a:p>
            <a:pPr>
              <a:defRPr/>
            </a:pPr>
            <a:endParaRPr lang="en-US"/>
          </a:p>
        </p:txBody>
      </p:sp>
      <p:sp>
        <p:nvSpPr>
          <p:cNvPr id="5" name="Slide Number Placeholder 5">
            <a:extLst>
              <a:ext uri="{FF2B5EF4-FFF2-40B4-BE49-F238E27FC236}">
                <a16:creationId xmlns:a16="http://schemas.microsoft.com/office/drawing/2014/main" id="{9B8C579E-379E-4FE2-B1E7-E6DCFFA401FA}"/>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宋体" charset="-122"/>
              </a:defRPr>
            </a:lvl1pPr>
          </a:lstStyle>
          <a:p>
            <a:pPr>
              <a:defRPr/>
            </a:pPr>
            <a:fld id="{05E22F1A-D323-4182-9DF0-300D82341915}" type="slidenum">
              <a:rPr lang="en-US" altLang="zh-CN"/>
              <a:pPr>
                <a:defRPr/>
              </a:pPr>
              <a:t>‹#›</a:t>
            </a:fld>
            <a:endParaRPr lang="en-US" altLang="zh-CN"/>
          </a:p>
        </p:txBody>
      </p:sp>
    </p:spTree>
    <p:extLst>
      <p:ext uri="{BB962C8B-B14F-4D97-AF65-F5344CB8AC3E}">
        <p14:creationId xmlns:p14="http://schemas.microsoft.com/office/powerpoint/2010/main" val="3084941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98055"/>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951038"/>
            <a:ext cx="10972800" cy="42211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3D562-0837-441B-9211-E3BF65A12D47}"/>
              </a:ext>
            </a:extLst>
          </p:cNvPr>
          <p:cNvSpPr>
            <a:spLocks noGrp="1"/>
          </p:cNvSpPr>
          <p:nvPr>
            <p:ph type="dt" sz="half" idx="10"/>
          </p:nvPr>
        </p:nvSpPr>
        <p:spPr>
          <a:xfrm>
            <a:off x="609600" y="6356351"/>
            <a:ext cx="2844800" cy="365125"/>
          </a:xfrm>
          <a:prstGeom prst="rect">
            <a:avLst/>
          </a:prstGeom>
        </p:spPr>
        <p:txBody>
          <a:bodyPr/>
          <a:lstStyle>
            <a:lvl1pPr eaLnBrk="1" hangingPunct="1">
              <a:defRPr>
                <a:latin typeface="Calibri" charset="0"/>
                <a:ea typeface="宋体" charset="0"/>
                <a:cs typeface="宋体" charset="0"/>
              </a:defRPr>
            </a:lvl1pPr>
          </a:lstStyle>
          <a:p>
            <a:pPr>
              <a:defRPr/>
            </a:pPr>
            <a:endParaRPr lang="en-US"/>
          </a:p>
        </p:txBody>
      </p:sp>
      <p:sp>
        <p:nvSpPr>
          <p:cNvPr id="5" name="Footer Placeholder 4">
            <a:extLst>
              <a:ext uri="{FF2B5EF4-FFF2-40B4-BE49-F238E27FC236}">
                <a16:creationId xmlns:a16="http://schemas.microsoft.com/office/drawing/2014/main" id="{D609A14D-4061-442C-8622-D304551A27C9}"/>
              </a:ext>
            </a:extLst>
          </p:cNvPr>
          <p:cNvSpPr>
            <a:spLocks noGrp="1"/>
          </p:cNvSpPr>
          <p:nvPr>
            <p:ph type="ftr" sz="quarter" idx="11"/>
          </p:nvPr>
        </p:nvSpPr>
        <p:spPr>
          <a:xfrm>
            <a:off x="4165600" y="6356351"/>
            <a:ext cx="3860800" cy="365125"/>
          </a:xfrm>
          <a:prstGeom prst="rect">
            <a:avLst/>
          </a:prstGeom>
        </p:spPr>
        <p:txBody>
          <a:bodyPr/>
          <a:lstStyle>
            <a:lvl1pPr eaLnBrk="1" hangingPunct="1">
              <a:defRPr>
                <a:latin typeface="Calibri" charset="0"/>
                <a:ea typeface="宋体" charset="0"/>
                <a:cs typeface="宋体" charset="0"/>
              </a:defRPr>
            </a:lvl1pPr>
          </a:lstStyle>
          <a:p>
            <a:pPr>
              <a:defRPr/>
            </a:pPr>
            <a:endParaRPr lang="en-US"/>
          </a:p>
        </p:txBody>
      </p:sp>
      <p:sp>
        <p:nvSpPr>
          <p:cNvPr id="6" name="Slide Number Placeholder 5">
            <a:extLst>
              <a:ext uri="{FF2B5EF4-FFF2-40B4-BE49-F238E27FC236}">
                <a16:creationId xmlns:a16="http://schemas.microsoft.com/office/drawing/2014/main" id="{C0004491-AEE0-4F97-BD41-22BF1CB48E37}"/>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宋体" charset="-122"/>
              </a:defRPr>
            </a:lvl1pPr>
          </a:lstStyle>
          <a:p>
            <a:pPr>
              <a:defRPr/>
            </a:pPr>
            <a:fld id="{6CD80124-CCB1-4408-87B9-2F8C17ECF3F8}" type="slidenum">
              <a:rPr lang="en-US" altLang="zh-CN"/>
              <a:pPr>
                <a:defRPr/>
              </a:pPr>
              <a:t>‹#›</a:t>
            </a:fld>
            <a:endParaRPr lang="en-US" altLang="zh-CN"/>
          </a:p>
        </p:txBody>
      </p:sp>
    </p:spTree>
    <p:extLst>
      <p:ext uri="{BB962C8B-B14F-4D97-AF65-F5344CB8AC3E}">
        <p14:creationId xmlns:p14="http://schemas.microsoft.com/office/powerpoint/2010/main" val="63320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D0C8AD4-5A1D-450E-87D5-2987D91B8CDE}"/>
              </a:ext>
            </a:extLst>
          </p:cNvPr>
          <p:cNvSpPr>
            <a:spLocks noGrp="1"/>
          </p:cNvSpPr>
          <p:nvPr>
            <p:ph type="dt" sz="half" idx="10"/>
          </p:nvPr>
        </p:nvSpPr>
        <p:spPr>
          <a:xfrm>
            <a:off x="609600" y="6356351"/>
            <a:ext cx="2844800" cy="365125"/>
          </a:xfrm>
          <a:prstGeom prst="rect">
            <a:avLst/>
          </a:prstGeom>
        </p:spPr>
        <p:txBody>
          <a:bodyPr/>
          <a:lstStyle>
            <a:lvl1pPr eaLnBrk="1" hangingPunct="1">
              <a:defRPr>
                <a:latin typeface="Calibri" charset="0"/>
                <a:ea typeface="宋体" charset="0"/>
                <a:cs typeface="宋体" charset="0"/>
              </a:defRPr>
            </a:lvl1pPr>
          </a:lstStyle>
          <a:p>
            <a:pPr>
              <a:defRPr/>
            </a:pPr>
            <a:endParaRPr lang="en-US"/>
          </a:p>
        </p:txBody>
      </p:sp>
      <p:sp>
        <p:nvSpPr>
          <p:cNvPr id="6" name="Footer Placeholder 4">
            <a:extLst>
              <a:ext uri="{FF2B5EF4-FFF2-40B4-BE49-F238E27FC236}">
                <a16:creationId xmlns:a16="http://schemas.microsoft.com/office/drawing/2014/main" id="{83DFE905-1DB5-412B-99F4-64FAAB47509F}"/>
              </a:ext>
            </a:extLst>
          </p:cNvPr>
          <p:cNvSpPr>
            <a:spLocks noGrp="1"/>
          </p:cNvSpPr>
          <p:nvPr>
            <p:ph type="ftr" sz="quarter" idx="11"/>
          </p:nvPr>
        </p:nvSpPr>
        <p:spPr>
          <a:xfrm>
            <a:off x="4165600" y="6356351"/>
            <a:ext cx="3860800" cy="365125"/>
          </a:xfrm>
          <a:prstGeom prst="rect">
            <a:avLst/>
          </a:prstGeom>
        </p:spPr>
        <p:txBody>
          <a:bodyPr/>
          <a:lstStyle>
            <a:lvl1pPr eaLnBrk="1" hangingPunct="1">
              <a:defRPr>
                <a:latin typeface="Calibri" charset="0"/>
                <a:ea typeface="宋体" charset="0"/>
                <a:cs typeface="宋体" charset="0"/>
              </a:defRPr>
            </a:lvl1pPr>
          </a:lstStyle>
          <a:p>
            <a:pPr>
              <a:defRPr/>
            </a:pPr>
            <a:endParaRPr lang="en-US"/>
          </a:p>
        </p:txBody>
      </p:sp>
      <p:sp>
        <p:nvSpPr>
          <p:cNvPr id="7" name="Slide Number Placeholder 5">
            <a:extLst>
              <a:ext uri="{FF2B5EF4-FFF2-40B4-BE49-F238E27FC236}">
                <a16:creationId xmlns:a16="http://schemas.microsoft.com/office/drawing/2014/main" id="{7E70D1B2-10E2-436F-8EF6-66165557E545}"/>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宋体" charset="-122"/>
              </a:defRPr>
            </a:lvl1pPr>
          </a:lstStyle>
          <a:p>
            <a:pPr>
              <a:defRPr/>
            </a:pPr>
            <a:fld id="{F43832C2-C98F-4869-A305-ADF9B4C1D283}" type="slidenum">
              <a:rPr lang="en-US" altLang="zh-CN"/>
              <a:pPr>
                <a:defRPr/>
              </a:pPr>
              <a:t>‹#›</a:t>
            </a:fld>
            <a:endParaRPr lang="en-US" altLang="zh-CN"/>
          </a:p>
        </p:txBody>
      </p:sp>
    </p:spTree>
    <p:extLst>
      <p:ext uri="{BB962C8B-B14F-4D97-AF65-F5344CB8AC3E}">
        <p14:creationId xmlns:p14="http://schemas.microsoft.com/office/powerpoint/2010/main" val="218824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FDF93-49C5-4399-8883-A297A646FD5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2BEA9E-CE43-482F-92ED-F69062875E6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BF32B3-D8CB-45EC-8CDF-6C16CC50A3FF}"/>
              </a:ext>
            </a:extLst>
          </p:cNvPr>
          <p:cNvSpPr>
            <a:spLocks noGrp="1"/>
          </p:cNvSpPr>
          <p:nvPr>
            <p:ph type="dt" sz="half" idx="10"/>
          </p:nvPr>
        </p:nvSpPr>
        <p:spPr/>
        <p:txBody>
          <a:bodyPr/>
          <a:lstStyle/>
          <a:p>
            <a:fld id="{EB76C79D-E2D8-47C2-A606-922FE9D265D7}" type="datetimeFigureOut">
              <a:rPr lang="zh-CN" altLang="en-US" smtClean="0"/>
              <a:t>2019/12/2</a:t>
            </a:fld>
            <a:endParaRPr lang="zh-CN" altLang="en-US"/>
          </a:p>
        </p:txBody>
      </p:sp>
      <p:sp>
        <p:nvSpPr>
          <p:cNvPr id="5" name="页脚占位符 4">
            <a:extLst>
              <a:ext uri="{FF2B5EF4-FFF2-40B4-BE49-F238E27FC236}">
                <a16:creationId xmlns:a16="http://schemas.microsoft.com/office/drawing/2014/main" id="{156242D1-3F2F-4FF7-A1F1-3F0AC27CCF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FA72EC-85B0-413A-8E16-1A328525F6AC}"/>
              </a:ext>
            </a:extLst>
          </p:cNvPr>
          <p:cNvSpPr>
            <a:spLocks noGrp="1"/>
          </p:cNvSpPr>
          <p:nvPr>
            <p:ph type="sldNum" sz="quarter" idx="12"/>
          </p:nvPr>
        </p:nvSpPr>
        <p:spPr/>
        <p:txBody>
          <a:bodyPr/>
          <a:lstStyle/>
          <a:p>
            <a:fld id="{099D74D6-ECAD-428E-8056-90EE948C7ADE}" type="slidenum">
              <a:rPr lang="zh-CN" altLang="en-US" smtClean="0"/>
              <a:t>‹#›</a:t>
            </a:fld>
            <a:endParaRPr lang="zh-CN" altLang="en-US"/>
          </a:p>
        </p:txBody>
      </p:sp>
    </p:spTree>
    <p:extLst>
      <p:ext uri="{BB962C8B-B14F-4D97-AF65-F5344CB8AC3E}">
        <p14:creationId xmlns:p14="http://schemas.microsoft.com/office/powerpoint/2010/main" val="1203039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E1C1C-79CF-4B0B-80B2-FE225240C60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8CF2FF6-093E-46A8-90CE-D3057C07D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1502AE-AD13-404F-9A27-FFC9360FD12A}"/>
              </a:ext>
            </a:extLst>
          </p:cNvPr>
          <p:cNvSpPr>
            <a:spLocks noGrp="1"/>
          </p:cNvSpPr>
          <p:nvPr>
            <p:ph type="dt" sz="half" idx="10"/>
          </p:nvPr>
        </p:nvSpPr>
        <p:spPr/>
        <p:txBody>
          <a:bodyPr/>
          <a:lstStyle/>
          <a:p>
            <a:fld id="{EB76C79D-E2D8-47C2-A606-922FE9D265D7}" type="datetimeFigureOut">
              <a:rPr lang="zh-CN" altLang="en-US" smtClean="0"/>
              <a:t>2019/12/2</a:t>
            </a:fld>
            <a:endParaRPr lang="zh-CN" altLang="en-US"/>
          </a:p>
        </p:txBody>
      </p:sp>
      <p:sp>
        <p:nvSpPr>
          <p:cNvPr id="5" name="页脚占位符 4">
            <a:extLst>
              <a:ext uri="{FF2B5EF4-FFF2-40B4-BE49-F238E27FC236}">
                <a16:creationId xmlns:a16="http://schemas.microsoft.com/office/drawing/2014/main" id="{74F86DD2-29C8-439E-9B24-634D08212C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9D9CA9-4424-438E-9B0A-E7758B84C74E}"/>
              </a:ext>
            </a:extLst>
          </p:cNvPr>
          <p:cNvSpPr>
            <a:spLocks noGrp="1"/>
          </p:cNvSpPr>
          <p:nvPr>
            <p:ph type="sldNum" sz="quarter" idx="12"/>
          </p:nvPr>
        </p:nvSpPr>
        <p:spPr/>
        <p:txBody>
          <a:bodyPr/>
          <a:lstStyle/>
          <a:p>
            <a:fld id="{099D74D6-ECAD-428E-8056-90EE948C7ADE}" type="slidenum">
              <a:rPr lang="zh-CN" altLang="en-US" smtClean="0"/>
              <a:t>‹#›</a:t>
            </a:fld>
            <a:endParaRPr lang="zh-CN" altLang="en-US"/>
          </a:p>
        </p:txBody>
      </p:sp>
    </p:spTree>
    <p:extLst>
      <p:ext uri="{BB962C8B-B14F-4D97-AF65-F5344CB8AC3E}">
        <p14:creationId xmlns:p14="http://schemas.microsoft.com/office/powerpoint/2010/main" val="378852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E27EB-47B0-4323-BC38-5A30AC42FD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237FBC-66F5-4E0D-9C59-5A4C4615841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A8465DD-D3C4-49D0-A268-F28810F6DB1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521EDAC-2E7B-475D-8630-F97B64D331BE}"/>
              </a:ext>
            </a:extLst>
          </p:cNvPr>
          <p:cNvSpPr>
            <a:spLocks noGrp="1"/>
          </p:cNvSpPr>
          <p:nvPr>
            <p:ph type="dt" sz="half" idx="10"/>
          </p:nvPr>
        </p:nvSpPr>
        <p:spPr/>
        <p:txBody>
          <a:bodyPr/>
          <a:lstStyle/>
          <a:p>
            <a:fld id="{EB76C79D-E2D8-47C2-A606-922FE9D265D7}" type="datetimeFigureOut">
              <a:rPr lang="zh-CN" altLang="en-US" smtClean="0"/>
              <a:t>2019/12/2</a:t>
            </a:fld>
            <a:endParaRPr lang="zh-CN" altLang="en-US"/>
          </a:p>
        </p:txBody>
      </p:sp>
      <p:sp>
        <p:nvSpPr>
          <p:cNvPr id="6" name="页脚占位符 5">
            <a:extLst>
              <a:ext uri="{FF2B5EF4-FFF2-40B4-BE49-F238E27FC236}">
                <a16:creationId xmlns:a16="http://schemas.microsoft.com/office/drawing/2014/main" id="{C765E1E5-7CC6-485F-9C13-249C151C25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26DBAB-79F6-45C1-AB65-A0E979E84546}"/>
              </a:ext>
            </a:extLst>
          </p:cNvPr>
          <p:cNvSpPr>
            <a:spLocks noGrp="1"/>
          </p:cNvSpPr>
          <p:nvPr>
            <p:ph type="sldNum" sz="quarter" idx="12"/>
          </p:nvPr>
        </p:nvSpPr>
        <p:spPr/>
        <p:txBody>
          <a:bodyPr/>
          <a:lstStyle/>
          <a:p>
            <a:fld id="{099D74D6-ECAD-428E-8056-90EE948C7ADE}" type="slidenum">
              <a:rPr lang="zh-CN" altLang="en-US" smtClean="0"/>
              <a:t>‹#›</a:t>
            </a:fld>
            <a:endParaRPr lang="zh-CN" altLang="en-US"/>
          </a:p>
        </p:txBody>
      </p:sp>
    </p:spTree>
    <p:extLst>
      <p:ext uri="{BB962C8B-B14F-4D97-AF65-F5344CB8AC3E}">
        <p14:creationId xmlns:p14="http://schemas.microsoft.com/office/powerpoint/2010/main" val="24160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9DB36-3B7F-41C5-98DF-20F46B7DF60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C3C4684-90B5-4C19-85C8-9ED48BF0D9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CF72F6C-8050-4654-8BEA-767239A8B29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4B4CFF7-018F-4909-AC8F-B6A8AB8DB5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ACC2A74-5FE2-4C9A-88C3-18A76B5E110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011219C-72FC-402F-A99F-59AF8E74BD2F}"/>
              </a:ext>
            </a:extLst>
          </p:cNvPr>
          <p:cNvSpPr>
            <a:spLocks noGrp="1"/>
          </p:cNvSpPr>
          <p:nvPr>
            <p:ph type="dt" sz="half" idx="10"/>
          </p:nvPr>
        </p:nvSpPr>
        <p:spPr/>
        <p:txBody>
          <a:bodyPr/>
          <a:lstStyle/>
          <a:p>
            <a:fld id="{EB76C79D-E2D8-47C2-A606-922FE9D265D7}" type="datetimeFigureOut">
              <a:rPr lang="zh-CN" altLang="en-US" smtClean="0"/>
              <a:t>2019/12/2</a:t>
            </a:fld>
            <a:endParaRPr lang="zh-CN" altLang="en-US"/>
          </a:p>
        </p:txBody>
      </p:sp>
      <p:sp>
        <p:nvSpPr>
          <p:cNvPr id="8" name="页脚占位符 7">
            <a:extLst>
              <a:ext uri="{FF2B5EF4-FFF2-40B4-BE49-F238E27FC236}">
                <a16:creationId xmlns:a16="http://schemas.microsoft.com/office/drawing/2014/main" id="{2A7AB94B-FDB7-4AE9-8AA7-0F6B0DA585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CE2148E-F2CF-4E2A-9013-7251407DACA8}"/>
              </a:ext>
            </a:extLst>
          </p:cNvPr>
          <p:cNvSpPr>
            <a:spLocks noGrp="1"/>
          </p:cNvSpPr>
          <p:nvPr>
            <p:ph type="sldNum" sz="quarter" idx="12"/>
          </p:nvPr>
        </p:nvSpPr>
        <p:spPr/>
        <p:txBody>
          <a:bodyPr/>
          <a:lstStyle/>
          <a:p>
            <a:fld id="{099D74D6-ECAD-428E-8056-90EE948C7ADE}" type="slidenum">
              <a:rPr lang="zh-CN" altLang="en-US" smtClean="0"/>
              <a:t>‹#›</a:t>
            </a:fld>
            <a:endParaRPr lang="zh-CN" altLang="en-US"/>
          </a:p>
        </p:txBody>
      </p:sp>
    </p:spTree>
    <p:extLst>
      <p:ext uri="{BB962C8B-B14F-4D97-AF65-F5344CB8AC3E}">
        <p14:creationId xmlns:p14="http://schemas.microsoft.com/office/powerpoint/2010/main" val="342253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FE830-2C0C-4F9D-B670-5B5F85B28C2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EEF127-A716-40FC-ACA6-2DB625141048}"/>
              </a:ext>
            </a:extLst>
          </p:cNvPr>
          <p:cNvSpPr>
            <a:spLocks noGrp="1"/>
          </p:cNvSpPr>
          <p:nvPr>
            <p:ph type="dt" sz="half" idx="10"/>
          </p:nvPr>
        </p:nvSpPr>
        <p:spPr/>
        <p:txBody>
          <a:bodyPr/>
          <a:lstStyle/>
          <a:p>
            <a:fld id="{EB76C79D-E2D8-47C2-A606-922FE9D265D7}" type="datetimeFigureOut">
              <a:rPr lang="zh-CN" altLang="en-US" smtClean="0"/>
              <a:t>2019/12/2</a:t>
            </a:fld>
            <a:endParaRPr lang="zh-CN" altLang="en-US"/>
          </a:p>
        </p:txBody>
      </p:sp>
      <p:sp>
        <p:nvSpPr>
          <p:cNvPr id="4" name="页脚占位符 3">
            <a:extLst>
              <a:ext uri="{FF2B5EF4-FFF2-40B4-BE49-F238E27FC236}">
                <a16:creationId xmlns:a16="http://schemas.microsoft.com/office/drawing/2014/main" id="{44E2F703-0C75-4690-ADBB-08870E4630D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BA11069-22BF-4A63-82D9-7D1CE7966442}"/>
              </a:ext>
            </a:extLst>
          </p:cNvPr>
          <p:cNvSpPr>
            <a:spLocks noGrp="1"/>
          </p:cNvSpPr>
          <p:nvPr>
            <p:ph type="sldNum" sz="quarter" idx="12"/>
          </p:nvPr>
        </p:nvSpPr>
        <p:spPr/>
        <p:txBody>
          <a:bodyPr/>
          <a:lstStyle/>
          <a:p>
            <a:fld id="{099D74D6-ECAD-428E-8056-90EE948C7ADE}" type="slidenum">
              <a:rPr lang="zh-CN" altLang="en-US" smtClean="0"/>
              <a:t>‹#›</a:t>
            </a:fld>
            <a:endParaRPr lang="zh-CN" altLang="en-US"/>
          </a:p>
        </p:txBody>
      </p:sp>
    </p:spTree>
    <p:extLst>
      <p:ext uri="{BB962C8B-B14F-4D97-AF65-F5344CB8AC3E}">
        <p14:creationId xmlns:p14="http://schemas.microsoft.com/office/powerpoint/2010/main" val="4113066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6B2A008-82A0-4A28-BACE-EDEB6548FC76}"/>
              </a:ext>
            </a:extLst>
          </p:cNvPr>
          <p:cNvSpPr>
            <a:spLocks noGrp="1"/>
          </p:cNvSpPr>
          <p:nvPr>
            <p:ph type="dt" sz="half" idx="10"/>
          </p:nvPr>
        </p:nvSpPr>
        <p:spPr/>
        <p:txBody>
          <a:bodyPr/>
          <a:lstStyle/>
          <a:p>
            <a:fld id="{EB76C79D-E2D8-47C2-A606-922FE9D265D7}" type="datetimeFigureOut">
              <a:rPr lang="zh-CN" altLang="en-US" smtClean="0"/>
              <a:t>2019/12/2</a:t>
            </a:fld>
            <a:endParaRPr lang="zh-CN" altLang="en-US"/>
          </a:p>
        </p:txBody>
      </p:sp>
      <p:sp>
        <p:nvSpPr>
          <p:cNvPr id="3" name="页脚占位符 2">
            <a:extLst>
              <a:ext uri="{FF2B5EF4-FFF2-40B4-BE49-F238E27FC236}">
                <a16:creationId xmlns:a16="http://schemas.microsoft.com/office/drawing/2014/main" id="{B5972F7E-2A94-47B0-8988-A98C341DF9E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A72FF71-0692-416B-8313-1D9206D9482A}"/>
              </a:ext>
            </a:extLst>
          </p:cNvPr>
          <p:cNvSpPr>
            <a:spLocks noGrp="1"/>
          </p:cNvSpPr>
          <p:nvPr>
            <p:ph type="sldNum" sz="quarter" idx="12"/>
          </p:nvPr>
        </p:nvSpPr>
        <p:spPr/>
        <p:txBody>
          <a:bodyPr/>
          <a:lstStyle/>
          <a:p>
            <a:fld id="{099D74D6-ECAD-428E-8056-90EE948C7ADE}" type="slidenum">
              <a:rPr lang="zh-CN" altLang="en-US" smtClean="0"/>
              <a:t>‹#›</a:t>
            </a:fld>
            <a:endParaRPr lang="zh-CN" altLang="en-US"/>
          </a:p>
        </p:txBody>
      </p:sp>
    </p:spTree>
    <p:extLst>
      <p:ext uri="{BB962C8B-B14F-4D97-AF65-F5344CB8AC3E}">
        <p14:creationId xmlns:p14="http://schemas.microsoft.com/office/powerpoint/2010/main" val="1232096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C2D30-35C0-4924-A730-9F3A9B323C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5E2C2A-31DD-443C-BD1B-0D246EFC1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413002B-C0C5-410B-BA84-C41559045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D5AA7A0-9EA7-4D9F-941C-E63283D2F635}"/>
              </a:ext>
            </a:extLst>
          </p:cNvPr>
          <p:cNvSpPr>
            <a:spLocks noGrp="1"/>
          </p:cNvSpPr>
          <p:nvPr>
            <p:ph type="dt" sz="half" idx="10"/>
          </p:nvPr>
        </p:nvSpPr>
        <p:spPr/>
        <p:txBody>
          <a:bodyPr/>
          <a:lstStyle/>
          <a:p>
            <a:fld id="{EB76C79D-E2D8-47C2-A606-922FE9D265D7}" type="datetimeFigureOut">
              <a:rPr lang="zh-CN" altLang="en-US" smtClean="0"/>
              <a:t>2019/12/2</a:t>
            </a:fld>
            <a:endParaRPr lang="zh-CN" altLang="en-US"/>
          </a:p>
        </p:txBody>
      </p:sp>
      <p:sp>
        <p:nvSpPr>
          <p:cNvPr id="6" name="页脚占位符 5">
            <a:extLst>
              <a:ext uri="{FF2B5EF4-FFF2-40B4-BE49-F238E27FC236}">
                <a16:creationId xmlns:a16="http://schemas.microsoft.com/office/drawing/2014/main" id="{104B3773-0820-4B9D-8C00-9AE006B8B6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8209B6-9A55-4C66-B4E9-E1E63E86AF4A}"/>
              </a:ext>
            </a:extLst>
          </p:cNvPr>
          <p:cNvSpPr>
            <a:spLocks noGrp="1"/>
          </p:cNvSpPr>
          <p:nvPr>
            <p:ph type="sldNum" sz="quarter" idx="12"/>
          </p:nvPr>
        </p:nvSpPr>
        <p:spPr/>
        <p:txBody>
          <a:bodyPr/>
          <a:lstStyle/>
          <a:p>
            <a:fld id="{099D74D6-ECAD-428E-8056-90EE948C7ADE}" type="slidenum">
              <a:rPr lang="zh-CN" altLang="en-US" smtClean="0"/>
              <a:t>‹#›</a:t>
            </a:fld>
            <a:endParaRPr lang="zh-CN" altLang="en-US"/>
          </a:p>
        </p:txBody>
      </p:sp>
    </p:spTree>
    <p:extLst>
      <p:ext uri="{BB962C8B-B14F-4D97-AF65-F5344CB8AC3E}">
        <p14:creationId xmlns:p14="http://schemas.microsoft.com/office/powerpoint/2010/main" val="3225807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3E6E0-4F89-4DE0-9E01-073E481F17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C27F78F-0BFB-4322-A3F1-ED24633720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7ADD7E5-93AA-4A1B-A97B-B38DF0C1C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8BF8D4-D1FB-416D-BA02-CE92F99D1052}"/>
              </a:ext>
            </a:extLst>
          </p:cNvPr>
          <p:cNvSpPr>
            <a:spLocks noGrp="1"/>
          </p:cNvSpPr>
          <p:nvPr>
            <p:ph type="dt" sz="half" idx="10"/>
          </p:nvPr>
        </p:nvSpPr>
        <p:spPr/>
        <p:txBody>
          <a:bodyPr/>
          <a:lstStyle/>
          <a:p>
            <a:fld id="{EB76C79D-E2D8-47C2-A606-922FE9D265D7}" type="datetimeFigureOut">
              <a:rPr lang="zh-CN" altLang="en-US" smtClean="0"/>
              <a:t>2019/12/2</a:t>
            </a:fld>
            <a:endParaRPr lang="zh-CN" altLang="en-US"/>
          </a:p>
        </p:txBody>
      </p:sp>
      <p:sp>
        <p:nvSpPr>
          <p:cNvPr id="6" name="页脚占位符 5">
            <a:extLst>
              <a:ext uri="{FF2B5EF4-FFF2-40B4-BE49-F238E27FC236}">
                <a16:creationId xmlns:a16="http://schemas.microsoft.com/office/drawing/2014/main" id="{FC86CA52-ADAE-49A8-AFBC-808457C5C6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FA447A-DF54-46F7-9DAA-859E3DA7FFCF}"/>
              </a:ext>
            </a:extLst>
          </p:cNvPr>
          <p:cNvSpPr>
            <a:spLocks noGrp="1"/>
          </p:cNvSpPr>
          <p:nvPr>
            <p:ph type="sldNum" sz="quarter" idx="12"/>
          </p:nvPr>
        </p:nvSpPr>
        <p:spPr/>
        <p:txBody>
          <a:bodyPr/>
          <a:lstStyle/>
          <a:p>
            <a:fld id="{099D74D6-ECAD-428E-8056-90EE948C7ADE}" type="slidenum">
              <a:rPr lang="zh-CN" altLang="en-US" smtClean="0"/>
              <a:t>‹#›</a:t>
            </a:fld>
            <a:endParaRPr lang="zh-CN" altLang="en-US"/>
          </a:p>
        </p:txBody>
      </p:sp>
    </p:spTree>
    <p:extLst>
      <p:ext uri="{BB962C8B-B14F-4D97-AF65-F5344CB8AC3E}">
        <p14:creationId xmlns:p14="http://schemas.microsoft.com/office/powerpoint/2010/main" val="230615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CBC330-F89D-4F08-9BD4-E38268930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E02CA0B-147A-4928-A1BE-8EB88DE846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B94D9B-6FBB-4C4E-91DE-C1FE19311A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6C79D-E2D8-47C2-A606-922FE9D265D7}" type="datetimeFigureOut">
              <a:rPr lang="zh-CN" altLang="en-US" smtClean="0"/>
              <a:t>2019/12/2</a:t>
            </a:fld>
            <a:endParaRPr lang="zh-CN" altLang="en-US"/>
          </a:p>
        </p:txBody>
      </p:sp>
      <p:sp>
        <p:nvSpPr>
          <p:cNvPr id="5" name="页脚占位符 4">
            <a:extLst>
              <a:ext uri="{FF2B5EF4-FFF2-40B4-BE49-F238E27FC236}">
                <a16:creationId xmlns:a16="http://schemas.microsoft.com/office/drawing/2014/main" id="{6374C7DE-9A5B-447E-8EB9-D0A8D0987B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D6CB6E-90B1-4C1F-A54C-E470182C9D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D74D6-ECAD-428E-8056-90EE948C7ADE}" type="slidenum">
              <a:rPr lang="zh-CN" altLang="en-US" smtClean="0"/>
              <a:t>‹#›</a:t>
            </a:fld>
            <a:endParaRPr lang="zh-CN" altLang="en-US"/>
          </a:p>
        </p:txBody>
      </p:sp>
    </p:spTree>
    <p:extLst>
      <p:ext uri="{BB962C8B-B14F-4D97-AF65-F5344CB8AC3E}">
        <p14:creationId xmlns:p14="http://schemas.microsoft.com/office/powerpoint/2010/main" val="2672362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09074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sldNum="0" hdr="0" ftr="0" dt="0"/>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charset="0"/>
          <a:ea typeface="宋体" charset="0"/>
          <a:cs typeface="宋体" charset="0"/>
        </a:defRPr>
      </a:lvl2pPr>
      <a:lvl3pPr algn="ctr" rtl="0" eaLnBrk="0" fontAlgn="base" hangingPunct="0">
        <a:spcBef>
          <a:spcPct val="0"/>
        </a:spcBef>
        <a:spcAft>
          <a:spcPct val="0"/>
        </a:spcAft>
        <a:defRPr kumimoji="1" sz="4400">
          <a:solidFill>
            <a:schemeClr val="tx1"/>
          </a:solidFill>
          <a:latin typeface="Calibri" charset="0"/>
          <a:ea typeface="宋体" charset="0"/>
          <a:cs typeface="宋体" charset="0"/>
        </a:defRPr>
      </a:lvl3pPr>
      <a:lvl4pPr algn="ctr" rtl="0" eaLnBrk="0" fontAlgn="base" hangingPunct="0">
        <a:spcBef>
          <a:spcPct val="0"/>
        </a:spcBef>
        <a:spcAft>
          <a:spcPct val="0"/>
        </a:spcAft>
        <a:defRPr kumimoji="1" sz="4400">
          <a:solidFill>
            <a:schemeClr val="tx1"/>
          </a:solidFill>
          <a:latin typeface="Calibri" charset="0"/>
          <a:ea typeface="宋体" charset="0"/>
          <a:cs typeface="宋体" charset="0"/>
        </a:defRPr>
      </a:lvl4pPr>
      <a:lvl5pPr algn="ctr" rtl="0" eaLnBrk="0" fontAlgn="base" hangingPunct="0">
        <a:spcBef>
          <a:spcPct val="0"/>
        </a:spcBef>
        <a:spcAft>
          <a:spcPct val="0"/>
        </a:spcAft>
        <a:defRPr kumimoji="1" sz="4400">
          <a:solidFill>
            <a:schemeClr val="tx1"/>
          </a:solidFill>
          <a:latin typeface="Calibri" charset="0"/>
          <a:ea typeface="宋体" charset="0"/>
          <a:cs typeface="宋体" charset="0"/>
        </a:defRPr>
      </a:lvl5pPr>
      <a:lvl6pPr marL="457200" algn="ctr" rtl="0" fontAlgn="base">
        <a:spcBef>
          <a:spcPct val="0"/>
        </a:spcBef>
        <a:spcAft>
          <a:spcPct val="0"/>
        </a:spcAft>
        <a:defRPr sz="4400">
          <a:solidFill>
            <a:schemeClr val="tx1"/>
          </a:solidFill>
          <a:latin typeface="Calibri" charset="0"/>
          <a:ea typeface="宋体" charset="0"/>
          <a:cs typeface="宋体" charset="0"/>
        </a:defRPr>
      </a:lvl6pPr>
      <a:lvl7pPr marL="914400" algn="ctr" rtl="0" fontAlgn="base">
        <a:spcBef>
          <a:spcPct val="0"/>
        </a:spcBef>
        <a:spcAft>
          <a:spcPct val="0"/>
        </a:spcAft>
        <a:defRPr sz="4400">
          <a:solidFill>
            <a:schemeClr val="tx1"/>
          </a:solidFill>
          <a:latin typeface="Calibri" charset="0"/>
          <a:ea typeface="宋体" charset="0"/>
          <a:cs typeface="宋体" charset="0"/>
        </a:defRPr>
      </a:lvl7pPr>
      <a:lvl8pPr marL="1371600" algn="ctr" rtl="0" fontAlgn="base">
        <a:spcBef>
          <a:spcPct val="0"/>
        </a:spcBef>
        <a:spcAft>
          <a:spcPct val="0"/>
        </a:spcAft>
        <a:defRPr sz="4400">
          <a:solidFill>
            <a:schemeClr val="tx1"/>
          </a:solidFill>
          <a:latin typeface="Calibri" charset="0"/>
          <a:ea typeface="宋体" charset="0"/>
          <a:cs typeface="宋体" charset="0"/>
        </a:defRPr>
      </a:lvl8pPr>
      <a:lvl9pPr marL="1828800" algn="ctr" rtl="0" fontAlgn="base">
        <a:spcBef>
          <a:spcPct val="0"/>
        </a:spcBef>
        <a:spcAft>
          <a:spcPct val="0"/>
        </a:spcAft>
        <a:defRPr sz="4400">
          <a:solidFill>
            <a:schemeClr val="tx1"/>
          </a:solidFill>
          <a:latin typeface="Calibri" charset="0"/>
          <a:ea typeface="宋体" charset="0"/>
          <a:cs typeface="宋体"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28CBB4-2804-4B05-8DCB-85F542927D0A}"/>
              </a:ext>
            </a:extLst>
          </p:cNvPr>
          <p:cNvSpPr>
            <a:spLocks noGrp="1"/>
          </p:cNvSpPr>
          <p:nvPr>
            <p:ph type="ctrTitle"/>
          </p:nvPr>
        </p:nvSpPr>
        <p:spPr>
          <a:xfrm>
            <a:off x="2299854" y="1789545"/>
            <a:ext cx="8497455" cy="2387600"/>
          </a:xfrm>
        </p:spPr>
        <p:txBody>
          <a:bodyPr>
            <a:normAutofit fontScale="90000"/>
          </a:bodyPr>
          <a:lstStyle/>
          <a:p>
            <a:r>
              <a:rPr lang="zh-CN" altLang="en-US" dirty="0"/>
              <a:t>面向主题的数据虚拟化技术研究与实现</a:t>
            </a:r>
            <a:br>
              <a:rPr lang="en-US" altLang="zh-CN" dirty="0"/>
            </a:br>
            <a:endParaRPr lang="zh-CN" altLang="en-US" dirty="0"/>
          </a:p>
        </p:txBody>
      </p:sp>
      <p:sp>
        <p:nvSpPr>
          <p:cNvPr id="4" name="文本框 3">
            <a:extLst>
              <a:ext uri="{FF2B5EF4-FFF2-40B4-BE49-F238E27FC236}">
                <a16:creationId xmlns:a16="http://schemas.microsoft.com/office/drawing/2014/main" id="{66F5F53A-0048-404B-9803-42B3039B9E04}"/>
              </a:ext>
            </a:extLst>
          </p:cNvPr>
          <p:cNvSpPr txBox="1"/>
          <p:nvPr/>
        </p:nvSpPr>
        <p:spPr>
          <a:xfrm>
            <a:off x="5518726" y="4179454"/>
            <a:ext cx="2059709" cy="369332"/>
          </a:xfrm>
          <a:prstGeom prst="rect">
            <a:avLst/>
          </a:prstGeom>
          <a:noFill/>
        </p:spPr>
        <p:txBody>
          <a:bodyPr wrap="square" rtlCol="0">
            <a:spAutoFit/>
          </a:bodyPr>
          <a:lstStyle/>
          <a:p>
            <a:r>
              <a:rPr lang="zh-CN" altLang="en-US" dirty="0"/>
              <a:t>主讲人：宋奇谦</a:t>
            </a:r>
          </a:p>
        </p:txBody>
      </p:sp>
    </p:spTree>
    <p:extLst>
      <p:ext uri="{BB962C8B-B14F-4D97-AF65-F5344CB8AC3E}">
        <p14:creationId xmlns:p14="http://schemas.microsoft.com/office/powerpoint/2010/main" val="2704909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a:extLst>
              <a:ext uri="{FF2B5EF4-FFF2-40B4-BE49-F238E27FC236}">
                <a16:creationId xmlns:a16="http://schemas.microsoft.com/office/drawing/2014/main" id="{D85142D3-4A9F-466B-9CCA-ABFE5F5CC29B}"/>
              </a:ext>
            </a:extLst>
          </p:cNvPr>
          <p:cNvSpPr>
            <a:spLocks noGrp="1"/>
          </p:cNvSpPr>
          <p:nvPr>
            <p:ph type="title"/>
          </p:nvPr>
        </p:nvSpPr>
        <p:spPr bwMode="auto">
          <a:xfrm>
            <a:off x="1558926" y="44450"/>
            <a:ext cx="910907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latin typeface="黑体" panose="02010609060101010101" pitchFamily="49" charset="-122"/>
                <a:ea typeface="黑体" panose="02010609060101010101" pitchFamily="49" charset="-122"/>
              </a:rPr>
              <a:t>SPARK</a:t>
            </a: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vs</a:t>
            </a: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hadoop</a:t>
            </a:r>
            <a:br>
              <a:rPr lang="en-US" altLang="zh-CN">
                <a:latin typeface="黑体" panose="02010609060101010101" pitchFamily="49" charset="-122"/>
                <a:ea typeface="黑体" panose="02010609060101010101" pitchFamily="49" charset="-122"/>
              </a:rPr>
            </a:br>
            <a:endParaRPr lang="zh-CN" altLang="en-US">
              <a:latin typeface="黑体" panose="02010609060101010101" pitchFamily="49" charset="-122"/>
              <a:ea typeface="黑体" panose="02010609060101010101" pitchFamily="49" charset="-122"/>
            </a:endParaRPr>
          </a:p>
        </p:txBody>
      </p:sp>
      <p:sp>
        <p:nvSpPr>
          <p:cNvPr id="14338" name="内容占位符 2">
            <a:extLst>
              <a:ext uri="{FF2B5EF4-FFF2-40B4-BE49-F238E27FC236}">
                <a16:creationId xmlns:a16="http://schemas.microsoft.com/office/drawing/2014/main" id="{5215B0D3-DDBE-4907-B8AF-B11AC30898C1}"/>
              </a:ext>
            </a:extLst>
          </p:cNvPr>
          <p:cNvSpPr>
            <a:spLocks noGrp="1"/>
          </p:cNvSpPr>
          <p:nvPr>
            <p:ph idx="1"/>
          </p:nvPr>
        </p:nvSpPr>
        <p:spPr bwMode="auto">
          <a:xfrm>
            <a:off x="1847851" y="692150"/>
            <a:ext cx="8640763" cy="568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ü"/>
            </a:pPr>
            <a:r>
              <a:rPr lang="en-US" altLang="zh-CN">
                <a:latin typeface="黑体" panose="02010609060101010101" pitchFamily="49" charset="-122"/>
                <a:ea typeface="黑体" panose="02010609060101010101" pitchFamily="49" charset="-122"/>
              </a:rPr>
              <a:t>Spark</a:t>
            </a:r>
            <a:r>
              <a:rPr lang="zh-CN" altLang="en-US">
                <a:latin typeface="黑体" panose="02010609060101010101" pitchFamily="49" charset="-122"/>
                <a:ea typeface="黑体" panose="02010609060101010101" pitchFamily="49" charset="-122"/>
              </a:rPr>
              <a:t>数据放内存，对于迭代运算效率更高。</a:t>
            </a:r>
            <a:endParaRPr lang="en-US" altLang="zh-CN">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en-US" altLang="zh-CN">
                <a:latin typeface="黑体" panose="02010609060101010101" pitchFamily="49" charset="-122"/>
                <a:ea typeface="黑体" panose="02010609060101010101" pitchFamily="49" charset="-122"/>
              </a:rPr>
              <a:t>Spark</a:t>
            </a:r>
            <a:r>
              <a:rPr lang="zh-CN" altLang="en-US">
                <a:latin typeface="黑体" panose="02010609060101010101" pitchFamily="49" charset="-122"/>
                <a:ea typeface="黑体" panose="02010609060101010101" pitchFamily="49" charset="-122"/>
              </a:rPr>
              <a:t>操作更多，比</a:t>
            </a:r>
            <a:r>
              <a:rPr lang="en-US" altLang="zh-CN">
                <a:latin typeface="黑体" panose="02010609060101010101" pitchFamily="49" charset="-122"/>
                <a:ea typeface="黑体" panose="02010609060101010101" pitchFamily="49" charset="-122"/>
              </a:rPr>
              <a:t>Hadoop</a:t>
            </a:r>
            <a:r>
              <a:rPr lang="zh-CN" altLang="en-US">
                <a:latin typeface="黑体" panose="02010609060101010101" pitchFamily="49" charset="-122"/>
                <a:ea typeface="黑体" panose="02010609060101010101" pitchFamily="49" charset="-122"/>
              </a:rPr>
              <a:t>更通用</a:t>
            </a:r>
            <a:endParaRPr lang="en-US" altLang="zh-CN">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²"/>
            </a:pPr>
            <a:r>
              <a:rPr lang="en-US" altLang="zh-CN" sz="2400">
                <a:latin typeface="黑体" panose="02010609060101010101" pitchFamily="49" charset="-122"/>
                <a:ea typeface="黑体" panose="02010609060101010101" pitchFamily="49" charset="-122"/>
              </a:rPr>
              <a:t>Transformations</a:t>
            </a:r>
            <a:r>
              <a:rPr lang="zh-CN" altLang="en-US" sz="2400">
                <a:latin typeface="黑体" panose="02010609060101010101" pitchFamily="49" charset="-122"/>
                <a:ea typeface="黑体" panose="02010609060101010101" pitchFamily="49" charset="-122"/>
              </a:rPr>
              <a:t>操作：</a:t>
            </a:r>
            <a:r>
              <a:rPr lang="en-US" altLang="zh-CN" sz="2400">
                <a:latin typeface="黑体" panose="02010609060101010101" pitchFamily="49" charset="-122"/>
                <a:ea typeface="黑体" panose="02010609060101010101" pitchFamily="49" charset="-122"/>
              </a:rPr>
              <a:t>map, filter, flatMap, sample, groupByKey, reduceByKey, union, join, cogroup, mapValues,sort,partionBy</a:t>
            </a:r>
          </a:p>
          <a:p>
            <a:pPr lvl="1" eaLnBrk="1" hangingPunct="1">
              <a:buFont typeface="Wingdings" panose="05000000000000000000" pitchFamily="2" charset="2"/>
              <a:buChar char="²"/>
            </a:pPr>
            <a:r>
              <a:rPr lang="en-US" altLang="zh-CN" sz="2400">
                <a:latin typeface="黑体" panose="02010609060101010101" pitchFamily="49" charset="-122"/>
                <a:ea typeface="黑体" panose="02010609060101010101" pitchFamily="49" charset="-122"/>
              </a:rPr>
              <a:t>actions</a:t>
            </a:r>
            <a:r>
              <a:rPr lang="zh-CN" altLang="en-US" sz="2400">
                <a:latin typeface="黑体" panose="02010609060101010101" pitchFamily="49" charset="-122"/>
                <a:ea typeface="黑体" panose="02010609060101010101" pitchFamily="49" charset="-122"/>
              </a:rPr>
              <a:t>操作：</a:t>
            </a:r>
            <a:r>
              <a:rPr lang="en-US" altLang="zh-CN" sz="2400">
                <a:latin typeface="黑体" panose="02010609060101010101" pitchFamily="49" charset="-122"/>
                <a:ea typeface="黑体" panose="02010609060101010101" pitchFamily="49" charset="-122"/>
              </a:rPr>
              <a:t>Count,collect, reduce, lookup, save</a:t>
            </a:r>
            <a:r>
              <a:rPr lang="zh-CN" altLang="en-US" sz="2400">
                <a:latin typeface="黑体" panose="02010609060101010101" pitchFamily="49" charset="-122"/>
                <a:ea typeface="黑体" panose="02010609060101010101" pitchFamily="49" charset="-122"/>
              </a:rPr>
              <a:t>。</a:t>
            </a:r>
            <a:endParaRPr lang="en-US" altLang="zh-CN" sz="2400">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²"/>
            </a:pPr>
            <a:r>
              <a:rPr lang="zh-CN" altLang="en-US" sz="2400">
                <a:latin typeface="黑体" panose="02010609060101010101" pitchFamily="49" charset="-122"/>
                <a:ea typeface="黑体" panose="02010609060101010101" pitchFamily="49" charset="-122"/>
              </a:rPr>
              <a:t>处理节点之间的通信模型不再像</a:t>
            </a:r>
            <a:r>
              <a:rPr lang="en-US" altLang="zh-CN" sz="2400">
                <a:latin typeface="黑体" panose="02010609060101010101" pitchFamily="49" charset="-122"/>
                <a:ea typeface="黑体" panose="02010609060101010101" pitchFamily="49" charset="-122"/>
              </a:rPr>
              <a:t>Hadoop</a:t>
            </a:r>
            <a:r>
              <a:rPr lang="zh-CN" altLang="en-US" sz="2400">
                <a:latin typeface="黑体" panose="02010609060101010101" pitchFamily="49" charset="-122"/>
                <a:ea typeface="黑体" panose="02010609060101010101" pitchFamily="49" charset="-122"/>
              </a:rPr>
              <a:t>那样就是唯一的</a:t>
            </a:r>
            <a:r>
              <a:rPr lang="en-US" altLang="zh-CN" sz="2400">
                <a:latin typeface="黑体" panose="02010609060101010101" pitchFamily="49" charset="-122"/>
                <a:ea typeface="黑体" panose="02010609060101010101" pitchFamily="49" charset="-122"/>
              </a:rPr>
              <a:t>Data Shuffle</a:t>
            </a:r>
            <a:r>
              <a:rPr lang="zh-CN" altLang="en-US" sz="2400">
                <a:latin typeface="黑体" panose="02010609060101010101" pitchFamily="49" charset="-122"/>
                <a:ea typeface="黑体" panose="02010609060101010101" pitchFamily="49" charset="-122"/>
              </a:rPr>
              <a:t>一种模式。</a:t>
            </a:r>
            <a:endParaRPr lang="en-US" altLang="zh-CN" sz="2400">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²"/>
            </a:pPr>
            <a:r>
              <a:rPr lang="zh-CN" altLang="en-US" sz="2400">
                <a:latin typeface="黑体" panose="02010609060101010101" pitchFamily="49" charset="-122"/>
                <a:ea typeface="黑体" panose="02010609060101010101" pitchFamily="49" charset="-122"/>
              </a:rPr>
              <a:t>可以命名，物化，控制中间结果的存储、分区等。</a:t>
            </a:r>
            <a:endParaRPr lang="en-US" altLang="zh-CN" sz="240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zh-CN" altLang="en-US">
                <a:latin typeface="黑体" panose="02010609060101010101" pitchFamily="49" charset="-122"/>
                <a:ea typeface="黑体" panose="02010609060101010101" pitchFamily="49" charset="-122"/>
              </a:rPr>
              <a:t>容错性</a:t>
            </a:r>
            <a:r>
              <a:rPr lang="zh-CN" altLang="zh-CN">
                <a:latin typeface="黑体" panose="02010609060101010101" pitchFamily="49" charset="-122"/>
                <a:ea typeface="黑体" panose="02010609060101010101" pitchFamily="49" charset="-122"/>
              </a:rPr>
              <a:t> </a:t>
            </a:r>
            <a:r>
              <a:rPr lang="en-US" altLang="zh-CN" sz="2800">
                <a:latin typeface="黑体" panose="02010609060101010101" pitchFamily="49" charset="-122"/>
                <a:ea typeface="黑体" panose="02010609060101010101" pitchFamily="49" charset="-122"/>
              </a:rPr>
              <a:t>checkpoint</a:t>
            </a:r>
            <a:r>
              <a:rPr lang="zh-CN" altLang="en-US" sz="2800">
                <a:latin typeface="黑体" panose="02010609060101010101" pitchFamily="49" charset="-122"/>
                <a:ea typeface="黑体" panose="02010609060101010101" pitchFamily="49" charset="-122"/>
              </a:rPr>
              <a:t>缓冲机制</a:t>
            </a:r>
            <a:r>
              <a:rPr lang="en-US" altLang="zh-CN" sz="2800">
                <a:latin typeface="黑体" panose="02010609060101010101" pitchFamily="49" charset="-122"/>
                <a:ea typeface="黑体" panose="02010609060101010101" pitchFamily="49" charset="-122"/>
              </a:rPr>
              <a:t> </a:t>
            </a:r>
            <a:endParaRPr lang="en-US" altLang="zh-CN">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zh-CN" altLang="en-US">
                <a:latin typeface="黑体" panose="02010609060101010101" pitchFamily="49" charset="-122"/>
                <a:ea typeface="黑体" panose="02010609060101010101" pitchFamily="49" charset="-122"/>
              </a:rPr>
              <a:t>可用性 </a:t>
            </a:r>
            <a:r>
              <a:rPr lang="zh-CN" altLang="en-US" sz="2800">
                <a:latin typeface="黑体" panose="02010609060101010101" pitchFamily="49" charset="-122"/>
                <a:ea typeface="黑体" panose="02010609060101010101" pitchFamily="49" charset="-122"/>
              </a:rPr>
              <a:t>丰富的</a:t>
            </a:r>
            <a:r>
              <a:rPr lang="en-US" altLang="zh-CN" sz="2800">
                <a:latin typeface="黑体" panose="02010609060101010101" pitchFamily="49" charset="-122"/>
                <a:ea typeface="黑体" panose="02010609060101010101" pitchFamily="49" charset="-122"/>
              </a:rPr>
              <a:t>Scala,Java</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Python API</a:t>
            </a:r>
            <a:endParaRPr lang="zh-CN" altLang="en-US" sz="2800">
              <a:latin typeface="黑体" panose="02010609060101010101" pitchFamily="49" charset="-122"/>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2D7EE311-EB3B-438E-9413-B8C98CD8669D}"/>
              </a:ext>
            </a:extLst>
          </p:cNvPr>
          <p:cNvSpPr>
            <a:spLocks noGrp="1"/>
          </p:cNvSpPr>
          <p:nvPr>
            <p:ph type="title"/>
          </p:nvPr>
        </p:nvSpPr>
        <p:spPr bwMode="auto">
          <a:xfrm>
            <a:off x="1558926" y="44450"/>
            <a:ext cx="910907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latin typeface="黑体" panose="02010609060101010101" pitchFamily="49" charset="-122"/>
                <a:ea typeface="黑体" panose="02010609060101010101" pitchFamily="49" charset="-122"/>
              </a:rPr>
              <a:t>Spark</a:t>
            </a:r>
            <a:r>
              <a:rPr lang="en-US" altLang="en-US">
                <a:latin typeface="黑体" panose="02010609060101010101" pitchFamily="49" charset="-122"/>
                <a:ea typeface="黑体" panose="02010609060101010101" pitchFamily="49" charset="-122"/>
              </a:rPr>
              <a:t>优点</a:t>
            </a:r>
            <a:endParaRPr lang="zh-CN" altLang="en-US">
              <a:latin typeface="黑体" panose="02010609060101010101" pitchFamily="49" charset="-122"/>
              <a:ea typeface="黑体" panose="02010609060101010101" pitchFamily="49" charset="-122"/>
            </a:endParaRPr>
          </a:p>
        </p:txBody>
      </p:sp>
      <p:sp>
        <p:nvSpPr>
          <p:cNvPr id="15362" name="内容占位符 2">
            <a:extLst>
              <a:ext uri="{FF2B5EF4-FFF2-40B4-BE49-F238E27FC236}">
                <a16:creationId xmlns:a16="http://schemas.microsoft.com/office/drawing/2014/main" id="{574D3224-2284-46CA-AD6D-FF34D8987B0B}"/>
              </a:ext>
            </a:extLst>
          </p:cNvPr>
          <p:cNvSpPr>
            <a:spLocks noGrp="1"/>
          </p:cNvSpPr>
          <p:nvPr>
            <p:ph idx="1"/>
          </p:nvPr>
        </p:nvSpPr>
        <p:spPr bwMode="auto">
          <a:xfrm>
            <a:off x="1631951" y="908050"/>
            <a:ext cx="8856663" cy="568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ü"/>
            </a:pPr>
            <a:r>
              <a:rPr lang="zh-CN" altLang="en-US" sz="2400">
                <a:latin typeface="黑体" panose="02010609060101010101" pitchFamily="49" charset="-122"/>
                <a:ea typeface="黑体" panose="02010609060101010101" pitchFamily="49" charset="-122"/>
              </a:rPr>
              <a:t>轻：</a:t>
            </a:r>
            <a:r>
              <a:rPr lang="en-US" altLang="zh-CN" sz="2400">
                <a:latin typeface="黑体" panose="02010609060101010101" pitchFamily="49" charset="-122"/>
                <a:ea typeface="黑体" panose="02010609060101010101" pitchFamily="49" charset="-122"/>
              </a:rPr>
              <a:t>Spark1.0</a:t>
            </a:r>
            <a:r>
              <a:rPr lang="zh-CN" altLang="en-US" sz="2400">
                <a:latin typeface="黑体" panose="02010609060101010101" pitchFamily="49" charset="-122"/>
                <a:ea typeface="黑体" panose="02010609060101010101" pitchFamily="49" charset="-122"/>
              </a:rPr>
              <a:t>核心代码</a:t>
            </a:r>
            <a:r>
              <a:rPr lang="zh-CN"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万行，</a:t>
            </a:r>
            <a:r>
              <a:rPr lang="en-US" altLang="zh-CN" sz="2400">
                <a:latin typeface="黑体" panose="02010609060101010101" pitchFamily="49" charset="-122"/>
                <a:ea typeface="黑体" panose="02010609060101010101" pitchFamily="49" charset="-122"/>
              </a:rPr>
              <a:t>Hadoop1.0</a:t>
            </a: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9</a:t>
            </a:r>
            <a:r>
              <a:rPr lang="zh-CN" altLang="en-US" sz="2400">
                <a:latin typeface="黑体" panose="02010609060101010101" pitchFamily="49" charset="-122"/>
                <a:ea typeface="黑体" panose="02010609060101010101" pitchFamily="49" charset="-122"/>
              </a:rPr>
              <a:t>万行，</a:t>
            </a:r>
            <a:r>
              <a:rPr lang="en-US" altLang="zh-CN" sz="2400">
                <a:latin typeface="黑体" panose="02010609060101010101" pitchFamily="49" charset="-122"/>
                <a:ea typeface="黑体" panose="02010609060101010101" pitchFamily="49" charset="-122"/>
              </a:rPr>
              <a:t>2.0</a:t>
            </a: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22</a:t>
            </a:r>
            <a:r>
              <a:rPr lang="zh-CN" altLang="en-US" sz="2400">
                <a:latin typeface="黑体" panose="02010609060101010101" pitchFamily="49" charset="-122"/>
                <a:ea typeface="黑体" panose="02010609060101010101" pitchFamily="49" charset="-122"/>
              </a:rPr>
              <a:t>万行。</a:t>
            </a:r>
            <a:endParaRPr lang="en-US" altLang="zh-CN" sz="240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zh-CN" altLang="en-US" sz="2400">
                <a:latin typeface="黑体" panose="02010609060101010101" pitchFamily="49" charset="-122"/>
                <a:ea typeface="黑体" panose="02010609060101010101" pitchFamily="49" charset="-122"/>
              </a:rPr>
              <a:t>快：</a:t>
            </a:r>
            <a:r>
              <a:rPr lang="en-US" altLang="zh-CN" sz="2400">
                <a:latin typeface="黑体" panose="02010609060101010101" pitchFamily="49" charset="-122"/>
                <a:ea typeface="黑体" panose="02010609060101010101" pitchFamily="49" charset="-122"/>
              </a:rPr>
              <a:t>Spark</a:t>
            </a:r>
            <a:r>
              <a:rPr lang="zh-CN" altLang="en-US" sz="2400">
                <a:latin typeface="黑体" panose="02010609060101010101" pitchFamily="49" charset="-122"/>
                <a:ea typeface="黑体" panose="02010609060101010101" pitchFamily="49" charset="-122"/>
              </a:rPr>
              <a:t>对小数据集能达到亚秒级的延迟</a:t>
            </a:r>
            <a:endParaRPr lang="en-US" altLang="zh-CN" sz="2400">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ü"/>
            </a:pPr>
            <a:r>
              <a:rPr lang="zh-CN" altLang="en-US" sz="2000">
                <a:latin typeface="黑体" panose="02010609060101010101" pitchFamily="49" charset="-122"/>
                <a:ea typeface="黑体" panose="02010609060101010101" pitchFamily="49" charset="-122"/>
              </a:rPr>
              <a:t>这对于</a:t>
            </a:r>
            <a:r>
              <a:rPr lang="en-US" altLang="zh-CN" sz="2000">
                <a:latin typeface="黑体" panose="02010609060101010101" pitchFamily="49" charset="-122"/>
                <a:ea typeface="黑体" panose="02010609060101010101" pitchFamily="49" charset="-122"/>
              </a:rPr>
              <a:t>Hadoop MapReduce</a:t>
            </a:r>
            <a:r>
              <a:rPr lang="zh-CN" altLang="en-US" sz="2000">
                <a:latin typeface="黑体" panose="02010609060101010101" pitchFamily="49" charset="-122"/>
                <a:ea typeface="黑体" panose="02010609060101010101" pitchFamily="49" charset="-122"/>
              </a:rPr>
              <a:t>是无法想象的（由于“心跳”间隔机制，仅任务启动就有数秒的延迟）。</a:t>
            </a:r>
            <a:endParaRPr lang="en-US" altLang="zh-CN" sz="2000">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ü"/>
            </a:pPr>
            <a:r>
              <a:rPr lang="zh-CN" altLang="en-US" sz="2000">
                <a:latin typeface="黑体" panose="02010609060101010101" pitchFamily="49" charset="-122"/>
                <a:ea typeface="黑体" panose="02010609060101010101" pitchFamily="49" charset="-122"/>
              </a:rPr>
              <a:t>就大数据集而言，对典型的迭代机器学习、图计算等应用，</a:t>
            </a:r>
            <a:r>
              <a:rPr lang="en-US" altLang="zh-CN" sz="2000">
                <a:latin typeface="黑体" panose="02010609060101010101" pitchFamily="49" charset="-122"/>
                <a:ea typeface="黑体" panose="02010609060101010101" pitchFamily="49" charset="-122"/>
              </a:rPr>
              <a:t>Spark</a:t>
            </a:r>
            <a:r>
              <a:rPr lang="zh-CN" altLang="en-US" sz="2000">
                <a:latin typeface="黑体" panose="02010609060101010101" pitchFamily="49" charset="-122"/>
                <a:ea typeface="黑体" panose="02010609060101010101" pitchFamily="49" charset="-122"/>
              </a:rPr>
              <a:t>版本比基于</a:t>
            </a:r>
            <a:r>
              <a:rPr lang="en-US" altLang="zh-CN" sz="2000">
                <a:latin typeface="黑体" panose="02010609060101010101" pitchFamily="49" charset="-122"/>
                <a:ea typeface="黑体" panose="02010609060101010101" pitchFamily="49" charset="-122"/>
              </a:rPr>
              <a:t>MapReduce</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Hive</a:t>
            </a:r>
            <a:r>
              <a:rPr lang="zh-CN" altLang="en-US" sz="2000">
                <a:latin typeface="黑体" panose="02010609060101010101" pitchFamily="49" charset="-122"/>
                <a:ea typeface="黑体" panose="02010609060101010101" pitchFamily="49" charset="-122"/>
              </a:rPr>
              <a:t>和</a:t>
            </a:r>
            <a:r>
              <a:rPr lang="en-US" altLang="zh-CN" sz="2000">
                <a:latin typeface="黑体" panose="02010609060101010101" pitchFamily="49" charset="-122"/>
                <a:ea typeface="黑体" panose="02010609060101010101" pitchFamily="49" charset="-122"/>
              </a:rPr>
              <a:t>Pregel</a:t>
            </a:r>
            <a:r>
              <a:rPr lang="zh-CN" altLang="en-US" sz="2000">
                <a:latin typeface="黑体" panose="02010609060101010101" pitchFamily="49" charset="-122"/>
                <a:ea typeface="黑体" panose="02010609060101010101" pitchFamily="49" charset="-122"/>
              </a:rPr>
              <a:t>的实现快上十倍到百倍。其中内存计算、数据本地性 （</a:t>
            </a:r>
            <a:r>
              <a:rPr lang="en-US" altLang="zh-CN" sz="2000">
                <a:latin typeface="黑体" panose="02010609060101010101" pitchFamily="49" charset="-122"/>
                <a:ea typeface="黑体" panose="02010609060101010101" pitchFamily="49" charset="-122"/>
              </a:rPr>
              <a:t>locality</a:t>
            </a:r>
            <a:r>
              <a:rPr lang="zh-CN" altLang="en-US" sz="2000">
                <a:latin typeface="黑体" panose="02010609060101010101" pitchFamily="49" charset="-122"/>
                <a:ea typeface="黑体" panose="02010609060101010101" pitchFamily="49" charset="-122"/>
              </a:rPr>
              <a:t>）和传输优化、调度优化等该居首功。</a:t>
            </a:r>
            <a:endParaRPr lang="en-US" altLang="zh-CN" sz="200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zh-CN" altLang="en-US" sz="2400">
                <a:latin typeface="黑体" panose="02010609060101010101" pitchFamily="49" charset="-122"/>
                <a:ea typeface="黑体" panose="02010609060101010101" pitchFamily="49" charset="-122"/>
              </a:rPr>
              <a:t>灵：</a:t>
            </a:r>
            <a:r>
              <a:rPr lang="en-US" altLang="zh-CN" sz="2400">
                <a:latin typeface="黑体" panose="02010609060101010101" pitchFamily="49" charset="-122"/>
                <a:ea typeface="黑体" panose="02010609060101010101" pitchFamily="49" charset="-122"/>
              </a:rPr>
              <a:t>Spark</a:t>
            </a:r>
            <a:r>
              <a:rPr lang="zh-CN" altLang="en-US" sz="2400">
                <a:latin typeface="黑体" panose="02010609060101010101" pitchFamily="49" charset="-122"/>
                <a:ea typeface="黑体" panose="02010609060101010101" pitchFamily="49" charset="-122"/>
              </a:rPr>
              <a:t>提供了不同层面的灵活性。</a:t>
            </a:r>
            <a:endParaRPr lang="en-US" altLang="zh-CN" sz="2400">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ü"/>
            </a:pPr>
            <a:r>
              <a:rPr lang="zh-CN" altLang="en-US" sz="2000">
                <a:latin typeface="黑体" panose="02010609060101010101" pitchFamily="49" charset="-122"/>
                <a:ea typeface="黑体" panose="02010609060101010101" pitchFamily="49" charset="-122"/>
              </a:rPr>
              <a:t>在实现层，可更换的集群调度器、序列化库；</a:t>
            </a:r>
            <a:endParaRPr lang="en-US" altLang="zh-CN" sz="2000">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ü"/>
            </a:pPr>
            <a:r>
              <a:rPr lang="zh-CN" altLang="en-US" sz="2000">
                <a:latin typeface="黑体" panose="02010609060101010101" pitchFamily="49" charset="-122"/>
                <a:ea typeface="黑体" panose="02010609060101010101" pitchFamily="49" charset="-122"/>
              </a:rPr>
              <a:t>在原语（</a:t>
            </a:r>
            <a:r>
              <a:rPr lang="en-US" altLang="zh-CN" sz="2000">
                <a:latin typeface="黑体" panose="02010609060101010101" pitchFamily="49" charset="-122"/>
                <a:ea typeface="黑体" panose="02010609060101010101" pitchFamily="49" charset="-122"/>
              </a:rPr>
              <a:t>Primitive</a:t>
            </a:r>
            <a:r>
              <a:rPr lang="zh-CN" altLang="en-US" sz="2000">
                <a:latin typeface="黑体" panose="02010609060101010101" pitchFamily="49" charset="-122"/>
                <a:ea typeface="黑体" panose="02010609060101010101" pitchFamily="49" charset="-122"/>
              </a:rPr>
              <a:t>）层，它允许扩展新的数据算子、新的数据源、新的</a:t>
            </a:r>
            <a:r>
              <a:rPr lang="en-US" altLang="zh-CN" sz="2000">
                <a:latin typeface="黑体" panose="02010609060101010101" pitchFamily="49" charset="-122"/>
                <a:ea typeface="黑体" panose="02010609060101010101" pitchFamily="49" charset="-122"/>
              </a:rPr>
              <a:t>language</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Java</a:t>
            </a:r>
            <a:r>
              <a:rPr lang="zh-CN" altLang="en-US" sz="2000">
                <a:latin typeface="黑体" panose="02010609060101010101" pitchFamily="49" charset="-122"/>
                <a:ea typeface="黑体" panose="02010609060101010101" pitchFamily="49" charset="-122"/>
              </a:rPr>
              <a:t>和</a:t>
            </a:r>
            <a:r>
              <a:rPr lang="en-US" altLang="zh-CN" sz="2000">
                <a:latin typeface="黑体" panose="02010609060101010101" pitchFamily="49" charset="-122"/>
                <a:ea typeface="黑体" panose="02010609060101010101" pitchFamily="49" charset="-122"/>
              </a:rPr>
              <a:t>Python</a:t>
            </a:r>
            <a:r>
              <a:rPr lang="zh-CN" altLang="en-US" sz="2000">
                <a:latin typeface="黑体" panose="02010609060101010101" pitchFamily="49" charset="-122"/>
                <a:ea typeface="黑体" panose="02010609060101010101" pitchFamily="49" charset="-122"/>
              </a:rPr>
              <a:t>）；</a:t>
            </a:r>
            <a:endParaRPr lang="en-US" altLang="zh-CN" sz="2000">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ü"/>
            </a:pPr>
            <a:r>
              <a:rPr lang="zh-CN" altLang="en-US" sz="2000">
                <a:latin typeface="黑体" panose="02010609060101010101" pitchFamily="49" charset="-122"/>
                <a:ea typeface="黑体" panose="02010609060101010101" pitchFamily="49" charset="-122"/>
              </a:rPr>
              <a:t>在范式（</a:t>
            </a:r>
            <a:r>
              <a:rPr lang="en-US" altLang="zh-CN" sz="2000">
                <a:latin typeface="黑体" panose="02010609060101010101" pitchFamily="49" charset="-122"/>
                <a:ea typeface="黑体" panose="02010609060101010101" pitchFamily="49" charset="-122"/>
              </a:rPr>
              <a:t>Paradigm</a:t>
            </a:r>
            <a:r>
              <a:rPr lang="zh-CN" altLang="en-US" sz="2000">
                <a:latin typeface="黑体" panose="02010609060101010101" pitchFamily="49" charset="-122"/>
                <a:ea typeface="黑体" panose="02010609060101010101" pitchFamily="49" charset="-122"/>
              </a:rPr>
              <a:t>）层，</a:t>
            </a:r>
            <a:r>
              <a:rPr lang="en-US" altLang="zh-CN" sz="2000">
                <a:latin typeface="黑体" panose="02010609060101010101" pitchFamily="49" charset="-122"/>
                <a:ea typeface="黑体" panose="02010609060101010101" pitchFamily="49" charset="-122"/>
              </a:rPr>
              <a:t>Spark</a:t>
            </a:r>
            <a:r>
              <a:rPr lang="zh-CN" altLang="en-US" sz="2000">
                <a:latin typeface="黑体" panose="02010609060101010101" pitchFamily="49" charset="-122"/>
                <a:ea typeface="黑体" panose="02010609060101010101" pitchFamily="49" charset="-122"/>
              </a:rPr>
              <a:t>支持内存计算、多迭代批量处理、即时查询、流处理和图计算等多种范式。</a:t>
            </a:r>
            <a:endParaRPr lang="en-US" altLang="zh-CN" sz="200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zh-CN" altLang="en-US" sz="2400">
                <a:latin typeface="黑体" panose="02010609060101010101" pitchFamily="49" charset="-122"/>
                <a:ea typeface="黑体" panose="02010609060101010101" pitchFamily="49" charset="-122"/>
              </a:rPr>
              <a:t>巧：巧在借势和借力。</a:t>
            </a:r>
            <a:endParaRPr lang="en-US" altLang="zh-CN" sz="2400">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ü"/>
            </a:pPr>
            <a:r>
              <a:rPr lang="en-US" altLang="zh-CN" sz="2000">
                <a:latin typeface="黑体" panose="02010609060101010101" pitchFamily="49" charset="-122"/>
                <a:ea typeface="黑体" panose="02010609060101010101" pitchFamily="49" charset="-122"/>
              </a:rPr>
              <a:t>Spark</a:t>
            </a:r>
            <a:r>
              <a:rPr lang="zh-CN" altLang="en-US" sz="2000">
                <a:latin typeface="黑体" panose="02010609060101010101" pitchFamily="49" charset="-122"/>
                <a:ea typeface="黑体" panose="02010609060101010101" pitchFamily="49" charset="-122"/>
              </a:rPr>
              <a:t>借</a:t>
            </a:r>
            <a:r>
              <a:rPr lang="en-US" altLang="zh-CN" sz="2000">
                <a:latin typeface="黑体" panose="02010609060101010101" pitchFamily="49" charset="-122"/>
                <a:ea typeface="黑体" panose="02010609060101010101" pitchFamily="49" charset="-122"/>
              </a:rPr>
              <a:t>Hadoop</a:t>
            </a:r>
            <a:r>
              <a:rPr lang="zh-CN" altLang="en-US" sz="2000">
                <a:latin typeface="黑体" panose="02010609060101010101" pitchFamily="49" charset="-122"/>
                <a:ea typeface="黑体" panose="02010609060101010101" pitchFamily="49" charset="-122"/>
              </a:rPr>
              <a:t>之势，与</a:t>
            </a:r>
            <a:r>
              <a:rPr lang="en-US" altLang="zh-CN" sz="2000">
                <a:latin typeface="黑体" panose="02010609060101010101" pitchFamily="49" charset="-122"/>
                <a:ea typeface="黑体" panose="02010609060101010101" pitchFamily="49" charset="-122"/>
              </a:rPr>
              <a:t>Hadoop</a:t>
            </a:r>
            <a:r>
              <a:rPr lang="zh-CN" altLang="en-US" sz="2000">
                <a:latin typeface="黑体" panose="02010609060101010101" pitchFamily="49" charset="-122"/>
                <a:ea typeface="黑体" panose="02010609060101010101" pitchFamily="49" charset="-122"/>
              </a:rPr>
              <a:t>无缝结合；接着</a:t>
            </a:r>
            <a:r>
              <a:rPr lang="en-US" altLang="zh-CN" sz="2000">
                <a:latin typeface="黑体" panose="02010609060101010101" pitchFamily="49" charset="-122"/>
                <a:ea typeface="黑体" panose="02010609060101010101" pitchFamily="49" charset="-122"/>
              </a:rPr>
              <a:t>Spark</a:t>
            </a:r>
            <a:r>
              <a:rPr lang="zh-CN" alt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SQL</a:t>
            </a:r>
            <a:r>
              <a:rPr lang="zh-CN" altLang="en-US" sz="2000">
                <a:latin typeface="黑体" panose="02010609060101010101" pitchFamily="49" charset="-122"/>
                <a:ea typeface="黑体" panose="02010609060101010101" pitchFamily="49" charset="-122"/>
              </a:rPr>
              <a:t>借了</a:t>
            </a:r>
            <a:r>
              <a:rPr lang="en-US" altLang="zh-CN" sz="2000">
                <a:latin typeface="黑体" panose="02010609060101010101" pitchFamily="49" charset="-122"/>
                <a:ea typeface="黑体" panose="02010609060101010101" pitchFamily="49" charset="-122"/>
              </a:rPr>
              <a:t>Hive</a:t>
            </a:r>
            <a:r>
              <a:rPr lang="zh-CN" altLang="en-US" sz="2000">
                <a:latin typeface="黑体" panose="02010609060101010101" pitchFamily="49" charset="-122"/>
                <a:ea typeface="黑体" panose="02010609060101010101" pitchFamily="49" charset="-122"/>
              </a:rPr>
              <a:t>的势；</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a:extLst>
              <a:ext uri="{FF2B5EF4-FFF2-40B4-BE49-F238E27FC236}">
                <a16:creationId xmlns:a16="http://schemas.microsoft.com/office/drawing/2014/main" id="{0B23C490-FF22-4B5F-BF9F-2A5824C74DAF}"/>
              </a:ext>
            </a:extLst>
          </p:cNvPr>
          <p:cNvSpPr>
            <a:spLocks noGrp="1"/>
          </p:cNvSpPr>
          <p:nvPr>
            <p:ph type="title"/>
          </p:nvPr>
        </p:nvSpPr>
        <p:spPr bwMode="auto">
          <a:xfrm>
            <a:off x="1558926" y="44450"/>
            <a:ext cx="910907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latin typeface="黑体" panose="02010609060101010101" pitchFamily="49" charset="-122"/>
                <a:ea typeface="黑体" panose="02010609060101010101" pitchFamily="49" charset="-122"/>
              </a:rPr>
              <a:t>Spark</a:t>
            </a:r>
            <a:r>
              <a:rPr lang="zh-CN" altLang="en-US">
                <a:latin typeface="黑体" panose="02010609060101010101" pitchFamily="49" charset="-122"/>
                <a:ea typeface="黑体" panose="02010609060101010101" pitchFamily="49" charset="-122"/>
              </a:rPr>
              <a:t>快的理由</a:t>
            </a:r>
          </a:p>
        </p:txBody>
      </p:sp>
      <p:pic>
        <p:nvPicPr>
          <p:cNvPr id="16386" name="内容占位符 5">
            <a:extLst>
              <a:ext uri="{FF2B5EF4-FFF2-40B4-BE49-F238E27FC236}">
                <a16:creationId xmlns:a16="http://schemas.microsoft.com/office/drawing/2014/main" id="{1ECA13D0-D040-4E87-BEE5-7D3FE98D9AF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14980" b="-14980"/>
          <a:stretch>
            <a:fillRect/>
          </a:stretch>
        </p:blipFill>
        <p:spPr bwMode="auto">
          <a:xfrm>
            <a:off x="3503613" y="333375"/>
            <a:ext cx="5797550" cy="3816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图片 7">
            <a:extLst>
              <a:ext uri="{FF2B5EF4-FFF2-40B4-BE49-F238E27FC236}">
                <a16:creationId xmlns:a16="http://schemas.microsoft.com/office/drawing/2014/main" id="{2FD56FCF-F733-4DEE-A28F-9AE9CE532FF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19514" y="3760788"/>
            <a:ext cx="5654675"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a:extLst>
              <a:ext uri="{FF2B5EF4-FFF2-40B4-BE49-F238E27FC236}">
                <a16:creationId xmlns:a16="http://schemas.microsoft.com/office/drawing/2014/main" id="{03C533B2-4081-46E4-9353-645975D4BDD0}"/>
              </a:ext>
            </a:extLst>
          </p:cNvPr>
          <p:cNvSpPr txBox="1">
            <a:spLocks/>
          </p:cNvSpPr>
          <p:nvPr/>
        </p:nvSpPr>
        <p:spPr bwMode="auto">
          <a:xfrm>
            <a:off x="1558925" y="44451"/>
            <a:ext cx="7704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3200">
                <a:solidFill>
                  <a:prstClr val="white"/>
                </a:solidFill>
                <a:latin typeface="微软雅黑" panose="020B0503020204020204" pitchFamily="34" charset="-122"/>
                <a:ea typeface="微软雅黑" panose="020B0503020204020204" pitchFamily="34" charset="-122"/>
              </a:rPr>
              <a:t>Spark</a:t>
            </a:r>
            <a:r>
              <a:rPr lang="zh-CN" altLang="en-US" sz="3200">
                <a:solidFill>
                  <a:prstClr val="white"/>
                </a:solidFill>
                <a:latin typeface="微软雅黑" panose="020B0503020204020204" pitchFamily="34" charset="-122"/>
                <a:ea typeface="微软雅黑" panose="020B0503020204020204" pitchFamily="34" charset="-122"/>
              </a:rPr>
              <a:t>和</a:t>
            </a:r>
            <a:r>
              <a:rPr lang="en-US" altLang="zh-CN" sz="3200">
                <a:solidFill>
                  <a:prstClr val="white"/>
                </a:solidFill>
                <a:latin typeface="微软雅黑" panose="020B0503020204020204" pitchFamily="34" charset="-122"/>
                <a:ea typeface="微软雅黑" panose="020B0503020204020204" pitchFamily="34" charset="-122"/>
              </a:rPr>
              <a:t>MapReduce</a:t>
            </a:r>
            <a:r>
              <a:rPr lang="zh-CN" altLang="en-US" sz="3200">
                <a:solidFill>
                  <a:prstClr val="white"/>
                </a:solidFill>
                <a:latin typeface="微软雅黑" panose="020B0503020204020204" pitchFamily="34" charset="-122"/>
                <a:ea typeface="微软雅黑" panose="020B0503020204020204" pitchFamily="34" charset="-122"/>
              </a:rPr>
              <a:t>比较</a:t>
            </a:r>
          </a:p>
        </p:txBody>
      </p:sp>
      <p:sp>
        <p:nvSpPr>
          <p:cNvPr id="3" name="Can 24">
            <a:extLst>
              <a:ext uri="{FF2B5EF4-FFF2-40B4-BE49-F238E27FC236}">
                <a16:creationId xmlns:a16="http://schemas.microsoft.com/office/drawing/2014/main" id="{2B4FA009-20FD-4061-B6F7-63CCB5A319D1}"/>
              </a:ext>
            </a:extLst>
          </p:cNvPr>
          <p:cNvSpPr>
            <a:spLocks noChangeArrowheads="1"/>
          </p:cNvSpPr>
          <p:nvPr/>
        </p:nvSpPr>
        <p:spPr bwMode="auto">
          <a:xfrm>
            <a:off x="2640014" y="1949451"/>
            <a:ext cx="782637" cy="823913"/>
          </a:xfrm>
          <a:prstGeom prst="can">
            <a:avLst>
              <a:gd name="adj" fmla="val 24988"/>
            </a:avLst>
          </a:prstGeom>
          <a:gradFill rotWithShape="1">
            <a:gsLst>
              <a:gs pos="0">
                <a:srgbClr val="CE3B37"/>
              </a:gs>
              <a:gs pos="20000">
                <a:srgbClr val="CB3D3A"/>
              </a:gs>
              <a:gs pos="100000">
                <a:srgbClr val="9B2D2A"/>
              </a:gs>
            </a:gsLst>
            <a:lin ang="5400000"/>
          </a:gradFill>
          <a:ln w="9525">
            <a:solidFill>
              <a:srgbClr val="BE4B48"/>
            </a:solidFill>
            <a:round/>
            <a:headEnd/>
            <a:tailEnd/>
          </a:ln>
          <a:effectLst>
            <a:outerShdw blurRad="40000" dist="23000" dir="5400000" rotWithShape="0">
              <a:srgbClr val="808080">
                <a:alpha val="34998"/>
              </a:srgbClr>
            </a:outerShdw>
          </a:effectLst>
        </p:spPr>
        <p:txBody>
          <a:bodyPr anchor="ctr"/>
          <a:lstStyle/>
          <a:p>
            <a:pPr algn="ctr">
              <a:defRPr/>
            </a:pPr>
            <a:endParaRPr lang="en-US" sz="2200">
              <a:solidFill>
                <a:prstClr val="white"/>
              </a:solidFill>
              <a:latin typeface="Calibri"/>
              <a:ea typeface="宋体" panose="02010600030101010101" pitchFamily="2" charset="-122"/>
            </a:endParaRPr>
          </a:p>
        </p:txBody>
      </p:sp>
      <p:cxnSp>
        <p:nvCxnSpPr>
          <p:cNvPr id="4" name="Straight Arrow Connector 25">
            <a:extLst>
              <a:ext uri="{FF2B5EF4-FFF2-40B4-BE49-F238E27FC236}">
                <a16:creationId xmlns:a16="http://schemas.microsoft.com/office/drawing/2014/main" id="{0D47EE26-50D4-4A31-8377-CDEF49FB44A9}"/>
              </a:ext>
            </a:extLst>
          </p:cNvPr>
          <p:cNvCxnSpPr>
            <a:stCxn id="3" idx="4"/>
            <a:endCxn id="5" idx="1"/>
          </p:cNvCxnSpPr>
          <p:nvPr/>
        </p:nvCxnSpPr>
        <p:spPr>
          <a:xfrm>
            <a:off x="3422651" y="2360613"/>
            <a:ext cx="538163"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5" name="Rectangle 28">
            <a:extLst>
              <a:ext uri="{FF2B5EF4-FFF2-40B4-BE49-F238E27FC236}">
                <a16:creationId xmlns:a16="http://schemas.microsoft.com/office/drawing/2014/main" id="{4021180D-2CB7-4C06-82E7-2195C92FCCEC}"/>
              </a:ext>
            </a:extLst>
          </p:cNvPr>
          <p:cNvSpPr>
            <a:spLocks noChangeArrowheads="1"/>
          </p:cNvSpPr>
          <p:nvPr/>
        </p:nvSpPr>
        <p:spPr bwMode="auto">
          <a:xfrm>
            <a:off x="3960814" y="2136776"/>
            <a:ext cx="909637" cy="447675"/>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lIns="0" rIns="0" anchor="ctr"/>
          <a:lstStyle/>
          <a:p>
            <a:pPr algn="ctr">
              <a:defRPr/>
            </a:pPr>
            <a:r>
              <a:rPr lang="en-US" sz="2200" dirty="0" err="1">
                <a:solidFill>
                  <a:prstClr val="white"/>
                </a:solidFill>
                <a:latin typeface="Calibri"/>
                <a:ea typeface="宋体" panose="02010600030101010101" pitchFamily="2" charset="-122"/>
              </a:rPr>
              <a:t>iter</a:t>
            </a:r>
            <a:r>
              <a:rPr lang="en-US" sz="2200" dirty="0">
                <a:solidFill>
                  <a:prstClr val="white"/>
                </a:solidFill>
                <a:latin typeface="Calibri"/>
                <a:ea typeface="宋体" panose="02010600030101010101" pitchFamily="2" charset="-122"/>
              </a:rPr>
              <a:t>. 1</a:t>
            </a:r>
          </a:p>
        </p:txBody>
      </p:sp>
      <p:cxnSp>
        <p:nvCxnSpPr>
          <p:cNvPr id="6" name="Straight Arrow Connector 31">
            <a:extLst>
              <a:ext uri="{FF2B5EF4-FFF2-40B4-BE49-F238E27FC236}">
                <a16:creationId xmlns:a16="http://schemas.microsoft.com/office/drawing/2014/main" id="{A2D0FF60-C24F-47F1-B0EE-4E9FAF976B80}"/>
              </a:ext>
            </a:extLst>
          </p:cNvPr>
          <p:cNvCxnSpPr>
            <a:stCxn id="5" idx="3"/>
            <a:endCxn id="12" idx="2"/>
          </p:cNvCxnSpPr>
          <p:nvPr/>
        </p:nvCxnSpPr>
        <p:spPr>
          <a:xfrm>
            <a:off x="4870450" y="2360613"/>
            <a:ext cx="49688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36">
            <a:extLst>
              <a:ext uri="{FF2B5EF4-FFF2-40B4-BE49-F238E27FC236}">
                <a16:creationId xmlns:a16="http://schemas.microsoft.com/office/drawing/2014/main" id="{5AE0819E-6888-400E-AD98-90F8B8C2AF97}"/>
              </a:ext>
            </a:extLst>
          </p:cNvPr>
          <p:cNvCxnSpPr>
            <a:endCxn id="8" idx="1"/>
          </p:cNvCxnSpPr>
          <p:nvPr/>
        </p:nvCxnSpPr>
        <p:spPr>
          <a:xfrm flipV="1">
            <a:off x="6153151" y="2360613"/>
            <a:ext cx="538163" cy="635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 name="Rectangle 38">
            <a:extLst>
              <a:ext uri="{FF2B5EF4-FFF2-40B4-BE49-F238E27FC236}">
                <a16:creationId xmlns:a16="http://schemas.microsoft.com/office/drawing/2014/main" id="{1B4DFE96-B0AD-46DD-AE97-AC4E63683D61}"/>
              </a:ext>
            </a:extLst>
          </p:cNvPr>
          <p:cNvSpPr>
            <a:spLocks noChangeArrowheads="1"/>
          </p:cNvSpPr>
          <p:nvPr/>
        </p:nvSpPr>
        <p:spPr bwMode="auto">
          <a:xfrm>
            <a:off x="6691314" y="2136776"/>
            <a:ext cx="909637" cy="447675"/>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lIns="0" rIns="0" anchor="ctr"/>
          <a:lstStyle/>
          <a:p>
            <a:pPr algn="ctr">
              <a:defRPr/>
            </a:pPr>
            <a:r>
              <a:rPr lang="en-US" sz="2200" dirty="0" err="1">
                <a:solidFill>
                  <a:prstClr val="white"/>
                </a:solidFill>
                <a:latin typeface="Calibri"/>
                <a:ea typeface="宋体" panose="02010600030101010101" pitchFamily="2" charset="-122"/>
              </a:rPr>
              <a:t>iter</a:t>
            </a:r>
            <a:r>
              <a:rPr lang="en-US" sz="2200" dirty="0">
                <a:solidFill>
                  <a:prstClr val="white"/>
                </a:solidFill>
                <a:latin typeface="Calibri"/>
                <a:ea typeface="宋体" panose="02010600030101010101" pitchFamily="2" charset="-122"/>
              </a:rPr>
              <a:t>. 2</a:t>
            </a:r>
          </a:p>
        </p:txBody>
      </p:sp>
      <p:cxnSp>
        <p:nvCxnSpPr>
          <p:cNvPr id="9" name="Straight Arrow Connector 41">
            <a:extLst>
              <a:ext uri="{FF2B5EF4-FFF2-40B4-BE49-F238E27FC236}">
                <a16:creationId xmlns:a16="http://schemas.microsoft.com/office/drawing/2014/main" id="{FEAB26E3-8839-4D14-BEF4-5428DA39F129}"/>
              </a:ext>
            </a:extLst>
          </p:cNvPr>
          <p:cNvCxnSpPr>
            <a:stCxn id="8" idx="3"/>
            <a:endCxn id="13" idx="2"/>
          </p:cNvCxnSpPr>
          <p:nvPr/>
        </p:nvCxnSpPr>
        <p:spPr>
          <a:xfrm>
            <a:off x="7600950" y="2360613"/>
            <a:ext cx="49688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42">
            <a:extLst>
              <a:ext uri="{FF2B5EF4-FFF2-40B4-BE49-F238E27FC236}">
                <a16:creationId xmlns:a16="http://schemas.microsoft.com/office/drawing/2014/main" id="{57F34441-0F38-400E-929E-B93B08FD6FFC}"/>
              </a:ext>
            </a:extLst>
          </p:cNvPr>
          <p:cNvCxnSpPr/>
          <p:nvPr/>
        </p:nvCxnSpPr>
        <p:spPr>
          <a:xfrm>
            <a:off x="8866188" y="2366963"/>
            <a:ext cx="538162"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8442" name="TextBox 10">
            <a:extLst>
              <a:ext uri="{FF2B5EF4-FFF2-40B4-BE49-F238E27FC236}">
                <a16:creationId xmlns:a16="http://schemas.microsoft.com/office/drawing/2014/main" id="{E4E9FC09-21A7-45A7-907B-C1FEC19AB131}"/>
              </a:ext>
            </a:extLst>
          </p:cNvPr>
          <p:cNvSpPr txBox="1">
            <a:spLocks noChangeArrowheads="1"/>
          </p:cNvSpPr>
          <p:nvPr/>
        </p:nvSpPr>
        <p:spPr bwMode="auto">
          <a:xfrm>
            <a:off x="9401176" y="2141538"/>
            <a:ext cx="727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200" b="1">
                <a:solidFill>
                  <a:prstClr val="black"/>
                </a:solidFill>
                <a:latin typeface="Corbel" panose="020B0503020204020204" pitchFamily="34" charset="0"/>
              </a:rPr>
              <a:t>.  .  .</a:t>
            </a:r>
          </a:p>
        </p:txBody>
      </p:sp>
      <p:sp>
        <p:nvSpPr>
          <p:cNvPr id="12" name="Can 29">
            <a:extLst>
              <a:ext uri="{FF2B5EF4-FFF2-40B4-BE49-F238E27FC236}">
                <a16:creationId xmlns:a16="http://schemas.microsoft.com/office/drawing/2014/main" id="{D3CCC5A1-2379-4512-B570-343D6C33375C}"/>
              </a:ext>
            </a:extLst>
          </p:cNvPr>
          <p:cNvSpPr>
            <a:spLocks noChangeArrowheads="1"/>
          </p:cNvSpPr>
          <p:nvPr/>
        </p:nvSpPr>
        <p:spPr bwMode="auto">
          <a:xfrm>
            <a:off x="5367339" y="1949451"/>
            <a:ext cx="782637" cy="823913"/>
          </a:xfrm>
          <a:prstGeom prst="can">
            <a:avLst>
              <a:gd name="adj" fmla="val 24988"/>
            </a:avLst>
          </a:prstGeom>
          <a:gradFill rotWithShape="1">
            <a:gsLst>
              <a:gs pos="0">
                <a:srgbClr val="9CC746"/>
              </a:gs>
              <a:gs pos="20000">
                <a:srgbClr val="9BC348"/>
              </a:gs>
              <a:gs pos="100000">
                <a:srgbClr val="769535"/>
              </a:gs>
            </a:gsLst>
            <a:lin ang="5400000"/>
          </a:gradFill>
          <a:ln w="9525">
            <a:solidFill>
              <a:srgbClr val="98B954"/>
            </a:solidFill>
            <a:round/>
            <a:headEnd/>
            <a:tailEnd/>
          </a:ln>
          <a:effectLst>
            <a:outerShdw blurRad="40000" dist="23000" dir="5400000" rotWithShape="0">
              <a:srgbClr val="808080">
                <a:alpha val="34998"/>
              </a:srgbClr>
            </a:outerShdw>
          </a:effectLst>
        </p:spPr>
        <p:txBody>
          <a:bodyPr anchor="ctr"/>
          <a:lstStyle/>
          <a:p>
            <a:pPr algn="ctr">
              <a:defRPr/>
            </a:pPr>
            <a:endParaRPr lang="en-US" sz="2200">
              <a:solidFill>
                <a:prstClr val="white"/>
              </a:solidFill>
              <a:latin typeface="Calibri"/>
              <a:ea typeface="宋体" panose="02010600030101010101" pitchFamily="2" charset="-122"/>
            </a:endParaRPr>
          </a:p>
        </p:txBody>
      </p:sp>
      <p:sp>
        <p:nvSpPr>
          <p:cNvPr id="13" name="Can 39">
            <a:extLst>
              <a:ext uri="{FF2B5EF4-FFF2-40B4-BE49-F238E27FC236}">
                <a16:creationId xmlns:a16="http://schemas.microsoft.com/office/drawing/2014/main" id="{8EA388DB-A1CD-4BF8-AD98-147A95A7E963}"/>
              </a:ext>
            </a:extLst>
          </p:cNvPr>
          <p:cNvSpPr>
            <a:spLocks noChangeArrowheads="1"/>
          </p:cNvSpPr>
          <p:nvPr/>
        </p:nvSpPr>
        <p:spPr bwMode="auto">
          <a:xfrm>
            <a:off x="8097838" y="1949451"/>
            <a:ext cx="781050" cy="823913"/>
          </a:xfrm>
          <a:prstGeom prst="can">
            <a:avLst>
              <a:gd name="adj" fmla="val 25039"/>
            </a:avLst>
          </a:prstGeom>
          <a:gradFill rotWithShape="1">
            <a:gsLst>
              <a:gs pos="0">
                <a:srgbClr val="9CC746"/>
              </a:gs>
              <a:gs pos="20000">
                <a:srgbClr val="9BC348"/>
              </a:gs>
              <a:gs pos="100000">
                <a:srgbClr val="769535"/>
              </a:gs>
            </a:gsLst>
            <a:lin ang="5400000"/>
          </a:gradFill>
          <a:ln w="9525">
            <a:solidFill>
              <a:srgbClr val="98B954"/>
            </a:solidFill>
            <a:round/>
            <a:headEnd/>
            <a:tailEnd/>
          </a:ln>
          <a:effectLst>
            <a:outerShdw blurRad="40000" dist="23000" dir="5400000" rotWithShape="0">
              <a:srgbClr val="808080">
                <a:alpha val="34998"/>
              </a:srgbClr>
            </a:outerShdw>
          </a:effectLst>
        </p:spPr>
        <p:txBody>
          <a:bodyPr anchor="ctr"/>
          <a:lstStyle/>
          <a:p>
            <a:pPr algn="ctr">
              <a:defRPr/>
            </a:pPr>
            <a:endParaRPr lang="en-US" sz="2200">
              <a:solidFill>
                <a:prstClr val="white"/>
              </a:solidFill>
              <a:latin typeface="Calibri"/>
              <a:ea typeface="宋体" panose="02010600030101010101" pitchFamily="2" charset="-122"/>
            </a:endParaRPr>
          </a:p>
        </p:txBody>
      </p:sp>
      <p:sp>
        <p:nvSpPr>
          <p:cNvPr id="18445" name="TextBox 13">
            <a:extLst>
              <a:ext uri="{FF2B5EF4-FFF2-40B4-BE49-F238E27FC236}">
                <a16:creationId xmlns:a16="http://schemas.microsoft.com/office/drawing/2014/main" id="{71EA06E4-FE7B-428E-A09F-BA0DC28F597D}"/>
              </a:ext>
            </a:extLst>
          </p:cNvPr>
          <p:cNvSpPr txBox="1">
            <a:spLocks noChangeArrowheads="1"/>
          </p:cNvSpPr>
          <p:nvPr/>
        </p:nvSpPr>
        <p:spPr bwMode="auto">
          <a:xfrm>
            <a:off x="2640013" y="2781300"/>
            <a:ext cx="800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200">
                <a:solidFill>
                  <a:prstClr val="black"/>
                </a:solidFill>
                <a:latin typeface="Corbel" panose="020B0503020204020204" pitchFamily="34" charset="0"/>
              </a:rPr>
              <a:t>Input</a:t>
            </a:r>
          </a:p>
        </p:txBody>
      </p:sp>
      <p:sp>
        <p:nvSpPr>
          <p:cNvPr id="18446" name="TextBox 14">
            <a:extLst>
              <a:ext uri="{FF2B5EF4-FFF2-40B4-BE49-F238E27FC236}">
                <a16:creationId xmlns:a16="http://schemas.microsoft.com/office/drawing/2014/main" id="{A46452F7-3979-4BD4-A67E-7D597905D042}"/>
              </a:ext>
            </a:extLst>
          </p:cNvPr>
          <p:cNvSpPr txBox="1">
            <a:spLocks noChangeArrowheads="1"/>
          </p:cNvSpPr>
          <p:nvPr/>
        </p:nvSpPr>
        <p:spPr bwMode="auto">
          <a:xfrm>
            <a:off x="3281363" y="1524001"/>
            <a:ext cx="73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a:solidFill>
                  <a:prstClr val="black"/>
                </a:solidFill>
                <a:latin typeface="Corbel" panose="020B0503020204020204" pitchFamily="34" charset="0"/>
              </a:rPr>
              <a:t>HDFS</a:t>
            </a:r>
            <a:br>
              <a:rPr lang="en-US" altLang="zh-CN">
                <a:solidFill>
                  <a:prstClr val="black"/>
                </a:solidFill>
                <a:latin typeface="Corbel" panose="020B0503020204020204" pitchFamily="34" charset="0"/>
              </a:rPr>
            </a:br>
            <a:r>
              <a:rPr lang="en-US" altLang="zh-CN">
                <a:solidFill>
                  <a:prstClr val="black"/>
                </a:solidFill>
                <a:latin typeface="Corbel" panose="020B0503020204020204" pitchFamily="34" charset="0"/>
              </a:rPr>
              <a:t>read</a:t>
            </a:r>
          </a:p>
        </p:txBody>
      </p:sp>
      <p:sp>
        <p:nvSpPr>
          <p:cNvPr id="18447" name="TextBox 15">
            <a:extLst>
              <a:ext uri="{FF2B5EF4-FFF2-40B4-BE49-F238E27FC236}">
                <a16:creationId xmlns:a16="http://schemas.microsoft.com/office/drawing/2014/main" id="{41646CD2-D72B-4282-A09F-0BE3B3E465FA}"/>
              </a:ext>
            </a:extLst>
          </p:cNvPr>
          <p:cNvSpPr txBox="1">
            <a:spLocks noChangeArrowheads="1"/>
          </p:cNvSpPr>
          <p:nvPr/>
        </p:nvSpPr>
        <p:spPr bwMode="auto">
          <a:xfrm>
            <a:off x="4659313" y="1524001"/>
            <a:ext cx="73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a:solidFill>
                  <a:prstClr val="black"/>
                </a:solidFill>
                <a:latin typeface="Corbel" panose="020B0503020204020204" pitchFamily="34" charset="0"/>
              </a:rPr>
              <a:t>HDFS</a:t>
            </a:r>
            <a:br>
              <a:rPr lang="en-US" altLang="zh-CN">
                <a:solidFill>
                  <a:prstClr val="black"/>
                </a:solidFill>
                <a:latin typeface="Corbel" panose="020B0503020204020204" pitchFamily="34" charset="0"/>
              </a:rPr>
            </a:br>
            <a:r>
              <a:rPr lang="en-US" altLang="zh-CN">
                <a:solidFill>
                  <a:prstClr val="black"/>
                </a:solidFill>
                <a:latin typeface="Corbel" panose="020B0503020204020204" pitchFamily="34" charset="0"/>
              </a:rPr>
              <a:t>write</a:t>
            </a:r>
          </a:p>
        </p:txBody>
      </p:sp>
      <p:sp>
        <p:nvSpPr>
          <p:cNvPr id="18448" name="TextBox 16">
            <a:extLst>
              <a:ext uri="{FF2B5EF4-FFF2-40B4-BE49-F238E27FC236}">
                <a16:creationId xmlns:a16="http://schemas.microsoft.com/office/drawing/2014/main" id="{28A55FCC-EB23-4C7A-A867-D31B5F5F3ED4}"/>
              </a:ext>
            </a:extLst>
          </p:cNvPr>
          <p:cNvSpPr txBox="1">
            <a:spLocks noChangeArrowheads="1"/>
          </p:cNvSpPr>
          <p:nvPr/>
        </p:nvSpPr>
        <p:spPr bwMode="auto">
          <a:xfrm>
            <a:off x="6010275" y="1524001"/>
            <a:ext cx="738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a:solidFill>
                  <a:prstClr val="black"/>
                </a:solidFill>
                <a:latin typeface="Corbel" panose="020B0503020204020204" pitchFamily="34" charset="0"/>
              </a:rPr>
              <a:t>HDFS</a:t>
            </a:r>
            <a:br>
              <a:rPr lang="en-US" altLang="zh-CN">
                <a:solidFill>
                  <a:prstClr val="black"/>
                </a:solidFill>
                <a:latin typeface="Corbel" panose="020B0503020204020204" pitchFamily="34" charset="0"/>
              </a:rPr>
            </a:br>
            <a:r>
              <a:rPr lang="en-US" altLang="zh-CN">
                <a:solidFill>
                  <a:prstClr val="black"/>
                </a:solidFill>
                <a:latin typeface="Corbel" panose="020B0503020204020204" pitchFamily="34" charset="0"/>
              </a:rPr>
              <a:t>read</a:t>
            </a:r>
          </a:p>
        </p:txBody>
      </p:sp>
      <p:sp>
        <p:nvSpPr>
          <p:cNvPr id="18449" name="TextBox 17">
            <a:extLst>
              <a:ext uri="{FF2B5EF4-FFF2-40B4-BE49-F238E27FC236}">
                <a16:creationId xmlns:a16="http://schemas.microsoft.com/office/drawing/2014/main" id="{47E9644F-981B-4745-9C90-3E32CE2E7640}"/>
              </a:ext>
            </a:extLst>
          </p:cNvPr>
          <p:cNvSpPr txBox="1">
            <a:spLocks noChangeArrowheads="1"/>
          </p:cNvSpPr>
          <p:nvPr/>
        </p:nvSpPr>
        <p:spPr bwMode="auto">
          <a:xfrm>
            <a:off x="7389813" y="1524001"/>
            <a:ext cx="73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a:solidFill>
                  <a:prstClr val="black"/>
                </a:solidFill>
                <a:latin typeface="Corbel" panose="020B0503020204020204" pitchFamily="34" charset="0"/>
              </a:rPr>
              <a:t>HDFS</a:t>
            </a:r>
            <a:br>
              <a:rPr lang="en-US" altLang="zh-CN">
                <a:solidFill>
                  <a:prstClr val="black"/>
                </a:solidFill>
                <a:latin typeface="Corbel" panose="020B0503020204020204" pitchFamily="34" charset="0"/>
              </a:rPr>
            </a:br>
            <a:r>
              <a:rPr lang="en-US" altLang="zh-CN">
                <a:solidFill>
                  <a:prstClr val="black"/>
                </a:solidFill>
                <a:latin typeface="Corbel" panose="020B0503020204020204" pitchFamily="34" charset="0"/>
              </a:rPr>
              <a:t>write</a:t>
            </a:r>
          </a:p>
        </p:txBody>
      </p:sp>
      <p:grpSp>
        <p:nvGrpSpPr>
          <p:cNvPr id="18450" name="Group 1">
            <a:extLst>
              <a:ext uri="{FF2B5EF4-FFF2-40B4-BE49-F238E27FC236}">
                <a16:creationId xmlns:a16="http://schemas.microsoft.com/office/drawing/2014/main" id="{B52EAB65-3CA0-4209-AC89-529DB53579E8}"/>
              </a:ext>
            </a:extLst>
          </p:cNvPr>
          <p:cNvGrpSpPr>
            <a:grpSpLocks/>
          </p:cNvGrpSpPr>
          <p:nvPr/>
        </p:nvGrpSpPr>
        <p:grpSpPr bwMode="auto">
          <a:xfrm>
            <a:off x="2640013" y="3276600"/>
            <a:ext cx="6026150" cy="2738438"/>
            <a:chOff x="1060824" y="3276600"/>
            <a:chExt cx="6025776" cy="2739103"/>
          </a:xfrm>
        </p:grpSpPr>
        <p:sp>
          <p:nvSpPr>
            <p:cNvPr id="18462" name="TextBox 19">
              <a:extLst>
                <a:ext uri="{FF2B5EF4-FFF2-40B4-BE49-F238E27FC236}">
                  <a16:creationId xmlns:a16="http://schemas.microsoft.com/office/drawing/2014/main" id="{FBFB9337-371C-460D-B0FE-01ED67A7BEB5}"/>
                </a:ext>
              </a:extLst>
            </p:cNvPr>
            <p:cNvSpPr txBox="1">
              <a:spLocks noChangeArrowheads="1"/>
            </p:cNvSpPr>
            <p:nvPr/>
          </p:nvSpPr>
          <p:spPr bwMode="auto">
            <a:xfrm>
              <a:off x="1060824" y="5215168"/>
              <a:ext cx="80022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200">
                  <a:solidFill>
                    <a:prstClr val="black"/>
                  </a:solidFill>
                  <a:latin typeface="Corbel" panose="020B0503020204020204" pitchFamily="34" charset="0"/>
                </a:rPr>
                <a:t>Input</a:t>
              </a:r>
            </a:p>
          </p:txBody>
        </p:sp>
        <p:cxnSp>
          <p:nvCxnSpPr>
            <p:cNvPr id="21" name="Straight Arrow Connector 56">
              <a:extLst>
                <a:ext uri="{FF2B5EF4-FFF2-40B4-BE49-F238E27FC236}">
                  <a16:creationId xmlns:a16="http://schemas.microsoft.com/office/drawing/2014/main" id="{6CCBE6A6-5DC2-4763-AAF9-D3EB39A95E20}"/>
                </a:ext>
              </a:extLst>
            </p:cNvPr>
            <p:cNvCxnSpPr>
              <a:stCxn id="38" idx="3"/>
              <a:endCxn id="30" idx="1"/>
            </p:cNvCxnSpPr>
            <p:nvPr/>
          </p:nvCxnSpPr>
          <p:spPr>
            <a:xfrm flipV="1">
              <a:off x="1622764" y="3565595"/>
              <a:ext cx="1838211" cy="1214733"/>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57">
              <a:extLst>
                <a:ext uri="{FF2B5EF4-FFF2-40B4-BE49-F238E27FC236}">
                  <a16:creationId xmlns:a16="http://schemas.microsoft.com/office/drawing/2014/main" id="{8E12C416-3070-4691-9DCA-1599A7336440}"/>
                </a:ext>
              </a:extLst>
            </p:cNvPr>
            <p:cNvCxnSpPr>
              <a:stCxn id="38" idx="3"/>
              <a:endCxn id="31" idx="1"/>
            </p:cNvCxnSpPr>
            <p:nvPr/>
          </p:nvCxnSpPr>
          <p:spPr>
            <a:xfrm flipV="1">
              <a:off x="1622764" y="4391296"/>
              <a:ext cx="1838211" cy="389032"/>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58">
              <a:extLst>
                <a:ext uri="{FF2B5EF4-FFF2-40B4-BE49-F238E27FC236}">
                  <a16:creationId xmlns:a16="http://schemas.microsoft.com/office/drawing/2014/main" id="{03318F6D-DB9D-4A89-9BB8-F3611A589D65}"/>
                </a:ext>
              </a:extLst>
            </p:cNvPr>
            <p:cNvCxnSpPr>
              <a:stCxn id="38" idx="3"/>
              <a:endCxn id="32" idx="1"/>
            </p:cNvCxnSpPr>
            <p:nvPr/>
          </p:nvCxnSpPr>
          <p:spPr>
            <a:xfrm>
              <a:off x="1622764" y="4780328"/>
              <a:ext cx="1838211" cy="42396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59">
              <a:extLst>
                <a:ext uri="{FF2B5EF4-FFF2-40B4-BE49-F238E27FC236}">
                  <a16:creationId xmlns:a16="http://schemas.microsoft.com/office/drawing/2014/main" id="{014A2F71-B217-4368-BFCF-5766DCBB03AB}"/>
                </a:ext>
              </a:extLst>
            </p:cNvPr>
            <p:cNvCxnSpPr>
              <a:endCxn id="27" idx="1"/>
            </p:cNvCxnSpPr>
            <p:nvPr/>
          </p:nvCxnSpPr>
          <p:spPr>
            <a:xfrm>
              <a:off x="4949958" y="3565595"/>
              <a:ext cx="56829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60">
              <a:extLst>
                <a:ext uri="{FF2B5EF4-FFF2-40B4-BE49-F238E27FC236}">
                  <a16:creationId xmlns:a16="http://schemas.microsoft.com/office/drawing/2014/main" id="{1DE36FAB-6CE6-49B0-A787-59D8A83E8477}"/>
                </a:ext>
              </a:extLst>
            </p:cNvPr>
            <p:cNvCxnSpPr>
              <a:endCxn id="28" idx="1"/>
            </p:cNvCxnSpPr>
            <p:nvPr/>
          </p:nvCxnSpPr>
          <p:spPr>
            <a:xfrm>
              <a:off x="4949958" y="4391296"/>
              <a:ext cx="56829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61">
              <a:extLst>
                <a:ext uri="{FF2B5EF4-FFF2-40B4-BE49-F238E27FC236}">
                  <a16:creationId xmlns:a16="http://schemas.microsoft.com/office/drawing/2014/main" id="{D1874482-F089-4D0F-ABDC-1615A3B5FAD3}"/>
                </a:ext>
              </a:extLst>
            </p:cNvPr>
            <p:cNvCxnSpPr>
              <a:endCxn id="29" idx="1"/>
            </p:cNvCxnSpPr>
            <p:nvPr/>
          </p:nvCxnSpPr>
          <p:spPr>
            <a:xfrm>
              <a:off x="4949958" y="5205881"/>
              <a:ext cx="56829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7" name="Folded Corner 62">
              <a:extLst>
                <a:ext uri="{FF2B5EF4-FFF2-40B4-BE49-F238E27FC236}">
                  <a16:creationId xmlns:a16="http://schemas.microsoft.com/office/drawing/2014/main" id="{8ADC0912-BA4D-4433-9474-AA765702B4EC}"/>
                </a:ext>
              </a:extLst>
            </p:cNvPr>
            <p:cNvSpPr>
              <a:spLocks noChangeArrowheads="1"/>
            </p:cNvSpPr>
            <p:nvPr/>
          </p:nvSpPr>
          <p:spPr bwMode="auto">
            <a:xfrm>
              <a:off x="5518247" y="3276600"/>
              <a:ext cx="492094" cy="579579"/>
            </a:xfrm>
            <a:prstGeom prst="foldedCorner">
              <a:avLst>
                <a:gd name="adj" fmla="val 16667"/>
              </a:avLst>
            </a:prstGeom>
            <a:gradFill rotWithShape="1">
              <a:gsLst>
                <a:gs pos="0">
                  <a:srgbClr val="9CC746"/>
                </a:gs>
                <a:gs pos="20000">
                  <a:srgbClr val="9BC348"/>
                </a:gs>
                <a:gs pos="100000">
                  <a:srgbClr val="769535"/>
                </a:gs>
              </a:gsLst>
              <a:lin ang="5400000"/>
            </a:gradFill>
            <a:ln w="9525">
              <a:solidFill>
                <a:srgbClr val="98B954"/>
              </a:solidFill>
              <a:round/>
              <a:headEnd/>
              <a:tailEnd/>
            </a:ln>
            <a:effectLst>
              <a:outerShdw blurRad="40000" dist="23000" dir="5400000" rotWithShape="0">
                <a:srgbClr val="808080">
                  <a:alpha val="34998"/>
                </a:srgbClr>
              </a:outerShdw>
            </a:effectLst>
          </p:spPr>
          <p:txBody>
            <a:bodyPr anchor="ctr"/>
            <a:lstStyle/>
            <a:p>
              <a:pPr algn="ctr">
                <a:defRPr/>
              </a:pPr>
              <a:endParaRPr lang="en-US" sz="2200">
                <a:solidFill>
                  <a:prstClr val="white"/>
                </a:solidFill>
                <a:latin typeface="Calibri"/>
                <a:ea typeface="宋体" panose="02010600030101010101" pitchFamily="2" charset="-122"/>
              </a:endParaRPr>
            </a:p>
          </p:txBody>
        </p:sp>
        <p:sp>
          <p:nvSpPr>
            <p:cNvPr id="28" name="Folded Corner 63">
              <a:extLst>
                <a:ext uri="{FF2B5EF4-FFF2-40B4-BE49-F238E27FC236}">
                  <a16:creationId xmlns:a16="http://schemas.microsoft.com/office/drawing/2014/main" id="{5306C0CD-4D2E-4D21-AAAD-54E0479D2E74}"/>
                </a:ext>
              </a:extLst>
            </p:cNvPr>
            <p:cNvSpPr>
              <a:spLocks noChangeArrowheads="1"/>
            </p:cNvSpPr>
            <p:nvPr/>
          </p:nvSpPr>
          <p:spPr bwMode="auto">
            <a:xfrm>
              <a:off x="5518247" y="4102300"/>
              <a:ext cx="492094" cy="579579"/>
            </a:xfrm>
            <a:prstGeom prst="foldedCorner">
              <a:avLst>
                <a:gd name="adj" fmla="val 16667"/>
              </a:avLst>
            </a:prstGeom>
            <a:gradFill rotWithShape="1">
              <a:gsLst>
                <a:gs pos="0">
                  <a:srgbClr val="9CC746"/>
                </a:gs>
                <a:gs pos="20000">
                  <a:srgbClr val="9BC348"/>
                </a:gs>
                <a:gs pos="100000">
                  <a:srgbClr val="769535"/>
                </a:gs>
              </a:gsLst>
              <a:lin ang="5400000"/>
            </a:gradFill>
            <a:ln w="9525">
              <a:solidFill>
                <a:srgbClr val="98B954"/>
              </a:solidFill>
              <a:round/>
              <a:headEnd/>
              <a:tailEnd/>
            </a:ln>
            <a:effectLst>
              <a:outerShdw blurRad="40000" dist="23000" dir="5400000" rotWithShape="0">
                <a:srgbClr val="808080">
                  <a:alpha val="34998"/>
                </a:srgbClr>
              </a:outerShdw>
            </a:effectLst>
          </p:spPr>
          <p:txBody>
            <a:bodyPr anchor="ctr"/>
            <a:lstStyle/>
            <a:p>
              <a:pPr algn="ctr">
                <a:defRPr/>
              </a:pPr>
              <a:endParaRPr lang="en-US" sz="2200">
                <a:solidFill>
                  <a:prstClr val="white"/>
                </a:solidFill>
                <a:latin typeface="Calibri"/>
                <a:ea typeface="宋体" panose="02010600030101010101" pitchFamily="2" charset="-122"/>
              </a:endParaRPr>
            </a:p>
          </p:txBody>
        </p:sp>
        <p:sp>
          <p:nvSpPr>
            <p:cNvPr id="29" name="Folded Corner 64">
              <a:extLst>
                <a:ext uri="{FF2B5EF4-FFF2-40B4-BE49-F238E27FC236}">
                  <a16:creationId xmlns:a16="http://schemas.microsoft.com/office/drawing/2014/main" id="{0314AD80-E125-490B-9558-A9FC405D6AF9}"/>
                </a:ext>
              </a:extLst>
            </p:cNvPr>
            <p:cNvSpPr>
              <a:spLocks noChangeArrowheads="1"/>
            </p:cNvSpPr>
            <p:nvPr/>
          </p:nvSpPr>
          <p:spPr bwMode="auto">
            <a:xfrm>
              <a:off x="5518247" y="4916886"/>
              <a:ext cx="492094" cy="577990"/>
            </a:xfrm>
            <a:prstGeom prst="foldedCorner">
              <a:avLst>
                <a:gd name="adj" fmla="val 16667"/>
              </a:avLst>
            </a:prstGeom>
            <a:gradFill rotWithShape="1">
              <a:gsLst>
                <a:gs pos="0">
                  <a:srgbClr val="9CC746"/>
                </a:gs>
                <a:gs pos="20000">
                  <a:srgbClr val="9BC348"/>
                </a:gs>
                <a:gs pos="100000">
                  <a:srgbClr val="769535"/>
                </a:gs>
              </a:gsLst>
              <a:lin ang="5400000"/>
            </a:gradFill>
            <a:ln w="9525">
              <a:solidFill>
                <a:srgbClr val="98B954"/>
              </a:solidFill>
              <a:round/>
              <a:headEnd/>
              <a:tailEnd/>
            </a:ln>
            <a:effectLst>
              <a:outerShdw blurRad="40000" dist="23000" dir="5400000" rotWithShape="0">
                <a:srgbClr val="808080">
                  <a:alpha val="34998"/>
                </a:srgbClr>
              </a:outerShdw>
            </a:effectLst>
          </p:spPr>
          <p:txBody>
            <a:bodyPr anchor="ctr"/>
            <a:lstStyle/>
            <a:p>
              <a:pPr algn="ctr">
                <a:defRPr/>
              </a:pPr>
              <a:endParaRPr lang="en-US" sz="2200">
                <a:solidFill>
                  <a:prstClr val="white"/>
                </a:solidFill>
                <a:latin typeface="Calibri"/>
                <a:ea typeface="宋体" panose="02010600030101010101" pitchFamily="2" charset="-122"/>
              </a:endParaRPr>
            </a:p>
          </p:txBody>
        </p:sp>
        <p:sp>
          <p:nvSpPr>
            <p:cNvPr id="30" name="Rectangle 65">
              <a:extLst>
                <a:ext uri="{FF2B5EF4-FFF2-40B4-BE49-F238E27FC236}">
                  <a16:creationId xmlns:a16="http://schemas.microsoft.com/office/drawing/2014/main" id="{D22D3623-9C4E-4DD2-B5D9-74198FF309FC}"/>
                </a:ext>
              </a:extLst>
            </p:cNvPr>
            <p:cNvSpPr>
              <a:spLocks noChangeArrowheads="1"/>
            </p:cNvSpPr>
            <p:nvPr/>
          </p:nvSpPr>
          <p:spPr bwMode="auto">
            <a:xfrm>
              <a:off x="3460975" y="3341704"/>
              <a:ext cx="1488983" cy="447784"/>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lIns="0" rIns="0" anchor="ctr"/>
            <a:lstStyle/>
            <a:p>
              <a:pPr algn="ctr">
                <a:defRPr/>
              </a:pPr>
              <a:r>
                <a:rPr lang="en-US" sz="2200" dirty="0">
                  <a:solidFill>
                    <a:prstClr val="white"/>
                  </a:solidFill>
                  <a:latin typeface="Calibri"/>
                  <a:ea typeface="宋体" panose="02010600030101010101" pitchFamily="2" charset="-122"/>
                </a:rPr>
                <a:t>query 1</a:t>
              </a:r>
            </a:p>
          </p:txBody>
        </p:sp>
        <p:sp>
          <p:nvSpPr>
            <p:cNvPr id="31" name="Rectangle 66">
              <a:extLst>
                <a:ext uri="{FF2B5EF4-FFF2-40B4-BE49-F238E27FC236}">
                  <a16:creationId xmlns:a16="http://schemas.microsoft.com/office/drawing/2014/main" id="{643FE04F-EB84-4E1D-98D7-CA203A17ACFE}"/>
                </a:ext>
              </a:extLst>
            </p:cNvPr>
            <p:cNvSpPr>
              <a:spLocks noChangeArrowheads="1"/>
            </p:cNvSpPr>
            <p:nvPr/>
          </p:nvSpPr>
          <p:spPr bwMode="auto">
            <a:xfrm>
              <a:off x="3460975" y="4167404"/>
              <a:ext cx="1488983" cy="447784"/>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lIns="0" rIns="0" anchor="ctr"/>
            <a:lstStyle/>
            <a:p>
              <a:pPr algn="ctr">
                <a:defRPr/>
              </a:pPr>
              <a:r>
                <a:rPr lang="en-US" sz="2200" dirty="0">
                  <a:solidFill>
                    <a:prstClr val="white"/>
                  </a:solidFill>
                  <a:latin typeface="Calibri"/>
                  <a:ea typeface="宋体" panose="02010600030101010101" pitchFamily="2" charset="-122"/>
                </a:rPr>
                <a:t>query 2</a:t>
              </a:r>
            </a:p>
          </p:txBody>
        </p:sp>
        <p:sp>
          <p:nvSpPr>
            <p:cNvPr id="32" name="Rectangle 67">
              <a:extLst>
                <a:ext uri="{FF2B5EF4-FFF2-40B4-BE49-F238E27FC236}">
                  <a16:creationId xmlns:a16="http://schemas.microsoft.com/office/drawing/2014/main" id="{65915625-057F-4330-ACF6-9AD3E99B8226}"/>
                </a:ext>
              </a:extLst>
            </p:cNvPr>
            <p:cNvSpPr>
              <a:spLocks noChangeArrowheads="1"/>
            </p:cNvSpPr>
            <p:nvPr/>
          </p:nvSpPr>
          <p:spPr bwMode="auto">
            <a:xfrm>
              <a:off x="3460975" y="4980402"/>
              <a:ext cx="1488983" cy="447784"/>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lIns="0" rIns="0" anchor="ctr"/>
            <a:lstStyle/>
            <a:p>
              <a:pPr algn="ctr">
                <a:defRPr/>
              </a:pPr>
              <a:r>
                <a:rPr lang="en-US" sz="2200" dirty="0">
                  <a:solidFill>
                    <a:prstClr val="white"/>
                  </a:solidFill>
                  <a:latin typeface="Calibri"/>
                  <a:ea typeface="宋体" panose="02010600030101010101" pitchFamily="2" charset="-122"/>
                </a:rPr>
                <a:t>query 3</a:t>
              </a:r>
            </a:p>
          </p:txBody>
        </p:sp>
        <p:sp>
          <p:nvSpPr>
            <p:cNvPr id="18475" name="TextBox 32">
              <a:extLst>
                <a:ext uri="{FF2B5EF4-FFF2-40B4-BE49-F238E27FC236}">
                  <a16:creationId xmlns:a16="http://schemas.microsoft.com/office/drawing/2014/main" id="{57155DE3-7626-441B-8E79-C986723D0C19}"/>
                </a:ext>
              </a:extLst>
            </p:cNvPr>
            <p:cNvSpPr txBox="1">
              <a:spLocks noChangeArrowheads="1"/>
            </p:cNvSpPr>
            <p:nvPr/>
          </p:nvSpPr>
          <p:spPr bwMode="auto">
            <a:xfrm>
              <a:off x="6043013" y="3331109"/>
              <a:ext cx="103105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200">
                  <a:solidFill>
                    <a:prstClr val="black"/>
                  </a:solidFill>
                  <a:latin typeface="Corbel" panose="020B0503020204020204" pitchFamily="34" charset="0"/>
                </a:rPr>
                <a:t>result 1</a:t>
              </a:r>
            </a:p>
          </p:txBody>
        </p:sp>
        <p:sp>
          <p:nvSpPr>
            <p:cNvPr id="18476" name="TextBox 33">
              <a:extLst>
                <a:ext uri="{FF2B5EF4-FFF2-40B4-BE49-F238E27FC236}">
                  <a16:creationId xmlns:a16="http://schemas.microsoft.com/office/drawing/2014/main" id="{6709B306-B61C-44B8-8EB3-0062F13181EE}"/>
                </a:ext>
              </a:extLst>
            </p:cNvPr>
            <p:cNvSpPr txBox="1">
              <a:spLocks noChangeArrowheads="1"/>
            </p:cNvSpPr>
            <p:nvPr/>
          </p:nvSpPr>
          <p:spPr bwMode="auto">
            <a:xfrm>
              <a:off x="6043013" y="4150078"/>
              <a:ext cx="10435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200">
                  <a:solidFill>
                    <a:prstClr val="black"/>
                  </a:solidFill>
                  <a:latin typeface="Corbel" panose="020B0503020204020204" pitchFamily="34" charset="0"/>
                </a:rPr>
                <a:t>result 2</a:t>
              </a:r>
            </a:p>
          </p:txBody>
        </p:sp>
        <p:sp>
          <p:nvSpPr>
            <p:cNvPr id="18477" name="TextBox 34">
              <a:extLst>
                <a:ext uri="{FF2B5EF4-FFF2-40B4-BE49-F238E27FC236}">
                  <a16:creationId xmlns:a16="http://schemas.microsoft.com/office/drawing/2014/main" id="{8A207F08-9148-4D37-82E1-08A0BF601EDF}"/>
                </a:ext>
              </a:extLst>
            </p:cNvPr>
            <p:cNvSpPr txBox="1">
              <a:spLocks noChangeArrowheads="1"/>
            </p:cNvSpPr>
            <p:nvPr/>
          </p:nvSpPr>
          <p:spPr bwMode="auto">
            <a:xfrm>
              <a:off x="6043013" y="4981852"/>
              <a:ext cx="102733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200">
                  <a:solidFill>
                    <a:prstClr val="black"/>
                  </a:solidFill>
                  <a:latin typeface="Corbel" panose="020B0503020204020204" pitchFamily="34" charset="0"/>
                </a:rPr>
                <a:t>result 3</a:t>
              </a:r>
            </a:p>
          </p:txBody>
        </p:sp>
        <p:cxnSp>
          <p:nvCxnSpPr>
            <p:cNvPr id="36" name="Straight Arrow Connector 71">
              <a:extLst>
                <a:ext uri="{FF2B5EF4-FFF2-40B4-BE49-F238E27FC236}">
                  <a16:creationId xmlns:a16="http://schemas.microsoft.com/office/drawing/2014/main" id="{4DE5713F-D956-4647-A45C-FFDF2D9FB229}"/>
                </a:ext>
              </a:extLst>
            </p:cNvPr>
            <p:cNvCxnSpPr/>
            <p:nvPr/>
          </p:nvCxnSpPr>
          <p:spPr>
            <a:xfrm>
              <a:off x="1622764" y="4780328"/>
              <a:ext cx="1838211" cy="1138513"/>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8479" name="TextBox 36">
              <a:extLst>
                <a:ext uri="{FF2B5EF4-FFF2-40B4-BE49-F238E27FC236}">
                  <a16:creationId xmlns:a16="http://schemas.microsoft.com/office/drawing/2014/main" id="{C5E5AFF0-DD4B-4BDE-B07C-269086265287}"/>
                </a:ext>
              </a:extLst>
            </p:cNvPr>
            <p:cNvSpPr txBox="1">
              <a:spLocks noChangeArrowheads="1"/>
            </p:cNvSpPr>
            <p:nvPr/>
          </p:nvSpPr>
          <p:spPr bwMode="auto">
            <a:xfrm>
              <a:off x="3422040" y="5584816"/>
              <a:ext cx="148845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200" b="1">
                  <a:solidFill>
                    <a:prstClr val="black"/>
                  </a:solidFill>
                  <a:latin typeface="Corbel" panose="020B0503020204020204" pitchFamily="34" charset="0"/>
                </a:rPr>
                <a:t>.  .  .</a:t>
              </a:r>
            </a:p>
          </p:txBody>
        </p:sp>
        <p:sp>
          <p:nvSpPr>
            <p:cNvPr id="38" name="Diamond 73">
              <a:extLst>
                <a:ext uri="{FF2B5EF4-FFF2-40B4-BE49-F238E27FC236}">
                  <a16:creationId xmlns:a16="http://schemas.microsoft.com/office/drawing/2014/main" id="{AE960BEA-3942-4A08-A18B-0725B64E3A9B}"/>
                </a:ext>
              </a:extLst>
            </p:cNvPr>
            <p:cNvSpPr/>
            <p:nvPr/>
          </p:nvSpPr>
          <p:spPr>
            <a:xfrm>
              <a:off x="1332269" y="4694582"/>
              <a:ext cx="290495" cy="171492"/>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2200">
                <a:solidFill>
                  <a:prstClr val="black"/>
                </a:solidFill>
                <a:latin typeface="Calibri"/>
              </a:endParaRPr>
            </a:p>
          </p:txBody>
        </p:sp>
        <p:sp>
          <p:nvSpPr>
            <p:cNvPr id="39" name="Can 74">
              <a:extLst>
                <a:ext uri="{FF2B5EF4-FFF2-40B4-BE49-F238E27FC236}">
                  <a16:creationId xmlns:a16="http://schemas.microsoft.com/office/drawing/2014/main" id="{FEE394F5-FDBF-4529-B588-3E35A4C2BE92}"/>
                </a:ext>
              </a:extLst>
            </p:cNvPr>
            <p:cNvSpPr>
              <a:spLocks noChangeArrowheads="1"/>
            </p:cNvSpPr>
            <p:nvPr/>
          </p:nvSpPr>
          <p:spPr bwMode="auto">
            <a:xfrm>
              <a:off x="1060824" y="4370654"/>
              <a:ext cx="782588" cy="824112"/>
            </a:xfrm>
            <a:prstGeom prst="can">
              <a:avLst>
                <a:gd name="adj" fmla="val 25000"/>
              </a:avLst>
            </a:prstGeom>
            <a:gradFill rotWithShape="1">
              <a:gsLst>
                <a:gs pos="0">
                  <a:srgbClr val="CE3B37"/>
                </a:gs>
                <a:gs pos="20000">
                  <a:srgbClr val="CB3D3A"/>
                </a:gs>
                <a:gs pos="100000">
                  <a:srgbClr val="9B2D2A"/>
                </a:gs>
              </a:gsLst>
              <a:lin ang="5400000"/>
            </a:gradFill>
            <a:ln w="9525">
              <a:solidFill>
                <a:srgbClr val="BE4B48"/>
              </a:solidFill>
              <a:round/>
              <a:headEnd/>
              <a:tailEnd/>
            </a:ln>
            <a:effectLst>
              <a:outerShdw blurRad="40000" dist="23000" dir="5400000" rotWithShape="0">
                <a:srgbClr val="808080">
                  <a:alpha val="34998"/>
                </a:srgbClr>
              </a:outerShdw>
            </a:effectLst>
          </p:spPr>
          <p:txBody>
            <a:bodyPr anchor="ctr"/>
            <a:lstStyle/>
            <a:p>
              <a:pPr algn="ctr">
                <a:defRPr/>
              </a:pPr>
              <a:endParaRPr lang="en-US" sz="2200">
                <a:solidFill>
                  <a:prstClr val="white"/>
                </a:solidFill>
                <a:latin typeface="Calibri"/>
                <a:ea typeface="宋体" panose="02010600030101010101" pitchFamily="2" charset="-122"/>
              </a:endParaRPr>
            </a:p>
          </p:txBody>
        </p:sp>
        <p:sp>
          <p:nvSpPr>
            <p:cNvPr id="18482" name="TextBox 39">
              <a:extLst>
                <a:ext uri="{FF2B5EF4-FFF2-40B4-BE49-F238E27FC236}">
                  <a16:creationId xmlns:a16="http://schemas.microsoft.com/office/drawing/2014/main" id="{B96D9C35-4DEE-4272-B42D-5CAFC351ECC6}"/>
                </a:ext>
              </a:extLst>
            </p:cNvPr>
            <p:cNvSpPr txBox="1">
              <a:spLocks noChangeArrowheads="1"/>
            </p:cNvSpPr>
            <p:nvPr/>
          </p:nvSpPr>
          <p:spPr bwMode="auto">
            <a:xfrm>
              <a:off x="1898891" y="3466450"/>
              <a:ext cx="768109"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1900">
                  <a:solidFill>
                    <a:prstClr val="black"/>
                  </a:solidFill>
                  <a:latin typeface="Corbel" panose="020B0503020204020204" pitchFamily="34" charset="0"/>
                </a:rPr>
                <a:t>HDFS</a:t>
              </a:r>
              <a:br>
                <a:rPr lang="en-US" altLang="zh-CN" sz="1900">
                  <a:solidFill>
                    <a:prstClr val="black"/>
                  </a:solidFill>
                  <a:latin typeface="Corbel" panose="020B0503020204020204" pitchFamily="34" charset="0"/>
                </a:rPr>
              </a:br>
              <a:r>
                <a:rPr lang="en-US" altLang="zh-CN" sz="1900">
                  <a:solidFill>
                    <a:prstClr val="black"/>
                  </a:solidFill>
                  <a:latin typeface="Corbel" panose="020B0503020204020204" pitchFamily="34" charset="0"/>
                </a:rPr>
                <a:t>read</a:t>
              </a:r>
            </a:p>
          </p:txBody>
        </p:sp>
      </p:grpSp>
      <p:sp>
        <p:nvSpPr>
          <p:cNvPr id="43" name="圆角矩形 42">
            <a:extLst>
              <a:ext uri="{FF2B5EF4-FFF2-40B4-BE49-F238E27FC236}">
                <a16:creationId xmlns:a16="http://schemas.microsoft.com/office/drawing/2014/main" id="{11603B9A-3620-4B67-9067-B2DF05D1B7EA}"/>
              </a:ext>
            </a:extLst>
          </p:cNvPr>
          <p:cNvSpPr/>
          <p:nvPr/>
        </p:nvSpPr>
        <p:spPr bwMode="auto">
          <a:xfrm>
            <a:off x="1654368" y="764706"/>
            <a:ext cx="8892480" cy="683095"/>
          </a:xfrm>
          <a:prstGeom prst="roundRect">
            <a:avLst>
              <a:gd name="adj" fmla="val 7635"/>
            </a:avLst>
          </a:prstGeom>
          <a:solidFill>
            <a:schemeClr val="bg1"/>
          </a:solidFill>
          <a:ln w="38100">
            <a:gradFill>
              <a:gsLst>
                <a:gs pos="50000">
                  <a:srgbClr val="00DFF6"/>
                </a:gs>
                <a:gs pos="100000">
                  <a:srgbClr val="002774"/>
                </a:gs>
              </a:gsLst>
              <a:lin ang="5400000" scaled="0"/>
            </a:gradFill>
          </a:ln>
          <a:effectLst/>
          <a:scene3d>
            <a:camera prst="orthographicFront"/>
            <a:lightRig rig="flat" dir="t"/>
          </a:scene3d>
          <a:sp3d contourW="19050">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342900" indent="-342900">
              <a:lnSpc>
                <a:spcPct val="150000"/>
              </a:lnSpc>
              <a:buFont typeface="Arial" panose="020B0604020202020204" pitchFamily="34" charset="0"/>
              <a:buChar char="•"/>
              <a:defRPr/>
            </a:pPr>
            <a:r>
              <a:rPr lang="en-US" altLang="zh-CN" sz="1400" dirty="0" err="1">
                <a:solidFill>
                  <a:prstClr val="black"/>
                </a:solidFill>
                <a:latin typeface="Calibri"/>
                <a:ea typeface="宋体" panose="02010600030101010101" pitchFamily="2" charset="-122"/>
              </a:rPr>
              <a:t>MapReduce</a:t>
            </a:r>
            <a:r>
              <a:rPr lang="zh-CN" altLang="en-US" sz="1400" dirty="0">
                <a:solidFill>
                  <a:prstClr val="black"/>
                </a:solidFill>
                <a:latin typeface="Calibri"/>
                <a:ea typeface="宋体" panose="02010600030101010101" pitchFamily="2" charset="-122"/>
              </a:rPr>
              <a:t>每次读写，都需要序列化到磁盘。一个复杂任务，需要多次处理，几十次磁盘读写。</a:t>
            </a:r>
            <a:endParaRPr lang="en-US" altLang="zh-CN" sz="1400" dirty="0">
              <a:solidFill>
                <a:prstClr val="black"/>
              </a:solidFill>
              <a:latin typeface="Calibri"/>
              <a:ea typeface="宋体" panose="02010600030101010101" pitchFamily="2" charset="-122"/>
            </a:endParaRPr>
          </a:p>
          <a:p>
            <a:pPr marL="342900" indent="-342900">
              <a:lnSpc>
                <a:spcPct val="150000"/>
              </a:lnSpc>
              <a:buFont typeface="Arial" panose="020B0604020202020204" pitchFamily="34" charset="0"/>
              <a:buChar char="•"/>
              <a:defRPr/>
            </a:pPr>
            <a:r>
              <a:rPr lang="en-US" altLang="zh-CN" sz="1400" dirty="0">
                <a:solidFill>
                  <a:prstClr val="black"/>
                </a:solidFill>
                <a:latin typeface="Calibri"/>
                <a:ea typeface="宋体" panose="02010600030101010101" pitchFamily="2" charset="-122"/>
              </a:rPr>
              <a:t>Spark</a:t>
            </a:r>
            <a:r>
              <a:rPr lang="zh-CN" altLang="en-US" sz="1400" dirty="0">
                <a:solidFill>
                  <a:prstClr val="black"/>
                </a:solidFill>
                <a:latin typeface="Calibri"/>
                <a:ea typeface="宋体" panose="02010600030101010101" pitchFamily="2" charset="-122"/>
              </a:rPr>
              <a:t>只需要一次磁盘读写，大部分处理在内存中进行。</a:t>
            </a:r>
            <a:endParaRPr lang="en-US" altLang="zh-CN" sz="1400" dirty="0">
              <a:solidFill>
                <a:prstClr val="black"/>
              </a:solidFill>
              <a:latin typeface="Calibri"/>
              <a:ea typeface="宋体" panose="02010600030101010101" pitchFamily="2" charset="-122"/>
            </a:endParaRPr>
          </a:p>
        </p:txBody>
      </p:sp>
      <p:sp>
        <p:nvSpPr>
          <p:cNvPr id="18452" name="矩形 43">
            <a:extLst>
              <a:ext uri="{FF2B5EF4-FFF2-40B4-BE49-F238E27FC236}">
                <a16:creationId xmlns:a16="http://schemas.microsoft.com/office/drawing/2014/main" id="{9F97F59C-9984-45BB-87C1-8A21C7DC32FE}"/>
              </a:ext>
            </a:extLst>
          </p:cNvPr>
          <p:cNvSpPr>
            <a:spLocks noChangeArrowheads="1"/>
          </p:cNvSpPr>
          <p:nvPr/>
        </p:nvSpPr>
        <p:spPr bwMode="auto">
          <a:xfrm>
            <a:off x="1719264" y="4581525"/>
            <a:ext cx="803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prstClr val="black"/>
                </a:solidFill>
                <a:latin typeface="微软雅黑" panose="020B0503020204020204" pitchFamily="34" charset="-122"/>
                <a:ea typeface="微软雅黑" panose="020B0503020204020204" pitchFamily="34" charset="-122"/>
              </a:rPr>
              <a:t>Spark</a:t>
            </a:r>
            <a:endParaRPr lang="zh-CN" altLang="en-US">
              <a:solidFill>
                <a:prstClr val="black"/>
              </a:solidFill>
            </a:endParaRPr>
          </a:p>
        </p:txBody>
      </p:sp>
      <p:sp>
        <p:nvSpPr>
          <p:cNvPr id="18453" name="矩形 44">
            <a:extLst>
              <a:ext uri="{FF2B5EF4-FFF2-40B4-BE49-F238E27FC236}">
                <a16:creationId xmlns:a16="http://schemas.microsoft.com/office/drawing/2014/main" id="{5C883E4A-675C-4B57-8276-0CEC424D7FF2}"/>
              </a:ext>
            </a:extLst>
          </p:cNvPr>
          <p:cNvSpPr>
            <a:spLocks noChangeArrowheads="1"/>
          </p:cNvSpPr>
          <p:nvPr/>
        </p:nvSpPr>
        <p:spPr bwMode="auto">
          <a:xfrm>
            <a:off x="1658938" y="2136775"/>
            <a:ext cx="8366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prstClr val="black"/>
                </a:solidFill>
                <a:latin typeface="微软雅黑" panose="020B0503020204020204" pitchFamily="34" charset="-122"/>
                <a:ea typeface="微软雅黑" panose="020B0503020204020204" pitchFamily="34" charset="-122"/>
              </a:rPr>
              <a:t>MapR</a:t>
            </a:r>
            <a:endParaRPr lang="zh-CN" altLang="en-US">
              <a:solidFill>
                <a:prstClr val="black"/>
              </a:solidFill>
            </a:endParaRPr>
          </a:p>
        </p:txBody>
      </p:sp>
      <p:sp>
        <p:nvSpPr>
          <p:cNvPr id="46" name="TextBox 45">
            <a:extLst>
              <a:ext uri="{FF2B5EF4-FFF2-40B4-BE49-F238E27FC236}">
                <a16:creationId xmlns:a16="http://schemas.microsoft.com/office/drawing/2014/main" id="{F8F66BBC-841C-40BF-A597-5F8E279FA492}"/>
              </a:ext>
            </a:extLst>
          </p:cNvPr>
          <p:cNvSpPr txBox="1">
            <a:spLocks noChangeArrowheads="1"/>
          </p:cNvSpPr>
          <p:nvPr/>
        </p:nvSpPr>
        <p:spPr bwMode="auto">
          <a:xfrm>
            <a:off x="1739900" y="6092825"/>
            <a:ext cx="8712200" cy="585788"/>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spAutoFit/>
          </a:bodyPr>
          <a:lstStyle/>
          <a:p>
            <a:pPr algn="ctr">
              <a:defRPr/>
            </a:pPr>
            <a:r>
              <a:rPr lang="en-US" altLang="zh-CN" sz="3200" dirty="0">
                <a:solidFill>
                  <a:prstClr val="black"/>
                </a:solidFill>
                <a:latin typeface="Calibri"/>
                <a:ea typeface="宋体" panose="02010600030101010101" pitchFamily="2" charset="-122"/>
              </a:rPr>
              <a:t>I/O and serialization can take </a:t>
            </a:r>
            <a:r>
              <a:rPr lang="en-US" altLang="zh-CN" sz="3200" b="1" dirty="0">
                <a:solidFill>
                  <a:prstClr val="black"/>
                </a:solidFill>
                <a:latin typeface="Calibri"/>
                <a:ea typeface="宋体" panose="02010600030101010101" pitchFamily="2" charset="-122"/>
              </a:rPr>
              <a:t>90%</a:t>
            </a:r>
            <a:r>
              <a:rPr lang="en-US" altLang="zh-CN" sz="3200" dirty="0">
                <a:solidFill>
                  <a:prstClr val="black"/>
                </a:solidFill>
                <a:latin typeface="Calibri"/>
                <a:ea typeface="宋体" panose="02010600030101010101" pitchFamily="2" charset="-122"/>
              </a:rPr>
              <a:t> of the time</a:t>
            </a:r>
          </a:p>
        </p:txBody>
      </p:sp>
      <p:sp>
        <p:nvSpPr>
          <p:cNvPr id="47" name="Rectangle 20">
            <a:extLst>
              <a:ext uri="{FF2B5EF4-FFF2-40B4-BE49-F238E27FC236}">
                <a16:creationId xmlns:a16="http://schemas.microsoft.com/office/drawing/2014/main" id="{F3CF8541-B9E3-4220-A373-844022D43899}"/>
              </a:ext>
            </a:extLst>
          </p:cNvPr>
          <p:cNvSpPr>
            <a:spLocks noChangeArrowheads="1"/>
          </p:cNvSpPr>
          <p:nvPr/>
        </p:nvSpPr>
        <p:spPr bwMode="auto">
          <a:xfrm>
            <a:off x="4151314" y="4292601"/>
            <a:ext cx="727075" cy="320675"/>
          </a:xfrm>
          <a:prstGeom prst="rect">
            <a:avLst/>
          </a:prstGeom>
          <a:gradFill rotWithShape="1">
            <a:gsLst>
              <a:gs pos="0">
                <a:srgbClr val="7B57A8"/>
              </a:gs>
              <a:gs pos="20000">
                <a:srgbClr val="7B58A6"/>
              </a:gs>
              <a:gs pos="100000">
                <a:srgbClr val="5D417E"/>
              </a:gs>
            </a:gsLst>
            <a:lin ang="5400000"/>
          </a:gradFill>
          <a:ln w="9525">
            <a:solidFill>
              <a:srgbClr val="7D60A0"/>
            </a:solidFill>
            <a:miter lim="800000"/>
            <a:headEnd/>
            <a:tailEnd/>
          </a:ln>
          <a:effectLst>
            <a:outerShdw blurRad="40000" dist="23000" dir="5400000" rotWithShape="0">
              <a:srgbClr val="808080">
                <a:alpha val="34998"/>
              </a:srgbClr>
            </a:outerShdw>
          </a:effectLst>
        </p:spPr>
        <p:txBody>
          <a:bodyPr lIns="0" rIns="0" anchor="ctr"/>
          <a:lstStyle/>
          <a:p>
            <a:pPr algn="ctr">
              <a:defRPr/>
            </a:pPr>
            <a:r>
              <a:rPr lang="en-US" sz="1500" dirty="0">
                <a:solidFill>
                  <a:prstClr val="white"/>
                </a:solidFill>
                <a:latin typeface="Calibri"/>
                <a:ea typeface="宋体" panose="02010600030101010101" pitchFamily="2" charset="-122"/>
              </a:rPr>
              <a:t>Cache </a:t>
            </a:r>
          </a:p>
        </p:txBody>
      </p:sp>
      <p:sp>
        <p:nvSpPr>
          <p:cNvPr id="48" name="Rectangle 20">
            <a:extLst>
              <a:ext uri="{FF2B5EF4-FFF2-40B4-BE49-F238E27FC236}">
                <a16:creationId xmlns:a16="http://schemas.microsoft.com/office/drawing/2014/main" id="{474D50E6-D115-483D-8AA2-A0521A841247}"/>
              </a:ext>
            </a:extLst>
          </p:cNvPr>
          <p:cNvSpPr>
            <a:spLocks noChangeArrowheads="1"/>
          </p:cNvSpPr>
          <p:nvPr/>
        </p:nvSpPr>
        <p:spPr bwMode="auto">
          <a:xfrm>
            <a:off x="4151314" y="4868864"/>
            <a:ext cx="727075" cy="320675"/>
          </a:xfrm>
          <a:prstGeom prst="rect">
            <a:avLst/>
          </a:prstGeom>
          <a:gradFill rotWithShape="1">
            <a:gsLst>
              <a:gs pos="0">
                <a:srgbClr val="7B57A8"/>
              </a:gs>
              <a:gs pos="20000">
                <a:srgbClr val="7B58A6"/>
              </a:gs>
              <a:gs pos="100000">
                <a:srgbClr val="5D417E"/>
              </a:gs>
            </a:gsLst>
            <a:lin ang="5400000"/>
          </a:gradFill>
          <a:ln w="9525">
            <a:solidFill>
              <a:srgbClr val="7D60A0"/>
            </a:solidFill>
            <a:miter lim="800000"/>
            <a:headEnd/>
            <a:tailEnd/>
          </a:ln>
          <a:effectLst>
            <a:outerShdw blurRad="40000" dist="23000" dir="5400000" rotWithShape="0">
              <a:srgbClr val="808080">
                <a:alpha val="34998"/>
              </a:srgbClr>
            </a:outerShdw>
          </a:effectLst>
        </p:spPr>
        <p:txBody>
          <a:bodyPr lIns="0" rIns="0" anchor="ctr"/>
          <a:lstStyle/>
          <a:p>
            <a:pPr algn="ctr">
              <a:defRPr/>
            </a:pPr>
            <a:r>
              <a:rPr lang="en-US" sz="1500" dirty="0">
                <a:solidFill>
                  <a:prstClr val="white"/>
                </a:solidFill>
                <a:latin typeface="Calibri"/>
                <a:ea typeface="宋体" panose="02010600030101010101" pitchFamily="2" charset="-122"/>
              </a:rPr>
              <a:t>Cache </a:t>
            </a:r>
          </a:p>
        </p:txBody>
      </p:sp>
      <p:sp>
        <p:nvSpPr>
          <p:cNvPr id="49" name="Rectangle 20">
            <a:extLst>
              <a:ext uri="{FF2B5EF4-FFF2-40B4-BE49-F238E27FC236}">
                <a16:creationId xmlns:a16="http://schemas.microsoft.com/office/drawing/2014/main" id="{BF8A1DE6-9240-47D2-8B05-2BE0260EB8A9}"/>
              </a:ext>
            </a:extLst>
          </p:cNvPr>
          <p:cNvSpPr>
            <a:spLocks noChangeArrowheads="1"/>
          </p:cNvSpPr>
          <p:nvPr/>
        </p:nvSpPr>
        <p:spPr bwMode="auto">
          <a:xfrm>
            <a:off x="4151314" y="5373689"/>
            <a:ext cx="727075" cy="320675"/>
          </a:xfrm>
          <a:prstGeom prst="rect">
            <a:avLst/>
          </a:prstGeom>
          <a:gradFill rotWithShape="1">
            <a:gsLst>
              <a:gs pos="0">
                <a:srgbClr val="7B57A8"/>
              </a:gs>
              <a:gs pos="20000">
                <a:srgbClr val="7B58A6"/>
              </a:gs>
              <a:gs pos="100000">
                <a:srgbClr val="5D417E"/>
              </a:gs>
            </a:gsLst>
            <a:lin ang="5400000"/>
          </a:gradFill>
          <a:ln w="9525">
            <a:solidFill>
              <a:srgbClr val="7D60A0"/>
            </a:solidFill>
            <a:miter lim="800000"/>
            <a:headEnd/>
            <a:tailEnd/>
          </a:ln>
          <a:effectLst>
            <a:outerShdw blurRad="40000" dist="23000" dir="5400000" rotWithShape="0">
              <a:srgbClr val="808080">
                <a:alpha val="34998"/>
              </a:srgbClr>
            </a:outerShdw>
          </a:effectLst>
        </p:spPr>
        <p:txBody>
          <a:bodyPr lIns="0" rIns="0" anchor="ctr"/>
          <a:lstStyle/>
          <a:p>
            <a:pPr algn="ctr">
              <a:defRPr/>
            </a:pPr>
            <a:r>
              <a:rPr lang="en-US" sz="1500" dirty="0">
                <a:solidFill>
                  <a:prstClr val="white"/>
                </a:solidFill>
                <a:latin typeface="Calibri"/>
                <a:ea typeface="宋体" panose="02010600030101010101" pitchFamily="2" charset="-122"/>
              </a:rPr>
              <a:t>Cache </a:t>
            </a:r>
          </a:p>
        </p:txBody>
      </p:sp>
      <p:sp>
        <p:nvSpPr>
          <p:cNvPr id="50" name="Rectangle 20">
            <a:extLst>
              <a:ext uri="{FF2B5EF4-FFF2-40B4-BE49-F238E27FC236}">
                <a16:creationId xmlns:a16="http://schemas.microsoft.com/office/drawing/2014/main" id="{098A47D0-8BAB-424D-9BF8-14A4A03E36A7}"/>
              </a:ext>
            </a:extLst>
          </p:cNvPr>
          <p:cNvSpPr>
            <a:spLocks noChangeArrowheads="1"/>
          </p:cNvSpPr>
          <p:nvPr/>
        </p:nvSpPr>
        <p:spPr bwMode="auto">
          <a:xfrm>
            <a:off x="5046663" y="3409951"/>
            <a:ext cx="565150" cy="320675"/>
          </a:xfrm>
          <a:prstGeom prst="rect">
            <a:avLst/>
          </a:prstGeom>
          <a:gradFill rotWithShape="1">
            <a:gsLst>
              <a:gs pos="0">
                <a:srgbClr val="FF8F26"/>
              </a:gs>
              <a:gs pos="20000">
                <a:srgbClr val="FF8F2A"/>
              </a:gs>
              <a:gs pos="100000">
                <a:srgbClr val="CB6C1D"/>
              </a:gs>
            </a:gsLst>
            <a:lin ang="5400000"/>
          </a:gradFill>
          <a:ln w="9525">
            <a:solidFill>
              <a:srgbClr val="F69240"/>
            </a:solidFill>
            <a:miter lim="800000"/>
            <a:headEnd/>
            <a:tailEnd/>
          </a:ln>
          <a:effectLst>
            <a:outerShdw blurRad="40000" dist="23000" dir="5400000" rotWithShape="0">
              <a:srgbClr val="808080">
                <a:alpha val="34998"/>
              </a:srgbClr>
            </a:outerShdw>
          </a:effectLst>
        </p:spPr>
        <p:txBody>
          <a:bodyPr lIns="0" rIns="0" anchor="ctr"/>
          <a:lstStyle/>
          <a:p>
            <a:pPr algn="ctr">
              <a:defRPr/>
            </a:pPr>
            <a:r>
              <a:rPr lang="en-US" sz="1500" dirty="0" err="1">
                <a:solidFill>
                  <a:prstClr val="white"/>
                </a:solidFill>
                <a:latin typeface="Calibri"/>
                <a:ea typeface="宋体" panose="02010600030101010101" pitchFamily="2" charset="-122"/>
              </a:rPr>
              <a:t>Transf</a:t>
            </a:r>
            <a:endParaRPr lang="en-US" sz="1500" dirty="0">
              <a:solidFill>
                <a:prstClr val="white"/>
              </a:solidFill>
              <a:latin typeface="Calibri"/>
              <a:ea typeface="宋体" panose="02010600030101010101" pitchFamily="2" charset="-122"/>
            </a:endParaRPr>
          </a:p>
        </p:txBody>
      </p:sp>
      <p:sp>
        <p:nvSpPr>
          <p:cNvPr id="51" name="Rectangle 20">
            <a:extLst>
              <a:ext uri="{FF2B5EF4-FFF2-40B4-BE49-F238E27FC236}">
                <a16:creationId xmlns:a16="http://schemas.microsoft.com/office/drawing/2014/main" id="{2C2EC811-5B41-4D83-9552-23637C3E2459}"/>
              </a:ext>
            </a:extLst>
          </p:cNvPr>
          <p:cNvSpPr>
            <a:spLocks noChangeArrowheads="1"/>
          </p:cNvSpPr>
          <p:nvPr/>
        </p:nvSpPr>
        <p:spPr bwMode="auto">
          <a:xfrm>
            <a:off x="5640389" y="3405189"/>
            <a:ext cx="357187" cy="320675"/>
          </a:xfrm>
          <a:prstGeom prst="rect">
            <a:avLst/>
          </a:prstGeom>
          <a:gradFill rotWithShape="1">
            <a:gsLst>
              <a:gs pos="0">
                <a:srgbClr val="FF8F26"/>
              </a:gs>
              <a:gs pos="20000">
                <a:srgbClr val="FF8F2A"/>
              </a:gs>
              <a:gs pos="100000">
                <a:srgbClr val="CB6C1D"/>
              </a:gs>
            </a:gsLst>
            <a:lin ang="5400000"/>
          </a:gradFill>
          <a:ln w="9525">
            <a:solidFill>
              <a:srgbClr val="F69240"/>
            </a:solidFill>
            <a:miter lim="800000"/>
            <a:headEnd/>
            <a:tailEnd/>
          </a:ln>
          <a:effectLst>
            <a:outerShdw blurRad="40000" dist="23000" dir="5400000" rotWithShape="0">
              <a:srgbClr val="808080">
                <a:alpha val="34998"/>
              </a:srgbClr>
            </a:outerShdw>
          </a:effectLst>
        </p:spPr>
        <p:txBody>
          <a:bodyPr lIns="0" rIns="0" anchor="ctr"/>
          <a:lstStyle/>
          <a:p>
            <a:pPr algn="ctr">
              <a:defRPr/>
            </a:pPr>
            <a:r>
              <a:rPr lang="en-US" sz="1500" dirty="0">
                <a:solidFill>
                  <a:prstClr val="white"/>
                </a:solidFill>
                <a:latin typeface="Calibri"/>
                <a:ea typeface="宋体" panose="02010600030101010101" pitchFamily="2" charset="-122"/>
              </a:rPr>
              <a:t>T..2 </a:t>
            </a:r>
          </a:p>
        </p:txBody>
      </p:sp>
      <p:sp>
        <p:nvSpPr>
          <p:cNvPr id="52" name="Rectangle 20">
            <a:extLst>
              <a:ext uri="{FF2B5EF4-FFF2-40B4-BE49-F238E27FC236}">
                <a16:creationId xmlns:a16="http://schemas.microsoft.com/office/drawing/2014/main" id="{6E55FEAE-0CDD-46AE-AE44-69DD4EE9B581}"/>
              </a:ext>
            </a:extLst>
          </p:cNvPr>
          <p:cNvSpPr>
            <a:spLocks noChangeArrowheads="1"/>
          </p:cNvSpPr>
          <p:nvPr/>
        </p:nvSpPr>
        <p:spPr bwMode="auto">
          <a:xfrm>
            <a:off x="6024564" y="3408364"/>
            <a:ext cx="503237" cy="320675"/>
          </a:xfrm>
          <a:prstGeom prst="rect">
            <a:avLst/>
          </a:prstGeom>
          <a:gradFill rotWithShape="1">
            <a:gsLst>
              <a:gs pos="0">
                <a:srgbClr val="FF8F26"/>
              </a:gs>
              <a:gs pos="20000">
                <a:srgbClr val="FF8F2A"/>
              </a:gs>
              <a:gs pos="100000">
                <a:srgbClr val="CB6C1D"/>
              </a:gs>
            </a:gsLst>
            <a:lin ang="5400000"/>
          </a:gradFill>
          <a:ln w="9525">
            <a:solidFill>
              <a:srgbClr val="F69240"/>
            </a:solidFill>
            <a:miter lim="800000"/>
            <a:headEnd/>
            <a:tailEnd/>
          </a:ln>
          <a:effectLst>
            <a:outerShdw blurRad="40000" dist="23000" dir="5400000" rotWithShape="0">
              <a:srgbClr val="808080">
                <a:alpha val="34998"/>
              </a:srgbClr>
            </a:outerShdw>
          </a:effectLst>
        </p:spPr>
        <p:txBody>
          <a:bodyPr lIns="0" rIns="0" anchor="ctr"/>
          <a:lstStyle/>
          <a:p>
            <a:pPr algn="ctr">
              <a:defRPr/>
            </a:pPr>
            <a:r>
              <a:rPr lang="en-US" sz="1500" dirty="0">
                <a:solidFill>
                  <a:prstClr val="white"/>
                </a:solidFill>
                <a:latin typeface="Calibri"/>
                <a:ea typeface="宋体" panose="02010600030101010101" pitchFamily="2" charset="-122"/>
              </a:rPr>
              <a:t>Action</a:t>
            </a:r>
          </a:p>
        </p:txBody>
      </p:sp>
      <p:sp>
        <p:nvSpPr>
          <p:cNvPr id="18461" name="标题 1">
            <a:extLst>
              <a:ext uri="{FF2B5EF4-FFF2-40B4-BE49-F238E27FC236}">
                <a16:creationId xmlns:a16="http://schemas.microsoft.com/office/drawing/2014/main" id="{43828D1C-BBC0-412D-9154-37D69AB280BA}"/>
              </a:ext>
            </a:extLst>
          </p:cNvPr>
          <p:cNvSpPr>
            <a:spLocks noGrp="1"/>
          </p:cNvSpPr>
          <p:nvPr>
            <p:ph type="title"/>
          </p:nvPr>
        </p:nvSpPr>
        <p:spPr bwMode="auto">
          <a:xfrm>
            <a:off x="1558926" y="44450"/>
            <a:ext cx="910907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latin typeface="黑体" panose="02010609060101010101" pitchFamily="49" charset="-122"/>
                <a:ea typeface="黑体" panose="02010609060101010101" pitchFamily="49" charset="-122"/>
              </a:rPr>
              <a:t>Spark</a:t>
            </a:r>
            <a:r>
              <a:rPr lang="zh-CN" altLang="en-US">
                <a:latin typeface="黑体" panose="02010609060101010101" pitchFamily="49" charset="-122"/>
                <a:ea typeface="黑体" panose="02010609060101010101" pitchFamily="49" charset="-122"/>
              </a:rPr>
              <a:t>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par>
                                <p:cTn id="8" presetID="26" presetClass="emph" presetSubtype="0" fill="hold" grpId="1" nodeType="withEffect">
                                  <p:stCondLst>
                                    <p:cond delay="0"/>
                                  </p:stCondLst>
                                  <p:childTnLst>
                                    <p:animEffect transition="out" filter="fade">
                                      <p:cBhvr>
                                        <p:cTn id="9" dur="500" tmFilter="0, 0; .2, .5; .8, .5; 1, 0"/>
                                        <p:tgtEl>
                                          <p:spTgt spid="47"/>
                                        </p:tgtEl>
                                      </p:cBhvr>
                                    </p:animEffect>
                                    <p:animScale>
                                      <p:cBhvr>
                                        <p:cTn id="10" dur="250" autoRev="1" fill="hold"/>
                                        <p:tgtEl>
                                          <p:spTgt spid="47"/>
                                        </p:tgtEl>
                                      </p:cBhvr>
                                      <p:by x="105000" y="105000"/>
                                    </p:animScale>
                                  </p:childTnLst>
                                </p:cTn>
                              </p:par>
                              <p:par>
                                <p:cTn id="11" presetID="9"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dissolve">
                                      <p:cBhvr>
                                        <p:cTn id="13" dur="500"/>
                                        <p:tgtEl>
                                          <p:spTgt spid="48"/>
                                        </p:tgtEl>
                                      </p:cBhvr>
                                    </p:animEffect>
                                  </p:childTnLst>
                                </p:cTn>
                              </p:par>
                              <p:par>
                                <p:cTn id="14" presetID="26" presetClass="emph" presetSubtype="0" fill="hold" grpId="1" nodeType="withEffect">
                                  <p:stCondLst>
                                    <p:cond delay="0"/>
                                  </p:stCondLst>
                                  <p:childTnLst>
                                    <p:animEffect transition="out" filter="fade">
                                      <p:cBhvr>
                                        <p:cTn id="15" dur="500" tmFilter="0, 0; .2, .5; .8, .5; 1, 0"/>
                                        <p:tgtEl>
                                          <p:spTgt spid="48"/>
                                        </p:tgtEl>
                                      </p:cBhvr>
                                    </p:animEffect>
                                    <p:animScale>
                                      <p:cBhvr>
                                        <p:cTn id="16" dur="250" autoRev="1" fill="hold"/>
                                        <p:tgtEl>
                                          <p:spTgt spid="48"/>
                                        </p:tgtEl>
                                      </p:cBhvr>
                                      <p:by x="105000" y="105000"/>
                                    </p:animScale>
                                  </p:childTnLst>
                                </p:cTn>
                              </p:par>
                              <p:par>
                                <p:cTn id="17" presetID="9"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dissolve">
                                      <p:cBhvr>
                                        <p:cTn id="19" dur="500"/>
                                        <p:tgtEl>
                                          <p:spTgt spid="49"/>
                                        </p:tgtEl>
                                      </p:cBhvr>
                                    </p:animEffect>
                                  </p:childTnLst>
                                </p:cTn>
                              </p:par>
                              <p:par>
                                <p:cTn id="20" presetID="26" presetClass="emph" presetSubtype="0" fill="hold" grpId="1" nodeType="withEffect">
                                  <p:stCondLst>
                                    <p:cond delay="0"/>
                                  </p:stCondLst>
                                  <p:childTnLst>
                                    <p:animEffect transition="out" filter="fade">
                                      <p:cBhvr>
                                        <p:cTn id="21" dur="500" tmFilter="0, 0; .2, .5; .8, .5; 1, 0"/>
                                        <p:tgtEl>
                                          <p:spTgt spid="49"/>
                                        </p:tgtEl>
                                      </p:cBhvr>
                                    </p:animEffect>
                                    <p:animScale>
                                      <p:cBhvr>
                                        <p:cTn id="22" dur="250" autoRev="1" fill="hold"/>
                                        <p:tgtEl>
                                          <p:spTgt spid="49"/>
                                        </p:tgtEl>
                                      </p:cBhvr>
                                      <p:by x="105000" y="105000"/>
                                    </p:animScale>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dissolve">
                                      <p:cBhvr>
                                        <p:cTn id="27" dur="500"/>
                                        <p:tgtEl>
                                          <p:spTgt spid="50"/>
                                        </p:tgtEl>
                                      </p:cBhvr>
                                    </p:animEffect>
                                  </p:childTnLst>
                                </p:cTn>
                              </p:par>
                              <p:par>
                                <p:cTn id="28" presetID="26" presetClass="emph" presetSubtype="0" fill="hold" grpId="1" nodeType="withEffect">
                                  <p:stCondLst>
                                    <p:cond delay="0"/>
                                  </p:stCondLst>
                                  <p:childTnLst>
                                    <p:animEffect transition="out" filter="fade">
                                      <p:cBhvr>
                                        <p:cTn id="29" dur="500" tmFilter="0, 0; .2, .5; .8, .5; 1, 0"/>
                                        <p:tgtEl>
                                          <p:spTgt spid="50"/>
                                        </p:tgtEl>
                                      </p:cBhvr>
                                    </p:animEffect>
                                    <p:animScale>
                                      <p:cBhvr>
                                        <p:cTn id="30" dur="250" autoRev="1" fill="hold"/>
                                        <p:tgtEl>
                                          <p:spTgt spid="50"/>
                                        </p:tgtEl>
                                      </p:cBhvr>
                                      <p:by x="105000" y="105000"/>
                                    </p:animScale>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dissolve">
                                      <p:cBhvr>
                                        <p:cTn id="35" dur="500"/>
                                        <p:tgtEl>
                                          <p:spTgt spid="51"/>
                                        </p:tgtEl>
                                      </p:cBhvr>
                                    </p:animEffect>
                                  </p:childTnLst>
                                </p:cTn>
                              </p:par>
                              <p:par>
                                <p:cTn id="36" presetID="26" presetClass="emph" presetSubtype="0" fill="hold" grpId="1" nodeType="withEffect">
                                  <p:stCondLst>
                                    <p:cond delay="0"/>
                                  </p:stCondLst>
                                  <p:childTnLst>
                                    <p:animEffect transition="out" filter="fade">
                                      <p:cBhvr>
                                        <p:cTn id="37" dur="500" tmFilter="0, 0; .2, .5; .8, .5; 1, 0"/>
                                        <p:tgtEl>
                                          <p:spTgt spid="51"/>
                                        </p:tgtEl>
                                      </p:cBhvr>
                                    </p:animEffect>
                                    <p:animScale>
                                      <p:cBhvr>
                                        <p:cTn id="38" dur="250" autoRev="1" fill="hold"/>
                                        <p:tgtEl>
                                          <p:spTgt spid="51"/>
                                        </p:tgtEl>
                                      </p:cBhvr>
                                      <p:by x="105000" y="105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dissolve">
                                      <p:cBhvr>
                                        <p:cTn id="43" dur="500"/>
                                        <p:tgtEl>
                                          <p:spTgt spid="52"/>
                                        </p:tgtEl>
                                      </p:cBhvr>
                                    </p:animEffect>
                                  </p:childTnLst>
                                </p:cTn>
                              </p:par>
                              <p:par>
                                <p:cTn id="44" presetID="26" presetClass="emph" presetSubtype="0" fill="hold" grpId="1" nodeType="withEffect">
                                  <p:stCondLst>
                                    <p:cond delay="0"/>
                                  </p:stCondLst>
                                  <p:childTnLst>
                                    <p:animEffect transition="out" filter="fade">
                                      <p:cBhvr>
                                        <p:cTn id="45" dur="500" tmFilter="0, 0; .2, .5; .8, .5; 1, 0"/>
                                        <p:tgtEl>
                                          <p:spTgt spid="52"/>
                                        </p:tgtEl>
                                      </p:cBhvr>
                                    </p:animEffect>
                                    <p:animScale>
                                      <p:cBhvr>
                                        <p:cTn id="46" dur="250" autoRev="1" fill="hold"/>
                                        <p:tgtEl>
                                          <p:spTgt spid="5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a:extLst>
              <a:ext uri="{FF2B5EF4-FFF2-40B4-BE49-F238E27FC236}">
                <a16:creationId xmlns:a16="http://schemas.microsoft.com/office/drawing/2014/main" id="{E518C51B-C449-42E5-9DE3-851B39267493}"/>
              </a:ext>
            </a:extLst>
          </p:cNvPr>
          <p:cNvSpPr>
            <a:spLocks noGrp="1"/>
          </p:cNvSpPr>
          <p:nvPr>
            <p:ph type="title"/>
          </p:nvPr>
        </p:nvSpPr>
        <p:spPr bwMode="auto">
          <a:xfrm>
            <a:off x="1558926" y="44450"/>
            <a:ext cx="910907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latin typeface="黑体" panose="02010609060101010101" pitchFamily="49" charset="-122"/>
                <a:ea typeface="黑体" panose="02010609060101010101" pitchFamily="49" charset="-122"/>
              </a:rPr>
              <a:t>Spark</a:t>
            </a:r>
            <a:r>
              <a:rPr lang="zh-CN" altLang="en-US">
                <a:latin typeface="黑体" panose="02010609060101010101" pitchFamily="49" charset="-122"/>
                <a:ea typeface="黑体" panose="02010609060101010101" pitchFamily="49" charset="-122"/>
              </a:rPr>
              <a:t>框架优势</a:t>
            </a:r>
          </a:p>
        </p:txBody>
      </p:sp>
      <p:sp>
        <p:nvSpPr>
          <p:cNvPr id="20482" name="内容占位符 2">
            <a:extLst>
              <a:ext uri="{FF2B5EF4-FFF2-40B4-BE49-F238E27FC236}">
                <a16:creationId xmlns:a16="http://schemas.microsoft.com/office/drawing/2014/main" id="{EBB74BD6-8B6D-4274-B785-137858DF6D8A}"/>
              </a:ext>
            </a:extLst>
          </p:cNvPr>
          <p:cNvSpPr>
            <a:spLocks noGrp="1"/>
          </p:cNvSpPr>
          <p:nvPr>
            <p:ph idx="1"/>
          </p:nvPr>
        </p:nvSpPr>
        <p:spPr bwMode="auto">
          <a:xfrm>
            <a:off x="1631950" y="908050"/>
            <a:ext cx="9036050" cy="568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ü"/>
            </a:pPr>
            <a:r>
              <a:rPr lang="zh-CN" altLang="en-US" sz="2400">
                <a:latin typeface="黑体" panose="02010609060101010101" pitchFamily="49" charset="-122"/>
                <a:ea typeface="黑体" panose="02010609060101010101" pitchFamily="49" charset="-122"/>
              </a:rPr>
              <a:t>弹性分布式</a:t>
            </a:r>
            <a:r>
              <a:rPr lang="en-US" altLang="zh-CN" sz="2400">
                <a:latin typeface="黑体" panose="02010609060101010101" pitchFamily="49" charset="-122"/>
                <a:ea typeface="黑体" panose="02010609060101010101" pitchFamily="49" charset="-122"/>
              </a:rPr>
              <a:t>RDD</a:t>
            </a:r>
            <a:endParaRPr lang="zh-CN" altLang="en-US" sz="240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zh-CN" altLang="en-US" sz="2400">
                <a:latin typeface="黑体" panose="02010609060101010101" pitchFamily="49" charset="-122"/>
                <a:ea typeface="黑体" panose="02010609060101010101" pitchFamily="49" charset="-122"/>
              </a:rPr>
              <a:t>提供了支持</a:t>
            </a:r>
            <a:r>
              <a:rPr lang="en-US" altLang="zh-CN" sz="2400">
                <a:latin typeface="黑体" panose="02010609060101010101" pitchFamily="49" charset="-122"/>
                <a:ea typeface="黑体" panose="02010609060101010101" pitchFamily="49" charset="-122"/>
              </a:rPr>
              <a:t>DAG</a:t>
            </a:r>
            <a:r>
              <a:rPr lang="zh-CN" altLang="en-US" sz="2400">
                <a:latin typeface="黑体" panose="02010609060101010101" pitchFamily="49" charset="-122"/>
                <a:ea typeface="黑体" panose="02010609060101010101" pitchFamily="49" charset="-122"/>
              </a:rPr>
              <a:t>图的分布式并行计算框架，减少多次计算之间中间结果</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开销</a:t>
            </a:r>
          </a:p>
          <a:p>
            <a:pPr eaLnBrk="1" hangingPunct="1">
              <a:buFont typeface="Wingdings" panose="05000000000000000000" pitchFamily="2" charset="2"/>
              <a:buChar char="ü"/>
            </a:pPr>
            <a:r>
              <a:rPr lang="zh-CN" altLang="en-US" sz="2400">
                <a:latin typeface="黑体" panose="02010609060101010101" pitchFamily="49" charset="-122"/>
                <a:ea typeface="黑体" panose="02010609060101010101" pitchFamily="49" charset="-122"/>
              </a:rPr>
              <a:t>提供</a:t>
            </a: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机制来支持多次迭代计算或者数据共享，减少</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开销</a:t>
            </a:r>
          </a:p>
          <a:p>
            <a:pPr eaLnBrk="1" hangingPunct="1">
              <a:buFont typeface="Wingdings" panose="05000000000000000000" pitchFamily="2" charset="2"/>
              <a:buChar char="ü"/>
            </a:pPr>
            <a:r>
              <a:rPr lang="en-US" altLang="zh-CN" sz="2400">
                <a:latin typeface="黑体" panose="02010609060101010101" pitchFamily="49" charset="-122"/>
                <a:ea typeface="黑体" panose="02010609060101010101" pitchFamily="49" charset="-122"/>
              </a:rPr>
              <a:t>RDD</a:t>
            </a:r>
            <a:r>
              <a:rPr lang="zh-CN" altLang="en-US" sz="2400">
                <a:latin typeface="黑体" panose="02010609060101010101" pitchFamily="49" charset="-122"/>
                <a:ea typeface="黑体" panose="02010609060101010101" pitchFamily="49" charset="-122"/>
              </a:rPr>
              <a:t>之间维护了血统关系，一旦</a:t>
            </a:r>
            <a:r>
              <a:rPr lang="en-US" altLang="zh-CN" sz="2400">
                <a:latin typeface="黑体" panose="02010609060101010101" pitchFamily="49" charset="-122"/>
                <a:ea typeface="黑体" panose="02010609060101010101" pitchFamily="49" charset="-122"/>
              </a:rPr>
              <a:t>RDD fail</a:t>
            </a:r>
            <a:r>
              <a:rPr lang="zh-CN" altLang="en-US" sz="2400">
                <a:latin typeface="黑体" panose="02010609060101010101" pitchFamily="49" charset="-122"/>
                <a:ea typeface="黑体" panose="02010609060101010101" pitchFamily="49" charset="-122"/>
              </a:rPr>
              <a:t>掉了，能通过父</a:t>
            </a:r>
            <a:r>
              <a:rPr lang="en-US" altLang="zh-CN" sz="2400">
                <a:latin typeface="黑体" panose="02010609060101010101" pitchFamily="49" charset="-122"/>
                <a:ea typeface="黑体" panose="02010609060101010101" pitchFamily="49" charset="-122"/>
              </a:rPr>
              <a:t>RDD</a:t>
            </a:r>
            <a:r>
              <a:rPr lang="zh-CN" altLang="en-US" sz="2400">
                <a:latin typeface="黑体" panose="02010609060101010101" pitchFamily="49" charset="-122"/>
                <a:ea typeface="黑体" panose="02010609060101010101" pitchFamily="49" charset="-122"/>
              </a:rPr>
              <a:t>自动重建，保证了容错性</a:t>
            </a:r>
          </a:p>
          <a:p>
            <a:pPr eaLnBrk="1" hangingPunct="1">
              <a:buFont typeface="Wingdings" panose="05000000000000000000" pitchFamily="2" charset="2"/>
              <a:buChar char="ü"/>
            </a:pPr>
            <a:r>
              <a:rPr lang="zh-CN" altLang="en-US" sz="2400">
                <a:latin typeface="黑体" panose="02010609060101010101" pitchFamily="49" charset="-122"/>
                <a:ea typeface="黑体" panose="02010609060101010101" pitchFamily="49" charset="-122"/>
              </a:rPr>
              <a:t>移动计算而非移动数据，</a:t>
            </a:r>
            <a:r>
              <a:rPr lang="en-US" altLang="zh-CN" sz="2400">
                <a:latin typeface="黑体" panose="02010609060101010101" pitchFamily="49" charset="-122"/>
                <a:ea typeface="黑体" panose="02010609060101010101" pitchFamily="49" charset="-122"/>
              </a:rPr>
              <a:t>RDD Partition</a:t>
            </a:r>
            <a:r>
              <a:rPr lang="zh-CN" altLang="en-US" sz="2400">
                <a:latin typeface="黑体" panose="02010609060101010101" pitchFamily="49" charset="-122"/>
                <a:ea typeface="黑体" panose="02010609060101010101" pitchFamily="49" charset="-122"/>
              </a:rPr>
              <a:t>可以就近读取分布式文件系统中的数据块到各个节点内存中进行计算</a:t>
            </a:r>
          </a:p>
          <a:p>
            <a:pPr eaLnBrk="1" hangingPunct="1">
              <a:buFont typeface="Wingdings" panose="05000000000000000000" pitchFamily="2" charset="2"/>
              <a:buChar char="ü"/>
            </a:pPr>
            <a:r>
              <a:rPr lang="zh-CN" altLang="en-US" sz="2400">
                <a:latin typeface="黑体" panose="02010609060101010101" pitchFamily="49" charset="-122"/>
                <a:ea typeface="黑体" panose="02010609060101010101" pitchFamily="49" charset="-122"/>
              </a:rPr>
              <a:t>使用多线程池模型来减少</a:t>
            </a:r>
            <a:r>
              <a:rPr lang="en-US" altLang="zh-CN" sz="2400">
                <a:latin typeface="黑体" panose="02010609060101010101" pitchFamily="49" charset="-122"/>
                <a:ea typeface="黑体" panose="02010609060101010101" pitchFamily="49" charset="-122"/>
              </a:rPr>
              <a:t>task</a:t>
            </a:r>
            <a:r>
              <a:rPr lang="zh-CN" altLang="en-US" sz="2400">
                <a:latin typeface="黑体" panose="02010609060101010101" pitchFamily="49" charset="-122"/>
                <a:ea typeface="黑体" panose="02010609060101010101" pitchFamily="49" charset="-122"/>
              </a:rPr>
              <a:t>启动开稍</a:t>
            </a:r>
          </a:p>
          <a:p>
            <a:pPr eaLnBrk="1" hangingPunct="1">
              <a:buFont typeface="Wingdings" panose="05000000000000000000" pitchFamily="2" charset="2"/>
              <a:buChar char="ü"/>
            </a:pPr>
            <a:r>
              <a:rPr lang="en-US" altLang="zh-TW" sz="2400">
                <a:latin typeface="黑体" panose="02010609060101010101" pitchFamily="49" charset="-122"/>
                <a:ea typeface="黑体" panose="02010609060101010101" pitchFamily="49" charset="-122"/>
              </a:rPr>
              <a:t>shuffle</a:t>
            </a:r>
            <a:r>
              <a:rPr lang="zh-TW" altLang="en-US" sz="2400">
                <a:latin typeface="黑体" panose="02010609060101010101" pitchFamily="49" charset="-122"/>
                <a:ea typeface="黑体" panose="02010609060101010101" pitchFamily="49" charset="-122"/>
              </a:rPr>
              <a:t>过程中避免不必要的</a:t>
            </a:r>
            <a:r>
              <a:rPr lang="en-US" altLang="zh-TW" sz="2400">
                <a:latin typeface="黑体" panose="02010609060101010101" pitchFamily="49" charset="-122"/>
                <a:ea typeface="黑体" panose="02010609060101010101" pitchFamily="49" charset="-122"/>
              </a:rPr>
              <a:t>sort</a:t>
            </a:r>
            <a:r>
              <a:rPr lang="zh-TW" altLang="en-US" sz="2400">
                <a:latin typeface="黑体" panose="02010609060101010101" pitchFamily="49" charset="-122"/>
                <a:ea typeface="黑体" panose="02010609060101010101" pitchFamily="49" charset="-122"/>
              </a:rPr>
              <a:t>操作</a:t>
            </a:r>
          </a:p>
          <a:p>
            <a:pPr eaLnBrk="1" hangingPunct="1">
              <a:buFont typeface="Wingdings" panose="05000000000000000000" pitchFamily="2" charset="2"/>
              <a:buChar char="ü"/>
            </a:pPr>
            <a:r>
              <a:rPr lang="zh-TW" altLang="en-US" sz="2400">
                <a:latin typeface="黑体" panose="02010609060101010101" pitchFamily="49" charset="-122"/>
                <a:ea typeface="黑体" panose="02010609060101010101" pitchFamily="49" charset="-122"/>
              </a:rPr>
              <a:t>采用容错的、高可伸缩性的</a:t>
            </a:r>
            <a:r>
              <a:rPr lang="en-US" altLang="zh-TW" sz="2400">
                <a:latin typeface="黑体" panose="02010609060101010101" pitchFamily="49" charset="-122"/>
                <a:ea typeface="黑体" panose="02010609060101010101" pitchFamily="49" charset="-122"/>
              </a:rPr>
              <a:t>akka</a:t>
            </a:r>
            <a:r>
              <a:rPr lang="zh-TW" altLang="en-US" sz="2400">
                <a:latin typeface="黑体" panose="02010609060101010101" pitchFamily="49" charset="-122"/>
                <a:ea typeface="黑体" panose="02010609060101010101" pitchFamily="49" charset="-122"/>
              </a:rPr>
              <a:t>作为通讯框架</a:t>
            </a:r>
            <a:endParaRPr lang="zh-CN" altLang="en-US" sz="2400">
              <a:latin typeface="黑体" panose="02010609060101010101" pitchFamily="49" charset="-122"/>
              <a:ea typeface="黑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a:extLst>
              <a:ext uri="{FF2B5EF4-FFF2-40B4-BE49-F238E27FC236}">
                <a16:creationId xmlns:a16="http://schemas.microsoft.com/office/drawing/2014/main" id="{6B3D51E2-EBEC-41D3-8785-A50B53C93F54}"/>
              </a:ext>
            </a:extLst>
          </p:cNvPr>
          <p:cNvSpPr>
            <a:spLocks noGrp="1"/>
          </p:cNvSpPr>
          <p:nvPr>
            <p:ph type="title"/>
          </p:nvPr>
        </p:nvSpPr>
        <p:spPr bwMode="auto">
          <a:xfrm>
            <a:off x="1558926" y="44450"/>
            <a:ext cx="910907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latin typeface="黑体" panose="02010609060101010101" pitchFamily="49" charset="-122"/>
                <a:ea typeface="黑体" panose="02010609060101010101" pitchFamily="49" charset="-122"/>
              </a:rPr>
              <a:t>Scala</a:t>
            </a:r>
            <a:endParaRPr lang="zh-CN" altLang="en-US">
              <a:latin typeface="黑体" panose="02010609060101010101" pitchFamily="49" charset="-122"/>
              <a:ea typeface="黑体" panose="02010609060101010101" pitchFamily="49" charset="-122"/>
            </a:endParaRPr>
          </a:p>
        </p:txBody>
      </p:sp>
      <p:sp>
        <p:nvSpPr>
          <p:cNvPr id="35842" name="内容占位符 2">
            <a:extLst>
              <a:ext uri="{FF2B5EF4-FFF2-40B4-BE49-F238E27FC236}">
                <a16:creationId xmlns:a16="http://schemas.microsoft.com/office/drawing/2014/main" id="{553C7BB4-A371-499C-B100-8180DDC67CF3}"/>
              </a:ext>
            </a:extLst>
          </p:cNvPr>
          <p:cNvSpPr>
            <a:spLocks noGrp="1"/>
          </p:cNvSpPr>
          <p:nvPr>
            <p:ph idx="1"/>
          </p:nvPr>
        </p:nvSpPr>
        <p:spPr bwMode="auto">
          <a:xfrm>
            <a:off x="1847851" y="908050"/>
            <a:ext cx="8640763" cy="568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ü"/>
            </a:pPr>
            <a:r>
              <a:rPr lang="zh-CN" altLang="en-US">
                <a:latin typeface="黑体" panose="02010609060101010101" pitchFamily="49" charset="-122"/>
                <a:ea typeface="黑体" panose="02010609060101010101" pitchFamily="49" charset="-122"/>
              </a:rPr>
              <a:t>函数性编程语言</a:t>
            </a:r>
            <a:endParaRPr lang="en-US" altLang="zh-CN">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zh-CN" altLang="en-US">
                <a:latin typeface="黑体" panose="02010609060101010101" pitchFamily="49" charset="-122"/>
                <a:ea typeface="黑体" panose="02010609060101010101" pitchFamily="49" charset="-122"/>
              </a:rPr>
              <a:t>面向对象</a:t>
            </a:r>
            <a:endParaRPr lang="en-US" altLang="zh-CN">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zh-CN" altLang="en-US">
                <a:latin typeface="黑体" panose="02010609060101010101" pitchFamily="49" charset="-122"/>
                <a:ea typeface="黑体" panose="02010609060101010101" pitchFamily="49" charset="-122"/>
              </a:rPr>
              <a:t>解释性</a:t>
            </a:r>
            <a:endParaRPr lang="en-US" altLang="zh-CN">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endParaRPr lang="zh-CN" altLang="en-US">
              <a:latin typeface="黑体" panose="02010609060101010101" pitchFamily="49" charset="-122"/>
              <a:ea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21F2175D-7C36-47BA-AC7F-6FBC90702545}"/>
              </a:ext>
            </a:extLst>
          </p:cNvPr>
          <p:cNvSpPr>
            <a:spLocks noGrp="1"/>
          </p:cNvSpPr>
          <p:nvPr>
            <p:ph type="title"/>
          </p:nvPr>
        </p:nvSpPr>
        <p:spPr bwMode="auto">
          <a:xfrm>
            <a:off x="1558926" y="44450"/>
            <a:ext cx="910907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latin typeface="黑体" panose="02010609060101010101" pitchFamily="49" charset="-122"/>
                <a:ea typeface="黑体" panose="02010609060101010101" pitchFamily="49" charset="-122"/>
              </a:rPr>
              <a:t>Scala</a:t>
            </a:r>
            <a:endParaRPr lang="zh-CN" altLang="en-US">
              <a:latin typeface="黑体" panose="02010609060101010101" pitchFamily="49" charset="-122"/>
              <a:ea typeface="黑体" panose="02010609060101010101" pitchFamily="49" charset="-122"/>
            </a:endParaRPr>
          </a:p>
        </p:txBody>
      </p:sp>
      <p:sp>
        <p:nvSpPr>
          <p:cNvPr id="36866" name="内容占位符 2">
            <a:extLst>
              <a:ext uri="{FF2B5EF4-FFF2-40B4-BE49-F238E27FC236}">
                <a16:creationId xmlns:a16="http://schemas.microsoft.com/office/drawing/2014/main" id="{995C2FBA-A383-4890-AD5F-6D596C63E647}"/>
              </a:ext>
            </a:extLst>
          </p:cNvPr>
          <p:cNvSpPr>
            <a:spLocks noGrp="1"/>
          </p:cNvSpPr>
          <p:nvPr>
            <p:ph idx="1"/>
          </p:nvPr>
        </p:nvSpPr>
        <p:spPr bwMode="auto">
          <a:xfrm>
            <a:off x="1847851" y="908050"/>
            <a:ext cx="8640763" cy="568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ü"/>
            </a:pPr>
            <a:r>
              <a:rPr lang="en-US" altLang="zh-CN">
                <a:latin typeface="黑体" panose="02010609060101010101" pitchFamily="49" charset="-122"/>
                <a:ea typeface="黑体" panose="02010609060101010101" pitchFamily="49" charset="-122"/>
              </a:rPr>
              <a:t>scala</a:t>
            </a:r>
            <a:r>
              <a:rPr lang="zh-CN" altLang="en-US">
                <a:latin typeface="黑体" panose="02010609060101010101" pitchFamily="49" charset="-122"/>
                <a:ea typeface="黑体" panose="02010609060101010101" pitchFamily="49" charset="-122"/>
              </a:rPr>
              <a:t>中，几乎所有的元素都是表达式</a:t>
            </a:r>
            <a:endParaRPr lang="en-US" altLang="zh-CN">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en-US" altLang="zh-CN">
                <a:latin typeface="黑体" panose="02010609060101010101" pitchFamily="49" charset="-122"/>
                <a:ea typeface="黑体" panose="02010609060101010101" pitchFamily="49" charset="-122"/>
              </a:rPr>
              <a:t>val</a:t>
            </a:r>
            <a:r>
              <a:rPr lang="zh-CN" altLang="en-US">
                <a:latin typeface="黑体" panose="02010609060101010101" pitchFamily="49" charset="-122"/>
                <a:ea typeface="黑体" panose="02010609060101010101" pitchFamily="49" charset="-122"/>
              </a:rPr>
              <a:t>定义常量</a:t>
            </a:r>
            <a:endParaRPr lang="en-US" altLang="zh-CN">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en-US" altLang="zh-CN">
                <a:latin typeface="黑体" panose="02010609060101010101" pitchFamily="49" charset="-122"/>
                <a:ea typeface="黑体" panose="02010609060101010101" pitchFamily="49" charset="-122"/>
              </a:rPr>
              <a:t>var</a:t>
            </a:r>
            <a:r>
              <a:rPr lang="zh-CN" altLang="en-US">
                <a:latin typeface="黑体" panose="02010609060101010101" pitchFamily="49" charset="-122"/>
                <a:ea typeface="黑体" panose="02010609060101010101" pitchFamily="49" charset="-122"/>
              </a:rPr>
              <a:t>定义变量</a:t>
            </a:r>
            <a:endParaRPr lang="en-US" altLang="zh-CN">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zh-CN" altLang="en-US">
                <a:latin typeface="黑体" panose="02010609060101010101" pitchFamily="49" charset="-122"/>
                <a:ea typeface="黑体" panose="02010609060101010101" pitchFamily="49" charset="-122"/>
              </a:rPr>
              <a:t>可以省略类型，自动推导</a:t>
            </a:r>
            <a:endParaRPr lang="en-US" altLang="zh-CN">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zh-CN" altLang="en-US">
                <a:latin typeface="黑体" panose="02010609060101010101" pitchFamily="49" charset="-122"/>
                <a:ea typeface="黑体" panose="02010609060101010101" pitchFamily="49" charset="-122"/>
              </a:rPr>
              <a:t>一行一语句，行尾不需要分号</a:t>
            </a:r>
            <a:endParaRPr lang="en-US" altLang="zh-CN">
              <a:latin typeface="黑体" panose="02010609060101010101" pitchFamily="49" charset="-122"/>
              <a:ea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a:extLst>
              <a:ext uri="{FF2B5EF4-FFF2-40B4-BE49-F238E27FC236}">
                <a16:creationId xmlns:a16="http://schemas.microsoft.com/office/drawing/2014/main" id="{31CD2439-69E5-4107-A097-BDE710A1585E}"/>
              </a:ext>
            </a:extLst>
          </p:cNvPr>
          <p:cNvSpPr>
            <a:spLocks noGrp="1"/>
          </p:cNvSpPr>
          <p:nvPr>
            <p:ph type="title"/>
          </p:nvPr>
        </p:nvSpPr>
        <p:spPr bwMode="auto">
          <a:xfrm>
            <a:off x="1558926" y="44450"/>
            <a:ext cx="910907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latin typeface="黑体" panose="02010609060101010101" pitchFamily="49" charset="-122"/>
                <a:ea typeface="黑体" panose="02010609060101010101" pitchFamily="49" charset="-122"/>
              </a:rPr>
              <a:t>Scala def</a:t>
            </a:r>
            <a:r>
              <a:rPr lang="zh-CN" altLang="en-US">
                <a:latin typeface="黑体" panose="02010609060101010101" pitchFamily="49" charset="-122"/>
                <a:ea typeface="黑体" panose="02010609060101010101" pitchFamily="49" charset="-122"/>
              </a:rPr>
              <a:t>函数</a:t>
            </a:r>
          </a:p>
        </p:txBody>
      </p:sp>
      <p:sp>
        <p:nvSpPr>
          <p:cNvPr id="37890" name="内容占位符 2">
            <a:extLst>
              <a:ext uri="{FF2B5EF4-FFF2-40B4-BE49-F238E27FC236}">
                <a16:creationId xmlns:a16="http://schemas.microsoft.com/office/drawing/2014/main" id="{EAF367A1-B576-4A6D-8503-240E4843644F}"/>
              </a:ext>
            </a:extLst>
          </p:cNvPr>
          <p:cNvSpPr>
            <a:spLocks noGrp="1"/>
          </p:cNvSpPr>
          <p:nvPr>
            <p:ph idx="1"/>
          </p:nvPr>
        </p:nvSpPr>
        <p:spPr bwMode="auto">
          <a:xfrm>
            <a:off x="1847851" y="908050"/>
            <a:ext cx="8640763" cy="568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ü"/>
            </a:pPr>
            <a:r>
              <a:rPr lang="zh-CN" altLang="en-US">
                <a:latin typeface="黑体" panose="02010609060101010101" pitchFamily="49" charset="-122"/>
                <a:ea typeface="黑体" panose="02010609060101010101" pitchFamily="49" charset="-122"/>
              </a:rPr>
              <a:t>使用</a:t>
            </a:r>
            <a:r>
              <a:rPr lang="en-US" altLang="zh-CN">
                <a:latin typeface="黑体" panose="02010609060101010101" pitchFamily="49" charset="-122"/>
                <a:ea typeface="黑体" panose="02010609060101010101" pitchFamily="49" charset="-122"/>
              </a:rPr>
              <a:t>def</a:t>
            </a:r>
            <a:r>
              <a:rPr lang="zh-CN" altLang="en-US">
                <a:latin typeface="黑体" panose="02010609060101010101" pitchFamily="49" charset="-122"/>
                <a:ea typeface="黑体" panose="02010609060101010101" pitchFamily="49" charset="-122"/>
              </a:rPr>
              <a:t>来定义一个函数。</a:t>
            </a:r>
            <a:endParaRPr lang="en-US" altLang="zh-CN">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²"/>
            </a:pPr>
            <a:r>
              <a:rPr lang="zh-CN" altLang="en-US">
                <a:latin typeface="黑体" panose="02010609060101010101" pitchFamily="49" charset="-122"/>
                <a:ea typeface="黑体" panose="02010609060101010101" pitchFamily="49" charset="-122"/>
              </a:rPr>
              <a:t>函数体是一个表达式。</a:t>
            </a:r>
            <a:endParaRPr lang="en-US" altLang="zh-CN">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²"/>
            </a:pPr>
            <a:r>
              <a:rPr lang="zh-CN" altLang="en-US">
                <a:latin typeface="黑体" panose="02010609060101010101" pitchFamily="49" charset="-122"/>
                <a:ea typeface="黑体" panose="02010609060101010101" pitchFamily="49" charset="-122"/>
              </a:rPr>
              <a:t>默认最后一行的返回是返回值，如果不是递归函数，无需显式指定。</a:t>
            </a:r>
            <a:endParaRPr lang="en-US" altLang="zh-CN">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²"/>
            </a:pPr>
            <a:r>
              <a:rPr lang="zh-CN" altLang="en-US">
                <a:latin typeface="黑体" panose="02010609060101010101" pitchFamily="49" charset="-122"/>
                <a:ea typeface="黑体" panose="02010609060101010101" pitchFamily="49" charset="-122"/>
              </a:rPr>
              <a:t>函数还可以像值一样，赋值给</a:t>
            </a:r>
            <a:r>
              <a:rPr lang="en-US" altLang="zh-CN">
                <a:latin typeface="黑体" panose="02010609060101010101" pitchFamily="49" charset="-122"/>
                <a:ea typeface="黑体" panose="02010609060101010101" pitchFamily="49" charset="-122"/>
              </a:rPr>
              <a:t>var</a:t>
            </a:r>
            <a:r>
              <a:rPr lang="zh-CN" altLang="en-US">
                <a:latin typeface="黑体" panose="02010609060101010101" pitchFamily="49" charset="-122"/>
                <a:ea typeface="黑体" panose="02010609060101010101" pitchFamily="49" charset="-122"/>
              </a:rPr>
              <a:t>或</a:t>
            </a:r>
            <a:r>
              <a:rPr lang="en-US" altLang="zh-CN">
                <a:latin typeface="黑体" panose="02010609060101010101" pitchFamily="49" charset="-122"/>
                <a:ea typeface="黑体" panose="02010609060101010101" pitchFamily="49" charset="-122"/>
              </a:rPr>
              <a:t>val</a:t>
            </a:r>
            <a:r>
              <a:rPr lang="zh-CN" altLang="en-US">
                <a:latin typeface="黑体" panose="02010609060101010101" pitchFamily="49" charset="-122"/>
                <a:ea typeface="黑体" panose="02010609060101010101" pitchFamily="49" charset="-122"/>
              </a:rPr>
              <a:t>。因此函数也可以作为参数传给另一个函数</a:t>
            </a:r>
            <a:r>
              <a:rPr lang="zh-CN" altLang="en-US" b="0">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endParaRPr lang="zh-CN" altLang="en-US">
              <a:latin typeface="黑体" panose="02010609060101010101" pitchFamily="49" charset="-122"/>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a:extLst>
              <a:ext uri="{FF2B5EF4-FFF2-40B4-BE49-F238E27FC236}">
                <a16:creationId xmlns:a16="http://schemas.microsoft.com/office/drawing/2014/main" id="{B3816EDA-F228-4C19-B04F-1E15BA864D93}"/>
              </a:ext>
            </a:extLst>
          </p:cNvPr>
          <p:cNvSpPr>
            <a:spLocks noGrp="1"/>
          </p:cNvSpPr>
          <p:nvPr>
            <p:ph type="title"/>
          </p:nvPr>
        </p:nvSpPr>
        <p:spPr bwMode="auto">
          <a:xfrm>
            <a:off x="1558926" y="44450"/>
            <a:ext cx="910907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latin typeface="黑体" panose="02010609060101010101" pitchFamily="49" charset="-122"/>
                <a:ea typeface="黑体" panose="02010609060101010101" pitchFamily="49" charset="-122"/>
              </a:rPr>
              <a:t>RDD</a:t>
            </a:r>
            <a:endParaRPr lang="zh-CN" altLang="en-US">
              <a:latin typeface="黑体" panose="02010609060101010101" pitchFamily="49" charset="-122"/>
              <a:ea typeface="黑体" panose="02010609060101010101" pitchFamily="49" charset="-122"/>
            </a:endParaRPr>
          </a:p>
        </p:txBody>
      </p:sp>
      <p:sp>
        <p:nvSpPr>
          <p:cNvPr id="55298" name="内容占位符 2">
            <a:extLst>
              <a:ext uri="{FF2B5EF4-FFF2-40B4-BE49-F238E27FC236}">
                <a16:creationId xmlns:a16="http://schemas.microsoft.com/office/drawing/2014/main" id="{EF6471E2-C138-4D59-BFF0-79A6FDAE6763}"/>
              </a:ext>
            </a:extLst>
          </p:cNvPr>
          <p:cNvSpPr>
            <a:spLocks noGrp="1"/>
          </p:cNvSpPr>
          <p:nvPr>
            <p:ph idx="1"/>
          </p:nvPr>
        </p:nvSpPr>
        <p:spPr bwMode="auto">
          <a:xfrm>
            <a:off x="1847851" y="908050"/>
            <a:ext cx="8640763" cy="568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ü"/>
            </a:pPr>
            <a:r>
              <a:rPr lang="en-US" altLang="zh-CN" sz="2800">
                <a:latin typeface="黑体" panose="02010609060101010101" pitchFamily="49" charset="-122"/>
                <a:ea typeface="黑体" panose="02010609060101010101" pitchFamily="49" charset="-122"/>
              </a:rPr>
              <a:t>Spark</a:t>
            </a:r>
            <a:r>
              <a:rPr lang="zh-CN" altLang="en-US" sz="2800">
                <a:latin typeface="黑体" panose="02010609060101010101" pitchFamily="49" charset="-122"/>
                <a:ea typeface="黑体" panose="02010609060101010101" pitchFamily="49" charset="-122"/>
              </a:rPr>
              <a:t>核心</a:t>
            </a:r>
            <a:r>
              <a:rPr lang="en-US" altLang="zh-CN" sz="2800">
                <a:latin typeface="黑体" panose="02010609060101010101" pitchFamily="49" charset="-122"/>
                <a:ea typeface="黑体" panose="02010609060101010101" pitchFamily="49" charset="-122"/>
              </a:rPr>
              <a:t>RDD</a:t>
            </a:r>
            <a:r>
              <a:rPr lang="zh-CN" altLang="en-US" sz="2800">
                <a:latin typeface="黑体" panose="02010609060101010101" pitchFamily="49" charset="-122"/>
                <a:ea typeface="黑体" panose="02010609060101010101" pitchFamily="49" charset="-122"/>
              </a:rPr>
              <a:t>：</a:t>
            </a:r>
            <a:r>
              <a:rPr lang="en-US" altLang="zh-TW" sz="2800">
                <a:latin typeface="黑体" panose="02010609060101010101" pitchFamily="49" charset="-122"/>
                <a:ea typeface="黑体" panose="02010609060101010101" pitchFamily="49" charset="-122"/>
              </a:rPr>
              <a:t>Resilient Distributed Dataset </a:t>
            </a:r>
            <a:r>
              <a:rPr lang="zh-TW" altLang="en-US" sz="2800">
                <a:solidFill>
                  <a:srgbClr val="0000FF"/>
                </a:solidFill>
                <a:latin typeface="黑体" panose="02010609060101010101" pitchFamily="49" charset="-122"/>
                <a:ea typeface="黑体" panose="02010609060101010101" pitchFamily="49" charset="-122"/>
              </a:rPr>
              <a:t>弹性分布数据集</a:t>
            </a:r>
            <a:endParaRPr lang="en-US" altLang="zh-TW" sz="2800">
              <a:solidFill>
                <a:srgbClr val="0000FF"/>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en-US" altLang="zh-CN" sz="2800">
                <a:latin typeface="黑体" panose="02010609060101010101" pitchFamily="49" charset="-122"/>
                <a:ea typeface="黑体" panose="02010609060101010101" pitchFamily="49" charset="-122"/>
              </a:rPr>
              <a:t>RDD </a:t>
            </a:r>
            <a:r>
              <a:rPr lang="zh-CN" altLang="en-US" sz="2800">
                <a:latin typeface="黑体" panose="02010609060101010101" pitchFamily="49" charset="-122"/>
                <a:ea typeface="黑体" panose="02010609060101010101" pitchFamily="49" charset="-122"/>
              </a:rPr>
              <a:t>是</a:t>
            </a:r>
            <a:r>
              <a:rPr lang="en-US" altLang="zh-CN" sz="2800">
                <a:latin typeface="黑体" panose="02010609060101010101" pitchFamily="49" charset="-122"/>
                <a:ea typeface="黑体" panose="02010609060101010101" pitchFamily="49" charset="-122"/>
              </a:rPr>
              <a:t>Spark</a:t>
            </a:r>
            <a:r>
              <a:rPr lang="zh-CN" altLang="en-US" sz="2800">
                <a:latin typeface="黑体" panose="02010609060101010101" pitchFamily="49" charset="-122"/>
                <a:ea typeface="黑体" panose="02010609060101010101" pitchFamily="49" charset="-122"/>
              </a:rPr>
              <a:t>的</a:t>
            </a:r>
            <a:r>
              <a:rPr lang="zh-CN" altLang="en-US" sz="2800">
                <a:solidFill>
                  <a:srgbClr val="0000FF"/>
                </a:solidFill>
                <a:latin typeface="黑体" panose="02010609060101010101" pitchFamily="49" charset="-122"/>
                <a:ea typeface="黑体" panose="02010609060101010101" pitchFamily="49" charset="-122"/>
              </a:rPr>
              <a:t>最基本抽象</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是对分布式内存的抽象使用，实现了以操作本地集合的方式来操作分布式数据集的抽象实现。</a:t>
            </a:r>
            <a:endParaRPr lang="en-US" altLang="zh-CN" sz="280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en-US" altLang="zh-CN" sz="2800">
                <a:latin typeface="黑体" panose="02010609060101010101" pitchFamily="49" charset="-122"/>
                <a:ea typeface="黑体" panose="02010609060101010101" pitchFamily="49" charset="-122"/>
              </a:rPr>
              <a:t>RDD</a:t>
            </a:r>
            <a:r>
              <a:rPr lang="zh-CN" altLang="en-US" sz="2800">
                <a:latin typeface="黑体" panose="02010609060101010101" pitchFamily="49" charset="-122"/>
                <a:ea typeface="黑体" panose="02010609060101010101" pitchFamily="49" charset="-122"/>
              </a:rPr>
              <a:t>表示</a:t>
            </a:r>
            <a:r>
              <a:rPr lang="zh-CN" altLang="en-US" sz="2800">
                <a:solidFill>
                  <a:srgbClr val="0000FF"/>
                </a:solidFill>
                <a:latin typeface="黑体" panose="02010609060101010101" pitchFamily="49" charset="-122"/>
                <a:ea typeface="黑体" panose="02010609060101010101" pitchFamily="49" charset="-122"/>
              </a:rPr>
              <a:t>已被分区</a:t>
            </a:r>
            <a:r>
              <a:rPr lang="zh-CN" altLang="en-US" sz="2800">
                <a:latin typeface="黑体" panose="02010609060101010101" pitchFamily="49" charset="-122"/>
                <a:ea typeface="黑体" panose="02010609060101010101" pitchFamily="49" charset="-122"/>
              </a:rPr>
              <a:t>，不可变的并能够被并行操作的数据集合，不同的数据集格式对应不同的</a:t>
            </a:r>
            <a:r>
              <a:rPr lang="en-US" altLang="zh-CN" sz="2800">
                <a:latin typeface="黑体" panose="02010609060101010101" pitchFamily="49" charset="-122"/>
                <a:ea typeface="黑体" panose="02010609060101010101" pitchFamily="49" charset="-122"/>
              </a:rPr>
              <a:t>RDD</a:t>
            </a:r>
            <a:r>
              <a:rPr lang="zh-CN" altLang="en-US" sz="2800">
                <a:latin typeface="黑体" panose="02010609060101010101" pitchFamily="49" charset="-122"/>
                <a:ea typeface="黑体" panose="02010609060101010101" pitchFamily="49" charset="-122"/>
              </a:rPr>
              <a:t>实现。</a:t>
            </a:r>
            <a:r>
              <a:rPr lang="en-US" altLang="zh-CN" sz="2800">
                <a:solidFill>
                  <a:srgbClr val="0000FF"/>
                </a:solidFill>
                <a:latin typeface="黑体" panose="02010609060101010101" pitchFamily="49" charset="-122"/>
                <a:ea typeface="黑体" panose="02010609060101010101" pitchFamily="49" charset="-122"/>
              </a:rPr>
              <a:t>RDD</a:t>
            </a:r>
            <a:r>
              <a:rPr lang="zh-CN" altLang="en-US" sz="2800">
                <a:solidFill>
                  <a:srgbClr val="0000FF"/>
                </a:solidFill>
                <a:latin typeface="黑体" panose="02010609060101010101" pitchFamily="49" charset="-122"/>
                <a:ea typeface="黑体" panose="02010609060101010101" pitchFamily="49" charset="-122"/>
              </a:rPr>
              <a:t>必须是可序列化的</a:t>
            </a:r>
            <a:r>
              <a:rPr lang="zh-CN" altLang="en-US" sz="2800">
                <a:latin typeface="黑体" panose="02010609060101010101" pitchFamily="49"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zh-CN" altLang="en-US" sz="2800">
                <a:latin typeface="黑体" panose="02010609060101010101" pitchFamily="49" charset="-122"/>
                <a:ea typeface="黑体" panose="02010609060101010101" pitchFamily="49" charset="-122"/>
              </a:rPr>
              <a:t>每次对</a:t>
            </a:r>
            <a:r>
              <a:rPr lang="en-US" altLang="zh-CN" sz="2800">
                <a:latin typeface="黑体" panose="02010609060101010101" pitchFamily="49" charset="-122"/>
                <a:ea typeface="黑体" panose="02010609060101010101" pitchFamily="49" charset="-122"/>
              </a:rPr>
              <a:t>RDD</a:t>
            </a:r>
            <a:r>
              <a:rPr lang="zh-CN" altLang="en-US" sz="2800">
                <a:latin typeface="黑体" panose="02010609060101010101" pitchFamily="49" charset="-122"/>
                <a:ea typeface="黑体" panose="02010609060101010101" pitchFamily="49" charset="-122"/>
              </a:rPr>
              <a:t>数据集的操作之后的结果，</a:t>
            </a:r>
            <a:r>
              <a:rPr lang="zh-CN" altLang="en-US" sz="2800">
                <a:solidFill>
                  <a:srgbClr val="0000FF"/>
                </a:solidFill>
                <a:latin typeface="黑体" panose="02010609060101010101" pitchFamily="49" charset="-122"/>
                <a:ea typeface="黑体" panose="02010609060101010101" pitchFamily="49" charset="-122"/>
              </a:rPr>
              <a:t>都可以存放到内存中</a:t>
            </a:r>
            <a:r>
              <a:rPr lang="zh-CN" altLang="en-US" sz="2800">
                <a:latin typeface="黑体" panose="02010609060101010101" pitchFamily="49" charset="-122"/>
                <a:ea typeface="黑体" panose="02010609060101010101" pitchFamily="49" charset="-122"/>
              </a:rPr>
              <a:t>，下一个操作可以直接从内存中输入，省去了</a:t>
            </a:r>
            <a:r>
              <a:rPr lang="en-US" altLang="zh-CN" sz="2800">
                <a:latin typeface="黑体" panose="02010609060101010101" pitchFamily="49" charset="-122"/>
                <a:ea typeface="黑体" panose="02010609060101010101" pitchFamily="49" charset="-122"/>
              </a:rPr>
              <a:t>MapReduce</a:t>
            </a:r>
            <a:r>
              <a:rPr lang="zh-CN" altLang="en-US" sz="2800">
                <a:latin typeface="黑体" panose="02010609060101010101" pitchFamily="49" charset="-122"/>
                <a:ea typeface="黑体" panose="02010609060101010101" pitchFamily="49" charset="-122"/>
              </a:rPr>
              <a:t>大量的磁盘</a:t>
            </a:r>
            <a:r>
              <a:rPr lang="en-US" altLang="zh-CN" sz="2800">
                <a:latin typeface="黑体" panose="02010609060101010101" pitchFamily="49" charset="-122"/>
                <a:ea typeface="黑体" panose="02010609060101010101" pitchFamily="49" charset="-122"/>
              </a:rPr>
              <a:t>IO</a:t>
            </a:r>
            <a:r>
              <a:rPr lang="zh-CN" altLang="en-US" sz="2800">
                <a:latin typeface="黑体" panose="02010609060101010101" pitchFamily="49" charset="-122"/>
                <a:ea typeface="黑体" panose="02010609060101010101" pitchFamily="49" charset="-122"/>
              </a:rPr>
              <a:t>操作。</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a:extLst>
              <a:ext uri="{FF2B5EF4-FFF2-40B4-BE49-F238E27FC236}">
                <a16:creationId xmlns:a16="http://schemas.microsoft.com/office/drawing/2014/main" id="{9E24ACB2-9B82-42F6-A517-BA6C279A50CC}"/>
              </a:ext>
            </a:extLst>
          </p:cNvPr>
          <p:cNvSpPr>
            <a:spLocks noGrp="1"/>
          </p:cNvSpPr>
          <p:nvPr>
            <p:ph type="title"/>
          </p:nvPr>
        </p:nvSpPr>
        <p:spPr bwMode="auto">
          <a:xfrm>
            <a:off x="1558926" y="44450"/>
            <a:ext cx="910907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latin typeface="黑体" panose="02010609060101010101" pitchFamily="49" charset="-122"/>
                <a:ea typeface="黑体" panose="02010609060101010101" pitchFamily="49" charset="-122"/>
              </a:rPr>
              <a:t>RDD</a:t>
            </a:r>
            <a:r>
              <a:rPr lang="zh-CN" altLang="en-US">
                <a:latin typeface="黑体" panose="02010609060101010101" pitchFamily="49" charset="-122"/>
                <a:ea typeface="黑体" panose="02010609060101010101" pitchFamily="49" charset="-122"/>
              </a:rPr>
              <a:t>特点</a:t>
            </a:r>
          </a:p>
        </p:txBody>
      </p:sp>
      <p:sp>
        <p:nvSpPr>
          <p:cNvPr id="56322" name="内容占位符 2">
            <a:extLst>
              <a:ext uri="{FF2B5EF4-FFF2-40B4-BE49-F238E27FC236}">
                <a16:creationId xmlns:a16="http://schemas.microsoft.com/office/drawing/2014/main" id="{0A4F1FEB-126C-4FEC-BC9A-195DA6A77756}"/>
              </a:ext>
            </a:extLst>
          </p:cNvPr>
          <p:cNvSpPr>
            <a:spLocks noGrp="1"/>
          </p:cNvSpPr>
          <p:nvPr>
            <p:ph idx="1"/>
          </p:nvPr>
        </p:nvSpPr>
        <p:spPr bwMode="auto">
          <a:xfrm>
            <a:off x="1847851" y="908050"/>
            <a:ext cx="8640763" cy="568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ü"/>
            </a:pPr>
            <a:r>
              <a:rPr lang="zh-CN" altLang="en-US">
                <a:latin typeface="黑体" panose="02010609060101010101" pitchFamily="49" charset="-122"/>
                <a:ea typeface="黑体" panose="02010609060101010101" pitchFamily="49" charset="-122"/>
              </a:rPr>
              <a:t>它是在集群节点上的</a:t>
            </a:r>
            <a:r>
              <a:rPr lang="zh-CN" altLang="en-US">
                <a:solidFill>
                  <a:srgbClr val="0000FF"/>
                </a:solidFill>
                <a:latin typeface="黑体" panose="02010609060101010101" pitchFamily="49" charset="-122"/>
                <a:ea typeface="黑体" panose="02010609060101010101" pitchFamily="49" charset="-122"/>
              </a:rPr>
              <a:t>不可变的、已分区</a:t>
            </a:r>
            <a:r>
              <a:rPr lang="zh-CN" altLang="en-US">
                <a:latin typeface="黑体" panose="02010609060101010101" pitchFamily="49" charset="-122"/>
                <a:ea typeface="黑体" panose="02010609060101010101" pitchFamily="49" charset="-122"/>
              </a:rPr>
              <a:t>的集合对象。</a:t>
            </a:r>
            <a:endParaRPr lang="en-US" altLang="zh-CN">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zh-CN" altLang="en-US">
                <a:latin typeface="黑体" panose="02010609060101010101" pitchFamily="49" charset="-122"/>
                <a:ea typeface="黑体" panose="02010609060101010101" pitchFamily="49" charset="-122"/>
              </a:rPr>
              <a:t>通过并行转换的方式来创建如（</a:t>
            </a:r>
            <a:r>
              <a:rPr lang="en-US" altLang="zh-CN">
                <a:latin typeface="黑体" panose="02010609060101010101" pitchFamily="49" charset="-122"/>
                <a:ea typeface="黑体" panose="02010609060101010101" pitchFamily="49" charset="-122"/>
              </a:rPr>
              <a:t>map, filter, join, etc</a:t>
            </a:r>
            <a:r>
              <a:rPr lang="zh-CN" altLang="en-US">
                <a:latin typeface="黑体" panose="02010609060101010101" pitchFamily="49" charset="-122"/>
                <a:ea typeface="黑体" panose="02010609060101010101" pitchFamily="49" charset="-122"/>
              </a:rPr>
              <a:t>）。</a:t>
            </a:r>
            <a:endParaRPr lang="en-US" altLang="zh-CN">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zh-CN" altLang="en-US">
                <a:latin typeface="黑体" panose="02010609060101010101" pitchFamily="49" charset="-122"/>
                <a:ea typeface="黑体" panose="02010609060101010101" pitchFamily="49" charset="-122"/>
              </a:rPr>
              <a:t>失败自动重建。</a:t>
            </a:r>
            <a:endParaRPr lang="en-US" altLang="zh-CN">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zh-CN" altLang="en-US">
                <a:latin typeface="黑体" panose="02010609060101010101" pitchFamily="49" charset="-122"/>
                <a:ea typeface="黑体" panose="02010609060101010101" pitchFamily="49" charset="-122"/>
              </a:rPr>
              <a:t>可以控制存储级别（内存、磁盘等）来进行重用。</a:t>
            </a:r>
            <a:endParaRPr lang="en-US" altLang="zh-CN">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zh-CN" altLang="en-US">
                <a:solidFill>
                  <a:srgbClr val="0000FF"/>
                </a:solidFill>
                <a:latin typeface="黑体" panose="02010609060101010101" pitchFamily="49" charset="-122"/>
                <a:ea typeface="黑体" panose="02010609060101010101" pitchFamily="49" charset="-122"/>
              </a:rPr>
              <a:t>必须是可序列化的</a:t>
            </a:r>
            <a:r>
              <a:rPr lang="zh-CN" altLang="en-US">
                <a:latin typeface="黑体" panose="02010609060101010101" pitchFamily="49" charset="-122"/>
                <a:ea typeface="黑体" panose="02010609060101010101" pitchFamily="49" charset="-122"/>
              </a:rPr>
              <a:t>。</a:t>
            </a:r>
            <a:endParaRPr lang="en-US" altLang="zh-CN">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zh-CN" altLang="en-US">
                <a:latin typeface="黑体" panose="02010609060101010101" pitchFamily="49" charset="-122"/>
                <a:ea typeface="黑体" panose="02010609060101010101" pitchFamily="49" charset="-122"/>
              </a:rPr>
              <a:t>是静态类型的。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6F5F53A-0048-404B-9803-42B3039B9E04}"/>
              </a:ext>
            </a:extLst>
          </p:cNvPr>
          <p:cNvSpPr txBox="1"/>
          <p:nvPr/>
        </p:nvSpPr>
        <p:spPr>
          <a:xfrm>
            <a:off x="2100824" y="1498397"/>
            <a:ext cx="7744512" cy="2062103"/>
          </a:xfrm>
          <a:prstGeom prst="rect">
            <a:avLst/>
          </a:prstGeom>
          <a:noFill/>
        </p:spPr>
        <p:txBody>
          <a:bodyPr wrap="square" rtlCol="0">
            <a:spAutoFit/>
          </a:bodyPr>
          <a:lstStyle/>
          <a:p>
            <a:r>
              <a:rPr lang="zh-CN" altLang="en-US" sz="3200" dirty="0"/>
              <a:t>内容：</a:t>
            </a:r>
            <a:endParaRPr lang="en-US" altLang="zh-CN" sz="3200" dirty="0"/>
          </a:p>
          <a:p>
            <a:endParaRPr lang="en-US" altLang="zh-CN" sz="2400" dirty="0"/>
          </a:p>
          <a:p>
            <a:r>
              <a:rPr lang="en-US" altLang="zh-CN" sz="2400" dirty="0"/>
              <a:t>	</a:t>
            </a:r>
            <a:r>
              <a:rPr lang="zh-CN" altLang="en-US" sz="2400" dirty="0"/>
              <a:t>开题报告相关内容；</a:t>
            </a:r>
            <a:endParaRPr lang="en-US" altLang="zh-CN" sz="2400" dirty="0"/>
          </a:p>
          <a:p>
            <a:endParaRPr lang="en-US" altLang="zh-CN" sz="2400" dirty="0"/>
          </a:p>
          <a:p>
            <a:r>
              <a:rPr lang="en-US" altLang="zh-CN" sz="2400" dirty="0"/>
              <a:t>	Spark</a:t>
            </a:r>
            <a:r>
              <a:rPr lang="zh-CN" altLang="en-US" sz="2400" dirty="0"/>
              <a:t>相关内容</a:t>
            </a:r>
          </a:p>
        </p:txBody>
      </p:sp>
    </p:spTree>
    <p:extLst>
      <p:ext uri="{BB962C8B-B14F-4D97-AF65-F5344CB8AC3E}">
        <p14:creationId xmlns:p14="http://schemas.microsoft.com/office/powerpoint/2010/main" val="44512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a:extLst>
              <a:ext uri="{FF2B5EF4-FFF2-40B4-BE49-F238E27FC236}">
                <a16:creationId xmlns:a16="http://schemas.microsoft.com/office/drawing/2014/main" id="{43528348-4A9F-4783-BFB5-187371336921}"/>
              </a:ext>
            </a:extLst>
          </p:cNvPr>
          <p:cNvSpPr>
            <a:spLocks noGrp="1"/>
          </p:cNvSpPr>
          <p:nvPr>
            <p:ph type="title"/>
          </p:nvPr>
        </p:nvSpPr>
        <p:spPr bwMode="auto">
          <a:xfrm>
            <a:off x="1558926" y="44450"/>
            <a:ext cx="910907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latin typeface="黑体" panose="02010609060101010101" pitchFamily="49" charset="-122"/>
                <a:ea typeface="黑体" panose="02010609060101010101" pitchFamily="49" charset="-122"/>
              </a:rPr>
              <a:t>RDD</a:t>
            </a:r>
            <a:r>
              <a:rPr lang="zh-CN" altLang="en-US">
                <a:latin typeface="黑体" panose="02010609060101010101" pitchFamily="49" charset="-122"/>
                <a:ea typeface="黑体" panose="02010609060101010101" pitchFamily="49" charset="-122"/>
              </a:rPr>
              <a:t>特点</a:t>
            </a:r>
          </a:p>
        </p:txBody>
      </p:sp>
      <p:sp>
        <p:nvSpPr>
          <p:cNvPr id="57346" name="内容占位符 2">
            <a:extLst>
              <a:ext uri="{FF2B5EF4-FFF2-40B4-BE49-F238E27FC236}">
                <a16:creationId xmlns:a16="http://schemas.microsoft.com/office/drawing/2014/main" id="{86A45909-170D-4BE4-A267-F10559452E39}"/>
              </a:ext>
            </a:extLst>
          </p:cNvPr>
          <p:cNvSpPr>
            <a:spLocks noGrp="1"/>
          </p:cNvSpPr>
          <p:nvPr>
            <p:ph idx="1"/>
          </p:nvPr>
        </p:nvSpPr>
        <p:spPr bwMode="auto">
          <a:xfrm>
            <a:off x="1847851" y="908050"/>
            <a:ext cx="8640763" cy="568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ü"/>
            </a:pPr>
            <a:r>
              <a:rPr lang="en-US" altLang="zh-CN" sz="2800">
                <a:latin typeface="黑体" panose="02010609060101010101" pitchFamily="49" charset="-122"/>
                <a:ea typeface="黑体" panose="02010609060101010101" pitchFamily="49" charset="-122"/>
              </a:rPr>
              <a:t>RDD</a:t>
            </a:r>
            <a:r>
              <a:rPr lang="zh-CN" altLang="en-US" sz="2800">
                <a:latin typeface="黑体" panose="02010609060101010101" pitchFamily="49" charset="-122"/>
                <a:ea typeface="黑体" panose="02010609060101010101" pitchFamily="49" charset="-122"/>
              </a:rPr>
              <a:t>只能从持久存储或通过</a:t>
            </a:r>
            <a:r>
              <a:rPr lang="en-US" altLang="zh-CN" sz="2800">
                <a:solidFill>
                  <a:srgbClr val="0000FF"/>
                </a:solidFill>
                <a:latin typeface="黑体" panose="02010609060101010101" pitchFamily="49" charset="-122"/>
                <a:ea typeface="黑体" panose="02010609060101010101" pitchFamily="49" charset="-122"/>
              </a:rPr>
              <a:t>Transformations</a:t>
            </a:r>
            <a:r>
              <a:rPr lang="zh-CN" altLang="en-US" sz="2800">
                <a:solidFill>
                  <a:srgbClr val="0000FF"/>
                </a:solidFill>
                <a:latin typeface="黑体" panose="02010609060101010101" pitchFamily="49" charset="-122"/>
                <a:ea typeface="黑体" panose="02010609060101010101" pitchFamily="49" charset="-122"/>
              </a:rPr>
              <a:t>操作产生</a:t>
            </a:r>
            <a:r>
              <a:rPr lang="zh-CN" altLang="en-US" sz="2800">
                <a:latin typeface="黑体" panose="02010609060101010101" pitchFamily="49" charset="-122"/>
                <a:ea typeface="黑体" panose="02010609060101010101" pitchFamily="49" charset="-122"/>
              </a:rPr>
              <a:t>，相比于分布式共享内存（</a:t>
            </a:r>
            <a:r>
              <a:rPr lang="en-US" altLang="zh-CN" sz="2800">
                <a:latin typeface="黑体" panose="02010609060101010101" pitchFamily="49" charset="-122"/>
                <a:ea typeface="黑体" panose="02010609060101010101" pitchFamily="49" charset="-122"/>
              </a:rPr>
              <a:t>DSM</a:t>
            </a:r>
            <a:r>
              <a:rPr lang="zh-CN" altLang="en-US" sz="2800">
                <a:latin typeface="黑体" panose="02010609060101010101" pitchFamily="49" charset="-122"/>
                <a:ea typeface="黑体" panose="02010609060101010101" pitchFamily="49" charset="-122"/>
              </a:rPr>
              <a:t>）可以更高效实现容错，对于丢失部分数据分区只需根据它的</a:t>
            </a:r>
            <a:r>
              <a:rPr lang="en-US" altLang="zh-CN" sz="2800">
                <a:latin typeface="黑体" panose="02010609060101010101" pitchFamily="49" charset="-122"/>
                <a:ea typeface="黑体" panose="02010609060101010101" pitchFamily="49" charset="-122"/>
              </a:rPr>
              <a:t>lineage</a:t>
            </a:r>
            <a:r>
              <a:rPr lang="zh-CN" altLang="en-US" sz="2800">
                <a:latin typeface="黑体" panose="02010609060101010101" pitchFamily="49" charset="-122"/>
                <a:ea typeface="黑体" panose="02010609060101010101" pitchFamily="49" charset="-122"/>
              </a:rPr>
              <a:t>就可重新计算出来，而不需要做特定的</a:t>
            </a:r>
            <a:r>
              <a:rPr lang="en-US" altLang="zh-CN" sz="2800">
                <a:latin typeface="黑体" panose="02010609060101010101" pitchFamily="49" charset="-122"/>
                <a:ea typeface="黑体" panose="02010609060101010101" pitchFamily="49" charset="-122"/>
              </a:rPr>
              <a:t>Checkpoint</a:t>
            </a:r>
            <a:r>
              <a:rPr lang="zh-CN" altLang="en-US" sz="2800">
                <a:latin typeface="黑体" panose="02010609060101010101" pitchFamily="49" charset="-122"/>
                <a:ea typeface="黑体" panose="02010609060101010101" pitchFamily="49" charset="-122"/>
              </a:rPr>
              <a:t>。</a:t>
            </a:r>
          </a:p>
          <a:p>
            <a:pPr eaLnBrk="1" hangingPunct="1">
              <a:buFont typeface="Wingdings" panose="05000000000000000000" pitchFamily="2" charset="2"/>
              <a:buChar char="ü"/>
            </a:pPr>
            <a:r>
              <a:rPr lang="en-US" altLang="zh-TW" sz="2800">
                <a:solidFill>
                  <a:srgbClr val="0000FF"/>
                </a:solidFill>
                <a:latin typeface="黑体" panose="02010609060101010101" pitchFamily="49" charset="-122"/>
                <a:ea typeface="黑体" panose="02010609060101010101" pitchFamily="49" charset="-122"/>
              </a:rPr>
              <a:t>RDD</a:t>
            </a:r>
            <a:r>
              <a:rPr lang="zh-TW" altLang="en-US" sz="2800">
                <a:solidFill>
                  <a:srgbClr val="0000FF"/>
                </a:solidFill>
                <a:latin typeface="黑体" panose="02010609060101010101" pitchFamily="49" charset="-122"/>
                <a:ea typeface="黑体" panose="02010609060101010101" pitchFamily="49" charset="-122"/>
              </a:rPr>
              <a:t>的不变性</a:t>
            </a:r>
            <a:r>
              <a:rPr lang="zh-TW" altLang="en-US" sz="2800">
                <a:latin typeface="黑体" panose="02010609060101010101" pitchFamily="49" charset="-122"/>
                <a:ea typeface="黑体" panose="02010609060101010101" pitchFamily="49" charset="-122"/>
              </a:rPr>
              <a:t>，可以实现类</a:t>
            </a:r>
            <a:r>
              <a:rPr lang="en-US" altLang="zh-TW" sz="2800">
                <a:latin typeface="黑体" panose="02010609060101010101" pitchFamily="49" charset="-122"/>
                <a:ea typeface="黑体" panose="02010609060101010101" pitchFamily="49" charset="-122"/>
              </a:rPr>
              <a:t>Hadoop MapReduce</a:t>
            </a:r>
            <a:r>
              <a:rPr lang="zh-TW" altLang="en-US" sz="2800">
                <a:latin typeface="黑体" panose="02010609060101010101" pitchFamily="49" charset="-122"/>
                <a:ea typeface="黑体" panose="02010609060101010101" pitchFamily="49" charset="-122"/>
              </a:rPr>
              <a:t>的推测式执行。</a:t>
            </a:r>
          </a:p>
          <a:p>
            <a:pPr eaLnBrk="1" hangingPunct="1">
              <a:buFont typeface="Wingdings" panose="05000000000000000000" pitchFamily="2" charset="2"/>
              <a:buChar char="ü"/>
            </a:pPr>
            <a:r>
              <a:rPr lang="en-US" altLang="zh-TW" sz="2800">
                <a:latin typeface="黑体" panose="02010609060101010101" pitchFamily="49" charset="-122"/>
                <a:ea typeface="黑体" panose="02010609060101010101" pitchFamily="49" charset="-122"/>
              </a:rPr>
              <a:t>RDD</a:t>
            </a:r>
            <a:r>
              <a:rPr lang="zh-TW" altLang="en-US" sz="2800">
                <a:latin typeface="黑体" panose="02010609060101010101" pitchFamily="49" charset="-122"/>
                <a:ea typeface="黑体" panose="02010609060101010101" pitchFamily="49" charset="-122"/>
              </a:rPr>
              <a:t>的数据分区特性，通过数据的本地性来提高性能，与</a:t>
            </a:r>
            <a:r>
              <a:rPr lang="en-US" altLang="zh-TW" sz="2800">
                <a:latin typeface="黑体" panose="02010609060101010101" pitchFamily="49" charset="-122"/>
                <a:ea typeface="黑体" panose="02010609060101010101" pitchFamily="49" charset="-122"/>
              </a:rPr>
              <a:t>Hadoop MapReduce</a:t>
            </a:r>
            <a:r>
              <a:rPr lang="zh-TW" altLang="en-US" sz="2800">
                <a:latin typeface="黑体" panose="02010609060101010101" pitchFamily="49" charset="-122"/>
                <a:ea typeface="黑体" panose="02010609060101010101" pitchFamily="49" charset="-122"/>
              </a:rPr>
              <a:t>是一样的。</a:t>
            </a:r>
          </a:p>
          <a:p>
            <a:pPr eaLnBrk="1" hangingPunct="1">
              <a:buFont typeface="Wingdings" panose="05000000000000000000" pitchFamily="2" charset="2"/>
              <a:buChar char="ü"/>
            </a:pPr>
            <a:r>
              <a:rPr lang="en-US" altLang="zh-TW" sz="2800">
                <a:solidFill>
                  <a:srgbClr val="0000FF"/>
                </a:solidFill>
                <a:latin typeface="黑体" panose="02010609060101010101" pitchFamily="49" charset="-122"/>
                <a:ea typeface="黑体" panose="02010609060101010101" pitchFamily="49" charset="-122"/>
              </a:rPr>
              <a:t>RDD</a:t>
            </a:r>
            <a:r>
              <a:rPr lang="zh-TW" altLang="en-US" sz="2800">
                <a:solidFill>
                  <a:srgbClr val="0000FF"/>
                </a:solidFill>
                <a:latin typeface="黑体" panose="02010609060101010101" pitchFamily="49" charset="-122"/>
                <a:ea typeface="黑体" panose="02010609060101010101" pitchFamily="49" charset="-122"/>
              </a:rPr>
              <a:t>都是可序列化的</a:t>
            </a:r>
            <a:r>
              <a:rPr lang="zh-TW" altLang="en-US" sz="2800">
                <a:latin typeface="黑体" panose="02010609060101010101" pitchFamily="49" charset="-122"/>
                <a:ea typeface="黑体" panose="02010609060101010101" pitchFamily="49" charset="-122"/>
              </a:rPr>
              <a:t>，在内存不足时可自动降级为磁盘存储，把</a:t>
            </a:r>
            <a:r>
              <a:rPr lang="en-US" altLang="zh-TW" sz="2800">
                <a:latin typeface="黑体" panose="02010609060101010101" pitchFamily="49" charset="-122"/>
                <a:ea typeface="黑体" panose="02010609060101010101" pitchFamily="49" charset="-122"/>
              </a:rPr>
              <a:t>RDD</a:t>
            </a:r>
            <a:r>
              <a:rPr lang="zh-TW" altLang="en-US" sz="2800">
                <a:latin typeface="黑体" panose="02010609060101010101" pitchFamily="49" charset="-122"/>
                <a:ea typeface="黑体" panose="02010609060101010101" pitchFamily="49" charset="-122"/>
              </a:rPr>
              <a:t>存储于磁盘上，这时性能会有大的下降但不会差于现在的</a:t>
            </a:r>
            <a:r>
              <a:rPr lang="en-US" altLang="zh-TW" sz="2800">
                <a:latin typeface="黑体" panose="02010609060101010101" pitchFamily="49" charset="-122"/>
                <a:ea typeface="黑体" panose="02010609060101010101" pitchFamily="49" charset="-122"/>
              </a:rPr>
              <a:t>MapReduce</a:t>
            </a:r>
            <a:r>
              <a:rPr lang="zh-TW"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a:extLst>
              <a:ext uri="{FF2B5EF4-FFF2-40B4-BE49-F238E27FC236}">
                <a16:creationId xmlns:a16="http://schemas.microsoft.com/office/drawing/2014/main" id="{6D6C68E7-52FB-4803-8FC6-A72841DA8558}"/>
              </a:ext>
            </a:extLst>
          </p:cNvPr>
          <p:cNvSpPr>
            <a:spLocks noGrp="1"/>
          </p:cNvSpPr>
          <p:nvPr>
            <p:ph type="title"/>
          </p:nvPr>
        </p:nvSpPr>
        <p:spPr bwMode="auto">
          <a:xfrm>
            <a:off x="1558926" y="44450"/>
            <a:ext cx="910907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latin typeface="黑体" panose="02010609060101010101" pitchFamily="49" charset="-122"/>
                <a:ea typeface="黑体" panose="02010609060101010101" pitchFamily="49" charset="-122"/>
              </a:rPr>
              <a:t>RDD</a:t>
            </a:r>
            <a:r>
              <a:rPr lang="zh-CN" altLang="en-US">
                <a:latin typeface="黑体" panose="02010609060101010101" pitchFamily="49" charset="-122"/>
                <a:ea typeface="黑体" panose="02010609060101010101" pitchFamily="49" charset="-122"/>
              </a:rPr>
              <a:t>的存储与分区</a:t>
            </a:r>
          </a:p>
        </p:txBody>
      </p:sp>
      <p:sp>
        <p:nvSpPr>
          <p:cNvPr id="58370" name="内容占位符 2">
            <a:extLst>
              <a:ext uri="{FF2B5EF4-FFF2-40B4-BE49-F238E27FC236}">
                <a16:creationId xmlns:a16="http://schemas.microsoft.com/office/drawing/2014/main" id="{43B775FE-952D-4CCB-807D-7BCD688CBAD7}"/>
              </a:ext>
            </a:extLst>
          </p:cNvPr>
          <p:cNvSpPr>
            <a:spLocks noGrp="1"/>
          </p:cNvSpPr>
          <p:nvPr>
            <p:ph idx="1"/>
          </p:nvPr>
        </p:nvSpPr>
        <p:spPr bwMode="auto">
          <a:xfrm>
            <a:off x="1847851" y="908050"/>
            <a:ext cx="8640763" cy="568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ü"/>
            </a:pPr>
            <a:r>
              <a:rPr lang="zh-CN" altLang="en-US">
                <a:latin typeface="黑体" panose="02010609060101010101" pitchFamily="49" charset="-122"/>
                <a:ea typeface="黑体" panose="02010609060101010101" pitchFamily="49" charset="-122"/>
              </a:rPr>
              <a:t>用户可以选择不同的</a:t>
            </a:r>
            <a:r>
              <a:rPr lang="zh-CN" altLang="en-US">
                <a:solidFill>
                  <a:srgbClr val="0000FF"/>
                </a:solidFill>
                <a:latin typeface="黑体" panose="02010609060101010101" pitchFamily="49" charset="-122"/>
                <a:ea typeface="黑体" panose="02010609060101010101" pitchFamily="49" charset="-122"/>
              </a:rPr>
              <a:t>存储级别存储</a:t>
            </a:r>
            <a:r>
              <a:rPr lang="en-US" altLang="zh-CN">
                <a:solidFill>
                  <a:srgbClr val="0000FF"/>
                </a:solidFill>
                <a:latin typeface="黑体" panose="02010609060101010101" pitchFamily="49" charset="-122"/>
                <a:ea typeface="黑体" panose="02010609060101010101" pitchFamily="49" charset="-122"/>
              </a:rPr>
              <a:t>RDD</a:t>
            </a:r>
            <a:r>
              <a:rPr lang="zh-CN" altLang="en-US">
                <a:solidFill>
                  <a:srgbClr val="0000FF"/>
                </a:solidFill>
                <a:latin typeface="黑体" panose="02010609060101010101" pitchFamily="49" charset="-122"/>
                <a:ea typeface="黑体" panose="02010609060101010101" pitchFamily="49" charset="-122"/>
              </a:rPr>
              <a:t>以便重用。</a:t>
            </a:r>
          </a:p>
          <a:p>
            <a:pPr eaLnBrk="1" hangingPunct="1">
              <a:buFont typeface="Wingdings" panose="05000000000000000000" pitchFamily="2" charset="2"/>
              <a:buChar char="ü"/>
            </a:pPr>
            <a:r>
              <a:rPr lang="zh-CN" altLang="en-US">
                <a:latin typeface="黑体" panose="02010609060101010101" pitchFamily="49" charset="-122"/>
                <a:ea typeface="黑体" panose="02010609060101010101" pitchFamily="49" charset="-122"/>
              </a:rPr>
              <a:t>当前</a:t>
            </a:r>
            <a:r>
              <a:rPr lang="en-US" altLang="zh-CN">
                <a:latin typeface="黑体" panose="02010609060101010101" pitchFamily="49" charset="-122"/>
                <a:ea typeface="黑体" panose="02010609060101010101" pitchFamily="49" charset="-122"/>
              </a:rPr>
              <a:t>RDD</a:t>
            </a:r>
            <a:r>
              <a:rPr lang="zh-CN" altLang="en-US">
                <a:solidFill>
                  <a:srgbClr val="0000FF"/>
                </a:solidFill>
                <a:latin typeface="黑体" panose="02010609060101010101" pitchFamily="49" charset="-122"/>
                <a:ea typeface="黑体" panose="02010609060101010101" pitchFamily="49" charset="-122"/>
              </a:rPr>
              <a:t>默认是存储于内存</a:t>
            </a:r>
            <a:r>
              <a:rPr lang="zh-CN" altLang="en-US">
                <a:latin typeface="黑体" panose="02010609060101010101" pitchFamily="49" charset="-122"/>
                <a:ea typeface="黑体" panose="02010609060101010101" pitchFamily="49" charset="-122"/>
              </a:rPr>
              <a:t>，但当内存不足时，</a:t>
            </a:r>
            <a:r>
              <a:rPr lang="en-US" altLang="zh-CN">
                <a:latin typeface="黑体" panose="02010609060101010101" pitchFamily="49" charset="-122"/>
                <a:ea typeface="黑体" panose="02010609060101010101" pitchFamily="49" charset="-122"/>
              </a:rPr>
              <a:t>RDD</a:t>
            </a:r>
            <a:r>
              <a:rPr lang="zh-CN" altLang="en-US">
                <a:latin typeface="黑体" panose="02010609060101010101" pitchFamily="49" charset="-122"/>
                <a:ea typeface="黑体" panose="02010609060101010101" pitchFamily="49" charset="-122"/>
              </a:rPr>
              <a:t>会</a:t>
            </a:r>
            <a:r>
              <a:rPr lang="en-US" altLang="zh-CN">
                <a:latin typeface="黑体" panose="02010609060101010101" pitchFamily="49" charset="-122"/>
                <a:ea typeface="黑体" panose="02010609060101010101" pitchFamily="49" charset="-122"/>
              </a:rPr>
              <a:t>spill</a:t>
            </a:r>
            <a:r>
              <a:rPr lang="zh-CN" altLang="en-US">
                <a:latin typeface="黑体" panose="02010609060101010101" pitchFamily="49" charset="-122"/>
                <a:ea typeface="黑体" panose="02010609060101010101" pitchFamily="49" charset="-122"/>
              </a:rPr>
              <a:t>到</a:t>
            </a:r>
            <a:r>
              <a:rPr lang="en-US" altLang="zh-CN">
                <a:latin typeface="黑体" panose="02010609060101010101" pitchFamily="49" charset="-122"/>
                <a:ea typeface="黑体" panose="02010609060101010101" pitchFamily="49" charset="-122"/>
              </a:rPr>
              <a:t>disk</a:t>
            </a:r>
            <a:r>
              <a:rPr lang="zh-CN" altLang="en-US">
                <a:latin typeface="黑体" panose="02010609060101010101" pitchFamily="49" charset="-122"/>
                <a:ea typeface="黑体" panose="02010609060101010101" pitchFamily="49" charset="-122"/>
              </a:rPr>
              <a:t>。</a:t>
            </a:r>
          </a:p>
          <a:p>
            <a:pPr eaLnBrk="1" hangingPunct="1">
              <a:buFont typeface="Wingdings" panose="05000000000000000000" pitchFamily="2" charset="2"/>
              <a:buChar char="ü"/>
            </a:pPr>
            <a:r>
              <a:rPr lang="en-US" altLang="zh-CN">
                <a:latin typeface="黑体" panose="02010609060101010101" pitchFamily="49" charset="-122"/>
                <a:ea typeface="黑体" panose="02010609060101010101" pitchFamily="49" charset="-122"/>
              </a:rPr>
              <a:t>RDD</a:t>
            </a:r>
            <a:r>
              <a:rPr lang="zh-CN" altLang="en-US">
                <a:latin typeface="黑体" panose="02010609060101010101" pitchFamily="49" charset="-122"/>
                <a:ea typeface="黑体" panose="02010609060101010101" pitchFamily="49" charset="-122"/>
              </a:rPr>
              <a:t>在需要进行分区把数据分布于集群中时会根据每条记录</a:t>
            </a:r>
            <a:r>
              <a:rPr lang="en-US" altLang="zh-CN">
                <a:latin typeface="黑体" panose="02010609060101010101" pitchFamily="49" charset="-122"/>
                <a:ea typeface="黑体" panose="02010609060101010101" pitchFamily="49" charset="-122"/>
              </a:rPr>
              <a:t>Key</a:t>
            </a:r>
            <a:r>
              <a:rPr lang="zh-CN" altLang="en-US">
                <a:latin typeface="黑体" panose="02010609060101010101" pitchFamily="49" charset="-122"/>
                <a:ea typeface="黑体" panose="02010609060101010101" pitchFamily="49" charset="-122"/>
              </a:rPr>
              <a:t>进行分区（如</a:t>
            </a:r>
            <a:r>
              <a:rPr lang="en-US" altLang="zh-CN">
                <a:latin typeface="黑体" panose="02010609060101010101" pitchFamily="49" charset="-122"/>
                <a:ea typeface="黑体" panose="02010609060101010101" pitchFamily="49" charset="-122"/>
              </a:rPr>
              <a:t>Hash</a:t>
            </a:r>
            <a:r>
              <a:rPr lang="zh-CN" altLang="en-US">
                <a:latin typeface="黑体" panose="02010609060101010101" pitchFamily="49" charset="-122"/>
                <a:ea typeface="黑体" panose="02010609060101010101" pitchFamily="49" charset="-122"/>
              </a:rPr>
              <a:t>分区），以此保证两个数据集在</a:t>
            </a:r>
            <a:r>
              <a:rPr lang="en-US" altLang="zh-CN">
                <a:latin typeface="黑体" panose="02010609060101010101" pitchFamily="49" charset="-122"/>
                <a:ea typeface="黑体" panose="02010609060101010101" pitchFamily="49" charset="-122"/>
              </a:rPr>
              <a:t>Join</a:t>
            </a:r>
            <a:r>
              <a:rPr lang="zh-CN" altLang="en-US">
                <a:latin typeface="黑体" panose="02010609060101010101" pitchFamily="49" charset="-122"/>
                <a:ea typeface="黑体" panose="02010609060101010101" pitchFamily="49" charset="-122"/>
              </a:rPr>
              <a:t>时能高效</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a:extLst>
              <a:ext uri="{FF2B5EF4-FFF2-40B4-BE49-F238E27FC236}">
                <a16:creationId xmlns:a16="http://schemas.microsoft.com/office/drawing/2014/main" id="{43771BAD-C225-480C-8D4F-7F7B2F6EF078}"/>
              </a:ext>
            </a:extLst>
          </p:cNvPr>
          <p:cNvSpPr>
            <a:spLocks noGrp="1"/>
          </p:cNvSpPr>
          <p:nvPr>
            <p:ph type="title"/>
          </p:nvPr>
        </p:nvSpPr>
        <p:spPr bwMode="auto">
          <a:xfrm>
            <a:off x="1558926" y="44450"/>
            <a:ext cx="910907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latin typeface="黑体" panose="02010609060101010101" pitchFamily="49" charset="-122"/>
                <a:ea typeface="黑体" panose="02010609060101010101" pitchFamily="49" charset="-122"/>
              </a:rPr>
              <a:t>RDD</a:t>
            </a:r>
            <a:r>
              <a:rPr lang="zh-CN" altLang="en-US">
                <a:latin typeface="黑体" panose="02010609060101010101" pitchFamily="49" charset="-122"/>
                <a:ea typeface="黑体" panose="02010609060101010101" pitchFamily="49" charset="-122"/>
              </a:rPr>
              <a:t>的内部表示</a:t>
            </a:r>
          </a:p>
        </p:txBody>
      </p:sp>
      <p:sp>
        <p:nvSpPr>
          <p:cNvPr id="59394" name="内容占位符 2">
            <a:extLst>
              <a:ext uri="{FF2B5EF4-FFF2-40B4-BE49-F238E27FC236}">
                <a16:creationId xmlns:a16="http://schemas.microsoft.com/office/drawing/2014/main" id="{E2CD8CB4-986F-4DFA-A899-A1E86CC6BA9E}"/>
              </a:ext>
            </a:extLst>
          </p:cNvPr>
          <p:cNvSpPr>
            <a:spLocks noGrp="1"/>
          </p:cNvSpPr>
          <p:nvPr>
            <p:ph idx="1"/>
          </p:nvPr>
        </p:nvSpPr>
        <p:spPr bwMode="auto">
          <a:xfrm>
            <a:off x="1847851" y="908050"/>
            <a:ext cx="8640763" cy="568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ü"/>
            </a:pPr>
            <a:r>
              <a:rPr lang="zh-CN" altLang="en-US">
                <a:latin typeface="黑体" panose="02010609060101010101" pitchFamily="49" charset="-122"/>
                <a:ea typeface="黑体" panose="02010609060101010101" pitchFamily="49" charset="-122"/>
              </a:rPr>
              <a:t>分区列表（数据块列表）</a:t>
            </a:r>
          </a:p>
          <a:p>
            <a:pPr eaLnBrk="1" hangingPunct="1">
              <a:buFont typeface="Wingdings" panose="05000000000000000000" pitchFamily="2" charset="2"/>
              <a:buChar char="ü"/>
            </a:pPr>
            <a:r>
              <a:rPr lang="zh-CN" altLang="en-US">
                <a:latin typeface="黑体" panose="02010609060101010101" pitchFamily="49" charset="-122"/>
                <a:ea typeface="黑体" panose="02010609060101010101" pitchFamily="49" charset="-122"/>
              </a:rPr>
              <a:t>计算每个分片的函数（根据父</a:t>
            </a:r>
            <a:r>
              <a:rPr lang="en-US" altLang="zh-CN">
                <a:latin typeface="黑体" panose="02010609060101010101" pitchFamily="49" charset="-122"/>
                <a:ea typeface="黑体" panose="02010609060101010101" pitchFamily="49" charset="-122"/>
              </a:rPr>
              <a:t>RDD</a:t>
            </a:r>
            <a:r>
              <a:rPr lang="zh-CN" altLang="en-US">
                <a:latin typeface="黑体" panose="02010609060101010101" pitchFamily="49" charset="-122"/>
                <a:ea typeface="黑体" panose="02010609060101010101" pitchFamily="49" charset="-122"/>
              </a:rPr>
              <a:t>计算出此</a:t>
            </a:r>
            <a:r>
              <a:rPr lang="en-US" altLang="zh-CN">
                <a:latin typeface="黑体" panose="02010609060101010101" pitchFamily="49" charset="-122"/>
                <a:ea typeface="黑体" panose="02010609060101010101" pitchFamily="49" charset="-122"/>
              </a:rPr>
              <a:t>RDD</a:t>
            </a:r>
            <a:r>
              <a:rPr lang="zh-CN" altLang="en-US">
                <a:latin typeface="黑体" panose="02010609060101010101" pitchFamily="49" charset="-122"/>
                <a:ea typeface="黑体" panose="02010609060101010101" pitchFamily="49" charset="-122"/>
              </a:rPr>
              <a:t>）</a:t>
            </a:r>
          </a:p>
          <a:p>
            <a:pPr eaLnBrk="1" hangingPunct="1">
              <a:buFont typeface="Wingdings" panose="05000000000000000000" pitchFamily="2" charset="2"/>
              <a:buChar char="ü"/>
            </a:pPr>
            <a:r>
              <a:rPr lang="zh-CN" altLang="en-US">
                <a:latin typeface="黑体" panose="02010609060101010101" pitchFamily="49" charset="-122"/>
                <a:ea typeface="黑体" panose="02010609060101010101" pitchFamily="49" charset="-122"/>
              </a:rPr>
              <a:t>对父</a:t>
            </a:r>
            <a:r>
              <a:rPr lang="en-US" altLang="zh-CN">
                <a:latin typeface="黑体" panose="02010609060101010101" pitchFamily="49" charset="-122"/>
                <a:ea typeface="黑体" panose="02010609060101010101" pitchFamily="49" charset="-122"/>
              </a:rPr>
              <a:t>RDD</a:t>
            </a:r>
            <a:r>
              <a:rPr lang="zh-CN" altLang="en-US">
                <a:latin typeface="黑体" panose="02010609060101010101" pitchFamily="49" charset="-122"/>
                <a:ea typeface="黑体" panose="02010609060101010101" pitchFamily="49" charset="-122"/>
              </a:rPr>
              <a:t>的依赖列表</a:t>
            </a:r>
          </a:p>
          <a:p>
            <a:pPr eaLnBrk="1" hangingPunct="1">
              <a:buFont typeface="Wingdings" panose="05000000000000000000" pitchFamily="2" charset="2"/>
              <a:buChar char="ü"/>
            </a:pPr>
            <a:r>
              <a:rPr lang="zh-TW" altLang="en-US">
                <a:latin typeface="黑体" panose="02010609060101010101" pitchFamily="49" charset="-122"/>
                <a:ea typeface="黑体" panose="02010609060101010101" pitchFamily="49" charset="-122"/>
              </a:rPr>
              <a:t>对</a:t>
            </a:r>
            <a:r>
              <a:rPr lang="en-US" altLang="zh-TW">
                <a:latin typeface="黑体" panose="02010609060101010101" pitchFamily="49" charset="-122"/>
                <a:ea typeface="黑体" panose="02010609060101010101" pitchFamily="49" charset="-122"/>
              </a:rPr>
              <a:t>key-value RDD</a:t>
            </a:r>
            <a:r>
              <a:rPr lang="zh-TW" altLang="en-US">
                <a:latin typeface="黑体" panose="02010609060101010101" pitchFamily="49" charset="-122"/>
                <a:ea typeface="黑体" panose="02010609060101010101" pitchFamily="49" charset="-122"/>
              </a:rPr>
              <a:t>的</a:t>
            </a:r>
            <a:r>
              <a:rPr lang="en-US" altLang="zh-TW">
                <a:latin typeface="黑体" panose="02010609060101010101" pitchFamily="49" charset="-122"/>
                <a:ea typeface="黑体" panose="02010609060101010101" pitchFamily="49" charset="-122"/>
              </a:rPr>
              <a:t>Partitioner【</a:t>
            </a:r>
            <a:r>
              <a:rPr lang="zh-TW" altLang="en-US">
                <a:latin typeface="黑体" panose="02010609060101010101" pitchFamily="49" charset="-122"/>
                <a:ea typeface="黑体" panose="02010609060101010101" pitchFamily="49" charset="-122"/>
              </a:rPr>
              <a:t>可选</a:t>
            </a:r>
            <a:r>
              <a:rPr lang="en-US" altLang="zh-TW">
                <a:latin typeface="黑体" panose="02010609060101010101" pitchFamily="49" charset="-122"/>
                <a:ea typeface="黑体" panose="02010609060101010101" pitchFamily="49" charset="-122"/>
              </a:rPr>
              <a:t>】</a:t>
            </a:r>
            <a:endParaRPr lang="zh-TW" altLang="en-US">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zh-TW" altLang="en-US">
                <a:latin typeface="黑体" panose="02010609060101010101" pitchFamily="49" charset="-122"/>
                <a:ea typeface="黑体" panose="02010609060101010101" pitchFamily="49" charset="-122"/>
              </a:rPr>
              <a:t>每个数据分片的预定义地址列表</a:t>
            </a:r>
            <a:r>
              <a:rPr lang="en-US" altLang="zh-TW">
                <a:latin typeface="黑体" panose="02010609060101010101" pitchFamily="49" charset="-122"/>
                <a:ea typeface="黑体" panose="02010609060101010101" pitchFamily="49" charset="-122"/>
              </a:rPr>
              <a:t>(</a:t>
            </a:r>
            <a:r>
              <a:rPr lang="zh-TW" altLang="en-US">
                <a:latin typeface="黑体" panose="02010609060101010101" pitchFamily="49" charset="-122"/>
                <a:ea typeface="黑体" panose="02010609060101010101" pitchFamily="49" charset="-122"/>
              </a:rPr>
              <a:t>如</a:t>
            </a:r>
            <a:r>
              <a:rPr lang="en-US" altLang="zh-TW">
                <a:latin typeface="黑体" panose="02010609060101010101" pitchFamily="49" charset="-122"/>
                <a:ea typeface="黑体" panose="02010609060101010101" pitchFamily="49" charset="-122"/>
              </a:rPr>
              <a:t>HDFS</a:t>
            </a:r>
            <a:r>
              <a:rPr lang="zh-TW" altLang="en-US">
                <a:latin typeface="黑体" panose="02010609060101010101" pitchFamily="49" charset="-122"/>
                <a:ea typeface="黑体" panose="02010609060101010101" pitchFamily="49" charset="-122"/>
              </a:rPr>
              <a:t>上的数据块的地址</a:t>
            </a:r>
            <a:r>
              <a:rPr lang="en-US" altLang="zh-TW">
                <a:latin typeface="黑体" panose="02010609060101010101" pitchFamily="49" charset="-122"/>
                <a:ea typeface="黑体" panose="02010609060101010101" pitchFamily="49" charset="-122"/>
              </a:rPr>
              <a:t>)【</a:t>
            </a:r>
            <a:r>
              <a:rPr lang="zh-TW" altLang="en-US">
                <a:latin typeface="黑体" panose="02010609060101010101" pitchFamily="49" charset="-122"/>
                <a:ea typeface="黑体" panose="02010609060101010101" pitchFamily="49" charset="-122"/>
              </a:rPr>
              <a:t>可选</a:t>
            </a:r>
            <a:r>
              <a:rPr lang="en-US" altLang="zh-TW">
                <a:latin typeface="黑体" panose="02010609060101010101" pitchFamily="49" charset="-122"/>
                <a:ea typeface="黑体" panose="02010609060101010101" pitchFamily="49" charset="-122"/>
              </a:rPr>
              <a:t>】</a:t>
            </a:r>
            <a:endParaRPr lang="zh-CN" altLang="en-US">
              <a:latin typeface="黑体" panose="02010609060101010101" pitchFamily="49" charset="-122"/>
              <a:ea typeface="黑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a:extLst>
              <a:ext uri="{FF2B5EF4-FFF2-40B4-BE49-F238E27FC236}">
                <a16:creationId xmlns:a16="http://schemas.microsoft.com/office/drawing/2014/main" id="{FC5E3218-6C07-4765-A165-6452CB631D13}"/>
              </a:ext>
            </a:extLst>
          </p:cNvPr>
          <p:cNvSpPr>
            <a:spLocks noGrp="1"/>
          </p:cNvSpPr>
          <p:nvPr>
            <p:ph type="title"/>
          </p:nvPr>
        </p:nvSpPr>
        <p:spPr bwMode="auto">
          <a:xfrm>
            <a:off x="1558926" y="44450"/>
            <a:ext cx="910907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latin typeface="黑体" panose="02010609060101010101" pitchFamily="49" charset="-122"/>
                <a:ea typeface="黑体" panose="02010609060101010101" pitchFamily="49" charset="-122"/>
              </a:rPr>
              <a:t>RDD</a:t>
            </a:r>
            <a:r>
              <a:rPr lang="zh-CN" altLang="en-US">
                <a:latin typeface="黑体" panose="02010609060101010101" pitchFamily="49" charset="-122"/>
                <a:ea typeface="黑体" panose="02010609060101010101" pitchFamily="49" charset="-122"/>
              </a:rPr>
              <a:t>的转换与操作</a:t>
            </a:r>
          </a:p>
        </p:txBody>
      </p:sp>
      <p:sp>
        <p:nvSpPr>
          <p:cNvPr id="60418" name="内容占位符 2">
            <a:extLst>
              <a:ext uri="{FF2B5EF4-FFF2-40B4-BE49-F238E27FC236}">
                <a16:creationId xmlns:a16="http://schemas.microsoft.com/office/drawing/2014/main" id="{F0D4B613-6E69-4028-AFDB-F0699568F57A}"/>
              </a:ext>
            </a:extLst>
          </p:cNvPr>
          <p:cNvSpPr>
            <a:spLocks noGrp="1"/>
          </p:cNvSpPr>
          <p:nvPr>
            <p:ph idx="1"/>
          </p:nvPr>
        </p:nvSpPr>
        <p:spPr bwMode="auto">
          <a:xfrm>
            <a:off x="1847850" y="765176"/>
            <a:ext cx="8820150" cy="5688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ü"/>
            </a:pPr>
            <a:r>
              <a:rPr lang="zh-CN" altLang="en-US">
                <a:latin typeface="黑体" panose="02010609060101010101" pitchFamily="49" charset="-122"/>
                <a:ea typeface="黑体" panose="02010609060101010101" pitchFamily="49" charset="-122"/>
              </a:rPr>
              <a:t>对于</a:t>
            </a:r>
            <a:r>
              <a:rPr lang="en-US" altLang="zh-CN">
                <a:latin typeface="黑体" panose="02010609060101010101" pitchFamily="49" charset="-122"/>
                <a:ea typeface="黑体" panose="02010609060101010101" pitchFamily="49" charset="-122"/>
              </a:rPr>
              <a:t>RDD</a:t>
            </a:r>
            <a:r>
              <a:rPr lang="zh-CN" altLang="en-US">
                <a:latin typeface="黑体" panose="02010609060101010101" pitchFamily="49" charset="-122"/>
                <a:ea typeface="黑体" panose="02010609060101010101" pitchFamily="49" charset="-122"/>
              </a:rPr>
              <a:t>可以有两种计算方式：转换（返回值还是一个</a:t>
            </a:r>
            <a:r>
              <a:rPr lang="en-US" altLang="zh-CN">
                <a:latin typeface="黑体" panose="02010609060101010101" pitchFamily="49" charset="-122"/>
                <a:ea typeface="黑体" panose="02010609060101010101" pitchFamily="49" charset="-122"/>
              </a:rPr>
              <a:t>RDD</a:t>
            </a:r>
            <a:r>
              <a:rPr lang="zh-CN" altLang="en-US">
                <a:latin typeface="黑体" panose="02010609060101010101" pitchFamily="49" charset="-122"/>
                <a:ea typeface="黑体" panose="02010609060101010101" pitchFamily="49" charset="-122"/>
              </a:rPr>
              <a:t>）与操作（返回值不是一个</a:t>
            </a:r>
            <a:r>
              <a:rPr lang="en-US" altLang="zh-CN">
                <a:latin typeface="黑体" panose="02010609060101010101" pitchFamily="49" charset="-122"/>
                <a:ea typeface="黑体" panose="02010609060101010101" pitchFamily="49" charset="-122"/>
              </a:rPr>
              <a:t>RDD</a:t>
            </a:r>
            <a:r>
              <a:rPr lang="zh-CN" altLang="en-US">
                <a:latin typeface="黑体" panose="02010609060101010101" pitchFamily="49" charset="-122"/>
                <a:ea typeface="黑体" panose="02010609060101010101" pitchFamily="49" charset="-122"/>
              </a:rPr>
              <a:t>）。</a:t>
            </a:r>
          </a:p>
          <a:p>
            <a:pPr eaLnBrk="1" hangingPunct="1">
              <a:buFont typeface="Wingdings" panose="05000000000000000000" pitchFamily="2" charset="2"/>
              <a:buChar char="ü"/>
            </a:pPr>
            <a:r>
              <a:rPr lang="zh-TW" altLang="en-US">
                <a:solidFill>
                  <a:srgbClr val="0000FF"/>
                </a:solidFill>
                <a:latin typeface="黑体" panose="02010609060101010101" pitchFamily="49" charset="-122"/>
                <a:ea typeface="黑体" panose="02010609060101010101" pitchFamily="49" charset="-122"/>
              </a:rPr>
              <a:t>转换</a:t>
            </a:r>
            <a:r>
              <a:rPr lang="en-US" altLang="zh-TW">
                <a:solidFill>
                  <a:srgbClr val="0000FF"/>
                </a:solidFill>
                <a:latin typeface="黑体" panose="02010609060101010101" pitchFamily="49" charset="-122"/>
                <a:ea typeface="黑体" panose="02010609060101010101" pitchFamily="49" charset="-122"/>
              </a:rPr>
              <a:t>(Transformations) </a:t>
            </a:r>
            <a:r>
              <a:rPr lang="en-US" altLang="zh-TW">
                <a:latin typeface="黑体" panose="02010609060101010101" pitchFamily="49" charset="-122"/>
                <a:ea typeface="黑体" panose="02010609060101010101" pitchFamily="49" charset="-122"/>
              </a:rPr>
              <a:t>(</a:t>
            </a:r>
            <a:r>
              <a:rPr lang="zh-TW" altLang="en-US">
                <a:latin typeface="黑体" panose="02010609060101010101" pitchFamily="49" charset="-122"/>
                <a:ea typeface="黑体" panose="02010609060101010101" pitchFamily="49" charset="-122"/>
              </a:rPr>
              <a:t>如：</a:t>
            </a:r>
            <a:r>
              <a:rPr lang="en-US" altLang="zh-TW">
                <a:latin typeface="黑体" panose="02010609060101010101" pitchFamily="49" charset="-122"/>
                <a:ea typeface="黑体" panose="02010609060101010101" pitchFamily="49" charset="-122"/>
              </a:rPr>
              <a:t>map, filter, groupBy, join</a:t>
            </a:r>
            <a:r>
              <a:rPr lang="zh-TW" altLang="en-US">
                <a:latin typeface="黑体" panose="02010609060101010101" pitchFamily="49" charset="-122"/>
                <a:ea typeface="黑体" panose="02010609060101010101" pitchFamily="49" charset="-122"/>
              </a:rPr>
              <a:t>等</a:t>
            </a:r>
            <a:r>
              <a:rPr lang="en-US" altLang="zh-TW">
                <a:latin typeface="黑体" panose="02010609060101010101" pitchFamily="49" charset="-122"/>
                <a:ea typeface="黑体" panose="02010609060101010101" pitchFamily="49" charset="-122"/>
              </a:rPr>
              <a:t>)</a:t>
            </a:r>
            <a:r>
              <a:rPr lang="zh-TW" altLang="en-US">
                <a:latin typeface="黑体" panose="02010609060101010101" pitchFamily="49" charset="-122"/>
                <a:ea typeface="黑体" panose="02010609060101010101" pitchFamily="49" charset="-122"/>
              </a:rPr>
              <a:t>，</a:t>
            </a:r>
            <a:r>
              <a:rPr lang="en-US" altLang="zh-TW">
                <a:latin typeface="黑体" panose="02010609060101010101" pitchFamily="49" charset="-122"/>
                <a:ea typeface="黑体" panose="02010609060101010101" pitchFamily="49" charset="-122"/>
              </a:rPr>
              <a:t>Transformations</a:t>
            </a:r>
            <a:r>
              <a:rPr lang="zh-TW" altLang="en-US">
                <a:latin typeface="黑体" panose="02010609060101010101" pitchFamily="49" charset="-122"/>
                <a:ea typeface="黑体" panose="02010609060101010101" pitchFamily="49" charset="-122"/>
              </a:rPr>
              <a:t>操作是</a:t>
            </a:r>
            <a:r>
              <a:rPr lang="en-US" altLang="zh-TW">
                <a:latin typeface="黑体" panose="02010609060101010101" pitchFamily="49" charset="-122"/>
                <a:ea typeface="黑体" panose="02010609060101010101" pitchFamily="49" charset="-122"/>
              </a:rPr>
              <a:t>Lazy</a:t>
            </a:r>
            <a:r>
              <a:rPr lang="zh-TW" altLang="en-US">
                <a:latin typeface="黑体" panose="02010609060101010101" pitchFamily="49" charset="-122"/>
                <a:ea typeface="黑体" panose="02010609060101010101" pitchFamily="49" charset="-122"/>
              </a:rPr>
              <a:t>的，也就是说从一个</a:t>
            </a:r>
            <a:r>
              <a:rPr lang="en-US" altLang="zh-TW">
                <a:latin typeface="黑体" panose="02010609060101010101" pitchFamily="49" charset="-122"/>
                <a:ea typeface="黑体" panose="02010609060101010101" pitchFamily="49" charset="-122"/>
              </a:rPr>
              <a:t>RDD</a:t>
            </a:r>
            <a:r>
              <a:rPr lang="zh-TW" altLang="en-US">
                <a:latin typeface="黑体" panose="02010609060101010101" pitchFamily="49" charset="-122"/>
                <a:ea typeface="黑体" panose="02010609060101010101" pitchFamily="49" charset="-122"/>
              </a:rPr>
              <a:t>转换生成另一个</a:t>
            </a:r>
            <a:r>
              <a:rPr lang="en-US" altLang="zh-TW">
                <a:latin typeface="黑体" panose="02010609060101010101" pitchFamily="49" charset="-122"/>
                <a:ea typeface="黑体" panose="02010609060101010101" pitchFamily="49" charset="-122"/>
              </a:rPr>
              <a:t>RDD</a:t>
            </a:r>
            <a:r>
              <a:rPr lang="zh-TW" altLang="en-US">
                <a:latin typeface="黑体" panose="02010609060101010101" pitchFamily="49" charset="-122"/>
                <a:ea typeface="黑体" panose="02010609060101010101" pitchFamily="49" charset="-122"/>
              </a:rPr>
              <a:t>的操作不是马上执行，</a:t>
            </a:r>
            <a:r>
              <a:rPr lang="en-US" altLang="zh-TW">
                <a:latin typeface="黑体" panose="02010609060101010101" pitchFamily="49" charset="-122"/>
                <a:ea typeface="黑体" panose="02010609060101010101" pitchFamily="49" charset="-122"/>
              </a:rPr>
              <a:t>Spark</a:t>
            </a:r>
            <a:r>
              <a:rPr lang="zh-TW" altLang="en-US">
                <a:latin typeface="黑体" panose="02010609060101010101" pitchFamily="49" charset="-122"/>
                <a:ea typeface="黑体" panose="02010609060101010101" pitchFamily="49" charset="-122"/>
              </a:rPr>
              <a:t>在遇到 </a:t>
            </a:r>
            <a:r>
              <a:rPr lang="en-US" altLang="zh-TW">
                <a:latin typeface="黑体" panose="02010609060101010101" pitchFamily="49" charset="-122"/>
                <a:ea typeface="黑体" panose="02010609060101010101" pitchFamily="49" charset="-122"/>
              </a:rPr>
              <a:t>Transformations</a:t>
            </a:r>
            <a:r>
              <a:rPr lang="zh-TW" altLang="en-US">
                <a:latin typeface="黑体" panose="02010609060101010101" pitchFamily="49" charset="-122"/>
                <a:ea typeface="黑体" panose="02010609060101010101" pitchFamily="49" charset="-122"/>
              </a:rPr>
              <a:t>操作时只会记录需要这样的操作，并不会去执行，需要等到有</a:t>
            </a:r>
            <a:r>
              <a:rPr lang="en-US" altLang="zh-TW">
                <a:latin typeface="黑体" panose="02010609060101010101" pitchFamily="49" charset="-122"/>
                <a:ea typeface="黑体" panose="02010609060101010101" pitchFamily="49" charset="-122"/>
              </a:rPr>
              <a:t>Actions</a:t>
            </a:r>
            <a:r>
              <a:rPr lang="zh-TW" altLang="en-US">
                <a:latin typeface="黑体" panose="02010609060101010101" pitchFamily="49" charset="-122"/>
                <a:ea typeface="黑体" panose="02010609060101010101" pitchFamily="49" charset="-122"/>
              </a:rPr>
              <a:t>操作的时候才会真正启动计算过程进行计算。</a:t>
            </a:r>
          </a:p>
          <a:p>
            <a:pPr eaLnBrk="1" hangingPunct="1">
              <a:buFont typeface="Wingdings" panose="05000000000000000000" pitchFamily="2" charset="2"/>
              <a:buChar char="ü"/>
            </a:pPr>
            <a:r>
              <a:rPr lang="zh-TW" altLang="en-US">
                <a:solidFill>
                  <a:srgbClr val="0000FF"/>
                </a:solidFill>
                <a:latin typeface="黑体" panose="02010609060101010101" pitchFamily="49" charset="-122"/>
                <a:ea typeface="黑体" panose="02010609060101010101" pitchFamily="49" charset="-122"/>
              </a:rPr>
              <a:t>操作</a:t>
            </a:r>
            <a:r>
              <a:rPr lang="en-US" altLang="zh-TW">
                <a:solidFill>
                  <a:srgbClr val="0000FF"/>
                </a:solidFill>
                <a:latin typeface="黑体" panose="02010609060101010101" pitchFamily="49" charset="-122"/>
                <a:ea typeface="黑体" panose="02010609060101010101" pitchFamily="49" charset="-122"/>
              </a:rPr>
              <a:t>(Actions) </a:t>
            </a:r>
            <a:r>
              <a:rPr lang="en-US" altLang="zh-TW">
                <a:latin typeface="黑体" panose="02010609060101010101" pitchFamily="49" charset="-122"/>
                <a:ea typeface="黑体" panose="02010609060101010101" pitchFamily="49" charset="-122"/>
              </a:rPr>
              <a:t>(</a:t>
            </a:r>
            <a:r>
              <a:rPr lang="zh-TW" altLang="en-US">
                <a:latin typeface="黑体" panose="02010609060101010101" pitchFamily="49" charset="-122"/>
                <a:ea typeface="黑体" panose="02010609060101010101" pitchFamily="49" charset="-122"/>
              </a:rPr>
              <a:t>如：</a:t>
            </a:r>
            <a:r>
              <a:rPr lang="en-US" altLang="zh-TW">
                <a:latin typeface="黑体" panose="02010609060101010101" pitchFamily="49" charset="-122"/>
                <a:ea typeface="黑体" panose="02010609060101010101" pitchFamily="49" charset="-122"/>
              </a:rPr>
              <a:t>count, collect, save</a:t>
            </a:r>
            <a:r>
              <a:rPr lang="zh-TW" altLang="en-US">
                <a:latin typeface="黑体" panose="02010609060101010101" pitchFamily="49" charset="-122"/>
                <a:ea typeface="黑体" panose="02010609060101010101" pitchFamily="49" charset="-122"/>
              </a:rPr>
              <a:t>等</a:t>
            </a:r>
            <a:r>
              <a:rPr lang="en-US" altLang="zh-TW">
                <a:latin typeface="黑体" panose="02010609060101010101" pitchFamily="49" charset="-122"/>
                <a:ea typeface="黑体" panose="02010609060101010101" pitchFamily="49" charset="-122"/>
              </a:rPr>
              <a:t>)</a:t>
            </a:r>
            <a:r>
              <a:rPr lang="zh-TW" altLang="en-US">
                <a:latin typeface="黑体" panose="02010609060101010101" pitchFamily="49" charset="-122"/>
                <a:ea typeface="黑体" panose="02010609060101010101" pitchFamily="49" charset="-122"/>
              </a:rPr>
              <a:t>，</a:t>
            </a:r>
            <a:r>
              <a:rPr lang="en-US" altLang="zh-TW">
                <a:latin typeface="黑体" panose="02010609060101010101" pitchFamily="49" charset="-122"/>
                <a:ea typeface="黑体" panose="02010609060101010101" pitchFamily="49" charset="-122"/>
              </a:rPr>
              <a:t>Actions</a:t>
            </a:r>
            <a:r>
              <a:rPr lang="zh-TW" altLang="en-US">
                <a:latin typeface="黑体" panose="02010609060101010101" pitchFamily="49" charset="-122"/>
                <a:ea typeface="黑体" panose="02010609060101010101" pitchFamily="49" charset="-122"/>
              </a:rPr>
              <a:t>返回结果或把</a:t>
            </a:r>
            <a:r>
              <a:rPr lang="en-US" altLang="zh-TW">
                <a:latin typeface="黑体" panose="02010609060101010101" pitchFamily="49" charset="-122"/>
                <a:ea typeface="黑体" panose="02010609060101010101" pitchFamily="49" charset="-122"/>
              </a:rPr>
              <a:t>RDD</a:t>
            </a:r>
            <a:r>
              <a:rPr lang="zh-TW" altLang="en-US">
                <a:latin typeface="黑体" panose="02010609060101010101" pitchFamily="49" charset="-122"/>
                <a:ea typeface="黑体" panose="02010609060101010101" pitchFamily="49" charset="-122"/>
              </a:rPr>
              <a:t>数据写到存储系统中。</a:t>
            </a:r>
            <a:r>
              <a:rPr lang="en-US" altLang="zh-TW">
                <a:latin typeface="黑体" panose="02010609060101010101" pitchFamily="49" charset="-122"/>
                <a:ea typeface="黑体" panose="02010609060101010101" pitchFamily="49" charset="-122"/>
              </a:rPr>
              <a:t>Actions</a:t>
            </a:r>
            <a:r>
              <a:rPr lang="zh-TW" altLang="en-US">
                <a:latin typeface="黑体" panose="02010609060101010101" pitchFamily="49" charset="-122"/>
                <a:ea typeface="黑体" panose="02010609060101010101" pitchFamily="49" charset="-122"/>
              </a:rPr>
              <a:t>是触发</a:t>
            </a:r>
            <a:r>
              <a:rPr lang="en-US" altLang="zh-TW">
                <a:latin typeface="黑体" panose="02010609060101010101" pitchFamily="49" charset="-122"/>
                <a:ea typeface="黑体" panose="02010609060101010101" pitchFamily="49" charset="-122"/>
              </a:rPr>
              <a:t>Spark</a:t>
            </a:r>
            <a:r>
              <a:rPr lang="zh-TW" altLang="en-US">
                <a:latin typeface="黑体" panose="02010609060101010101" pitchFamily="49" charset="-122"/>
                <a:ea typeface="黑体" panose="02010609060101010101" pitchFamily="49" charset="-122"/>
              </a:rPr>
              <a:t>启动计算的动因。</a:t>
            </a:r>
            <a:endParaRPr lang="zh-CN" altLang="en-US">
              <a:latin typeface="黑体" panose="02010609060101010101" pitchFamily="49" charset="-122"/>
              <a:ea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a:extLst>
              <a:ext uri="{FF2B5EF4-FFF2-40B4-BE49-F238E27FC236}">
                <a16:creationId xmlns:a16="http://schemas.microsoft.com/office/drawing/2014/main" id="{7988EC54-C27B-4F46-B38B-CA825A37E5C7}"/>
              </a:ext>
            </a:extLst>
          </p:cNvPr>
          <p:cNvSpPr>
            <a:spLocks noGrp="1"/>
          </p:cNvSpPr>
          <p:nvPr>
            <p:ph type="title"/>
          </p:nvPr>
        </p:nvSpPr>
        <p:spPr bwMode="auto">
          <a:xfrm>
            <a:off x="1558926" y="44450"/>
            <a:ext cx="910907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latin typeface="黑体" panose="02010609060101010101" pitchFamily="49" charset="-122"/>
                <a:ea typeface="黑体" panose="02010609060101010101" pitchFamily="49" charset="-122"/>
              </a:rPr>
              <a:t>RDD</a:t>
            </a:r>
            <a:r>
              <a:rPr lang="zh-CN" altLang="en-US">
                <a:latin typeface="黑体" panose="02010609060101010101" pitchFamily="49" charset="-122"/>
                <a:ea typeface="黑体" panose="02010609060101010101" pitchFamily="49" charset="-122"/>
              </a:rPr>
              <a:t>工作机制</a:t>
            </a:r>
          </a:p>
        </p:txBody>
      </p:sp>
      <p:pic>
        <p:nvPicPr>
          <p:cNvPr id="70658" name="内容占位符 3">
            <a:extLst>
              <a:ext uri="{FF2B5EF4-FFF2-40B4-BE49-F238E27FC236}">
                <a16:creationId xmlns:a16="http://schemas.microsoft.com/office/drawing/2014/main" id="{4AE140C5-67A0-406F-90C6-75DD85211A2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7140" r="-7140"/>
          <a:stretch>
            <a:fillRect/>
          </a:stretch>
        </p:blipFill>
        <p:spPr bwMode="auto">
          <a:xfrm>
            <a:off x="1452563" y="836614"/>
            <a:ext cx="9144001" cy="6021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E0EE447-94D8-4B4B-9F5A-936365D564DE}"/>
              </a:ext>
            </a:extLst>
          </p:cNvPr>
          <p:cNvSpPr>
            <a:spLocks noGrp="1"/>
          </p:cNvSpPr>
          <p:nvPr>
            <p:ph type="subTitle" idx="1"/>
          </p:nvPr>
        </p:nvSpPr>
        <p:spPr>
          <a:xfrm>
            <a:off x="1426346" y="2075079"/>
            <a:ext cx="9144000" cy="1655762"/>
          </a:xfrm>
        </p:spPr>
        <p:txBody>
          <a:bodyPr>
            <a:normAutofit/>
          </a:bodyPr>
          <a:lstStyle/>
          <a:p>
            <a:r>
              <a:rPr lang="en-US" altLang="zh-CN" sz="6000" dirty="0"/>
              <a:t>Q&amp;A</a:t>
            </a:r>
            <a:endParaRPr lang="zh-CN" altLang="en-US" sz="6000" dirty="0"/>
          </a:p>
        </p:txBody>
      </p:sp>
    </p:spTree>
    <p:extLst>
      <p:ext uri="{BB962C8B-B14F-4D97-AF65-F5344CB8AC3E}">
        <p14:creationId xmlns:p14="http://schemas.microsoft.com/office/powerpoint/2010/main" val="6261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E0EE447-94D8-4B4B-9F5A-936365D564DE}"/>
              </a:ext>
            </a:extLst>
          </p:cNvPr>
          <p:cNvSpPr>
            <a:spLocks noGrp="1"/>
          </p:cNvSpPr>
          <p:nvPr>
            <p:ph type="subTitle" idx="1"/>
          </p:nvPr>
        </p:nvSpPr>
        <p:spPr>
          <a:xfrm>
            <a:off x="1413164" y="988146"/>
            <a:ext cx="9144000" cy="498909"/>
          </a:xfrm>
        </p:spPr>
        <p:txBody>
          <a:bodyPr>
            <a:noAutofit/>
          </a:bodyPr>
          <a:lstStyle/>
          <a:p>
            <a:pPr algn="l"/>
            <a:r>
              <a:rPr lang="zh-CN" altLang="en-US" sz="3200" dirty="0"/>
              <a:t>开题背景：</a:t>
            </a:r>
            <a:endParaRPr lang="en-US" altLang="zh-CN" sz="3200" dirty="0"/>
          </a:p>
        </p:txBody>
      </p:sp>
      <p:sp>
        <p:nvSpPr>
          <p:cNvPr id="4" name="文本框 3">
            <a:extLst>
              <a:ext uri="{FF2B5EF4-FFF2-40B4-BE49-F238E27FC236}">
                <a16:creationId xmlns:a16="http://schemas.microsoft.com/office/drawing/2014/main" id="{495E8485-6167-4BCA-9C9B-A913EB9F9360}"/>
              </a:ext>
            </a:extLst>
          </p:cNvPr>
          <p:cNvSpPr txBox="1"/>
          <p:nvPr/>
        </p:nvSpPr>
        <p:spPr>
          <a:xfrm>
            <a:off x="1556327" y="1847273"/>
            <a:ext cx="8317346" cy="2677656"/>
          </a:xfrm>
          <a:prstGeom prst="rect">
            <a:avLst/>
          </a:prstGeom>
          <a:noFill/>
        </p:spPr>
        <p:txBody>
          <a:bodyPr wrap="square" rtlCol="0">
            <a:spAutoFit/>
          </a:bodyPr>
          <a:lstStyle/>
          <a:p>
            <a:r>
              <a:rPr lang="zh-CN" altLang="en-US" sz="2400" dirty="0"/>
              <a:t>     近年来，我子集团在党、政、军各业务领域存在大量以“数据工程”为主要工作内容的项目。为支撑子集团内部数据工程项目，提供多源异构数据采集、数据集成、数据共享交换等能力，实现复用，提升竞争力，子集团创新基金在“数据工程”方向设置了数据资产管理与共享平台研究专题。数据虚拟化作为数据资产管理与共享平台的重要研究部分，是搭建数据平台的核心技术。</a:t>
            </a:r>
          </a:p>
        </p:txBody>
      </p:sp>
    </p:spTree>
    <p:extLst>
      <p:ext uri="{BB962C8B-B14F-4D97-AF65-F5344CB8AC3E}">
        <p14:creationId xmlns:p14="http://schemas.microsoft.com/office/powerpoint/2010/main" val="423477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E0EE447-94D8-4B4B-9F5A-936365D564DE}"/>
              </a:ext>
            </a:extLst>
          </p:cNvPr>
          <p:cNvSpPr>
            <a:spLocks noGrp="1"/>
          </p:cNvSpPr>
          <p:nvPr>
            <p:ph type="subTitle" idx="1"/>
          </p:nvPr>
        </p:nvSpPr>
        <p:spPr>
          <a:xfrm>
            <a:off x="1524000" y="877311"/>
            <a:ext cx="9144000" cy="471198"/>
          </a:xfrm>
        </p:spPr>
        <p:txBody>
          <a:bodyPr>
            <a:noAutofit/>
          </a:bodyPr>
          <a:lstStyle/>
          <a:p>
            <a:pPr algn="l"/>
            <a:r>
              <a:rPr lang="zh-CN" altLang="en-US" sz="3200" dirty="0"/>
              <a:t>研究内容：</a:t>
            </a:r>
          </a:p>
        </p:txBody>
      </p:sp>
      <p:sp>
        <p:nvSpPr>
          <p:cNvPr id="5" name="文本框 4">
            <a:extLst>
              <a:ext uri="{FF2B5EF4-FFF2-40B4-BE49-F238E27FC236}">
                <a16:creationId xmlns:a16="http://schemas.microsoft.com/office/drawing/2014/main" id="{9D3D4D88-D949-4B71-8197-64E6CBF4EC5C}"/>
              </a:ext>
            </a:extLst>
          </p:cNvPr>
          <p:cNvSpPr txBox="1"/>
          <p:nvPr/>
        </p:nvSpPr>
        <p:spPr>
          <a:xfrm>
            <a:off x="1810327" y="1450109"/>
            <a:ext cx="9208655" cy="3139321"/>
          </a:xfrm>
          <a:prstGeom prst="rect">
            <a:avLst/>
          </a:prstGeom>
          <a:noFill/>
        </p:spPr>
        <p:txBody>
          <a:bodyPr wrap="square" rtlCol="0">
            <a:spAutoFit/>
          </a:bodyPr>
          <a:lstStyle/>
          <a:p>
            <a:r>
              <a:rPr lang="zh-CN" altLang="en-US" dirty="0"/>
              <a:t>（一）	多源异构数据源适配研究</a:t>
            </a:r>
          </a:p>
          <a:p>
            <a:r>
              <a:rPr lang="zh-CN" altLang="en-US" dirty="0"/>
              <a:t>能够适配多种数据源，结构化数据（关系型数据库）：</a:t>
            </a:r>
            <a:r>
              <a:rPr lang="en-US" altLang="zh-CN" dirty="0" err="1"/>
              <a:t>mysql</a:t>
            </a:r>
            <a:r>
              <a:rPr lang="zh-CN" altLang="en-US" dirty="0"/>
              <a:t>、</a:t>
            </a:r>
            <a:r>
              <a:rPr lang="en-US" altLang="zh-CN" dirty="0"/>
              <a:t>oracle</a:t>
            </a:r>
            <a:r>
              <a:rPr lang="zh-CN" altLang="en-US" dirty="0"/>
              <a:t>、金仓等，非结构化数据（非关系型数据库）：文本，</a:t>
            </a:r>
            <a:r>
              <a:rPr lang="en-US" altLang="zh-CN" dirty="0"/>
              <a:t>html</a:t>
            </a:r>
            <a:r>
              <a:rPr lang="zh-CN" altLang="en-US" dirty="0"/>
              <a:t>，图片等。</a:t>
            </a:r>
          </a:p>
          <a:p>
            <a:r>
              <a:rPr lang="zh-CN" altLang="en-US" dirty="0"/>
              <a:t>（二）	虚拟视图规范化模型研究</a:t>
            </a:r>
          </a:p>
          <a:p>
            <a:r>
              <a:rPr lang="zh-CN" altLang="en-US" dirty="0"/>
              <a:t>根据需求确定虚拟视图映射关系，以便建立通用的模型规范，方便进行数据的统一规范化处理。</a:t>
            </a:r>
          </a:p>
          <a:p>
            <a:r>
              <a:rPr lang="zh-CN" altLang="en-US" dirty="0"/>
              <a:t>（三）	数据处理及服务接口研究</a:t>
            </a:r>
          </a:p>
          <a:p>
            <a:r>
              <a:rPr lang="zh-CN" altLang="en-US" dirty="0"/>
              <a:t>根据规范进行数据处理；并且提供多种服务接口，适配各种应用接口。</a:t>
            </a:r>
          </a:p>
          <a:p>
            <a:r>
              <a:rPr lang="zh-CN" altLang="en-US" dirty="0"/>
              <a:t>（四）	数据虚拟化服务设计实现</a:t>
            </a:r>
          </a:p>
          <a:p>
            <a:r>
              <a:rPr lang="zh-CN" altLang="en-US" dirty="0"/>
              <a:t>与数据平台中的元数据管理、数据资源目录管理、数据门户等部分进行无缝衔接，进行权限控制，查询优化</a:t>
            </a:r>
          </a:p>
        </p:txBody>
      </p:sp>
    </p:spTree>
    <p:extLst>
      <p:ext uri="{BB962C8B-B14F-4D97-AF65-F5344CB8AC3E}">
        <p14:creationId xmlns:p14="http://schemas.microsoft.com/office/powerpoint/2010/main" val="247618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E0EE447-94D8-4B4B-9F5A-936365D564DE}"/>
              </a:ext>
            </a:extLst>
          </p:cNvPr>
          <p:cNvSpPr>
            <a:spLocks noGrp="1"/>
          </p:cNvSpPr>
          <p:nvPr>
            <p:ph type="subTitle" idx="1"/>
          </p:nvPr>
        </p:nvSpPr>
        <p:spPr>
          <a:xfrm>
            <a:off x="1524000" y="877311"/>
            <a:ext cx="9144000" cy="471198"/>
          </a:xfrm>
        </p:spPr>
        <p:txBody>
          <a:bodyPr>
            <a:noAutofit/>
          </a:bodyPr>
          <a:lstStyle/>
          <a:p>
            <a:pPr algn="l"/>
            <a:r>
              <a:rPr lang="zh-CN" altLang="en-US" sz="3200" dirty="0"/>
              <a:t>关键技术：</a:t>
            </a:r>
          </a:p>
        </p:txBody>
      </p:sp>
      <p:sp>
        <p:nvSpPr>
          <p:cNvPr id="5" name="文本框 4">
            <a:extLst>
              <a:ext uri="{FF2B5EF4-FFF2-40B4-BE49-F238E27FC236}">
                <a16:creationId xmlns:a16="http://schemas.microsoft.com/office/drawing/2014/main" id="{9D3D4D88-D949-4B71-8197-64E6CBF4EC5C}"/>
              </a:ext>
            </a:extLst>
          </p:cNvPr>
          <p:cNvSpPr txBox="1"/>
          <p:nvPr/>
        </p:nvSpPr>
        <p:spPr>
          <a:xfrm>
            <a:off x="1810327" y="1450109"/>
            <a:ext cx="9208655" cy="2677656"/>
          </a:xfrm>
          <a:prstGeom prst="rect">
            <a:avLst/>
          </a:prstGeom>
          <a:noFill/>
        </p:spPr>
        <p:txBody>
          <a:bodyPr wrap="square" rtlCol="0">
            <a:spAutoFit/>
          </a:bodyPr>
          <a:lstStyle/>
          <a:p>
            <a:pPr lvl="0"/>
            <a:r>
              <a:rPr lang="zh-CN" altLang="en-US" sz="2800" dirty="0"/>
              <a:t>（一）</a:t>
            </a:r>
            <a:r>
              <a:rPr lang="zh-CN" altLang="zh-CN" sz="2800" dirty="0"/>
              <a:t>基于</a:t>
            </a:r>
            <a:r>
              <a:rPr lang="en-US" altLang="zh-CN" sz="2800" dirty="0"/>
              <a:t>Spark</a:t>
            </a:r>
            <a:r>
              <a:rPr lang="zh-CN" altLang="zh-CN" sz="2800" dirty="0"/>
              <a:t>的虚拟表映射计算</a:t>
            </a:r>
          </a:p>
          <a:p>
            <a:r>
              <a:rPr lang="zh-CN" altLang="zh-CN" sz="2800" dirty="0"/>
              <a:t>多源异构数据的适配；并行计算提高虚拟表的运算速度。</a:t>
            </a:r>
          </a:p>
          <a:p>
            <a:pPr lvl="0"/>
            <a:r>
              <a:rPr lang="zh-CN" altLang="en-US" sz="2800" dirty="0"/>
              <a:t>（二）</a:t>
            </a:r>
            <a:r>
              <a:rPr lang="zh-CN" altLang="zh-CN" sz="2800" dirty="0"/>
              <a:t>基于</a:t>
            </a:r>
            <a:r>
              <a:rPr lang="en-US" altLang="zh-CN" sz="2800" dirty="0"/>
              <a:t>Shiro</a:t>
            </a:r>
            <a:r>
              <a:rPr lang="zh-CN" altLang="zh-CN" sz="2800" dirty="0"/>
              <a:t>的数据访问控制</a:t>
            </a:r>
          </a:p>
          <a:p>
            <a:r>
              <a:rPr lang="zh-CN" altLang="zh-CN" sz="2800" dirty="0"/>
              <a:t>数据安全访问控制，提供精确的数据访问服务。</a:t>
            </a:r>
          </a:p>
          <a:p>
            <a:pPr lvl="0"/>
            <a:r>
              <a:rPr lang="zh-CN" altLang="en-US" sz="2800" dirty="0"/>
              <a:t>（三）</a:t>
            </a:r>
            <a:r>
              <a:rPr lang="zh-CN" altLang="zh-CN" sz="2800" dirty="0"/>
              <a:t>基于</a:t>
            </a:r>
            <a:r>
              <a:rPr lang="en-US" altLang="zh-CN" sz="2800" dirty="0"/>
              <a:t>Redis</a:t>
            </a:r>
            <a:r>
              <a:rPr lang="zh-CN" altLang="zh-CN" sz="2800" dirty="0"/>
              <a:t>的虚拟表的高速缓存</a:t>
            </a:r>
          </a:p>
          <a:p>
            <a:r>
              <a:rPr lang="zh-CN" altLang="zh-CN" sz="2800" dirty="0"/>
              <a:t>布隆过滤器；利用缓存进行查询优化。</a:t>
            </a:r>
          </a:p>
        </p:txBody>
      </p:sp>
    </p:spTree>
    <p:extLst>
      <p:ext uri="{BB962C8B-B14F-4D97-AF65-F5344CB8AC3E}">
        <p14:creationId xmlns:p14="http://schemas.microsoft.com/office/powerpoint/2010/main" val="1205572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a:extLst>
              <a:ext uri="{FF2B5EF4-FFF2-40B4-BE49-F238E27FC236}">
                <a16:creationId xmlns:a16="http://schemas.microsoft.com/office/drawing/2014/main" id="{5132ED7A-6606-4C12-AABB-C39D00551F96}"/>
              </a:ext>
            </a:extLst>
          </p:cNvPr>
          <p:cNvSpPr>
            <a:spLocks noGrp="1"/>
          </p:cNvSpPr>
          <p:nvPr>
            <p:ph type="title"/>
          </p:nvPr>
        </p:nvSpPr>
        <p:spPr bwMode="auto">
          <a:xfrm>
            <a:off x="1558926" y="44450"/>
            <a:ext cx="910907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latin typeface="黑体" panose="02010609060101010101" pitchFamily="49" charset="-122"/>
                <a:ea typeface="黑体" panose="02010609060101010101" pitchFamily="49" charset="-122"/>
              </a:rPr>
              <a:t>Spark</a:t>
            </a:r>
            <a:r>
              <a:rPr lang="zh-CN" altLang="en-US" dirty="0">
                <a:latin typeface="黑体" panose="02010609060101010101" pitchFamily="49" charset="-122"/>
                <a:ea typeface="黑体" panose="02010609060101010101" pitchFamily="49" charset="-122"/>
              </a:rPr>
              <a:t>动机</a:t>
            </a:r>
          </a:p>
        </p:txBody>
      </p:sp>
      <p:sp>
        <p:nvSpPr>
          <p:cNvPr id="10242" name="内容占位符 3">
            <a:extLst>
              <a:ext uri="{FF2B5EF4-FFF2-40B4-BE49-F238E27FC236}">
                <a16:creationId xmlns:a16="http://schemas.microsoft.com/office/drawing/2014/main" id="{179FCCFA-3B4A-4D29-B74E-89580BC3939F}"/>
              </a:ext>
            </a:extLst>
          </p:cNvPr>
          <p:cNvSpPr>
            <a:spLocks noGrp="1"/>
          </p:cNvSpPr>
          <p:nvPr>
            <p:ph idx="1"/>
          </p:nvPr>
        </p:nvSpPr>
        <p:spPr bwMode="auto">
          <a:xfrm>
            <a:off x="1847851" y="908050"/>
            <a:ext cx="8640763" cy="568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ü"/>
            </a:pPr>
            <a:r>
              <a:rPr lang="zh-CN" altLang="en-US" dirty="0">
                <a:solidFill>
                  <a:srgbClr val="0000FF"/>
                </a:solidFill>
                <a:latin typeface="黑体" panose="02010609060101010101" pitchFamily="49" charset="-122"/>
                <a:ea typeface="黑体" panose="02010609060101010101" pitchFamily="49" charset="-122"/>
              </a:rPr>
              <a:t>复杂的批量数据处理</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batch data processing</a:t>
            </a:r>
            <a:r>
              <a:rPr lang="zh-CN" altLang="en-US" dirty="0">
                <a:latin typeface="黑体" panose="02010609060101010101" pitchFamily="49" charset="-122"/>
                <a:ea typeface="黑体" panose="02010609060101010101" pitchFamily="49" charset="-122"/>
              </a:rPr>
              <a:t>），通常的时间跨度在数十分钟到数小时之间。</a:t>
            </a:r>
            <a:endParaRPr lang="en-US" altLang="zh-CN"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zh-CN" altLang="en-US" dirty="0">
                <a:solidFill>
                  <a:srgbClr val="0000FF"/>
                </a:solidFill>
                <a:latin typeface="黑体" panose="02010609060101010101" pitchFamily="49" charset="-122"/>
                <a:ea typeface="黑体" panose="02010609060101010101" pitchFamily="49" charset="-122"/>
              </a:rPr>
              <a:t>基于历史数据的交互式查询</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interactive query</a:t>
            </a:r>
            <a:r>
              <a:rPr lang="zh-CN" altLang="en-US" dirty="0">
                <a:latin typeface="黑体" panose="02010609060101010101" pitchFamily="49" charset="-122"/>
                <a:ea typeface="黑体" panose="02010609060101010101" pitchFamily="49" charset="-122"/>
              </a:rPr>
              <a:t>），通常的时间跨度在数十秒到数分钟之间。</a:t>
            </a:r>
            <a:endParaRPr lang="en-US" altLang="zh-CN"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zh-CN" altLang="en-US" dirty="0">
                <a:solidFill>
                  <a:srgbClr val="0000FF"/>
                </a:solidFill>
                <a:latin typeface="黑体" panose="02010609060101010101" pitchFamily="49" charset="-122"/>
                <a:ea typeface="黑体" panose="02010609060101010101" pitchFamily="49" charset="-122"/>
              </a:rPr>
              <a:t>基于实时数据流的数据处理</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streaming data processing</a:t>
            </a:r>
            <a:r>
              <a:rPr lang="zh-CN" altLang="en-US" dirty="0">
                <a:latin typeface="黑体" panose="02010609060101010101" pitchFamily="49" charset="-122"/>
                <a:ea typeface="黑体" panose="02010609060101010101" pitchFamily="49" charset="-122"/>
              </a:rPr>
              <a:t>），通常的时间跨度在数百毫秒到数秒之间。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a:extLst>
              <a:ext uri="{FF2B5EF4-FFF2-40B4-BE49-F238E27FC236}">
                <a16:creationId xmlns:a16="http://schemas.microsoft.com/office/drawing/2014/main" id="{22C90FA0-124E-45CB-A753-1230B143CEE1}"/>
              </a:ext>
            </a:extLst>
          </p:cNvPr>
          <p:cNvSpPr>
            <a:spLocks noGrp="1"/>
          </p:cNvSpPr>
          <p:nvPr>
            <p:ph type="title"/>
          </p:nvPr>
        </p:nvSpPr>
        <p:spPr bwMode="auto">
          <a:xfrm>
            <a:off x="1558926" y="44450"/>
            <a:ext cx="910907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latin typeface="黑体" panose="02010609060101010101" pitchFamily="49" charset="-122"/>
                <a:ea typeface="黑体" panose="02010609060101010101" pitchFamily="49" charset="-122"/>
              </a:rPr>
              <a:t>Spark</a:t>
            </a:r>
            <a:r>
              <a:rPr lang="en-US" altLang="en-US">
                <a:latin typeface="黑体" panose="02010609060101010101" pitchFamily="49" charset="-122"/>
                <a:ea typeface="黑体" panose="02010609060101010101" pitchFamily="49" charset="-122"/>
              </a:rPr>
              <a:t>优点</a:t>
            </a:r>
            <a:endParaRPr lang="zh-CN" altLang="en-US">
              <a:latin typeface="黑体" panose="02010609060101010101" pitchFamily="49" charset="-122"/>
              <a:ea typeface="黑体" panose="02010609060101010101" pitchFamily="49" charset="-122"/>
            </a:endParaRPr>
          </a:p>
        </p:txBody>
      </p:sp>
      <p:sp>
        <p:nvSpPr>
          <p:cNvPr id="11266" name="内容占位符 2">
            <a:extLst>
              <a:ext uri="{FF2B5EF4-FFF2-40B4-BE49-F238E27FC236}">
                <a16:creationId xmlns:a16="http://schemas.microsoft.com/office/drawing/2014/main" id="{19141D17-C2A4-45CB-8416-D1A4EA00F6C7}"/>
              </a:ext>
            </a:extLst>
          </p:cNvPr>
          <p:cNvSpPr>
            <a:spLocks noGrp="1"/>
          </p:cNvSpPr>
          <p:nvPr>
            <p:ph idx="1"/>
          </p:nvPr>
        </p:nvSpPr>
        <p:spPr bwMode="auto">
          <a:xfrm>
            <a:off x="1847851" y="908050"/>
            <a:ext cx="8640763" cy="568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ü"/>
            </a:pPr>
            <a:r>
              <a:rPr lang="en-US" altLang="zh-CN">
                <a:latin typeface="黑体" panose="02010609060101010101" pitchFamily="49" charset="-122"/>
                <a:ea typeface="黑体" panose="02010609060101010101" pitchFamily="49" charset="-122"/>
              </a:rPr>
              <a:t>Spark</a:t>
            </a:r>
            <a:r>
              <a:rPr lang="zh-CN" altLang="en-US">
                <a:solidFill>
                  <a:srgbClr val="0000FF"/>
                </a:solidFill>
                <a:latin typeface="黑体" panose="02010609060101010101" pitchFamily="49" charset="-122"/>
                <a:ea typeface="黑体" panose="02010609060101010101" pitchFamily="49" charset="-122"/>
              </a:rPr>
              <a:t>是基于内存的迭代计算框架</a:t>
            </a:r>
            <a:r>
              <a:rPr lang="zh-CN" altLang="en-US">
                <a:latin typeface="黑体" panose="02010609060101010101" pitchFamily="49" charset="-122"/>
                <a:ea typeface="黑体" panose="02010609060101010101" pitchFamily="49" charset="-122"/>
              </a:rPr>
              <a:t>，适用于需要多次操作特定数据集的应用场合。</a:t>
            </a:r>
            <a:endParaRPr lang="en-US" altLang="zh-CN">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en-US" altLang="zh-CN">
                <a:latin typeface="黑体" panose="02010609060101010101" pitchFamily="49" charset="-122"/>
                <a:ea typeface="黑体" panose="02010609060101010101" pitchFamily="49" charset="-122"/>
              </a:rPr>
              <a:t>Spark</a:t>
            </a:r>
            <a:r>
              <a:rPr lang="zh-CN" altLang="en-US">
                <a:latin typeface="黑体" panose="02010609060101010101" pitchFamily="49" charset="-122"/>
                <a:ea typeface="黑体" panose="02010609060101010101" pitchFamily="49" charset="-122"/>
              </a:rPr>
              <a:t>不适用那种</a:t>
            </a:r>
            <a:r>
              <a:rPr lang="zh-CN" altLang="en-US">
                <a:solidFill>
                  <a:srgbClr val="0000FF"/>
                </a:solidFill>
                <a:latin typeface="黑体" panose="02010609060101010101" pitchFamily="49" charset="-122"/>
                <a:ea typeface="黑体" panose="02010609060101010101" pitchFamily="49" charset="-122"/>
              </a:rPr>
              <a:t>异步细粒度更新状态的应用</a:t>
            </a:r>
            <a:r>
              <a:rPr lang="zh-CN" altLang="en-US">
                <a:latin typeface="黑体" panose="02010609060101010101" pitchFamily="49" charset="-122"/>
                <a:ea typeface="黑体" panose="02010609060101010101" pitchFamily="49" charset="-122"/>
              </a:rPr>
              <a:t>，例如</a:t>
            </a:r>
            <a:r>
              <a:rPr lang="en-US" altLang="zh-CN">
                <a:latin typeface="黑体" panose="02010609060101010101" pitchFamily="49" charset="-122"/>
                <a:ea typeface="黑体" panose="02010609060101010101" pitchFamily="49" charset="-122"/>
              </a:rPr>
              <a:t>web</a:t>
            </a:r>
            <a:r>
              <a:rPr lang="zh-CN" altLang="en-US">
                <a:latin typeface="黑体" panose="02010609060101010101" pitchFamily="49" charset="-122"/>
                <a:ea typeface="黑体" panose="02010609060101010101" pitchFamily="49" charset="-122"/>
              </a:rPr>
              <a:t>服务的存储或者是增量的</a:t>
            </a:r>
            <a:r>
              <a:rPr lang="en-US" altLang="zh-CN">
                <a:latin typeface="黑体" panose="02010609060101010101" pitchFamily="49" charset="-122"/>
                <a:ea typeface="黑体" panose="02010609060101010101" pitchFamily="49" charset="-122"/>
              </a:rPr>
              <a:t>web</a:t>
            </a:r>
            <a:r>
              <a:rPr lang="zh-CN" altLang="en-US">
                <a:latin typeface="黑体" panose="02010609060101010101" pitchFamily="49" charset="-122"/>
                <a:ea typeface="黑体" panose="02010609060101010101" pitchFamily="49" charset="-122"/>
              </a:rPr>
              <a:t>爬虫和索引.</a:t>
            </a:r>
            <a:endParaRPr lang="en-US" altLang="zh-CN">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ü"/>
            </a:pPr>
            <a:r>
              <a:rPr lang="en-US" altLang="zh-CN">
                <a:latin typeface="黑体" panose="02010609060101010101" pitchFamily="49" charset="-122"/>
                <a:ea typeface="黑体" panose="02010609060101010101" pitchFamily="49" charset="-122"/>
              </a:rPr>
              <a:t>Spark</a:t>
            </a:r>
            <a:r>
              <a:rPr lang="zh-CN" altLang="en-US">
                <a:latin typeface="黑体" panose="02010609060101010101" pitchFamily="49" charset="-122"/>
                <a:ea typeface="黑体" panose="02010609060101010101" pitchFamily="49" charset="-122"/>
              </a:rPr>
              <a:t>的适用面比较广泛且比较通用。</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a:extLst>
              <a:ext uri="{FF2B5EF4-FFF2-40B4-BE49-F238E27FC236}">
                <a16:creationId xmlns:a16="http://schemas.microsoft.com/office/drawing/2014/main" id="{8FB4183B-2A01-4173-8E7F-31F76154656A}"/>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t>Spark</a:t>
            </a:r>
            <a:endParaRPr lang="zh-CN" altLang="en-US"/>
          </a:p>
        </p:txBody>
      </p:sp>
      <p:pic>
        <p:nvPicPr>
          <p:cNvPr id="12290" name="图片 2">
            <a:extLst>
              <a:ext uri="{FF2B5EF4-FFF2-40B4-BE49-F238E27FC236}">
                <a16:creationId xmlns:a16="http://schemas.microsoft.com/office/drawing/2014/main" id="{E237A0C2-8A64-458F-BDC8-0310A61220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4638" y="973138"/>
            <a:ext cx="9144000" cy="588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a:extLst>
              <a:ext uri="{FF2B5EF4-FFF2-40B4-BE49-F238E27FC236}">
                <a16:creationId xmlns:a16="http://schemas.microsoft.com/office/drawing/2014/main" id="{4E778430-426A-4671-B174-C6F9F95934DA}"/>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t>Spark</a:t>
            </a:r>
            <a:endParaRPr lang="zh-CN" altLang="en-US"/>
          </a:p>
        </p:txBody>
      </p:sp>
      <p:pic>
        <p:nvPicPr>
          <p:cNvPr id="13314" name="图片 2">
            <a:extLst>
              <a:ext uri="{FF2B5EF4-FFF2-40B4-BE49-F238E27FC236}">
                <a16:creationId xmlns:a16="http://schemas.microsoft.com/office/drawing/2014/main" id="{78782C6B-8474-483A-877A-669267A717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01801"/>
            <a:ext cx="9144000"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1427</TotalTime>
  <Words>1706</Words>
  <Application>Microsoft Office PowerPoint</Application>
  <PresentationFormat>宽屏</PresentationFormat>
  <Paragraphs>145</Paragraphs>
  <Slides>25</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25</vt:i4>
      </vt:variant>
    </vt:vector>
  </HeadingPairs>
  <TitlesOfParts>
    <vt:vector size="36" baseType="lpstr">
      <vt:lpstr>等线</vt:lpstr>
      <vt:lpstr>等线 Light</vt:lpstr>
      <vt:lpstr>黑体</vt:lpstr>
      <vt:lpstr>宋体</vt:lpstr>
      <vt:lpstr>微软雅黑</vt:lpstr>
      <vt:lpstr>Arial</vt:lpstr>
      <vt:lpstr>Calibri</vt:lpstr>
      <vt:lpstr>Corbel</vt:lpstr>
      <vt:lpstr>Wingdings</vt:lpstr>
      <vt:lpstr>Office 主题​​</vt:lpstr>
      <vt:lpstr>Office 主题</vt:lpstr>
      <vt:lpstr>面向主题的数据虚拟化技术研究与实现 </vt:lpstr>
      <vt:lpstr>PowerPoint 演示文稿</vt:lpstr>
      <vt:lpstr>PowerPoint 演示文稿</vt:lpstr>
      <vt:lpstr>PowerPoint 演示文稿</vt:lpstr>
      <vt:lpstr>PowerPoint 演示文稿</vt:lpstr>
      <vt:lpstr>Spark动机</vt:lpstr>
      <vt:lpstr>Spark优点</vt:lpstr>
      <vt:lpstr>Spark</vt:lpstr>
      <vt:lpstr>Spark</vt:lpstr>
      <vt:lpstr>SPARK vs hadoop </vt:lpstr>
      <vt:lpstr>Spark优点</vt:lpstr>
      <vt:lpstr>Spark快的理由</vt:lpstr>
      <vt:lpstr>Spark结构</vt:lpstr>
      <vt:lpstr>Spark框架优势</vt:lpstr>
      <vt:lpstr>Scala</vt:lpstr>
      <vt:lpstr>Scala</vt:lpstr>
      <vt:lpstr>Scala def函数</vt:lpstr>
      <vt:lpstr>RDD</vt:lpstr>
      <vt:lpstr>RDD特点</vt:lpstr>
      <vt:lpstr>RDD特点</vt:lpstr>
      <vt:lpstr>RDD的存储与分区</vt:lpstr>
      <vt:lpstr>RDD的内部表示</vt:lpstr>
      <vt:lpstr>RDD的转换与操作</vt:lpstr>
      <vt:lpstr>RDD工作机制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面向主题的数据虚拟化技术研究与实现 </dc:title>
  <dc:creator>宋 奇谦</dc:creator>
  <cp:lastModifiedBy>宋 奇谦</cp:lastModifiedBy>
  <cp:revision>5</cp:revision>
  <dcterms:created xsi:type="dcterms:W3CDTF">2019-12-02T13:08:52Z</dcterms:created>
  <dcterms:modified xsi:type="dcterms:W3CDTF">2019-12-03T12:56:51Z</dcterms:modified>
</cp:coreProperties>
</file>