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84" r:id="rId4"/>
    <p:sldId id="271" r:id="rId5"/>
    <p:sldId id="260" r:id="rId6"/>
    <p:sldId id="282" r:id="rId7"/>
    <p:sldId id="285" r:id="rId8"/>
    <p:sldId id="283" r:id="rId9"/>
    <p:sldId id="286" r:id="rId10"/>
    <p:sldId id="288" r:id="rId11"/>
    <p:sldId id="292" r:id="rId12"/>
    <p:sldId id="293" r:id="rId13"/>
    <p:sldId id="298" r:id="rId14"/>
    <p:sldId id="299" r:id="rId15"/>
    <p:sldId id="302" r:id="rId16"/>
    <p:sldId id="303" r:id="rId17"/>
    <p:sldId id="300" r:id="rId18"/>
    <p:sldId id="297" r:id="rId19"/>
    <p:sldId id="287" r:id="rId20"/>
    <p:sldId id="295" r:id="rId21"/>
    <p:sldId id="296" r:id="rId22"/>
    <p:sldId id="290" r:id="rId23"/>
    <p:sldId id="305" r:id="rId24"/>
    <p:sldId id="307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802"/>
    <a:srgbClr val="FEEE00"/>
    <a:srgbClr val="16CBF5"/>
    <a:srgbClr val="F1DBF5"/>
    <a:srgbClr val="F2CAE9"/>
    <a:srgbClr val="CDCDF3"/>
    <a:srgbClr val="F0F11B"/>
    <a:srgbClr val="6D99E8"/>
    <a:srgbClr val="F1C9C2"/>
    <a:srgbClr val="E89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81894"/>
  </p:normalViewPr>
  <p:slideViewPr>
    <p:cSldViewPr snapToGrid="0" snapToObjects="1">
      <p:cViewPr varScale="1">
        <p:scale>
          <a:sx n="102" d="100"/>
          <a:sy n="102" d="100"/>
        </p:scale>
        <p:origin x="2184" y="19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7861-5B84-3B40-85EA-B25BAFEB51A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79C43-BC23-9542-8E47-E00186FB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68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D6A81-9602-0F42-98E0-132A8D64337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51C1-C0C0-2E4F-875A-E42FAFF6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45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aseline="0" dirty="0"/>
              <a:t>今天给大家分享一篇发表在</a:t>
            </a:r>
            <a:r>
              <a:rPr kumimoji="1" lang="en-US" altLang="zh-CN" baseline="0" dirty="0"/>
              <a:t>AAAI</a:t>
            </a:r>
            <a:r>
              <a:rPr kumimoji="1" lang="zh-CN" altLang="en-US" baseline="0" dirty="0"/>
              <a:t>关于药物推荐的论文：</a:t>
            </a:r>
            <a:r>
              <a:rPr kumimoji="1" lang="en-US" altLang="zh-CN" baseline="0" dirty="0"/>
              <a:t>GAMENet</a:t>
            </a:r>
            <a:r>
              <a:rPr kumimoji="1" lang="zh-CN" altLang="en-US" baseline="0" dirty="0"/>
              <a:t>，文章的主要工作是推出了一个能从电子医疗记录学习（</a:t>
            </a:r>
            <a:r>
              <a:rPr kumimoji="1" lang="en-US" altLang="zh-CN" baseline="0" dirty="0"/>
              <a:t>EHR</a:t>
            </a:r>
            <a:r>
              <a:rPr kumimoji="1" lang="zh-CN" altLang="en-US" baseline="0" dirty="0"/>
              <a:t>）并且能推荐药物组合的深度学习框架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51C1-C0C0-2E4F-875A-E42FAFF6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GAMENet</a:t>
            </a:r>
            <a:r>
              <a:rPr lang="zh-CN" altLang="en-US" dirty="0"/>
              <a:t>是一个端到端深度学习模型，将纵向患者</a:t>
            </a:r>
            <a:r>
              <a:rPr lang="en-US" altLang="zh-CN" dirty="0"/>
              <a:t>EHR</a:t>
            </a:r>
            <a:r>
              <a:rPr lang="zh-CN" altLang="en-US" dirty="0"/>
              <a:t>数据和现有的</a:t>
            </a:r>
            <a:r>
              <a:rPr lang="en-US" altLang="zh-CN" dirty="0"/>
              <a:t>DDI</a:t>
            </a:r>
            <a:r>
              <a:rPr lang="zh-CN" altLang="en-US" dirty="0"/>
              <a:t>作为输入，旨在产生有效和安全的药物推荐。</a:t>
            </a:r>
          </a:p>
          <a:p>
            <a:r>
              <a:rPr lang="en-US" altLang="zh-CN" dirty="0"/>
              <a:t>GAMENet</a:t>
            </a:r>
            <a:r>
              <a:rPr lang="zh-CN" altLang="en-US" dirty="0"/>
              <a:t>由三部分组成，我将逐一介绍。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47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在纵向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数据中，每个患者可以表示为多标签观察的序列。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对于每次访问，将用于表示诊断和手术操作的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矢量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乘以待学习的嵌入矩阵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以获得医学嵌入层。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然后使用两个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分别对诊断和手术嵌入进行建模。由图上所示，迭代训练完成之后，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产生用于表示患者的隐藏状态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38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为了利用药物知识并在它们之间建立依赖关系，受内存网络启发，构建了一个的图增强模块，它由四个组件组成。</a:t>
            </a:r>
          </a:p>
        </p:txBody>
      </p:sp>
    </p:spTree>
    <p:extLst>
      <p:ext uri="{BB962C8B-B14F-4D97-AF65-F5344CB8AC3E}">
        <p14:creationId xmlns:p14="http://schemas.microsoft.com/office/powerpoint/2010/main" val="201822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Shape 102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>
                    <a:solidFill>
                      <a:srgbClr val="FE5802"/>
                    </a:solidFill>
                  </a:rPr>
                  <a:t>I</a:t>
                </a:r>
                <a:r>
                  <a:rPr lang="zh-CN" altLang="en-US" b="0" dirty="0">
                    <a:solidFill>
                      <a:srgbClr val="FE5802"/>
                    </a:solidFill>
                  </a:rPr>
                  <a:t>：输入层将输入转换为查询表以进行内存读取。 这里是使用来自</a:t>
                </a:r>
                <a:r>
                  <a:rPr lang="en-US" altLang="zh-CN" b="0" dirty="0">
                    <a:solidFill>
                      <a:srgbClr val="FE5802"/>
                    </a:solidFill>
                  </a:rPr>
                  <a:t>Dual-RNN</a:t>
                </a:r>
                <a:r>
                  <a:rPr lang="zh-CN" altLang="en-US" b="0" dirty="0">
                    <a:solidFill>
                      <a:srgbClr val="FE5802"/>
                    </a:solidFill>
                  </a:rPr>
                  <a:t>的隐藏状态来生成查询表：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f:</a:t>
                </a:r>
                <a:r>
                  <a:rPr lang="zh-CN" altLang="en-US" b="0" dirty="0"/>
                  <a:t> 将诊断状态</a:t>
                </a:r>
                <a:r>
                  <a:rPr lang="en-US" altLang="zh-CN" b="0" dirty="0" err="1"/>
                  <a:t>htd</a:t>
                </a:r>
                <a:r>
                  <a:rPr lang="zh-CN" altLang="en-US" b="0" dirty="0"/>
                  <a:t>和手术状态</a:t>
                </a:r>
                <a:r>
                  <a:rPr lang="en-US" altLang="zh-CN" b="0" dirty="0" err="1"/>
                  <a:t>htp</a:t>
                </a:r>
                <a:r>
                  <a:rPr lang="zh-CN" altLang="en-US" b="0" dirty="0"/>
                  <a:t>拼接为患者健康状态输入。 </a:t>
                </a:r>
                <a:r>
                  <a:rPr lang="en-US" altLang="zh-CN" b="0" dirty="0"/>
                  <a:t>f()</a:t>
                </a:r>
                <a:r>
                  <a:rPr lang="zh-CN" altLang="en-US" b="0" dirty="0"/>
                  <a:t>是将隐藏状态投射到查询中的变换函数，从而实现了一个单个隐藏层完全连接的神经网络。</a:t>
                </a:r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102" name="Shape 102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>
                    <a:solidFill>
                      <a:srgbClr val="FE5802"/>
                    </a:solidFill>
                  </a:rPr>
                  <a:t>I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FE5802"/>
                    </a:solidFill>
                  </a:rPr>
                  <a:t>Input memory </a:t>
                </a:r>
                <a:r>
                  <a:rPr lang="en-US" dirty="0"/>
                  <a:t>representation converts inputs into query for memory reading. Here we can use hidden states from Dual-RNN to generate query: </a:t>
                </a:r>
                <a:r>
                  <a:rPr lang="en-US" b="1" i="0" smtClean="0">
                    <a:latin typeface="Cambria Math" charset="0"/>
                  </a:rPr>
                  <a:t>𝒒</a:t>
                </a:r>
                <a:r>
                  <a:rPr lang="en-US" b="0" i="0" smtClean="0">
                    <a:latin typeface="Cambria Math" charset="0"/>
                  </a:rPr>
                  <a:t>^𝑡=𝑓([</a:t>
                </a:r>
                <a:r>
                  <a:rPr lang="en-US" b="1" i="0">
                    <a:latin typeface="Cambria Math" charset="0"/>
                  </a:rPr>
                  <a:t>𝒉_</a:t>
                </a:r>
                <a:r>
                  <a:rPr lang="en-US" i="0">
                    <a:latin typeface="Cambria Math" charset="0"/>
                  </a:rPr>
                  <a:t>𝑑^𝑡,</a:t>
                </a:r>
                <a:r>
                  <a:rPr lang="en-US" b="1" i="0">
                    <a:latin typeface="Cambria Math" charset="0"/>
                  </a:rPr>
                  <a:t>𝒉_</a:t>
                </a:r>
                <a:r>
                  <a:rPr lang="en-US" i="0">
                    <a:latin typeface="Cambria Math" charset="0"/>
                  </a:rPr>
                  <a:t>𝑝^𝑡 ])</a:t>
                </a:r>
                <a:r>
                  <a:rPr lang="en-US" b="0" i="0" smtClean="0">
                    <a:latin typeface="Cambria Math" charset="0"/>
                  </a:rPr>
                  <a:t>.</a:t>
                </a:r>
                <a:endParaRPr lang="en-US" dirty="0"/>
              </a:p>
              <a:p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0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E5802"/>
                </a:solidFill>
              </a:rPr>
              <a:t>G: </a:t>
            </a:r>
            <a:r>
              <a:rPr lang="zh-CN" altLang="en-US" b="0" dirty="0">
                <a:solidFill>
                  <a:srgbClr val="FE5802"/>
                </a:solidFill>
              </a:rPr>
              <a:t>生成层主要是用来生成和更新内存信息，存储库（</a:t>
            </a:r>
            <a:r>
              <a:rPr lang="en-US" altLang="zh-CN" b="0" dirty="0">
                <a:solidFill>
                  <a:srgbClr val="FE5802"/>
                </a:solidFill>
              </a:rPr>
              <a:t>MB</a:t>
            </a:r>
            <a:r>
              <a:rPr lang="zh-CN" altLang="en-US" b="0" dirty="0">
                <a:solidFill>
                  <a:srgbClr val="FE5802"/>
                </a:solidFill>
              </a:rPr>
              <a:t>）主要是存储</a:t>
            </a:r>
            <a:r>
              <a:rPr lang="en-US" altLang="zh-CN" b="0" dirty="0">
                <a:solidFill>
                  <a:srgbClr val="FE5802"/>
                </a:solidFill>
              </a:rPr>
              <a:t>EHR</a:t>
            </a:r>
            <a:r>
              <a:rPr lang="zh-CN" altLang="en-US" b="0" dirty="0">
                <a:solidFill>
                  <a:srgbClr val="FE5802"/>
                </a:solidFill>
              </a:rPr>
              <a:t>图和</a:t>
            </a:r>
            <a:r>
              <a:rPr lang="en-US" altLang="zh-CN" b="0" dirty="0">
                <a:solidFill>
                  <a:srgbClr val="FE5802"/>
                </a:solidFill>
              </a:rPr>
              <a:t>DDI</a:t>
            </a:r>
            <a:r>
              <a:rPr lang="zh-CN" altLang="en-US" b="0" dirty="0">
                <a:solidFill>
                  <a:srgbClr val="FE5802"/>
                </a:solidFill>
              </a:rPr>
              <a:t>图增强过的静态内存，（</a:t>
            </a:r>
            <a:r>
              <a:rPr lang="en-US" altLang="zh-CN" b="0" dirty="0">
                <a:solidFill>
                  <a:srgbClr val="FE5802"/>
                </a:solidFill>
              </a:rPr>
              <a:t>DM</a:t>
            </a:r>
            <a:r>
              <a:rPr lang="zh-CN" altLang="en-US" b="0" dirty="0">
                <a:solidFill>
                  <a:srgbClr val="FE5802"/>
                </a:solidFill>
              </a:rPr>
              <a:t>）存储键值对，形式为“用户表”：“动态更新的用户病历”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16906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MB</a:t>
            </a:r>
            <a:r>
              <a:rPr lang="zh-CN" altLang="en-US" dirty="0"/>
              <a:t>：输入</a:t>
            </a:r>
            <a:r>
              <a:rPr lang="en-US" altLang="zh-CN" dirty="0"/>
              <a:t>EHR</a:t>
            </a:r>
            <a:r>
              <a:rPr lang="zh-CN" altLang="en-US" dirty="0"/>
              <a:t>图和</a:t>
            </a:r>
            <a:r>
              <a:rPr lang="en-US" altLang="zh-CN" dirty="0"/>
              <a:t>DDI</a:t>
            </a:r>
            <a:r>
              <a:rPr lang="zh-CN" altLang="en-US" dirty="0"/>
              <a:t>图的邻接矩阵，然后在每个图上应用双层</a:t>
            </a:r>
            <a:r>
              <a:rPr lang="en-US" altLang="zh-CN" dirty="0"/>
              <a:t>GCN</a:t>
            </a:r>
            <a:r>
              <a:rPr lang="zh-CN" altLang="en-US" dirty="0"/>
              <a:t>（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），用来学习改进的药物使用组合和</a:t>
            </a:r>
            <a:r>
              <a:rPr lang="en-US" altLang="zh-CN" dirty="0"/>
              <a:t>DDI</a:t>
            </a:r>
            <a:r>
              <a:rPr lang="zh-CN" altLang="en-US" dirty="0"/>
              <a:t>组合模式。</a:t>
            </a:r>
            <a:endParaRPr lang="en-US" altLang="zh-CN" dirty="0"/>
          </a:p>
          <a:p>
            <a:r>
              <a:rPr lang="zh-CN" altLang="en-US" dirty="0"/>
              <a:t>最后将两个图的加权结果输入到</a:t>
            </a:r>
            <a:r>
              <a:rPr lang="en-US" altLang="zh-CN" dirty="0"/>
              <a:t>MB</a:t>
            </a:r>
            <a:r>
              <a:rPr lang="zh-CN" altLang="en-US" dirty="0"/>
              <a:t>中。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499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对于动态内存，患者表与相应的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药物矢量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相关联。 这种设计提供了一种随时间定位相似患者，并根据权重检索合适药物集的方法。</a:t>
            </a:r>
          </a:p>
        </p:txBody>
      </p:sp>
    </p:spTree>
    <p:extLst>
      <p:ext uri="{BB962C8B-B14F-4D97-AF65-F5344CB8AC3E}">
        <p14:creationId xmlns:p14="http://schemas.microsoft.com/office/powerpoint/2010/main" val="1031049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给定患者表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output</a:t>
            </a:r>
            <a:r>
              <a:rPr lang="zh-CN" altLang="en-US" dirty="0"/>
              <a:t>层负责从</a:t>
            </a:r>
            <a:r>
              <a:rPr lang="en-US" altLang="zh-CN" dirty="0"/>
              <a:t>MB</a:t>
            </a:r>
            <a:r>
              <a:rPr lang="zh-CN" altLang="en-US" dirty="0"/>
              <a:t>和</a:t>
            </a:r>
            <a:r>
              <a:rPr lang="en-US" altLang="zh-CN" dirty="0"/>
              <a:t>DM</a:t>
            </a:r>
            <a:r>
              <a:rPr lang="zh-CN" altLang="en-US" dirty="0"/>
              <a:t>中检索结果之后进行加权后输出，</a:t>
            </a:r>
            <a:r>
              <a:rPr lang="en-US" altLang="zh-CN" dirty="0"/>
              <a:t>response</a:t>
            </a:r>
            <a:r>
              <a:rPr lang="zh-CN" altLang="en-US" dirty="0"/>
              <a:t>层负责输出最后的药物集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83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Besides</a:t>
            </a:r>
            <a:r>
              <a:rPr lang="en-US" baseline="0" dirty="0"/>
              <a:t> binary cross-entropy loss, we use two additional loss called XX,XX. Multi-label prediction loss is used to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 $\hat{y}$ and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can simply choose the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0.5. DDI loss is to control DDI rate. Intuitively, for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,if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combined to induce a DDI ,then A[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equal one .Thus large pair-wise probability will yield large DDI loss.</a:t>
            </a: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ddi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exist in real EHR data, we should better jointly optimize the three loss. And inspired by simulated annealing, we can transform between the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and DDI loss with a certain probability which help the model find best combination of parameters to achieve accurate model with low DDI rate s.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272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44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顺着这个框架，我会先介绍在药物推荐是什么以及在其过程中需要注意什么。</a:t>
            </a:r>
            <a:endParaRPr lang="en-US" altLang="zh-CN" dirty="0"/>
          </a:p>
          <a:p>
            <a:r>
              <a:rPr lang="zh-CN" altLang="en-US" dirty="0"/>
              <a:t>然后简要介绍相关的工作，主要是介绍模型的细节和相关实验。</a:t>
            </a:r>
            <a:endParaRPr lang="en-US" altLang="zh-C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271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测试使用了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MIMIC-III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是一个队列，其中患者在最初的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小时内有多次就诊和用药，这是患者快速获得正确治疗的最关键时间。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作者使用来自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TWOSIDES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图谱并保持前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名严重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类型，其中包含了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种不同类型的药物。</a:t>
            </a:r>
          </a:p>
        </p:txBody>
      </p:sp>
    </p:spTree>
    <p:extLst>
      <p:ext uri="{BB962C8B-B14F-4D97-AF65-F5344CB8AC3E}">
        <p14:creationId xmlns:p14="http://schemas.microsoft.com/office/powerpoint/2010/main" val="1860093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zh-CN" altLang="en-US" sz="1200" dirty="0"/>
              <a:t>上表比较了各类</a:t>
            </a:r>
            <a:r>
              <a:rPr lang="en-US" altLang="zh-CN" sz="1200" dirty="0"/>
              <a:t>baseline</a:t>
            </a:r>
            <a:r>
              <a:rPr lang="zh-CN" altLang="en-US" sz="1200" dirty="0"/>
              <a:t>在准确性和安全性方面的性能。</a:t>
            </a:r>
          </a:p>
          <a:p>
            <a:pPr marL="285750" indent="-285750">
              <a:buFont typeface="Wingdings" charset="2"/>
              <a:buChar char="ü"/>
            </a:pPr>
            <a:r>
              <a:rPr lang="zh-CN" altLang="en-US" sz="1200" dirty="0"/>
              <a:t>在</a:t>
            </a:r>
            <a:r>
              <a:rPr lang="en-US" altLang="zh-CN" sz="1200" dirty="0"/>
              <a:t>Jaccard</a:t>
            </a:r>
            <a:r>
              <a:rPr lang="zh-CN" altLang="en-US" sz="1200" dirty="0"/>
              <a:t>和</a:t>
            </a:r>
            <a:r>
              <a:rPr lang="en-US" altLang="zh-CN" sz="1200" dirty="0"/>
              <a:t>F1</a:t>
            </a:r>
            <a:r>
              <a:rPr lang="zh-CN" altLang="en-US" sz="1200" dirty="0"/>
              <a:t>方面，</a:t>
            </a:r>
            <a:r>
              <a:rPr lang="en-US" altLang="zh-CN" sz="1200" dirty="0"/>
              <a:t>nearest</a:t>
            </a:r>
            <a:r>
              <a:rPr lang="zh-CN" altLang="en-US" sz="1200" dirty="0"/>
              <a:t>是简单推荐上次或当次诊断相同的药物集，</a:t>
            </a:r>
            <a:r>
              <a:rPr lang="en-US" altLang="zh-CN" sz="1200" dirty="0"/>
              <a:t>leap</a:t>
            </a:r>
            <a:r>
              <a:rPr lang="zh-CN" altLang="en-US" sz="1200" dirty="0"/>
              <a:t>是一种简单的及时反馈的药物推荐方法，与</a:t>
            </a:r>
            <a:r>
              <a:rPr lang="en-US" altLang="zh-CN" sz="1200" dirty="0"/>
              <a:t>GAMENet</a:t>
            </a:r>
            <a:r>
              <a:rPr lang="zh-CN" altLang="en-US" sz="1200" dirty="0"/>
              <a:t>相比，它们的得分低了约</a:t>
            </a:r>
            <a:r>
              <a:rPr lang="en-US" altLang="zh-CN" sz="1200" dirty="0"/>
              <a:t>4</a:t>
            </a:r>
            <a:r>
              <a:rPr lang="zh-CN" altLang="en-US" sz="1200" dirty="0"/>
              <a:t>％，从而揭示了纵向记录的重要性。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200" dirty="0"/>
              <a:t>DMNC</a:t>
            </a:r>
            <a:r>
              <a:rPr lang="zh-CN" altLang="en-US" sz="1200" dirty="0"/>
              <a:t>每次推荐大量药物，这可能是其</a:t>
            </a:r>
            <a:r>
              <a:rPr lang="en-US" altLang="zh-CN" sz="1200" dirty="0"/>
              <a:t>DDI</a:t>
            </a:r>
            <a:r>
              <a:rPr lang="zh-CN" altLang="en-US" sz="1200" dirty="0"/>
              <a:t>率高的原因之一。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434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总结，（</a:t>
            </a:r>
            <a:r>
              <a:rPr lang="en-US" altLang="zh-CN" dirty="0"/>
              <a:t>GAMENet</a:t>
            </a:r>
            <a:r>
              <a:rPr lang="zh-CN" altLang="en-US" dirty="0"/>
              <a:t>）是一个端到端深度学习模型，可生成有效且安全的药物组合推荐。</a:t>
            </a:r>
          </a:p>
          <a:p>
            <a:r>
              <a:rPr lang="zh-CN" altLang="en-US" dirty="0"/>
              <a:t>它通过综合药物使用（来自现实证据）和</a:t>
            </a:r>
            <a:r>
              <a:rPr lang="en-US" altLang="zh-CN" dirty="0"/>
              <a:t>DDI</a:t>
            </a:r>
            <a:r>
              <a:rPr lang="zh-CN" altLang="en-US" dirty="0"/>
              <a:t>图（来自知识）来增强静态内存</a:t>
            </a:r>
            <a:r>
              <a:rPr lang="en-US" altLang="zh-CN" dirty="0"/>
              <a:t>MB</a:t>
            </a:r>
            <a:r>
              <a:rPr lang="zh-CN" altLang="en-US" dirty="0"/>
              <a:t>。同时使用动态内存模块</a:t>
            </a:r>
            <a:r>
              <a:rPr lang="en-US" altLang="zh-CN" dirty="0"/>
              <a:t>DM</a:t>
            </a:r>
            <a:r>
              <a:rPr lang="zh-CN" altLang="en-US" dirty="0"/>
              <a:t>实现动态化和个性化药物推荐。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87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作者</a:t>
            </a:r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51C1-C0C0-2E4F-875A-E42FAFF642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5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200" dirty="0"/>
              <a:t>GAMENet</a:t>
            </a:r>
            <a:r>
              <a:rPr lang="zh-CN" altLang="en-US" sz="1200" dirty="0"/>
              <a:t>的各类组合变种：</a:t>
            </a:r>
            <a:endParaRPr lang="en-US" altLang="zh-CN" sz="1200" dirty="0"/>
          </a:p>
          <a:p>
            <a:pPr marL="285750" indent="-285750">
              <a:buFont typeface="Wingdings" charset="2"/>
              <a:buChar char="ü"/>
            </a:pPr>
            <a:r>
              <a:rPr lang="zh-CN" altLang="en-US" sz="1200" dirty="0"/>
              <a:t>当仅使用</a:t>
            </a:r>
            <a:r>
              <a:rPr lang="en-US" altLang="zh-CN" sz="1200" dirty="0"/>
              <a:t>DDI</a:t>
            </a:r>
            <a:r>
              <a:rPr lang="zh-CN" altLang="en-US" sz="1200" dirty="0"/>
              <a:t>图嵌入作为静态存储器（</a:t>
            </a:r>
            <a:r>
              <a:rPr lang="en-US" altLang="zh-CN" sz="1200" dirty="0"/>
              <a:t>MB</a:t>
            </a:r>
            <a:r>
              <a:rPr lang="zh-CN" altLang="en-US" sz="1200" dirty="0"/>
              <a:t>）与其他人相比时，效果不好。</a:t>
            </a:r>
          </a:p>
          <a:p>
            <a:pPr marL="285750" indent="-285750">
              <a:buFont typeface="Wingdings" charset="2"/>
              <a:buChar char="ü"/>
            </a:pPr>
            <a:r>
              <a:rPr lang="zh-CN" altLang="en-US" sz="1200" dirty="0"/>
              <a:t>将</a:t>
            </a:r>
            <a:r>
              <a:rPr lang="en-US" altLang="zh-CN" sz="1200" dirty="0"/>
              <a:t>EHR</a:t>
            </a:r>
            <a:r>
              <a:rPr lang="zh-CN" altLang="en-US" sz="1200" dirty="0"/>
              <a:t>图嵌入添加到静态内存（</a:t>
            </a:r>
            <a:r>
              <a:rPr lang="en-US" altLang="zh-CN" sz="1200" dirty="0"/>
              <a:t>MB</a:t>
            </a:r>
            <a:r>
              <a:rPr lang="zh-CN" altLang="en-US" sz="1200" dirty="0"/>
              <a:t>）时会更好。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200" dirty="0"/>
              <a:t>DM</a:t>
            </a:r>
            <a:r>
              <a:rPr lang="zh-CN" altLang="en-US" sz="1200" dirty="0"/>
              <a:t>在</a:t>
            </a:r>
            <a:r>
              <a:rPr lang="en-US" altLang="zh-CN" sz="1200" dirty="0"/>
              <a:t>GAMENet</a:t>
            </a:r>
            <a:r>
              <a:rPr lang="zh-CN" altLang="en-US" sz="1200" dirty="0"/>
              <a:t>中执行关键点会忽略</a:t>
            </a:r>
            <a:r>
              <a:rPr lang="en-US" altLang="zh-CN" sz="1200" dirty="0"/>
              <a:t>MB</a:t>
            </a:r>
            <a:r>
              <a:rPr lang="zh-CN" altLang="en-US" sz="1200" dirty="0"/>
              <a:t>部分。</a:t>
            </a:r>
          </a:p>
          <a:p>
            <a:pPr marL="285750" indent="-285750">
              <a:buFont typeface="Wingdings" charset="2"/>
              <a:buChar char="ü"/>
            </a:pPr>
            <a:r>
              <a:rPr lang="zh-CN" altLang="en-US" sz="1200" dirty="0"/>
              <a:t>由于键值设计，</a:t>
            </a:r>
            <a:r>
              <a:rPr lang="en-US" altLang="zh-CN" sz="1200" dirty="0"/>
              <a:t>DM</a:t>
            </a:r>
            <a:r>
              <a:rPr lang="zh-CN" altLang="en-US" sz="1200" dirty="0"/>
              <a:t>仅与</a:t>
            </a:r>
            <a:r>
              <a:rPr lang="en-US" altLang="zh-CN" sz="1200" dirty="0" err="1"/>
              <a:t>rnn+attention</a:t>
            </a:r>
            <a:r>
              <a:rPr lang="zh-CN" altLang="en-US" sz="1200" dirty="0"/>
              <a:t>不同，</a:t>
            </a:r>
          </a:p>
          <a:p>
            <a:pPr marL="285750" indent="-285750">
              <a:buFont typeface="Wingdings" charset="2"/>
              <a:buChar char="ü"/>
            </a:pPr>
            <a:r>
              <a:rPr lang="zh-CN" altLang="en-US" sz="1200" dirty="0"/>
              <a:t>在药物推荐任务中，历史药物对于当前的访问预测更为重要，</a:t>
            </a:r>
          </a:p>
          <a:p>
            <a:pPr marL="285750" indent="-285750">
              <a:buFont typeface="Wingdings" charset="2"/>
              <a:buChar char="ü"/>
            </a:pPr>
            <a:r>
              <a:rPr lang="zh-CN" altLang="en-US" sz="1200" dirty="0"/>
              <a:t>使用输出加权</a:t>
            </a:r>
            <a:r>
              <a:rPr lang="en-US" altLang="zh-CN" sz="1200" dirty="0"/>
              <a:t>multi-hot</a:t>
            </a:r>
            <a:r>
              <a:rPr lang="zh-CN" altLang="en-US" sz="1200" dirty="0"/>
              <a:t>药物的密钥对</a:t>
            </a:r>
            <a:r>
              <a:rPr lang="en-US" altLang="zh-CN" sz="1200" dirty="0"/>
              <a:t>DM</a:t>
            </a:r>
            <a:r>
              <a:rPr lang="zh-CN" altLang="en-US" sz="1200" dirty="0"/>
              <a:t>进行索引以进一步预测。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8459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51C1-C0C0-2E4F-875A-E42FAFF642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96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药物组合推荐这项工作背后的一个主要出发点是医疗安全问题。 根据一项研究，医疗事故是美国第三大死因，</a:t>
            </a:r>
            <a:r>
              <a:rPr lang="en-US" altLang="zh-CN" dirty="0"/>
              <a:t>10%</a:t>
            </a:r>
            <a:r>
              <a:rPr lang="zh-CN" altLang="en-US" dirty="0"/>
              <a:t>的死亡原因是医疗事故，</a:t>
            </a:r>
            <a:r>
              <a:rPr lang="en-US" altLang="zh-CN" dirty="0"/>
              <a:t>15%</a:t>
            </a:r>
            <a:r>
              <a:rPr lang="zh-CN" altLang="en-US" dirty="0"/>
              <a:t>的人群受不良药物相互作用（</a:t>
            </a:r>
            <a:r>
              <a:rPr lang="en-US" altLang="zh-CN" dirty="0"/>
              <a:t>DDI</a:t>
            </a:r>
            <a:r>
              <a:rPr lang="zh-CN" altLang="en-US" dirty="0"/>
              <a:t>）影响，政府在疾病管理方面花费接近每年</a:t>
            </a:r>
            <a:r>
              <a:rPr lang="en-US" altLang="zh-CN" dirty="0"/>
              <a:t>177</a:t>
            </a:r>
            <a:r>
              <a:rPr lang="zh-CN" altLang="en-US" dirty="0"/>
              <a:t>亿美元。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36280-4A4F-0444-ABD8-5EE6CA78E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/>
              <a:t>另一个现实原因是药物推荐算法需要根据病人的医疗记录来优化，譬如药物 、临床诊断以及手术等情况。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药物推荐的简明定义：输入患者历史</a:t>
            </a:r>
            <a:r>
              <a:rPr lang="en-US" altLang="zh-CN" dirty="0"/>
              <a:t>+</a:t>
            </a:r>
            <a:r>
              <a:rPr lang="zh-CN" altLang="en-US" dirty="0"/>
              <a:t>当次诊断信息</a:t>
            </a:r>
            <a:r>
              <a:rPr lang="en-US" altLang="zh-CN" dirty="0"/>
              <a:t>=&gt;</a:t>
            </a:r>
            <a:r>
              <a:rPr lang="zh-CN" altLang="en-US" dirty="0"/>
              <a:t>输出：一组药物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27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+mn-lt"/>
              </a:rPr>
              <a:t>因此，作者认为一个高效的药物推荐模型应当能够应对以下三个挑战：</a:t>
            </a:r>
            <a:endParaRPr kumimoji="1" lang="en-US" altLang="zh-CN" sz="12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+mn-lt"/>
              </a:rPr>
              <a:t>1.</a:t>
            </a:r>
            <a:r>
              <a:rPr kumimoji="1" lang="zh-CN" altLang="en-US" sz="1200" dirty="0">
                <a:latin typeface="+mn-lt"/>
              </a:rPr>
              <a:t> 首先，该模型可以建立药物和疾病之间的复杂对应关系，尤其是对于具有复杂健康状况的患者有更好的表现。</a:t>
            </a:r>
            <a:endParaRPr kumimoji="1" lang="en-US" altLang="zh-CN" sz="12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+mn-lt"/>
              </a:rPr>
              <a:t>2.</a:t>
            </a:r>
            <a:r>
              <a:rPr kumimoji="1" lang="zh-CN" altLang="en-US" sz="1200" dirty="0">
                <a:latin typeface="+mn-lt"/>
              </a:rPr>
              <a:t> 其次，该模型应该降低药物处方的不良药物相互作用（</a:t>
            </a:r>
            <a:r>
              <a:rPr kumimoji="1" lang="en-US" altLang="zh-CN" sz="1200" dirty="0">
                <a:latin typeface="+mn-lt"/>
              </a:rPr>
              <a:t>DDI</a:t>
            </a:r>
            <a:r>
              <a:rPr kumimoji="1" lang="zh-CN" altLang="en-US" sz="1200" dirty="0">
                <a:latin typeface="+mn-lt"/>
              </a:rPr>
              <a:t>）几率。</a:t>
            </a:r>
            <a:endParaRPr kumimoji="1" lang="en-US" altLang="zh-CN" sz="12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+mn-lt"/>
              </a:rPr>
              <a:t>3.</a:t>
            </a:r>
            <a:r>
              <a:rPr kumimoji="1" lang="zh-CN" altLang="en-US" sz="1200" dirty="0">
                <a:latin typeface="+mn-lt"/>
              </a:rPr>
              <a:t> 最后是解决纵向患者病史的时间依赖性（举例</a:t>
            </a:r>
            <a:r>
              <a:rPr kumimoji="1" lang="en-US" altLang="zh-CN" sz="1200" dirty="0">
                <a:latin typeface="+mn-lt"/>
              </a:rPr>
              <a:t>…</a:t>
            </a:r>
            <a:r>
              <a:rPr kumimoji="1" lang="zh-CN" altLang="en-US" sz="1200" dirty="0">
                <a:latin typeface="+mn-lt"/>
              </a:rPr>
              <a:t>）</a:t>
            </a:r>
            <a:endParaRPr kumimoji="1" lang="en-US" altLang="zh-CN" sz="12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+mn-lt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1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9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基于上述挑战，这是现有的模型在复杂依赖性、避免</a:t>
            </a:r>
            <a:r>
              <a:rPr lang="en-US" altLang="zh-CN" dirty="0"/>
              <a:t>DDI</a:t>
            </a:r>
            <a:r>
              <a:rPr lang="zh-CN" altLang="en-US" dirty="0"/>
              <a:t>、纵向梯度以及定制化方面的表现。</a:t>
            </a:r>
          </a:p>
          <a:p>
            <a:r>
              <a:rPr lang="zh-CN" altLang="en-US" dirty="0"/>
              <a:t>简而言之，现有方法要么不根据患者健康史进行定制，要么忽略可能导致不良后果的药物相互作用。而</a:t>
            </a:r>
            <a:r>
              <a:rPr lang="en-US" altLang="zh-CN" dirty="0"/>
              <a:t>GAMENet</a:t>
            </a:r>
            <a:r>
              <a:rPr lang="zh-CN" altLang="en-US" dirty="0"/>
              <a:t>在这发面表现良好。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79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为了填补这个空缺，作者提出了图增强内存网络模型（</a:t>
            </a:r>
            <a:r>
              <a:rPr lang="en-US" altLang="zh-CN" dirty="0"/>
              <a:t>GAMENet</a:t>
            </a:r>
            <a:r>
              <a:rPr lang="zh-CN" altLang="en-US" dirty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E87-179C-B04B-BD5F-5E765AD8D3BC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28E-A992-A44E-B4FB-D6D42D6D8363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7A2-6F1E-F345-B93A-9224D0103C1F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01F-ECAE-4843-BD52-EB861A227D5D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DBDE-1E1E-A644-9FA8-BAF0BF4B123F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F832-0CA7-7147-B6F7-47615F3BA43F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293-EA56-C347-9D6C-C896327D825A}" type="datetime1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5722-A478-F744-9CF8-74CC9D9C53A1}" type="datetime1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AB20-D1CA-0E4F-99D8-4F48F15BEEE7}" type="datetime1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4E70-31A6-C34F-9DA6-BEFCA7846DE5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7232-8685-6844-A720-6129462E2420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005F-DB18-0D4D-B410-797A9883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9976-EF5C-5947-9635-7D42238B40AA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0690005F-DB18-0D4D-B410-797A9883D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y1203/GAMENe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pkinsmedicine.org/news/media/releases/study_suggests_medical_errors_now_third_leading_cause_of_death_in_the_u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69" y="1754659"/>
            <a:ext cx="8591062" cy="247135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br>
              <a:rPr lang="en-US" sz="4000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</a:br>
            <a:br>
              <a:rPr lang="en-US" sz="4000" b="1" dirty="0"/>
            </a:br>
            <a:r>
              <a:rPr lang="en-US" sz="4000" b="1" dirty="0">
                <a:solidFill>
                  <a:srgbClr val="FE5802"/>
                </a:solidFill>
              </a:rPr>
              <a:t>G</a:t>
            </a:r>
            <a:r>
              <a:rPr lang="en-US" sz="4000" b="1" dirty="0"/>
              <a:t>raph </a:t>
            </a:r>
            <a:r>
              <a:rPr lang="en-US" sz="4000" b="1" dirty="0">
                <a:solidFill>
                  <a:srgbClr val="FE5802"/>
                </a:solidFill>
              </a:rPr>
              <a:t>A</a:t>
            </a:r>
            <a:r>
              <a:rPr lang="en-US" sz="4000" b="1" dirty="0"/>
              <a:t>ugmented </a:t>
            </a:r>
            <a:r>
              <a:rPr lang="en-US" sz="4000" b="1" dirty="0">
                <a:solidFill>
                  <a:srgbClr val="FE5802"/>
                </a:solidFill>
              </a:rPr>
              <a:t>ME</a:t>
            </a:r>
            <a:r>
              <a:rPr lang="en-US" sz="4000" b="1" dirty="0"/>
              <a:t>mory </a:t>
            </a:r>
            <a:r>
              <a:rPr lang="en-US" sz="4000" b="1" dirty="0">
                <a:solidFill>
                  <a:srgbClr val="FE5802"/>
                </a:solidFill>
              </a:rPr>
              <a:t>Net</a:t>
            </a:r>
            <a:r>
              <a:rPr lang="en-US" sz="4000" b="1" dirty="0"/>
              <a:t>works for Recommending Medication Combination</a:t>
            </a:r>
          </a:p>
        </p:txBody>
      </p:sp>
      <p:sp>
        <p:nvSpPr>
          <p:cNvPr id="4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28B0D00-7A41-5B4D-A0E6-9EF56C68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16662"/>
            <a:ext cx="6858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3/13/19</a:t>
            </a:r>
          </a:p>
        </p:txBody>
      </p:sp>
    </p:spTree>
    <p:extLst>
      <p:ext uri="{BB962C8B-B14F-4D97-AF65-F5344CB8AC3E}">
        <p14:creationId xmlns:p14="http://schemas.microsoft.com/office/powerpoint/2010/main" val="239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6"/>
    </mc:Choice>
    <mc:Fallback xmlns="">
      <p:transition spd="slow" advTm="356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50911" y="526614"/>
            <a:ext cx="7642177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4000" kern="0" dirty="0">
                <a:solidFill>
                  <a:schemeClr val="tx1"/>
                </a:solidFill>
                <a:latin typeface="Calibri"/>
                <a:cs typeface="Calibri"/>
              </a:rPr>
              <a:t>Graph Augmented Memory Networks (</a:t>
            </a:r>
            <a:r>
              <a:rPr lang="en-US" sz="4000" kern="0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r>
              <a:rPr lang="en-US" sz="4000" kern="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40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827" y="5122203"/>
            <a:ext cx="2659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51" hangingPunct="0"/>
            <a:r>
              <a:rPr lang="en-US" sz="2000" kern="0" dirty="0">
                <a:cs typeface="Calibri"/>
              </a:rPr>
              <a:t>Medical Embedding &amp; Patient Representation 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6248" y="5100015"/>
            <a:ext cx="2416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51" hangingPunct="0"/>
            <a:r>
              <a:rPr lang="en-US" sz="2000" kern="0" dirty="0">
                <a:cs typeface="Calibri"/>
              </a:rPr>
              <a:t>Graph Augmented Memory </a:t>
            </a:r>
            <a:r>
              <a:rPr lang="en-US" sz="2000" kern="0">
                <a:cs typeface="Calibri"/>
              </a:rPr>
              <a:t>Module </a:t>
            </a:r>
          </a:p>
          <a:p>
            <a:pPr defTabSz="410751" hangingPunct="0"/>
            <a:r>
              <a:rPr lang="en-US" sz="2000" kern="0" dirty="0">
                <a:cs typeface="Calibri"/>
              </a:rPr>
              <a:t>(</a:t>
            </a:r>
            <a:r>
              <a:rPr lang="en-US" sz="2000" b="1" kern="0" dirty="0">
                <a:cs typeface="Calibri"/>
              </a:rPr>
              <a:t>I, G, O, R</a:t>
            </a:r>
            <a:r>
              <a:rPr lang="en-US" sz="2000" kern="0" dirty="0">
                <a:cs typeface="Calibri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3400" y="5253903"/>
            <a:ext cx="1539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0751" hangingPunct="0"/>
            <a:r>
              <a:rPr lang="en-US" sz="2000" kern="0">
                <a:cs typeface="Calibri"/>
              </a:rPr>
              <a:t>Training and </a:t>
            </a:r>
          </a:p>
          <a:p>
            <a:pPr defTabSz="410751" hangingPunct="0"/>
            <a:r>
              <a:rPr lang="en-US" sz="2000" kern="0" dirty="0">
                <a:cs typeface="Calibri"/>
              </a:rPr>
              <a:t>Inference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37932" y="5448713"/>
            <a:ext cx="365760" cy="182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475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1C8EA2-099F-6D4E-A624-E018700D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7" y="1853689"/>
            <a:ext cx="8316286" cy="293018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3F351A-824E-5D41-9EFC-2FF4880782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1781" y="5000411"/>
            <a:ext cx="2559105" cy="1214872"/>
          </a:xfrm>
          <a:prstGeom prst="rect">
            <a:avLst/>
          </a:prstGeom>
          <a:solidFill>
            <a:srgbClr val="FEEE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10484" y="5000410"/>
            <a:ext cx="2559105" cy="1214872"/>
          </a:xfrm>
          <a:prstGeom prst="rect">
            <a:avLst/>
          </a:prstGeom>
          <a:solidFill>
            <a:srgbClr val="FEEE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902422" y="5448713"/>
            <a:ext cx="365760" cy="182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68182" y="5022598"/>
            <a:ext cx="2559105" cy="1214872"/>
          </a:xfrm>
          <a:prstGeom prst="rect">
            <a:avLst/>
          </a:prstGeom>
          <a:solidFill>
            <a:srgbClr val="FEEE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4013"/>
      </p:ext>
    </p:extLst>
  </p:cSld>
  <p:clrMapOvr>
    <a:masterClrMapping/>
  </p:clrMapOvr>
  <p:transition spd="slow" advTm="2402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50911" y="588169"/>
            <a:ext cx="7642177" cy="11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600" kern="0" dirty="0">
                <a:solidFill>
                  <a:schemeClr val="tx1"/>
                </a:solidFill>
                <a:latin typeface="Calibri"/>
                <a:cs typeface="Calibri"/>
              </a:rPr>
              <a:t>Medical Embedding &amp; Patient Representation Module</a:t>
            </a:r>
            <a:endParaRPr sz="36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1" y="1853689"/>
            <a:ext cx="7760677" cy="29301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9262" y="1841887"/>
            <a:ext cx="2784190" cy="3013336"/>
          </a:xfrm>
          <a:prstGeom prst="rect">
            <a:avLst/>
          </a:prstGeom>
          <a:solidFill>
            <a:srgbClr val="FEEE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93050" y="4855223"/>
                <a:ext cx="1421415" cy="660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E5802"/>
                    </a:solidFill>
                  </a:rPr>
                  <a:t>Embedding</a:t>
                </a:r>
                <a:r>
                  <a:rPr lang="en-US" dirty="0"/>
                  <a:t> </a:t>
                </a:r>
                <a:endParaRPr lang="en-US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50" y="4855223"/>
                <a:ext cx="1421415" cy="660630"/>
              </a:xfrm>
              <a:prstGeom prst="rect">
                <a:avLst/>
              </a:prstGeom>
              <a:blipFill rotWithShape="0">
                <a:blip r:embed="rId4"/>
                <a:stretch>
                  <a:fillRect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72103" y="5509443"/>
                <a:ext cx="3663311" cy="65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: multi-hot vector of medical codes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∗,</m:t>
                        </m:r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embedding matrix to learn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3" y="5509443"/>
                <a:ext cx="3663311" cy="658514"/>
              </a:xfrm>
              <a:prstGeom prst="rect">
                <a:avLst/>
              </a:prstGeom>
              <a:blipFill rotWithShape="0">
                <a:blip r:embed="rId5"/>
                <a:stretch>
                  <a:fillRect t="-5556" r="-83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4712" y="4848813"/>
                <a:ext cx="2435731" cy="677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E5802"/>
                    </a:solidFill>
                  </a:rPr>
                  <a:t>Patient Representation</a:t>
                </a:r>
                <a:r>
                  <a:rPr lang="en-US" dirty="0"/>
                  <a:t> </a:t>
                </a:r>
                <a:endParaRPr lang="en-US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altLang="zh-CN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712" y="4848813"/>
                <a:ext cx="2435731" cy="677814"/>
              </a:xfrm>
              <a:prstGeom prst="rect">
                <a:avLst/>
              </a:prstGeom>
              <a:blipFill rotWithShape="0">
                <a:blip r:embed="rId6"/>
                <a:stretch>
                  <a:fillRect l="-1754" t="-4464" r="-251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57600" y="5499025"/>
                <a:ext cx="3589957" cy="70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/>
                  <a:t> (</a:t>
                </a:r>
                <a:r>
                  <a:rPr lang="en-US" dirty="0"/>
                  <a:t>diagnosis</a:t>
                </a:r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𝑅𝑁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,⋯,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(procedure)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600" y="5499025"/>
                <a:ext cx="3589957" cy="708335"/>
              </a:xfrm>
              <a:prstGeom prst="rect">
                <a:avLst/>
              </a:prstGeom>
              <a:blipFill rotWithShape="0">
                <a:blip r:embed="rId7"/>
                <a:stretch>
                  <a:fillRect t="-862" r="-101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7817" y="5962635"/>
            <a:ext cx="457200" cy="0"/>
          </a:xfrm>
          <a:prstGeom prst="straightConnector1">
            <a:avLst/>
          </a:prstGeom>
          <a:ln w="25400">
            <a:solidFill>
              <a:srgbClr val="FE58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482" y="5169871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2" y="5169871"/>
                <a:ext cx="74892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6504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8164488" y="5962635"/>
            <a:ext cx="457200" cy="0"/>
          </a:xfrm>
          <a:prstGeom prst="straightConnector1">
            <a:avLst/>
          </a:prstGeom>
          <a:ln w="25400">
            <a:solidFill>
              <a:srgbClr val="FE58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69741" y="5154130"/>
                <a:ext cx="870751" cy="677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741" y="5154130"/>
                <a:ext cx="870751" cy="677814"/>
              </a:xfrm>
              <a:prstGeom prst="rect">
                <a:avLst/>
              </a:prstGeom>
              <a:blipFill rotWithShape="0">
                <a:blip r:embed="rId9"/>
                <a:stretch>
                  <a:fillRect l="-5594" t="-4464" r="-5594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8673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49E66-3204-D44B-B57C-1134C4C9995B}"/>
              </a:ext>
            </a:extLst>
          </p:cNvPr>
          <p:cNvSpPr/>
          <p:nvPr/>
        </p:nvSpPr>
        <p:spPr>
          <a:xfrm>
            <a:off x="3323452" y="1833237"/>
            <a:ext cx="5371835" cy="3116426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B19EC5-EDCA-294A-8073-E5D36429B6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335"/>
      </p:ext>
    </p:extLst>
  </p:cSld>
  <p:clrMapOvr>
    <a:masterClrMapping/>
  </p:clrMapOvr>
  <p:transition spd="slow" advTm="4603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68701" y="842878"/>
            <a:ext cx="796523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Graph Augmented Memory Module (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I, G, O, R</a:t>
            </a:r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32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1" y="1853689"/>
            <a:ext cx="7760677" cy="29301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310" y="5015599"/>
            <a:ext cx="8655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Inspired by Memory Networks,  we propose graph augmented memory network that comprises of memory components </a:t>
            </a:r>
            <a:r>
              <a:rPr lang="en-US" sz="2400" b="1" dirty="0"/>
              <a:t>I, G, O, R.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FAECF-7E08-6A4C-B73F-601CCD1997B5}"/>
              </a:ext>
            </a:extLst>
          </p:cNvPr>
          <p:cNvSpPr/>
          <p:nvPr/>
        </p:nvSpPr>
        <p:spPr>
          <a:xfrm>
            <a:off x="500731" y="1822819"/>
            <a:ext cx="2460833" cy="296105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C1D2-C0E2-2B4F-A792-DA98377837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00" y="1933283"/>
            <a:ext cx="5050319" cy="28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7930"/>
      </p:ext>
    </p:extLst>
  </p:cSld>
  <p:clrMapOvr>
    <a:masterClrMapping/>
  </p:clrMapOvr>
  <p:transition spd="slow" advTm="1343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68701" y="842878"/>
            <a:ext cx="796523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Graph Augmented Memory Module (</a:t>
            </a:r>
            <a:r>
              <a:rPr lang="en-US" sz="3200" b="1" kern="0" dirty="0">
                <a:solidFill>
                  <a:srgbClr val="FE5802"/>
                </a:solidFill>
                <a:latin typeface="Calibri"/>
                <a:cs typeface="Calibri"/>
              </a:rPr>
              <a:t>I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, G, O, R</a:t>
            </a:r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32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6916" y="5575642"/>
                <a:ext cx="7422866" cy="503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medical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sz="2400" b="0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>
                            <a:latin typeface="Cambria Math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, output patient 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6" y="5575642"/>
                <a:ext cx="7422866" cy="503728"/>
              </a:xfrm>
              <a:prstGeom prst="rect">
                <a:avLst/>
              </a:prstGeom>
              <a:blipFill rotWithShape="0">
                <a:blip r:embed="rId3"/>
                <a:stretch>
                  <a:fillRect l="-821" t="-6098" r="-821" b="-2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3542-5B0C-DB49-B2E1-6314AA95F3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18" y="1773497"/>
            <a:ext cx="5674629" cy="35713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24058" y="1773496"/>
            <a:ext cx="2361063" cy="35149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5122" y="1773494"/>
            <a:ext cx="1249840" cy="3551753"/>
          </a:xfrm>
          <a:prstGeom prst="rect">
            <a:avLst/>
          </a:prstGeom>
          <a:solidFill>
            <a:schemeClr val="accent4">
              <a:lumMod val="20000"/>
              <a:lumOff val="80000"/>
              <a:alpha val="74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58392" y="3090829"/>
            <a:ext cx="7232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FE5802"/>
                </a:solidFill>
              </a:rPr>
              <a:t>G</a:t>
            </a:r>
            <a:endParaRPr lang="en-US" sz="6600" b="1" dirty="0">
              <a:solidFill>
                <a:srgbClr val="FE580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7950" y="1768131"/>
            <a:ext cx="1395398" cy="357669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4540" y="309082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E5802"/>
                </a:solidFill>
              </a:rPr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31573" y="3090829"/>
            <a:ext cx="756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FE5802"/>
                </a:solidFill>
              </a:rPr>
              <a:t>O</a:t>
            </a:r>
            <a:endParaRPr lang="en-US" sz="6600" b="1" dirty="0">
              <a:solidFill>
                <a:srgbClr val="FE580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8819" y="4023955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Generalization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89939" y="402375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9669" y="4023758"/>
            <a:ext cx="14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Response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5488" y="1531337"/>
            <a:ext cx="1909497" cy="1107996"/>
          </a:xfrm>
          <a:prstGeom prst="rect">
            <a:avLst/>
          </a:prstGeom>
          <a:solidFill>
            <a:srgbClr val="FEEE00"/>
          </a:solidFill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E5802"/>
                </a:solidFill>
              </a:rPr>
              <a:t>I </a:t>
            </a:r>
            <a:r>
              <a:rPr lang="en-US" sz="3600" b="1" dirty="0"/>
              <a:t>(input)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172" y="4772225"/>
                <a:ext cx="2574813" cy="516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2" y="4772225"/>
                <a:ext cx="2574813" cy="5166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282376"/>
      </p:ext>
    </p:extLst>
  </p:cSld>
  <p:clrMapOvr>
    <a:masterClrMapping/>
  </p:clrMapOvr>
  <p:transition spd="slow" advTm="2068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68701" y="842878"/>
            <a:ext cx="796523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Graph Augmented Memory Module (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I, </a:t>
            </a:r>
            <a:r>
              <a:rPr lang="en-US" sz="3200" b="1" kern="0" dirty="0">
                <a:solidFill>
                  <a:srgbClr val="FE5802"/>
                </a:solidFill>
                <a:latin typeface="Calibri"/>
                <a:cs typeface="Calibri"/>
              </a:rPr>
              <a:t>G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, O, R</a:t>
            </a:r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32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47952-A167-6645-8452-DAD197EA7D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33" y="1948175"/>
            <a:ext cx="5674629" cy="35713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2280" y="1948175"/>
            <a:ext cx="1619693" cy="3514920"/>
          </a:xfrm>
          <a:prstGeom prst="rect">
            <a:avLst/>
          </a:prstGeom>
          <a:solidFill>
            <a:schemeClr val="accent4">
              <a:lumMod val="20000"/>
              <a:lumOff val="80000"/>
              <a:alpha val="74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06782" y="3265507"/>
            <a:ext cx="4106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FE5802"/>
                </a:solidFill>
              </a:rPr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83037" y="1948172"/>
            <a:ext cx="1249840" cy="3551753"/>
          </a:xfrm>
          <a:prstGeom prst="rect">
            <a:avLst/>
          </a:prstGeom>
          <a:solidFill>
            <a:schemeClr val="accent4">
              <a:lumMod val="20000"/>
              <a:lumOff val="80000"/>
              <a:alpha val="74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55865" y="1942809"/>
            <a:ext cx="1395398" cy="357669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32455" y="3265507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E5802"/>
                </a:solidFill>
              </a:rPr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29488" y="3265507"/>
            <a:ext cx="756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FE5802"/>
                </a:solidFill>
              </a:rPr>
              <a:t>O</a:t>
            </a:r>
            <a:endParaRPr lang="en-US" sz="6600" b="1" dirty="0">
              <a:solidFill>
                <a:srgbClr val="FE580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2132" y="419843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7854" y="4198436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67584" y="4198436"/>
            <a:ext cx="14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Response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3037" y="1773510"/>
            <a:ext cx="3913572" cy="1107996"/>
          </a:xfrm>
          <a:prstGeom prst="rect">
            <a:avLst/>
          </a:prstGeom>
          <a:solidFill>
            <a:srgbClr val="FEEE00"/>
          </a:solidFill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E5802"/>
                </a:solidFill>
              </a:rPr>
              <a:t>G </a:t>
            </a:r>
            <a:r>
              <a:rPr lang="en-US" sz="3600" b="1" dirty="0"/>
              <a:t>(generalization)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83415" y="2881505"/>
            <a:ext cx="3865514" cy="2654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74322" y="3080840"/>
            <a:ext cx="2333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E5802"/>
                </a:solidFill>
              </a:rPr>
              <a:t>Memory Bank (MB) 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74322" y="3445974"/>
            <a:ext cx="408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Augmented by EHR graph (combined use of medications) and </a:t>
            </a:r>
            <a:r>
              <a:rPr lang="en-US" sz="2000"/>
              <a:t>DDI graph.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674322" y="4216313"/>
            <a:ext cx="2745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E5802"/>
                </a:solidFill>
              </a:rPr>
              <a:t>Dynamic Memory (DM)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608849" y="4641377"/>
                <a:ext cx="40758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Key-value pairs, where keys are patient 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, value are dynamically updated patient history.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49" y="4641377"/>
                <a:ext cx="4075826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495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250479" y="1942809"/>
            <a:ext cx="2278084" cy="2273504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65326" y="4228349"/>
            <a:ext cx="2228698" cy="1234746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06166" y="3305525"/>
            <a:ext cx="174701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E5802"/>
                </a:solidFill>
              </a:rPr>
              <a:t>Memory Bank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2328352" y="4271597"/>
            <a:ext cx="21413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E5802"/>
                </a:solidFill>
              </a:rPr>
              <a:t>Dynamic </a:t>
            </a:r>
            <a:r>
              <a:rPr lang="en-US" sz="2000" b="1">
                <a:solidFill>
                  <a:srgbClr val="FE5802"/>
                </a:solidFill>
              </a:rPr>
              <a:t>Memory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762575"/>
      </p:ext>
    </p:extLst>
  </p:cSld>
  <p:clrMapOvr>
    <a:masterClrMapping/>
  </p:clrMapOvr>
  <p:transition spd="slow" advTm="2184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68701" y="842878"/>
            <a:ext cx="796523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Graph Augmented Memory Module (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I, </a:t>
            </a:r>
            <a:r>
              <a:rPr lang="en-US" sz="3200" b="1" kern="0" dirty="0">
                <a:solidFill>
                  <a:srgbClr val="FE5802"/>
                </a:solidFill>
                <a:latin typeface="Calibri"/>
                <a:cs typeface="Calibri"/>
              </a:rPr>
              <a:t>G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, O, R</a:t>
            </a:r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32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20379" y="2755774"/>
                <a:ext cx="3596818" cy="1738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𝑰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</a:rPr>
                                        <m:t>𝑨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charset="0"/>
                                        </a:rPr>
                                        <m:t>𝑨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𝑴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𝒁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𝒁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379" y="2755774"/>
                <a:ext cx="3596818" cy="1738040"/>
              </a:xfrm>
              <a:prstGeom prst="rect">
                <a:avLst/>
              </a:prstGeom>
              <a:blipFill rotWithShape="0">
                <a:blip r:embed="rId3"/>
                <a:stretch>
                  <a:fillRect l="-1017" b="-5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60469" y="1924777"/>
                <a:ext cx="46734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Input</a:t>
                </a:r>
                <a:r>
                  <a:rPr lang="en-US" sz="2400" dirty="0"/>
                  <a:t> adjacency matrix for EHR graph and DDI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9" y="1924777"/>
                <a:ext cx="467346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208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60469" y="4564473"/>
                <a:ext cx="4567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Output</a:t>
                </a:r>
                <a:r>
                  <a:rPr lang="en-US" sz="2400" dirty="0"/>
                  <a:t> improved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𝑴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. 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9" y="4564473"/>
                <a:ext cx="456753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136" t="-10667" r="-120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58229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E9FFF-B246-0A42-BDB8-D231948C26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" y="2367386"/>
            <a:ext cx="3285890" cy="29485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6417" y="1822773"/>
            <a:ext cx="311316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E5802"/>
                </a:solidFill>
              </a:rPr>
              <a:t>Memory Bank (MB)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9703160"/>
      </p:ext>
    </p:extLst>
  </p:cSld>
  <p:clrMapOvr>
    <a:masterClrMapping/>
  </p:clrMapOvr>
  <p:transition spd="slow" advTm="1668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68701" y="842878"/>
            <a:ext cx="796523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Graph Augmented Memory Module (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I, </a:t>
            </a:r>
            <a:r>
              <a:rPr lang="en-US" sz="3200" b="1" kern="0" dirty="0">
                <a:solidFill>
                  <a:srgbClr val="FE5802"/>
                </a:solidFill>
                <a:latin typeface="Calibri"/>
                <a:cs typeface="Calibri"/>
              </a:rPr>
              <a:t>G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, O, R</a:t>
            </a:r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32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"/>
          <a:stretch/>
        </p:blipFill>
        <p:spPr>
          <a:xfrm>
            <a:off x="668701" y="2182816"/>
            <a:ext cx="7419505" cy="3681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04275" y="945888"/>
                <a:ext cx="4607092" cy="438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Keys</a:t>
                </a:r>
                <a:r>
                  <a:rPr lang="en-US" sz="2400" b="1" dirty="0">
                    <a:solidFill>
                      <a:srgbClr val="FE5802"/>
                    </a:solidFill>
                  </a:rPr>
                  <a:t> </a:t>
                </a:r>
              </a:p>
              <a:p>
                <a:r>
                  <a:rPr lang="en-US" sz="2400" dirty="0"/>
                  <a:t>Patient query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,⋯,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algn="ctr"/>
                <a:r>
                  <a:rPr lang="en-US" sz="2400" b="1" dirty="0"/>
                  <a:t>Values</a:t>
                </a:r>
                <a:endParaRPr lang="en-US" sz="2400" b="1" dirty="0">
                  <a:solidFill>
                    <a:srgbClr val="FE5802"/>
                  </a:solidFill>
                </a:endParaRPr>
              </a:p>
              <a:p>
                <a:r>
                  <a:rPr lang="en-US" sz="2400" dirty="0"/>
                  <a:t>Input</a:t>
                </a:r>
                <a:r>
                  <a:rPr lang="en-US" sz="2400" b="1" dirty="0">
                    <a:solidFill>
                      <a:srgbClr val="FE5802"/>
                    </a:solidFill>
                  </a:rPr>
                  <a:t> </a:t>
                </a:r>
                <a:r>
                  <a:rPr lang="en-US" sz="2400" dirty="0"/>
                  <a:t>multi-hot medication vectors, output current time dynamic memory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i="1" smtClean="0">
                        <a:latin typeface="Cambria Math" charset="0"/>
                      </a:rPr>
                      <m:t>[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,⋯,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endParaRPr lang="en-US" sz="2400" b="1" dirty="0"/>
              </a:p>
              <a:p>
                <a:pPr algn="ctr"/>
                <a:r>
                  <a:rPr lang="en-US" sz="2400" b="1" dirty="0"/>
                  <a:t>Indexed Dictionary</a:t>
                </a:r>
                <a:r>
                  <a:rPr lang="zh-CN" altLang="en-US" sz="2400" b="1" dirty="0"/>
                  <a:t> </a:t>
                </a:r>
                <a:endParaRPr lang="en-US" altLang="zh-CN" sz="2400" b="1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charset="0"/>
                          </a:rPr>
                          <m:t>𝑴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: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b="1" dirty="0"/>
                  <a:t> 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275" y="945888"/>
                <a:ext cx="4607092" cy="4389791"/>
              </a:xfrm>
              <a:prstGeom prst="rect">
                <a:avLst/>
              </a:prstGeom>
              <a:blipFill rotWithShape="0">
                <a:blip r:embed="rId4"/>
                <a:stretch>
                  <a:fillRect l="-2119" t="-1111" r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8F3A9-99E2-1945-801B-97FC97DC1E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0176" y="1533526"/>
            <a:ext cx="68475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E5802"/>
                </a:solidFill>
              </a:rPr>
              <a:t>Dynamic Memory (DM)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899344"/>
      </p:ext>
    </p:extLst>
  </p:cSld>
  <p:clrMapOvr>
    <a:masterClrMapping/>
  </p:clrMapOvr>
  <p:transition spd="slow" advTm="2263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68701" y="842878"/>
            <a:ext cx="796523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Graph Augmented Memory Module (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I, G, </a:t>
            </a:r>
            <a:r>
              <a:rPr lang="en-US" sz="3200" b="1" kern="0" dirty="0">
                <a:solidFill>
                  <a:srgbClr val="FE5802"/>
                </a:solidFill>
                <a:latin typeface="Calibri"/>
                <a:cs typeface="Calibri"/>
              </a:rPr>
              <a:t>O</a:t>
            </a:r>
            <a:r>
              <a:rPr lang="en-US" sz="3200" b="1" kern="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3200" b="1" kern="0" dirty="0">
                <a:solidFill>
                  <a:srgbClr val="FE5802"/>
                </a:solidFill>
                <a:latin typeface="Calibri"/>
                <a:cs typeface="Calibri"/>
              </a:rPr>
              <a:t>R</a:t>
            </a:r>
            <a:r>
              <a:rPr lang="en-US" sz="3200" kern="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32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1116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90F-B6F6-7C4C-BE1D-89A3602309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77" y="1496128"/>
            <a:ext cx="5674629" cy="3571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2424" y="1496128"/>
            <a:ext cx="1619693" cy="3514920"/>
          </a:xfrm>
          <a:prstGeom prst="rect">
            <a:avLst/>
          </a:prstGeom>
          <a:solidFill>
            <a:schemeClr val="accent4">
              <a:lumMod val="20000"/>
              <a:lumOff val="80000"/>
              <a:alpha val="74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26926" y="2813460"/>
            <a:ext cx="4106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FE5802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2117" y="1496127"/>
            <a:ext cx="1805226" cy="2453661"/>
          </a:xfrm>
          <a:prstGeom prst="rect">
            <a:avLst/>
          </a:prstGeom>
          <a:solidFill>
            <a:schemeClr val="bg1">
              <a:lumMod val="95000"/>
              <a:alpha val="96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26651" y="2145591"/>
            <a:ext cx="7232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FE5802"/>
                </a:solidFill>
              </a:rPr>
              <a:t>G</a:t>
            </a:r>
            <a:endParaRPr lang="en-US" sz="6600" b="1" dirty="0">
              <a:solidFill>
                <a:srgbClr val="FE580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2276" y="374639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3520" y="3037940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78526" y="1447915"/>
            <a:ext cx="1797287" cy="830997"/>
          </a:xfrm>
          <a:prstGeom prst="rect">
            <a:avLst/>
          </a:prstGeom>
          <a:solidFill>
            <a:srgbClr val="FEEE00"/>
          </a:solidFill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E5802"/>
                </a:solidFill>
              </a:rPr>
              <a:t>O</a:t>
            </a:r>
            <a:r>
              <a:rPr lang="en-US" sz="4400" b="1" dirty="0">
                <a:solidFill>
                  <a:srgbClr val="FE5802"/>
                </a:solidFill>
              </a:rPr>
              <a:t> </a:t>
            </a:r>
            <a:r>
              <a:rPr lang="en-US" sz="2400" b="1" dirty="0"/>
              <a:t>(output)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68701" y="5067461"/>
                <a:ext cx="7965232" cy="159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patient 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𝒒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, the </a:t>
                </a:r>
                <a:r>
                  <a:rPr lang="en-US" sz="2400" b="1" dirty="0">
                    <a:solidFill>
                      <a:srgbClr val="FE5802"/>
                    </a:solidFill>
                  </a:rPr>
                  <a:t>O</a:t>
                </a:r>
                <a:r>
                  <a:rPr lang="en-US" sz="2400" dirty="0"/>
                  <a:t> performs attentional memory retrieval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charset="0"/>
                          </a:rPr>
                          <m:t>𝒐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 from </a:t>
                </a:r>
                <a:r>
                  <a:rPr lang="en-US" sz="2400" b="1" dirty="0">
                    <a:solidFill>
                      <a:srgbClr val="FE5802"/>
                    </a:solidFill>
                  </a:rPr>
                  <a:t>MB</a:t>
                </a:r>
                <a:r>
                  <a:rPr lang="en-US" sz="2400" dirty="0"/>
                  <a:t> and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charset="0"/>
                          </a:rPr>
                          <m:t>𝒐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 from </a:t>
                </a:r>
                <a:r>
                  <a:rPr lang="en-US" sz="2400" b="1" dirty="0">
                    <a:solidFill>
                      <a:srgbClr val="FE5802"/>
                    </a:solidFill>
                  </a:rPr>
                  <a:t>DM</a:t>
                </a:r>
                <a:r>
                  <a:rPr lang="en-US" sz="2400" b="1" dirty="0"/>
                  <a:t>.</a:t>
                </a:r>
                <a:r>
                  <a:rPr lang="en-US" sz="2400" b="1" dirty="0">
                    <a:solidFill>
                      <a:srgbClr val="FE5802"/>
                    </a:solidFill>
                  </a:rPr>
                  <a:t> </a:t>
                </a:r>
                <a:r>
                  <a:rPr lang="en-US" sz="2400" dirty="0"/>
                  <a:t> Then </a:t>
                </a:r>
                <a:r>
                  <a:rPr lang="en-US" sz="2400" b="1" dirty="0">
                    <a:solidFill>
                      <a:srgbClr val="FE5802"/>
                    </a:solidFill>
                  </a:rPr>
                  <a:t>R </a:t>
                </a:r>
                <a:r>
                  <a:rPr lang="en-US" sz="2400" dirty="0"/>
                  <a:t>predicts a set of medications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𝜎</m:t>
                    </m:r>
                    <m:r>
                      <a:rPr lang="en-US" sz="2400" i="1">
                        <a:latin typeface="Cambria Math" charset="0"/>
                      </a:rPr>
                      <m:t>([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𝒒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charset="0"/>
                          </a:rPr>
                          <m:t>𝒐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charset="0"/>
                          </a:rPr>
                          <m:t>𝒐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])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01" y="5067461"/>
                <a:ext cx="7965232" cy="1593770"/>
              </a:xfrm>
              <a:prstGeom prst="rect">
                <a:avLst/>
              </a:prstGeom>
              <a:blipFill rotWithShape="0">
                <a:blip r:embed="rId4"/>
                <a:stretch>
                  <a:fillRect l="-1225" t="-3053" r="-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205869" y="1449507"/>
            <a:ext cx="2010294" cy="830997"/>
          </a:xfrm>
          <a:prstGeom prst="rect">
            <a:avLst/>
          </a:prstGeom>
          <a:solidFill>
            <a:srgbClr val="FEEE00"/>
          </a:solidFill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E5802"/>
                </a:solidFill>
              </a:rPr>
              <a:t>R</a:t>
            </a:r>
            <a:r>
              <a:rPr lang="en-US" sz="4400" b="1" dirty="0">
                <a:solidFill>
                  <a:srgbClr val="FE5802"/>
                </a:solidFill>
              </a:rPr>
              <a:t> </a:t>
            </a:r>
            <a:r>
              <a:rPr lang="en-US" sz="2400" b="1" dirty="0"/>
              <a:t>(response)</a:t>
            </a:r>
          </a:p>
        </p:txBody>
      </p:sp>
    </p:spTree>
    <p:extLst>
      <p:ext uri="{BB962C8B-B14F-4D97-AF65-F5344CB8AC3E}">
        <p14:creationId xmlns:p14="http://schemas.microsoft.com/office/powerpoint/2010/main" val="1715453668"/>
      </p:ext>
    </p:extLst>
  </p:cSld>
  <p:clrMapOvr>
    <a:masterClrMapping/>
  </p:clrMapOvr>
  <p:transition spd="slow" advTm="3000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50911" y="865168"/>
            <a:ext cx="7642177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600" kern="0" dirty="0">
                <a:solidFill>
                  <a:schemeClr val="tx1"/>
                </a:solidFill>
                <a:latin typeface="Calibri"/>
                <a:cs typeface="Calibri"/>
              </a:rPr>
              <a:t>Training and Inference</a:t>
            </a:r>
            <a:endParaRPr sz="36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9" y="2340315"/>
            <a:ext cx="806627" cy="25611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4493" y="3688920"/>
            <a:ext cx="150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multi-label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2736" y="4532309"/>
            <a:ext cx="169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 DDIs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1296" y="2864485"/>
            <a:ext cx="151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Binary cross-entropy loss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06" y="1765673"/>
            <a:ext cx="5264730" cy="13534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9" y="3139101"/>
            <a:ext cx="3885631" cy="931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9" y="4153252"/>
            <a:ext cx="5175544" cy="10776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5" y="5463944"/>
            <a:ext cx="4199589" cy="6788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6109" y="2068259"/>
            <a:ext cx="13738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E5802"/>
                </a:solidFill>
              </a:rPr>
              <a:t>Training</a:t>
            </a:r>
            <a:endParaRPr lang="en-US" sz="2800" b="1" dirty="0">
              <a:solidFill>
                <a:srgbClr val="FE580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911" y="5509021"/>
            <a:ext cx="15898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E5802"/>
                </a:solidFill>
              </a:rPr>
              <a:t>Inference</a:t>
            </a:r>
            <a:endParaRPr lang="en-US" sz="2800" b="1" dirty="0">
              <a:solidFill>
                <a:srgbClr val="FE580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2E9B-DA8A-504D-8A4A-770527F907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600" y="2844240"/>
            <a:ext cx="317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5238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892223" y="661808"/>
            <a:ext cx="734020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kern="0" dirty="0">
                <a:solidFill>
                  <a:schemeClr val="tx1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337" y="1951011"/>
            <a:ext cx="8489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Recommending Drug Combinations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Existing Works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Graph Augmented MEmory Networks (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latin typeface="Calibri"/>
                <a:cs typeface="Calibri"/>
              </a:rPr>
              <a:t>Experiments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663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75924-97C6-6C4D-BB7D-0F35699D97D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6152"/>
      </p:ext>
    </p:extLst>
  </p:cSld>
  <p:clrMapOvr>
    <a:masterClrMapping/>
  </p:clrMapOvr>
  <p:transition spd="slow" advTm="349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892223" y="661808"/>
            <a:ext cx="734020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kern="0" dirty="0">
                <a:solidFill>
                  <a:schemeClr val="tx1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337" y="1951011"/>
            <a:ext cx="8489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latin typeface="Calibri"/>
                <a:cs typeface="Calibri"/>
              </a:rPr>
              <a:t>Recommending Medication Combinations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latin typeface="Calibri"/>
                <a:cs typeface="Calibri"/>
              </a:rPr>
              <a:t>Existing Works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/>
              <a:t>Graph Augmented MEmory Networks (</a:t>
            </a:r>
            <a:r>
              <a:rPr lang="en-US" sz="3000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r>
              <a:rPr lang="en-US" sz="3000" dirty="0"/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latin typeface="Calibri"/>
                <a:cs typeface="Calibri"/>
              </a:rPr>
              <a:t>Experiments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663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1340E-E915-D040-813D-1CD1BCB87A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0493"/>
      </p:ext>
    </p:extLst>
  </p:cSld>
  <p:clrMapOvr>
    <a:masterClrMapping/>
  </p:clrMapOvr>
  <p:transition spd="slow" advTm="1768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50911" y="865168"/>
            <a:ext cx="7642177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600" kern="0" dirty="0">
                <a:solidFill>
                  <a:schemeClr val="tx1"/>
                </a:solidFill>
                <a:latin typeface="Calibri"/>
                <a:cs typeface="Calibri"/>
              </a:rPr>
              <a:t>Experiments</a:t>
            </a:r>
            <a:endParaRPr sz="36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08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D434CD-CE1F-A540-8A56-D8EA9C1574ED}"/>
              </a:ext>
            </a:extLst>
          </p:cNvPr>
          <p:cNvGrpSpPr/>
          <p:nvPr/>
        </p:nvGrpSpPr>
        <p:grpSpPr>
          <a:xfrm>
            <a:off x="211058" y="1874266"/>
            <a:ext cx="8945641" cy="4318621"/>
            <a:chOff x="1154874" y="2260115"/>
            <a:chExt cx="6909089" cy="33993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74" y="2854594"/>
              <a:ext cx="3431381" cy="24146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84133" y="5344531"/>
              <a:ext cx="972861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MIMIC-III</a:t>
              </a:r>
            </a:p>
          </p:txBody>
        </p:sp>
        <p:sp>
          <p:nvSpPr>
            <p:cNvPr id="4" name="Can 3"/>
            <p:cNvSpPr/>
            <p:nvPr/>
          </p:nvSpPr>
          <p:spPr>
            <a:xfrm>
              <a:off x="4941269" y="2761129"/>
              <a:ext cx="1872943" cy="932543"/>
            </a:xfrm>
            <a:prstGeom prst="can">
              <a:avLst/>
            </a:prstGeom>
            <a:solidFill>
              <a:srgbClr val="F0F11B">
                <a:alpha val="3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21086" y="3095675"/>
              <a:ext cx="1174168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TWOSIDES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0505" y="2260115"/>
              <a:ext cx="2133776" cy="41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Patient Record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9408" y="2269329"/>
              <a:ext cx="3734555" cy="41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Gold-standard DDI Knowledge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915" y="4306544"/>
              <a:ext cx="3183624" cy="94482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400050" indent="-400050">
                <a:buFont typeface="Wingdings" charset="2"/>
                <a:buChar char="ü"/>
              </a:pPr>
              <a:r>
                <a:rPr lang="en-US" sz="2400" dirty="0"/>
                <a:t>Patient more than one visit.</a:t>
              </a:r>
            </a:p>
            <a:p>
              <a:pPr marL="400050" indent="-400050">
                <a:buFont typeface="Wingdings" charset="2"/>
                <a:buChar char="ü"/>
              </a:pPr>
              <a:r>
                <a:rPr lang="en-US" sz="2400" dirty="0"/>
                <a:t>Medication during the first 24 hours.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64428" y="2770342"/>
              <a:ext cx="988893" cy="79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Top-40 severe DDIs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C9478EE-07E2-A84F-933B-28207CB9A2C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0097"/>
      </p:ext>
    </p:extLst>
  </p:cSld>
  <p:clrMapOvr>
    <a:masterClrMapping/>
  </p:clrMapOvr>
  <p:transition spd="slow" advTm="5051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50911" y="865168"/>
            <a:ext cx="7642177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600" kern="0" dirty="0">
                <a:solidFill>
                  <a:schemeClr val="tx1"/>
                </a:solidFill>
                <a:latin typeface="Calibri"/>
                <a:cs typeface="Calibri"/>
              </a:rPr>
              <a:t>Experiments</a:t>
            </a:r>
            <a:endParaRPr sz="36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2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208B0-2B26-C748-8ED3-09127C74EE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58040"/>
              </p:ext>
            </p:extLst>
          </p:nvPr>
        </p:nvGraphicFramePr>
        <p:xfrm>
          <a:off x="455474" y="1874266"/>
          <a:ext cx="8279095" cy="3844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35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DDI rate change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Jaccard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 #Medications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Nearest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+1.80%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+1.16%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Leap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-31.53%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+2.57%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DMNC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+22.14%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FE5802"/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GAMENet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0.4509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542299"/>
      </p:ext>
    </p:extLst>
  </p:cSld>
  <p:clrMapOvr>
    <a:masterClrMapping/>
  </p:clrMapOvr>
  <p:transition spd="slow" advTm="31232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5255F-DC34-1C44-8C06-7FC3006125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sp>
        <p:nvSpPr>
          <p:cNvPr id="26" name="Shape 96"/>
          <p:cNvSpPr/>
          <p:nvPr/>
        </p:nvSpPr>
        <p:spPr>
          <a:xfrm>
            <a:off x="750911" y="834390"/>
            <a:ext cx="7642177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4000" kern="0" dirty="0">
                <a:solidFill>
                  <a:schemeClr val="tx1"/>
                </a:solidFill>
                <a:latin typeface="Calibri"/>
                <a:cs typeface="Calibri"/>
              </a:rPr>
              <a:t>Summary</a:t>
            </a:r>
            <a:endParaRPr sz="40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638" y="1874266"/>
            <a:ext cx="690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/>
              <a:t>An end-to-end deep learning model (</a:t>
            </a:r>
            <a:r>
              <a:rPr lang="en-US" altLang="zh-CN" sz="2400" dirty="0">
                <a:solidFill>
                  <a:schemeClr val="accent2"/>
                </a:solidFill>
              </a:rPr>
              <a:t>GAMENet</a:t>
            </a:r>
            <a:r>
              <a:rPr lang="en-US" sz="2400" dirty="0"/>
              <a:t>) that generates </a:t>
            </a:r>
            <a:r>
              <a:rPr lang="en-US" sz="2400" dirty="0">
                <a:solidFill>
                  <a:srgbClr val="FE5802"/>
                </a:solidFill>
              </a:rPr>
              <a:t>effective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E5802"/>
                </a:solidFill>
              </a:rPr>
              <a:t>safe </a:t>
            </a:r>
            <a:r>
              <a:rPr lang="en-US" sz="2400" dirty="0"/>
              <a:t>recommendations of medication combinations.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/>
              <a:t>Memory bank is augmented by integrated drug usage (from </a:t>
            </a:r>
            <a:r>
              <a:rPr lang="en-US" sz="2400" dirty="0">
                <a:solidFill>
                  <a:srgbClr val="FE5802"/>
                </a:solidFill>
              </a:rPr>
              <a:t>real-world evidence</a:t>
            </a:r>
            <a:r>
              <a:rPr lang="en-US" sz="2400" dirty="0"/>
              <a:t>) and DDI graphs (from </a:t>
            </a:r>
            <a:r>
              <a:rPr lang="en-US" sz="2400" dirty="0">
                <a:solidFill>
                  <a:srgbClr val="FE5802"/>
                </a:solidFill>
              </a:rPr>
              <a:t>knowledge</a:t>
            </a:r>
            <a:r>
              <a:rPr lang="en-US" sz="2400" dirty="0"/>
              <a:t>).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/>
              <a:t>Dynamic memory for </a:t>
            </a:r>
            <a:r>
              <a:rPr lang="en-US" sz="2400" dirty="0">
                <a:solidFill>
                  <a:srgbClr val="FE5802"/>
                </a:solidFill>
              </a:rPr>
              <a:t>dynamic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E5802"/>
                </a:solidFill>
              </a:rPr>
              <a:t>personalized</a:t>
            </a:r>
            <a:r>
              <a:rPr lang="en-US" sz="2400" dirty="0"/>
              <a:t> medication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524612094"/>
      </p:ext>
    </p:extLst>
  </p:cSld>
  <p:clrMapOvr>
    <a:masterClrMapping/>
  </p:clrMapOvr>
  <p:transition spd="slow" advTm="53028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38" y="1296870"/>
            <a:ext cx="8591062" cy="15870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r>
              <a:rPr lang="en-US" sz="3200" b="1" dirty="0"/>
              <a:t>: Graph Augmented MEmory Networks for Recommending Medication Combination</a:t>
            </a:r>
          </a:p>
        </p:txBody>
      </p:sp>
      <p:sp>
        <p:nvSpPr>
          <p:cNvPr id="4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602" y="3370996"/>
            <a:ext cx="808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dirty="0">
                <a:hlinkClick r:id="rId3"/>
              </a:rPr>
              <a:t>https://github.com/sjy1203/GAMENet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64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1"/>
    </mc:Choice>
    <mc:Fallback xmlns="">
      <p:transition spd="slow" advTm="1678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50911" y="865168"/>
            <a:ext cx="7642177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600" kern="0" dirty="0">
                <a:solidFill>
                  <a:schemeClr val="tx1"/>
                </a:solidFill>
                <a:latin typeface="Calibri"/>
                <a:cs typeface="Calibri"/>
              </a:rPr>
              <a:t>Variants of </a:t>
            </a:r>
            <a:r>
              <a:rPr lang="en-US" altLang="zh-CN" sz="3600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altLang="zh-CN" sz="3600" dirty="0"/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2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208B0-2B26-C748-8ED3-09127C74EE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57811"/>
              </p:ext>
            </p:extLst>
          </p:nvPr>
        </p:nvGraphicFramePr>
        <p:xfrm>
          <a:off x="455474" y="1874266"/>
          <a:ext cx="8279095" cy="3436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35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DDI rate change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Jaccard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PRAUC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EHR</a:t>
                      </a:r>
                      <a:r>
                        <a:rPr lang="en-US" altLang="zh-CN" sz="2000" b="1" baseline="0" dirty="0"/>
                        <a:t> only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-1.12%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0.4304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0.5894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0.6736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92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DDI only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-4.44%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0.4257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0.5850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0.6665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DDI + EHR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-0.47%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0.4337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0.5931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0.6755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4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DM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r>
                        <a:rPr lang="en-US" sz="2000" dirty="0"/>
                        <a:t>.</a:t>
                      </a:r>
                      <a:r>
                        <a:rPr lang="en-US" altLang="zh-CN" sz="2000" dirty="0"/>
                        <a:t>52</a:t>
                      </a:r>
                      <a:r>
                        <a:rPr lang="en-US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  <a:r>
                        <a:rPr lang="en-US" altLang="zh-CN" sz="2000" dirty="0"/>
                        <a:t>431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</a:t>
                      </a:r>
                      <a:r>
                        <a:rPr lang="en-US" altLang="zh-CN" sz="2000" dirty="0"/>
                        <a:t>6047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0.6891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FE5802"/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GAMENet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0.4509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0.6904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8518"/>
      </p:ext>
    </p:extLst>
  </p:cSld>
  <p:clrMapOvr>
    <a:masterClrMapping/>
  </p:clrMapOvr>
  <p:transition spd="slow" advTm="31232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09" y="2292263"/>
            <a:ext cx="8591062" cy="1854777"/>
          </a:xfrm>
        </p:spPr>
        <p:txBody>
          <a:bodyPr>
            <a:normAutofit/>
          </a:bodyPr>
          <a:lstStyle/>
          <a:p>
            <a:r>
              <a:rPr lang="en-US" altLang="zh-CN" sz="10300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Q&amp;A</a:t>
            </a:r>
            <a:endParaRPr lang="en-US" sz="10300" b="1" dirty="0"/>
          </a:p>
        </p:txBody>
      </p:sp>
      <p:sp>
        <p:nvSpPr>
          <p:cNvPr id="4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646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1"/>
    </mc:Choice>
    <mc:Fallback xmlns="">
      <p:transition spd="slow" advTm="167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892223" y="661808"/>
            <a:ext cx="734020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kern="0" dirty="0">
                <a:solidFill>
                  <a:schemeClr val="tx1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337" y="1951011"/>
            <a:ext cx="8489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latin typeface="Calibri"/>
                <a:cs typeface="Calibri"/>
              </a:rPr>
              <a:t>Recommending Medication Combinations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Existing Works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Graph Augmented MEmory Networks (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Experiments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682B2-4683-4E49-9EE8-9807C871A8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58543"/>
      </p:ext>
    </p:extLst>
  </p:cSld>
  <p:clrMapOvr>
    <a:masterClrMapping/>
  </p:clrMapOvr>
  <p:transition spd="slow" advTm="84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en_4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6254" y="-450802"/>
            <a:ext cx="11159896" cy="7416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298192" cy="1006234"/>
          </a:xfrm>
          <a:solidFill>
            <a:schemeClr val="bg1">
              <a:lumMod val="95000"/>
              <a:alpha val="63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Medication Errors and Adverse </a:t>
            </a:r>
            <a:r>
              <a:rPr lang="en-US" altLang="zh-CN" b="1">
                <a:latin typeface="+mn-lt"/>
              </a:rPr>
              <a:t>Drug-drug Interactions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18" y="2374733"/>
            <a:ext cx="7886700" cy="1304818"/>
          </a:xfrm>
          <a:solidFill>
            <a:schemeClr val="accent2">
              <a:lumMod val="75000"/>
              <a:alpha val="72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600" dirty="0"/>
              <a:t>10 percent</a:t>
            </a:r>
            <a:r>
              <a:rPr lang="en-US" sz="2800" dirty="0"/>
              <a:t> of all U.S. deaths are now due to medical error</a:t>
            </a:r>
          </a:p>
          <a:p>
            <a:pPr marL="0" indent="0" algn="ctr">
              <a:buNone/>
            </a:pPr>
            <a:r>
              <a:rPr lang="en-US" sz="4600" dirty="0"/>
              <a:t>3rd highest cause </a:t>
            </a:r>
            <a:r>
              <a:rPr lang="en-US" sz="2800" dirty="0"/>
              <a:t>of death in the U.S. is medical error</a:t>
            </a:r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B49F-C554-1D4A-A962-FBF6E2C46F9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564" y="6412616"/>
            <a:ext cx="7734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4"/>
              </a:rPr>
              <a:t>https://www.hopkinsmedicine.org/news/media/releases/study_suggests_medical_errors_now_third_leading_cause_of_death_in_the_us</a:t>
            </a:r>
            <a:r>
              <a:rPr lang="en-US" sz="1050" dirty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2618" y="4337410"/>
            <a:ext cx="7886700" cy="1304818"/>
          </a:xfrm>
          <a:prstGeom prst="rect">
            <a:avLst/>
          </a:prstGeom>
          <a:solidFill>
            <a:schemeClr val="accent4">
              <a:lumMod val="75000"/>
              <a:alpha val="72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Adverse drug-drug interactions affects </a:t>
            </a:r>
            <a:r>
              <a:rPr lang="en-US" sz="3600" dirty="0"/>
              <a:t>15 percent </a:t>
            </a:r>
            <a:r>
              <a:rPr lang="en-US" sz="2200" dirty="0"/>
              <a:t>U.S. population. Cost more than </a:t>
            </a:r>
            <a:r>
              <a:rPr lang="en-US" sz="3600" dirty="0"/>
              <a:t>$177 billion </a:t>
            </a:r>
            <a:r>
              <a:rPr lang="en-US" sz="2200" dirty="0"/>
              <a:t>per year in disease management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782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15"/>
    </mc:Choice>
    <mc:Fallback xmlns="">
      <p:transition spd="slow" advTm="211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68728" y="693142"/>
            <a:ext cx="9225427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4000" kern="0" dirty="0">
                <a:solidFill>
                  <a:schemeClr val="tx1"/>
                </a:solidFill>
                <a:latin typeface="Calibri"/>
                <a:cs typeface="Calibri"/>
              </a:rPr>
              <a:t>Recommending Medication Combinations</a:t>
            </a:r>
            <a:endParaRPr sz="40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8066" y="5643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18211D-1B5C-6943-8B15-0052D6A5CF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6417" y="2088108"/>
            <a:ext cx="8229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E5802"/>
                </a:solidFill>
              </a:rPr>
              <a:t>Medication Recommendation </a:t>
            </a:r>
            <a:r>
              <a:rPr lang="en-US" sz="2400" dirty="0"/>
              <a:t>takes patient history (represented by medical codes of medication, diagnosis, and procedures) as input, and outputs a set of medications for the current visit.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1129" y="4103637"/>
            <a:ext cx="2858984" cy="924106"/>
          </a:xfrm>
          <a:prstGeom prst="rect">
            <a:avLst/>
          </a:prstGeom>
          <a:noFill/>
          <a:ln w="50800">
            <a:solidFill>
              <a:srgbClr val="FF6A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" name="Curved Connector 18"/>
          <p:cNvCxnSpPr>
            <a:cxnSpLocks noChangeAspect="1"/>
          </p:cNvCxnSpPr>
          <p:nvPr/>
        </p:nvCxnSpPr>
        <p:spPr>
          <a:xfrm rot="16200000" flipH="1">
            <a:off x="4584442" y="3895432"/>
            <a:ext cx="8770" cy="715304"/>
          </a:xfrm>
          <a:prstGeom prst="curvedConnector3">
            <a:avLst>
              <a:gd name="adj1" fmla="val -17583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64991" y="4387973"/>
            <a:ext cx="119217" cy="1268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1929906" y="4079119"/>
            <a:ext cx="1701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Patient history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084208" y="3925231"/>
            <a:ext cx="30771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predict a set of medications</a:t>
            </a:r>
          </a:p>
          <a:p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479216" y="4568157"/>
            <a:ext cx="2602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Dx, Rx, and  CPT codes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50877" y="4514838"/>
            <a:ext cx="45720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08996"/>
      </p:ext>
    </p:extLst>
  </p:cSld>
  <p:clrMapOvr>
    <a:masterClrMapping/>
  </p:clrMapOvr>
  <p:transition spd="slow" advTm="2293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984141" y="2930508"/>
            <a:ext cx="2711839" cy="18951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ounded Rectangle 52"/>
          <p:cNvSpPr/>
          <p:nvPr/>
        </p:nvSpPr>
        <p:spPr>
          <a:xfrm>
            <a:off x="3095206" y="2930508"/>
            <a:ext cx="2711839" cy="18951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Shape 96"/>
          <p:cNvSpPr/>
          <p:nvPr/>
        </p:nvSpPr>
        <p:spPr>
          <a:xfrm>
            <a:off x="88011" y="629987"/>
            <a:ext cx="8944074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3600" kern="0" dirty="0">
                <a:solidFill>
                  <a:schemeClr val="tx1"/>
                </a:solidFill>
                <a:latin typeface="Calibri"/>
                <a:cs typeface="Calibri"/>
              </a:rPr>
              <a:t>Challenges for medication recommendation</a:t>
            </a: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5F896A5-B4D5-6D42-8390-DF83100CFFF9}"/>
              </a:ext>
            </a:extLst>
          </p:cNvPr>
          <p:cNvSpPr txBox="1">
            <a:spLocks/>
          </p:cNvSpPr>
          <p:nvPr/>
        </p:nvSpPr>
        <p:spPr>
          <a:xfrm>
            <a:off x="259727" y="2930508"/>
            <a:ext cx="2770416" cy="1012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000" dirty="0"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23581" y="2930508"/>
            <a:ext cx="2711839" cy="18951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787638" y="3614216"/>
            <a:ext cx="147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Medications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41447" y="3646189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Diseases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7242" y="3270520"/>
            <a:ext cx="1501122" cy="1118135"/>
            <a:chOff x="898056" y="3325584"/>
            <a:chExt cx="1304812" cy="1028476"/>
          </a:xfrm>
        </p:grpSpPr>
        <p:sp>
          <p:nvSpPr>
            <p:cNvPr id="31" name="Oval 30"/>
            <p:cNvSpPr/>
            <p:nvPr/>
          </p:nvSpPr>
          <p:spPr>
            <a:xfrm>
              <a:off x="898056" y="3325584"/>
              <a:ext cx="274320" cy="27432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Oval 34"/>
            <p:cNvSpPr/>
            <p:nvPr/>
          </p:nvSpPr>
          <p:spPr>
            <a:xfrm>
              <a:off x="898056" y="3703149"/>
              <a:ext cx="274320" cy="274320"/>
            </a:xfrm>
            <a:prstGeom prst="ellipse">
              <a:avLst/>
            </a:prstGeom>
            <a:solidFill>
              <a:srgbClr val="F0F11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898056" y="4079740"/>
              <a:ext cx="274320" cy="274320"/>
            </a:xfrm>
            <a:prstGeom prst="ellipse">
              <a:avLst/>
            </a:prstGeom>
            <a:solidFill>
              <a:srgbClr val="FEEE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/>
            <p:cNvSpPr/>
            <p:nvPr/>
          </p:nvSpPr>
          <p:spPr>
            <a:xfrm>
              <a:off x="1928548" y="3325584"/>
              <a:ext cx="274320" cy="274320"/>
            </a:xfrm>
            <a:prstGeom prst="ellipse">
              <a:avLst/>
            </a:prstGeom>
            <a:solidFill>
              <a:srgbClr val="FE58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/>
            <p:cNvSpPr/>
            <p:nvPr/>
          </p:nvSpPr>
          <p:spPr>
            <a:xfrm>
              <a:off x="1928548" y="3703149"/>
              <a:ext cx="274320" cy="274320"/>
            </a:xfrm>
            <a:prstGeom prst="ellipse">
              <a:avLst/>
            </a:prstGeom>
            <a:solidFill>
              <a:srgbClr val="F1C9C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/>
            <p:cNvSpPr/>
            <p:nvPr/>
          </p:nvSpPr>
          <p:spPr>
            <a:xfrm>
              <a:off x="1928548" y="4079740"/>
              <a:ext cx="274320" cy="274320"/>
            </a:xfrm>
            <a:prstGeom prst="ellipse">
              <a:avLst/>
            </a:prstGeom>
            <a:solidFill>
              <a:srgbClr val="F2CAE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178982" y="3476476"/>
              <a:ext cx="734464" cy="3722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1187478" y="3483411"/>
              <a:ext cx="741070" cy="733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8" idx="2"/>
            </p:cNvCxnSpPr>
            <p:nvPr/>
          </p:nvCxnSpPr>
          <p:spPr>
            <a:xfrm>
              <a:off x="1178982" y="3820424"/>
              <a:ext cx="749566" cy="198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178982" y="3483411"/>
              <a:ext cx="724820" cy="731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39" idx="2"/>
            </p:cNvCxnSpPr>
            <p:nvPr/>
          </p:nvCxnSpPr>
          <p:spPr>
            <a:xfrm>
              <a:off x="1166899" y="4216289"/>
              <a:ext cx="761649" cy="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标题 1">
            <a:extLst>
              <a:ext uri="{FF2B5EF4-FFF2-40B4-BE49-F238E27FC236}">
                <a16:creationId xmlns:a16="http://schemas.microsoft.com/office/drawing/2014/main" id="{05F896A5-B4D5-6D42-8390-DF83100CFFF9}"/>
              </a:ext>
            </a:extLst>
          </p:cNvPr>
          <p:cNvSpPr txBox="1">
            <a:spLocks/>
          </p:cNvSpPr>
          <p:nvPr/>
        </p:nvSpPr>
        <p:spPr>
          <a:xfrm>
            <a:off x="3207179" y="2881976"/>
            <a:ext cx="2770416" cy="1012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3136" y="3125425"/>
            <a:ext cx="1814395" cy="1447357"/>
            <a:chOff x="3600223" y="3265655"/>
            <a:chExt cx="1646511" cy="1326007"/>
          </a:xfrm>
        </p:grpSpPr>
        <p:cxnSp>
          <p:nvCxnSpPr>
            <p:cNvPr id="24" name="Straight Arrow Connector 23"/>
            <p:cNvCxnSpPr>
              <a:stCxn id="57" idx="6"/>
              <a:endCxn id="51" idx="1"/>
            </p:cNvCxnSpPr>
            <p:nvPr/>
          </p:nvCxnSpPr>
          <p:spPr>
            <a:xfrm flipV="1">
              <a:off x="4012998" y="3478523"/>
              <a:ext cx="808001" cy="6742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1" idx="6"/>
              <a:endCxn id="64" idx="1"/>
            </p:cNvCxnSpPr>
            <p:nvPr/>
          </p:nvCxnSpPr>
          <p:spPr>
            <a:xfrm>
              <a:off x="4012998" y="3924662"/>
              <a:ext cx="808001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2" idx="6"/>
              <a:endCxn id="63" idx="3"/>
            </p:cNvCxnSpPr>
            <p:nvPr/>
          </p:nvCxnSpPr>
          <p:spPr>
            <a:xfrm>
              <a:off x="4219573" y="4391476"/>
              <a:ext cx="612853" cy="5039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738678" y="3348105"/>
              <a:ext cx="274320" cy="274320"/>
            </a:xfrm>
            <a:prstGeom prst="ellipse">
              <a:avLst/>
            </a:prstGeom>
            <a:solidFill>
              <a:srgbClr val="F2CAE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9" name="Oval 58"/>
            <p:cNvSpPr/>
            <p:nvPr/>
          </p:nvSpPr>
          <p:spPr>
            <a:xfrm>
              <a:off x="3600223" y="4251060"/>
              <a:ext cx="274320" cy="274320"/>
            </a:xfrm>
            <a:prstGeom prst="ellipse">
              <a:avLst/>
            </a:prstGeom>
            <a:solidFill>
              <a:srgbClr val="F2CAE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Oval 60"/>
            <p:cNvSpPr/>
            <p:nvPr/>
          </p:nvSpPr>
          <p:spPr>
            <a:xfrm>
              <a:off x="3738678" y="3787502"/>
              <a:ext cx="274320" cy="274320"/>
            </a:xfrm>
            <a:prstGeom prst="ellipse">
              <a:avLst/>
            </a:prstGeom>
            <a:solidFill>
              <a:srgbClr val="FE58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Oval 61"/>
            <p:cNvSpPr/>
            <p:nvPr/>
          </p:nvSpPr>
          <p:spPr>
            <a:xfrm>
              <a:off x="3945253" y="4254316"/>
              <a:ext cx="274320" cy="274320"/>
            </a:xfrm>
            <a:prstGeom prst="ellipse">
              <a:avLst/>
            </a:prstGeom>
            <a:solidFill>
              <a:srgbClr val="FE58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999" y="3265655"/>
              <a:ext cx="425735" cy="42573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999" y="3728827"/>
              <a:ext cx="425735" cy="425735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32426" y="4201367"/>
              <a:ext cx="390295" cy="390295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90098" y="2062337"/>
            <a:ext cx="3041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Complex Dependencies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7179" y="2063636"/>
            <a:ext cx="268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Drug-drug Interaction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64855" y="2062336"/>
            <a:ext cx="268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Patient </a:t>
            </a:r>
          </a:p>
          <a:p>
            <a:pPr algn="ctr"/>
            <a:r>
              <a:rPr lang="en-US" sz="2400" dirty="0"/>
              <a:t>History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54631" y="3125425"/>
            <a:ext cx="2470452" cy="1517441"/>
            <a:chOff x="6284326" y="3201697"/>
            <a:chExt cx="2337275" cy="1307084"/>
          </a:xfrm>
        </p:grpSpPr>
        <p:sp>
          <p:nvSpPr>
            <p:cNvPr id="85" name="Rectangle 84"/>
            <p:cNvSpPr/>
            <p:nvPr/>
          </p:nvSpPr>
          <p:spPr>
            <a:xfrm>
              <a:off x="6284326" y="3829582"/>
              <a:ext cx="2203067" cy="92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380585" y="3519613"/>
              <a:ext cx="1175317" cy="889710"/>
            </a:xfrm>
            <a:prstGeom prst="rect">
              <a:avLst/>
            </a:prstGeom>
            <a:noFill/>
            <a:ln w="50800">
              <a:solidFill>
                <a:srgbClr val="FF6A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7" name="Curved Connector 86"/>
            <p:cNvCxnSpPr>
              <a:cxnSpLocks noChangeAspect="1"/>
            </p:cNvCxnSpPr>
            <p:nvPr/>
          </p:nvCxnSpPr>
          <p:spPr>
            <a:xfrm rot="16200000" flipH="1">
              <a:off x="7930232" y="3311408"/>
              <a:ext cx="8770" cy="715304"/>
            </a:xfrm>
            <a:prstGeom prst="curvedConnector3">
              <a:avLst>
                <a:gd name="adj1" fmla="val -175832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310781" y="3803949"/>
              <a:ext cx="119217" cy="12686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71925" y="3525544"/>
              <a:ext cx="11569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past history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18652" y="3924006"/>
              <a:ext cx="702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future</a:t>
              </a:r>
            </a:p>
            <a:p>
              <a:pPr algn="ctr"/>
              <a:r>
                <a:rPr lang="en-US" sz="1600" dirty="0"/>
                <a:t> Rx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780287" y="3201697"/>
              <a:ext cx="7734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predict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19285" y="3858944"/>
              <a:ext cx="11544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Dx, Rx, and </a:t>
              </a:r>
            </a:p>
            <a:p>
              <a:r>
                <a:rPr lang="en-US" sz="1600" dirty="0"/>
                <a:t>CPT codes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3603" y="51145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EE157-4D63-5946-B731-E3FE31599F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6773"/>
      </p:ext>
    </p:extLst>
  </p:cSld>
  <p:clrMapOvr>
    <a:masterClrMapping/>
  </p:clrMapOvr>
  <p:transition spd="slow" advTm="3701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892223" y="661808"/>
            <a:ext cx="734020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kern="0" dirty="0">
                <a:solidFill>
                  <a:schemeClr val="tx1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337" y="1951011"/>
            <a:ext cx="8489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Recommending Drug Combinations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latin typeface="Calibri"/>
                <a:cs typeface="Calibri"/>
              </a:rPr>
              <a:t>Existing Works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Graph Augmented MEmory Networks (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Experiments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7330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A992D-5B2A-CA4E-A7D4-745568E3E0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8024"/>
      </p:ext>
    </p:extLst>
  </p:cSld>
  <p:clrMapOvr>
    <a:masterClrMapping/>
  </p:clrMapOvr>
  <p:transition spd="slow" advTm="121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50911" y="669275"/>
            <a:ext cx="7642177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lang="en-US" sz="4000" kern="0" dirty="0">
                <a:solidFill>
                  <a:schemeClr val="tx1"/>
                </a:solidFill>
                <a:latin typeface="Calibri"/>
                <a:cs typeface="Calibri"/>
              </a:rPr>
              <a:t>Existing Works</a:t>
            </a:r>
            <a:endParaRPr sz="4000" kern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93190" y="2101942"/>
            <a:ext cx="171561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36955" y="2101942"/>
            <a:ext cx="148228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86713" y="2114723"/>
            <a:ext cx="1364480" cy="62976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52237" y="1639502"/>
            <a:ext cx="124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Avoid DDI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07845" y="1415126"/>
            <a:ext cx="174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Complex </a:t>
            </a:r>
          </a:p>
          <a:p>
            <a:pPr algn="ctr"/>
            <a:r>
              <a:rPr lang="en-US" sz="2000" b="1" dirty="0"/>
              <a:t>Dependencies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74793" y="1643217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Personalized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0401" y="2276963"/>
            <a:ext cx="172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Leap (KDD’ 17)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590" y="2884691"/>
            <a:ext cx="1906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DMNC (KDD’ 18)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7413" y="4411190"/>
            <a:ext cx="2008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RETAIN (NIPS’ 16)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5894" y="3657059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L2P (ICLR’ 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181" y="5177129"/>
            <a:ext cx="133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sz="2000" b="1" dirty="0">
              <a:solidFill>
                <a:srgbClr val="FE580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737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E2BA-E6E9-9D44-BB1A-B2F7381D54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41396" y="2105691"/>
            <a:ext cx="1482285" cy="62976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491235" y="1639502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Longitudinal</a:t>
            </a:r>
            <a:endParaRPr 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2653479" y="218463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4375820" y="218463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079590" y="2823908"/>
            <a:ext cx="171561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23355" y="2823908"/>
            <a:ext cx="1482285" cy="62976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173113" y="2836689"/>
            <a:ext cx="1364480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527796" y="2827657"/>
            <a:ext cx="148228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2639879" y="290659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5991859" y="288168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079590" y="3562405"/>
            <a:ext cx="171561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23355" y="3562405"/>
            <a:ext cx="1482285" cy="62976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173113" y="3575186"/>
            <a:ext cx="1364480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527796" y="3566154"/>
            <a:ext cx="148228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2639879" y="364509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5991859" y="362017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79590" y="4302583"/>
            <a:ext cx="171561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923355" y="4302583"/>
            <a:ext cx="1482285" cy="62976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173113" y="4315364"/>
            <a:ext cx="1364480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527796" y="4306332"/>
            <a:ext cx="148228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2639879" y="438527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5991859" y="436035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079590" y="5053595"/>
            <a:ext cx="171561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3355" y="5053595"/>
            <a:ext cx="148228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173113" y="5066376"/>
            <a:ext cx="1364480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527796" y="5057344"/>
            <a:ext cx="1482285" cy="6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2639879" y="51362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5991859" y="511136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F2B12B-4E66-0242-83B1-5FC95CB6951B}"/>
              </a:ext>
            </a:extLst>
          </p:cNvPr>
          <p:cNvSpPr txBox="1"/>
          <p:nvPr/>
        </p:nvSpPr>
        <p:spPr>
          <a:xfrm>
            <a:off x="4285390" y="508479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✓</a:t>
            </a:r>
          </a:p>
        </p:txBody>
      </p:sp>
      <p:sp>
        <p:nvSpPr>
          <p:cNvPr id="5" name="矩形 4"/>
          <p:cNvSpPr/>
          <p:nvPr/>
        </p:nvSpPr>
        <p:spPr>
          <a:xfrm>
            <a:off x="7557835" y="2244858"/>
            <a:ext cx="53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low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528355" y="295412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527250" y="370080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518686" y="444857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517130" y="5192518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58400"/>
      </p:ext>
    </p:extLst>
  </p:cSld>
  <p:clrMapOvr>
    <a:masterClrMapping/>
  </p:clrMapOvr>
  <p:transition spd="slow" advTm="2422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892223" y="661808"/>
            <a:ext cx="734020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5000">
                <a:solidFill>
                  <a:srgbClr val="E324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r>
              <a:rPr kern="0" dirty="0">
                <a:solidFill>
                  <a:schemeClr val="tx1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8" name="Shape 20"/>
          <p:cNvSpPr/>
          <p:nvPr/>
        </p:nvSpPr>
        <p:spPr>
          <a:xfrm>
            <a:off x="0" y="6372424"/>
            <a:ext cx="9156699" cy="482203"/>
          </a:xfrm>
          <a:prstGeom prst="rect">
            <a:avLst/>
          </a:prstGeom>
          <a:solidFill>
            <a:srgbClr val="6D99E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 23"/>
          <p:cNvSpPr/>
          <p:nvPr/>
        </p:nvSpPr>
        <p:spPr>
          <a:xfrm>
            <a:off x="0" y="0"/>
            <a:ext cx="9156700" cy="482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 defTabSz="410751" hangingPunct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337" y="1951011"/>
            <a:ext cx="8489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Recommending Drug Combinations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Existing Works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/>
              <a:t>Graph Augmented MEmory Networks (</a:t>
            </a:r>
            <a:r>
              <a:rPr lang="en-US" sz="3000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r>
              <a:rPr lang="en-US" sz="3000" dirty="0"/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rPr>
              <a:t>Experiments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663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E5802"/>
                </a:solidFill>
                <a:latin typeface="Chalkboard" charset="0"/>
                <a:ea typeface="Chalkboard" charset="0"/>
                <a:cs typeface="Chalkboard" charset="0"/>
              </a:rPr>
              <a:t>GAMENet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12CEA-DD98-E043-A366-E13CBD425C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6913"/>
      </p:ext>
    </p:extLst>
  </p:cSld>
  <p:clrMapOvr>
    <a:masterClrMapping/>
  </p:clrMapOvr>
  <p:transition spd="slow" advTm="6223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15182</TotalTime>
  <Words>2038</Words>
  <Application>Microsoft Macintosh PowerPoint</Application>
  <PresentationFormat>On-screen Show (4:3)</PresentationFormat>
  <Paragraphs>326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Chalkboard</vt:lpstr>
      <vt:lpstr>Gill Sans</vt:lpstr>
      <vt:lpstr>Helvetica Neue</vt:lpstr>
      <vt:lpstr>Wingdings</vt:lpstr>
      <vt:lpstr>Office Theme</vt:lpstr>
      <vt:lpstr>GAMENet  Graph Augmented MEmory Networks for Recommending Medication Combination</vt:lpstr>
      <vt:lpstr>PowerPoint Presentation</vt:lpstr>
      <vt:lpstr>PowerPoint Presentation</vt:lpstr>
      <vt:lpstr>Medication Errors and Adverse Drug-drug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GAMENet: Graph Augmented MEmory Networks for Recommending Medication Combination</vt:lpstr>
      <vt:lpstr>PowerPoint Presentation</vt:lpstr>
      <vt:lpstr>Q&amp;A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Nghia Hoang</dc:creator>
  <cp:lastModifiedBy>Wong Shane</cp:lastModifiedBy>
  <cp:revision>702</cp:revision>
  <dcterms:created xsi:type="dcterms:W3CDTF">2018-01-30T15:44:56Z</dcterms:created>
  <dcterms:modified xsi:type="dcterms:W3CDTF">2019-03-13T09:48:25Z</dcterms:modified>
</cp:coreProperties>
</file>