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7" r:id="rId21"/>
    <p:sldId id="274" r:id="rId22"/>
    <p:sldId id="275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99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14193-E6F7-4658-9655-FB841A04EFD2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0513-FC29-478F-8634-E002140FE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068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14193-E6F7-4658-9655-FB841A04EFD2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0513-FC29-478F-8634-E002140FE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688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14193-E6F7-4658-9655-FB841A04EFD2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0513-FC29-478F-8634-E002140FE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015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14193-E6F7-4658-9655-FB841A04EFD2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0513-FC29-478F-8634-E002140FE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762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14193-E6F7-4658-9655-FB841A04EFD2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0513-FC29-478F-8634-E002140FE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237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14193-E6F7-4658-9655-FB841A04EFD2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0513-FC29-478F-8634-E002140FE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07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14193-E6F7-4658-9655-FB841A04EFD2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0513-FC29-478F-8634-E002140FE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53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14193-E6F7-4658-9655-FB841A04EFD2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0513-FC29-478F-8634-E002140FE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176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14193-E6F7-4658-9655-FB841A04EFD2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0513-FC29-478F-8634-E002140FE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957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14193-E6F7-4658-9655-FB841A04EFD2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0513-FC29-478F-8634-E002140FE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962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14193-E6F7-4658-9655-FB841A04EFD2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00513-FC29-478F-8634-E002140FE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588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14193-E6F7-4658-9655-FB841A04EFD2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00513-FC29-478F-8634-E002140FE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644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0999" y="1342417"/>
            <a:ext cx="11430000" cy="2363822"/>
          </a:xfrm>
        </p:spPr>
        <p:txBody>
          <a:bodyPr>
            <a:normAutofit/>
          </a:bodyPr>
          <a:lstStyle/>
          <a:p>
            <a:r>
              <a:rPr lang="en-US" altLang="zh-CN" sz="4000" b="1" dirty="0" err="1" smtClean="0"/>
              <a:t>Bigtable</a:t>
            </a:r>
            <a:r>
              <a:rPr lang="en-US" altLang="zh-CN" sz="4000" b="1" dirty="0" smtClean="0"/>
              <a:t>:</a:t>
            </a:r>
            <a:br>
              <a:rPr lang="en-US" altLang="zh-CN" sz="4000" b="1" dirty="0" smtClean="0"/>
            </a:br>
            <a:r>
              <a:rPr lang="en-US" altLang="zh-CN" sz="4000" b="1" dirty="0" smtClean="0"/>
              <a:t/>
            </a:r>
            <a:br>
              <a:rPr lang="en-US" altLang="zh-CN" sz="4000" b="1" dirty="0" smtClean="0"/>
            </a:br>
            <a:r>
              <a:rPr lang="en-US" altLang="zh-CN" sz="4000" b="1" dirty="0" smtClean="0"/>
              <a:t>A Distributed Storage System for Structured Data</a:t>
            </a:r>
            <a:endParaRPr lang="zh-CN" altLang="en-US" sz="4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999" y="5070915"/>
            <a:ext cx="9144000" cy="101860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Reporter</a:t>
            </a:r>
            <a:r>
              <a:rPr lang="zh-CN" altLang="en-US" dirty="0" smtClean="0"/>
              <a:t>：宋</a:t>
            </a:r>
            <a:r>
              <a:rPr lang="zh-CN" altLang="en-US" dirty="0"/>
              <a:t>奇</a:t>
            </a:r>
            <a:r>
              <a:rPr lang="zh-CN" altLang="en-US" dirty="0" smtClean="0"/>
              <a:t>谦 谭笠志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                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167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/>
              <a:t>Implementation(2)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b="1" dirty="0" smtClean="0"/>
              <a:t>Tablet Assignment:  </a:t>
            </a:r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 smtClean="0"/>
              <a:t>   Each </a:t>
            </a:r>
            <a:r>
              <a:rPr lang="en-US" altLang="zh-CN" sz="2400" dirty="0"/>
              <a:t>tablet is assigned to one tablet server at a time. The master keeps track of the set of live tablet servers, and the current assignment of tablets to tablet servers, including which tablets are unassigned. When a tablet </a:t>
            </a:r>
            <a:r>
              <a:rPr lang="en-US" altLang="zh-CN" sz="2400" dirty="0" smtClean="0"/>
              <a:t>is unassigned</a:t>
            </a:r>
            <a:r>
              <a:rPr lang="en-US" altLang="zh-CN" sz="2400" dirty="0"/>
              <a:t>, and a tablet server with </a:t>
            </a:r>
            <a:r>
              <a:rPr lang="en-US" altLang="zh-CN" sz="2400" dirty="0" smtClean="0"/>
              <a:t>sufficient </a:t>
            </a:r>
            <a:r>
              <a:rPr lang="en-US" altLang="zh-CN" sz="2400" dirty="0"/>
              <a:t>room for the tablet is available, the master assigns the tablet by sending a tablet load request to the tablet server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8844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/>
              <a:t>Implementation(3)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7376652" cy="4351338"/>
          </a:xfrm>
        </p:spPr>
        <p:txBody>
          <a:bodyPr/>
          <a:lstStyle/>
          <a:p>
            <a:r>
              <a:rPr lang="en-US" altLang="zh-CN" b="1" dirty="0" smtClean="0"/>
              <a:t>Tablet Serving: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280" y="2760382"/>
            <a:ext cx="5610225" cy="30003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247505" y="3916218"/>
            <a:ext cx="26138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Updates</a:t>
            </a:r>
          </a:p>
          <a:p>
            <a:endParaRPr lang="en-US" altLang="zh-CN" dirty="0"/>
          </a:p>
          <a:p>
            <a:r>
              <a:rPr lang="en-US" altLang="zh-CN" dirty="0" smtClean="0"/>
              <a:t>Write</a:t>
            </a:r>
          </a:p>
          <a:p>
            <a:endParaRPr lang="en-US" altLang="zh-CN" dirty="0"/>
          </a:p>
          <a:p>
            <a:r>
              <a:rPr lang="en-US" altLang="zh-CN" dirty="0" smtClean="0"/>
              <a:t>Read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356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/>
              <a:t>Implementation(4)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Compactions</a:t>
            </a:r>
            <a:r>
              <a:rPr lang="en-US" altLang="zh-CN" b="1" dirty="0" smtClean="0"/>
              <a:t>:</a:t>
            </a:r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r>
              <a:rPr lang="en-US" altLang="zh-CN" sz="2000" dirty="0" smtClean="0"/>
              <a:t>.</a:t>
            </a:r>
            <a:endParaRPr lang="zh-CN" altLang="en-US" sz="2000" dirty="0"/>
          </a:p>
        </p:txBody>
      </p:sp>
      <p:pic>
        <p:nvPicPr>
          <p:cNvPr id="113" name="图片 1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462" y="3009274"/>
            <a:ext cx="7537285" cy="254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92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/>
              <a:t>Refinements(1)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 smtClean="0"/>
              <a:t>Locality groups:</a:t>
            </a:r>
          </a:p>
          <a:p>
            <a:pPr marL="0" indent="0">
              <a:buNone/>
            </a:pPr>
            <a:r>
              <a:rPr lang="en-US" altLang="zh-CN" sz="2400" dirty="0"/>
              <a:t>Clients can group multiple column families together into a locality group. A separate </a:t>
            </a:r>
            <a:r>
              <a:rPr lang="en-US" altLang="zh-CN" sz="2400" dirty="0" err="1"/>
              <a:t>SSTable</a:t>
            </a:r>
            <a:r>
              <a:rPr lang="en-US" altLang="zh-CN" sz="2400" dirty="0"/>
              <a:t> is generated for each locality group in each tablet. </a:t>
            </a:r>
            <a:r>
              <a:rPr lang="en-US" altLang="zh-CN" sz="2400" dirty="0" smtClean="0"/>
              <a:t>Segre-</a:t>
            </a:r>
          </a:p>
          <a:p>
            <a:pPr marL="0" indent="0">
              <a:buNone/>
            </a:pPr>
            <a:r>
              <a:rPr lang="en-US" altLang="zh-CN" sz="2400" dirty="0" smtClean="0"/>
              <a:t>gating </a:t>
            </a:r>
            <a:r>
              <a:rPr lang="en-US" altLang="zh-CN" sz="2400" dirty="0"/>
              <a:t>column families that are not typically accessed together into separate locality groups enables </a:t>
            </a:r>
            <a:r>
              <a:rPr lang="en-US" altLang="zh-CN" sz="2400" b="1" dirty="0"/>
              <a:t>more efficient </a:t>
            </a:r>
            <a:r>
              <a:rPr lang="en-US" altLang="zh-CN" sz="2400" b="1" dirty="0" smtClean="0"/>
              <a:t>reads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r>
              <a:rPr lang="en-US" altLang="zh-CN" b="1" dirty="0" smtClean="0"/>
              <a:t>Compression:</a:t>
            </a:r>
          </a:p>
          <a:p>
            <a:pPr marL="0" indent="0">
              <a:buNone/>
            </a:pPr>
            <a:r>
              <a:rPr lang="en-US" altLang="zh-CN" sz="2400" dirty="0"/>
              <a:t>Many clients use a </a:t>
            </a:r>
            <a:r>
              <a:rPr lang="en-US" altLang="zh-CN" sz="2400" b="1" dirty="0"/>
              <a:t>two-pass custom compression scheme</a:t>
            </a:r>
            <a:r>
              <a:rPr lang="en-US" altLang="zh-CN" sz="2400" dirty="0"/>
              <a:t>. The ﬁrst pass uses Bentley and McIlroy's scheme , which compresses long common strings across a large window. The second pass uses a fast compression algorithm that looks for repetitions in a small 16 KB window of the </a:t>
            </a:r>
            <a:r>
              <a:rPr lang="en-US" altLang="zh-CN" sz="2400" dirty="0" smtClean="0"/>
              <a:t>data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04837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/>
              <a:t>Refinements(2)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Caching for read </a:t>
            </a:r>
            <a:r>
              <a:rPr lang="en-US" altLang="zh-CN" b="1" dirty="0" smtClean="0"/>
              <a:t>performance:</a:t>
            </a:r>
          </a:p>
          <a:p>
            <a:pPr marL="0" indent="0">
              <a:buNone/>
            </a:pPr>
            <a:r>
              <a:rPr lang="en-US" altLang="zh-CN" sz="2400" dirty="0" smtClean="0"/>
              <a:t>Tow levels of caching:</a:t>
            </a:r>
          </a:p>
          <a:p>
            <a:pPr marL="0" indent="0">
              <a:buNone/>
            </a:pPr>
            <a:r>
              <a:rPr lang="en-US" altLang="zh-CN" sz="2400" dirty="0" smtClean="0"/>
              <a:t>The Scan </a:t>
            </a:r>
            <a:r>
              <a:rPr lang="en-US" altLang="zh-CN" sz="2400" dirty="0"/>
              <a:t>Cache: read the same data repeatedly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The Block </a:t>
            </a:r>
            <a:r>
              <a:rPr lang="en-US" altLang="zh-CN" sz="2400" dirty="0"/>
              <a:t>Cache: read data that is close to the data they recently read 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b="1" dirty="0" smtClean="0"/>
          </a:p>
          <a:p>
            <a:r>
              <a:rPr lang="en-US" altLang="zh-CN" b="1" dirty="0"/>
              <a:t>Bloom </a:t>
            </a:r>
            <a:r>
              <a:rPr lang="en-US" altLang="zh-CN" b="1" dirty="0" smtClean="0"/>
              <a:t>filters:</a:t>
            </a:r>
          </a:p>
          <a:p>
            <a:pPr marL="0" indent="0">
              <a:buNone/>
            </a:pPr>
            <a:r>
              <a:rPr lang="en-US" altLang="zh-CN" sz="2400" dirty="0"/>
              <a:t>reduce the number of </a:t>
            </a:r>
            <a:r>
              <a:rPr lang="en-US" altLang="zh-CN" sz="2400" dirty="0" smtClean="0"/>
              <a:t>disk accesses</a:t>
            </a:r>
          </a:p>
          <a:p>
            <a:pPr marL="0" indent="0">
              <a:buNone/>
            </a:pPr>
            <a:r>
              <a:rPr lang="en-US" altLang="zh-CN" sz="2400" dirty="0"/>
              <a:t>save </a:t>
            </a:r>
            <a:r>
              <a:rPr lang="en-US" altLang="zh-CN" sz="2400" dirty="0" smtClean="0"/>
              <a:t>space</a:t>
            </a:r>
          </a:p>
          <a:p>
            <a:pPr marL="0" indent="0">
              <a:buNone/>
            </a:pPr>
            <a:r>
              <a:rPr lang="en-US" altLang="zh-CN" sz="2400" dirty="0" smtClean="0"/>
              <a:t>fast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20610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/>
              <a:t>Refinements(3)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b="1" dirty="0"/>
          </a:p>
          <a:p>
            <a:r>
              <a:rPr lang="en-US" altLang="zh-CN" b="1" dirty="0" smtClean="0"/>
              <a:t>Commit-</a:t>
            </a:r>
            <a:r>
              <a:rPr lang="en-US" altLang="zh-CN" b="1" dirty="0" err="1" smtClean="0"/>
              <a:t>logimplementation</a:t>
            </a:r>
            <a:endParaRPr lang="en-US" altLang="zh-CN" b="1" dirty="0" smtClean="0"/>
          </a:p>
          <a:p>
            <a:endParaRPr lang="en-US" altLang="zh-CN" dirty="0"/>
          </a:p>
          <a:p>
            <a:r>
              <a:rPr lang="en-US" altLang="zh-CN" b="1" dirty="0" err="1" smtClean="0"/>
              <a:t>Speedinguptabletrecovery</a:t>
            </a:r>
            <a:endParaRPr lang="en-US" altLang="zh-CN" b="1" dirty="0" smtClean="0"/>
          </a:p>
          <a:p>
            <a:endParaRPr lang="en-US" altLang="zh-CN" dirty="0"/>
          </a:p>
          <a:p>
            <a:r>
              <a:rPr lang="en-US" altLang="zh-CN" b="1" dirty="0"/>
              <a:t>Exploiting immutability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058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10756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b="1" dirty="0"/>
              <a:t>Performance </a:t>
            </a:r>
            <a:r>
              <a:rPr lang="en-US" altLang="zh-CN" b="1" dirty="0" smtClean="0"/>
              <a:t>Evaluation(1)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Experimental environment:</a:t>
            </a:r>
          </a:p>
          <a:p>
            <a:pPr marL="0" indent="0">
              <a:buNone/>
            </a:pPr>
            <a:r>
              <a:rPr lang="en-US" altLang="zh-CN" sz="2400" dirty="0"/>
              <a:t>We set up a </a:t>
            </a:r>
            <a:r>
              <a:rPr lang="en-US" altLang="zh-CN" sz="2400" dirty="0" err="1"/>
              <a:t>Bigtable</a:t>
            </a:r>
            <a:r>
              <a:rPr lang="en-US" altLang="zh-CN" sz="2400" dirty="0"/>
              <a:t> cluster with N tablet servers to measure the performance and scalability of </a:t>
            </a:r>
            <a:r>
              <a:rPr lang="en-US" altLang="zh-CN" sz="2400" dirty="0" err="1"/>
              <a:t>Bigtable</a:t>
            </a:r>
            <a:r>
              <a:rPr lang="en-US" altLang="zh-CN" sz="2400" dirty="0"/>
              <a:t> as N is varied. The tablet servers were </a:t>
            </a:r>
            <a:r>
              <a:rPr lang="en-US" altLang="zh-CN" sz="2400" dirty="0" smtClean="0"/>
              <a:t>configured to </a:t>
            </a:r>
            <a:r>
              <a:rPr lang="en-US" altLang="zh-CN" sz="2400" dirty="0"/>
              <a:t>use 1 GB of memory and to write to a GFS cell consisting of 1786 machines with two 400 GB IDE hard drives each. N client machines generated the </a:t>
            </a:r>
            <a:r>
              <a:rPr lang="en-US" altLang="zh-CN" sz="2400" dirty="0" err="1"/>
              <a:t>Bigtable</a:t>
            </a:r>
            <a:r>
              <a:rPr lang="en-US" altLang="zh-CN" sz="2400" dirty="0"/>
              <a:t> load used for </a:t>
            </a:r>
            <a:r>
              <a:rPr lang="en-US" altLang="zh-CN" sz="2400" dirty="0" smtClean="0"/>
              <a:t>these tests</a:t>
            </a:r>
            <a:r>
              <a:rPr lang="en-US" altLang="zh-CN" sz="2400" dirty="0"/>
              <a:t>. (</a:t>
            </a:r>
            <a:r>
              <a:rPr lang="en-US" altLang="zh-CN" sz="2400" dirty="0" smtClean="0"/>
              <a:t>We used the same number of clients as tablet </a:t>
            </a:r>
            <a:r>
              <a:rPr lang="en-US" altLang="zh-CN" sz="2400" dirty="0"/>
              <a:t>servers to ensure that clients were never a bottleneck.)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9962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Performance </a:t>
            </a:r>
            <a:r>
              <a:rPr lang="en-US" altLang="zh-CN" b="1" dirty="0" smtClean="0"/>
              <a:t>Evaluation(2)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574277" cy="3699686"/>
          </a:xfrm>
        </p:spPr>
        <p:txBody>
          <a:bodyPr/>
          <a:lstStyle/>
          <a:p>
            <a:r>
              <a:rPr lang="en-US" altLang="zh-CN" dirty="0"/>
              <a:t>experimental </a:t>
            </a:r>
            <a:r>
              <a:rPr lang="en-US" altLang="zh-CN" dirty="0" smtClean="0"/>
              <a:t>result: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96381"/>
            <a:ext cx="6846651" cy="24098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830766" y="2691388"/>
            <a:ext cx="389106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Single tablet-server performance:</a:t>
            </a:r>
          </a:p>
          <a:p>
            <a:r>
              <a:rPr lang="en-US" altLang="zh-CN" sz="1600" dirty="0" smtClean="0"/>
              <a:t>Lowest than others;</a:t>
            </a:r>
          </a:p>
          <a:p>
            <a:r>
              <a:rPr lang="en-US" altLang="zh-CN" sz="1600" dirty="0"/>
              <a:t>Random reads from memory are much </a:t>
            </a:r>
            <a:r>
              <a:rPr lang="en-US" altLang="zh-CN" sz="1600" dirty="0" smtClean="0"/>
              <a:t>faster;</a:t>
            </a:r>
          </a:p>
          <a:p>
            <a:r>
              <a:rPr lang="en-US" altLang="zh-CN" sz="1600" dirty="0"/>
              <a:t>Random and sequential writes perform better than random </a:t>
            </a:r>
            <a:r>
              <a:rPr lang="en-US" altLang="zh-CN" sz="1600" dirty="0" smtClean="0"/>
              <a:t>reads;</a:t>
            </a:r>
          </a:p>
          <a:p>
            <a:r>
              <a:rPr lang="en-US" altLang="zh-CN" sz="1600" dirty="0"/>
              <a:t>There is no </a:t>
            </a:r>
            <a:r>
              <a:rPr lang="en-US" altLang="zh-CN" sz="1600" dirty="0" smtClean="0"/>
              <a:t>significant </a:t>
            </a:r>
            <a:r>
              <a:rPr lang="en-US" altLang="zh-CN" sz="1600" dirty="0"/>
              <a:t>difference between the performance of random writes and sequential writes</a:t>
            </a:r>
            <a:r>
              <a:rPr lang="en-US" altLang="zh-CN" sz="1600" dirty="0" smtClean="0"/>
              <a:t>;</a:t>
            </a:r>
          </a:p>
          <a:p>
            <a:r>
              <a:rPr lang="en-US" altLang="zh-CN" sz="1600" dirty="0"/>
              <a:t>Sequential reads perform better than random </a:t>
            </a:r>
            <a:r>
              <a:rPr lang="en-US" altLang="zh-CN" sz="1600" dirty="0" smtClean="0"/>
              <a:t>reads;</a:t>
            </a:r>
          </a:p>
          <a:p>
            <a:r>
              <a:rPr lang="en-US" altLang="zh-CN" sz="1600" dirty="0"/>
              <a:t>Scans </a:t>
            </a:r>
            <a:r>
              <a:rPr lang="en-US" altLang="zh-CN" sz="1600" dirty="0" smtClean="0"/>
              <a:t>are even faster;</a:t>
            </a:r>
          </a:p>
          <a:p>
            <a:r>
              <a:rPr lang="en-US" altLang="zh-CN" sz="1600" dirty="0"/>
              <a:t>Scaling: </a:t>
            </a:r>
            <a:r>
              <a:rPr lang="en-US" altLang="zh-CN" sz="1600" dirty="0" smtClean="0"/>
              <a:t>performance does </a:t>
            </a:r>
            <a:r>
              <a:rPr lang="en-US" altLang="zh-CN" sz="1600" dirty="0"/>
              <a:t>not increase </a:t>
            </a:r>
            <a:r>
              <a:rPr lang="en-US" altLang="zh-CN" sz="1600" dirty="0" smtClean="0"/>
              <a:t>linearly;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868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/>
              <a:t>Real Applications(1)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8999483" cy="4351338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b="1" dirty="0"/>
              <a:t>Google Analytics</a:t>
            </a:r>
            <a:r>
              <a:rPr lang="en-US" altLang="zh-CN" sz="2600" b="1" dirty="0"/>
              <a:t>: </a:t>
            </a:r>
            <a:endParaRPr lang="en-US" altLang="zh-CN" sz="2600" b="1" dirty="0" smtClean="0"/>
          </a:p>
          <a:p>
            <a:pPr marL="0" indent="0">
              <a:buNone/>
            </a:pPr>
            <a:endParaRPr lang="en-US" altLang="zh-CN" sz="2600" b="1" dirty="0" smtClean="0"/>
          </a:p>
          <a:p>
            <a:pPr marL="0" indent="0" algn="just">
              <a:buNone/>
            </a:pPr>
            <a:r>
              <a:rPr lang="en-US" altLang="zh-CN" sz="2600" dirty="0"/>
              <a:t>Google Analytics (analytics.google.com) is a service that helps </a:t>
            </a:r>
            <a:r>
              <a:rPr lang="en-US" altLang="zh-CN" sz="2600" dirty="0" smtClean="0"/>
              <a:t>webmasters </a:t>
            </a:r>
            <a:r>
              <a:rPr lang="en-US" altLang="zh-CN" sz="2600" dirty="0"/>
              <a:t>analyze traffic patterns at their web sites. It provides aggregate statistics, such as the number of unique visitors per day and the page views per URL per </a:t>
            </a:r>
            <a:r>
              <a:rPr lang="en-US" altLang="zh-CN" sz="2600" dirty="0" smtClean="0"/>
              <a:t>day, as </a:t>
            </a:r>
            <a:r>
              <a:rPr lang="en-US" altLang="zh-CN" sz="2600" dirty="0"/>
              <a:t>well as site-tracking reports</a:t>
            </a:r>
            <a:r>
              <a:rPr lang="en-US" altLang="zh-CN" sz="2600" dirty="0" smtClean="0"/>
              <a:t>, such </a:t>
            </a:r>
            <a:r>
              <a:rPr lang="en-US" altLang="zh-CN" sz="2600" dirty="0"/>
              <a:t>as the percentage of users that made a purchase, given that they earlier viewed a specific page. 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809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/>
              <a:t>Real Applications(2)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8999483" cy="4351338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b="1" dirty="0"/>
              <a:t>Google </a:t>
            </a:r>
            <a:r>
              <a:rPr lang="en-US" altLang="zh-CN" b="1" dirty="0" smtClean="0"/>
              <a:t>Earth</a:t>
            </a:r>
            <a:r>
              <a:rPr lang="en-US" altLang="zh-CN" sz="2600" b="1" dirty="0" smtClean="0"/>
              <a:t>: </a:t>
            </a:r>
          </a:p>
          <a:p>
            <a:pPr marL="0" indent="0">
              <a:buNone/>
            </a:pPr>
            <a:endParaRPr lang="en-US" altLang="zh-CN" sz="2600" b="1" dirty="0" smtClean="0"/>
          </a:p>
          <a:p>
            <a:pPr marL="0" indent="0">
              <a:buNone/>
            </a:pPr>
            <a:r>
              <a:rPr lang="en-US" altLang="zh-CN" sz="2600" dirty="0" smtClean="0"/>
              <a:t>Google Earth allows </a:t>
            </a:r>
            <a:r>
              <a:rPr lang="en-US" altLang="zh-CN" sz="2600" dirty="0"/>
              <a:t>users to navigate across the world’s surface: they can pan, view, and annotate satellite imagery at many different levels of resolution. This system uses one table </a:t>
            </a:r>
            <a:r>
              <a:rPr lang="en-US" altLang="zh-CN" sz="2600" dirty="0" smtClean="0"/>
              <a:t>to  </a:t>
            </a:r>
            <a:r>
              <a:rPr lang="en-US" altLang="zh-CN" sz="2600" dirty="0" err="1" smtClean="0"/>
              <a:t>preprocessdata</a:t>
            </a:r>
            <a:r>
              <a:rPr lang="en-US" altLang="zh-CN" sz="2600" dirty="0"/>
              <a:t>, and a different set </a:t>
            </a:r>
            <a:r>
              <a:rPr lang="en-US" altLang="zh-CN" sz="2600" dirty="0" smtClean="0"/>
              <a:t>of tables for serving client data</a:t>
            </a:r>
            <a:r>
              <a:rPr lang="en-US" altLang="zh-CN" sz="2600" dirty="0"/>
              <a:t>. </a:t>
            </a:r>
            <a:endParaRPr lang="en-US" altLang="zh-CN" b="1" dirty="0"/>
          </a:p>
          <a:p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961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86584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/>
              <a:t>Outline</a:t>
            </a:r>
            <a:r>
              <a:rPr lang="zh-CN" altLang="en-US" sz="3600" b="1" dirty="0" smtClean="0"/>
              <a:t>：</a:t>
            </a:r>
            <a:r>
              <a:rPr lang="en-US" altLang="zh-CN" sz="3600" dirty="0"/>
              <a:t/>
            </a:r>
            <a:br>
              <a:rPr lang="en-US" altLang="zh-CN" sz="3600" dirty="0"/>
            </a:br>
            <a:endParaRPr lang="zh-CN" altLang="en-US" sz="3600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0" y="1551710"/>
            <a:ext cx="10515600" cy="4833793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Motivation</a:t>
            </a:r>
          </a:p>
          <a:p>
            <a:r>
              <a:rPr lang="en-US" altLang="zh-CN" b="1" dirty="0" smtClean="0"/>
              <a:t>Goals</a:t>
            </a:r>
          </a:p>
          <a:p>
            <a:r>
              <a:rPr lang="en-US" altLang="zh-CN" b="1" dirty="0"/>
              <a:t>Data </a:t>
            </a:r>
            <a:r>
              <a:rPr lang="en-US" altLang="zh-CN" b="1" dirty="0" smtClean="0"/>
              <a:t>Model</a:t>
            </a:r>
          </a:p>
          <a:p>
            <a:r>
              <a:rPr lang="en-US" altLang="zh-CN" b="1" dirty="0"/>
              <a:t>Building </a:t>
            </a:r>
            <a:r>
              <a:rPr lang="en-US" altLang="zh-CN" b="1" dirty="0" smtClean="0"/>
              <a:t>Blocks</a:t>
            </a:r>
          </a:p>
          <a:p>
            <a:r>
              <a:rPr lang="en-US" altLang="zh-CN" b="1" dirty="0" smtClean="0"/>
              <a:t>Implementation</a:t>
            </a:r>
          </a:p>
          <a:p>
            <a:r>
              <a:rPr lang="en-US" altLang="zh-CN" b="1" dirty="0" smtClean="0"/>
              <a:t>Refinements</a:t>
            </a:r>
          </a:p>
          <a:p>
            <a:r>
              <a:rPr lang="en-US" altLang="zh-CN" b="1" dirty="0"/>
              <a:t>Performance </a:t>
            </a:r>
            <a:r>
              <a:rPr lang="en-US" altLang="zh-CN" b="1" dirty="0" smtClean="0"/>
              <a:t>Evaluation</a:t>
            </a:r>
          </a:p>
          <a:p>
            <a:r>
              <a:rPr lang="en-US" altLang="zh-CN" b="1" dirty="0"/>
              <a:t>Real </a:t>
            </a:r>
            <a:r>
              <a:rPr lang="en-US" altLang="zh-CN" b="1" dirty="0" smtClean="0"/>
              <a:t>Applications</a:t>
            </a:r>
          </a:p>
          <a:p>
            <a:r>
              <a:rPr lang="en-US" altLang="zh-CN" b="1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45280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/>
              <a:t>Real Applications(3)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8999483" cy="4351338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b="1" dirty="0" smtClean="0"/>
              <a:t>Personalized Search</a:t>
            </a:r>
            <a:r>
              <a:rPr lang="en-US" altLang="zh-CN" sz="2600" b="1" dirty="0" smtClean="0"/>
              <a:t>: </a:t>
            </a:r>
          </a:p>
          <a:p>
            <a:pPr marL="0" indent="0">
              <a:buNone/>
            </a:pPr>
            <a:endParaRPr lang="en-US" altLang="zh-CN" sz="2600" b="1" dirty="0" smtClean="0"/>
          </a:p>
          <a:p>
            <a:pPr marL="0" indent="0" algn="just">
              <a:buNone/>
            </a:pPr>
            <a:r>
              <a:rPr lang="en-US" altLang="zh-CN" sz="2600" dirty="0"/>
              <a:t>Personalized Search stores each user’s data in </a:t>
            </a:r>
            <a:r>
              <a:rPr lang="en-US" altLang="zh-CN" sz="2600" dirty="0" err="1"/>
              <a:t>Bigtable</a:t>
            </a:r>
            <a:r>
              <a:rPr lang="en-US" altLang="zh-CN" sz="2600" dirty="0"/>
              <a:t>. Each user has a unique </a:t>
            </a:r>
            <a:r>
              <a:rPr lang="en-US" altLang="zh-CN" sz="2600" dirty="0" err="1"/>
              <a:t>userid</a:t>
            </a:r>
            <a:r>
              <a:rPr lang="en-US" altLang="zh-CN" sz="2600" dirty="0"/>
              <a:t> and is assigned a row named by that </a:t>
            </a:r>
            <a:r>
              <a:rPr lang="en-US" altLang="zh-CN" sz="2600" dirty="0" err="1"/>
              <a:t>userid</a:t>
            </a:r>
            <a:r>
              <a:rPr lang="en-US" altLang="zh-CN" sz="2600" dirty="0"/>
              <a:t>. All user actions are stored </a:t>
            </a:r>
            <a:r>
              <a:rPr lang="en-US" altLang="zh-CN" sz="2600" dirty="0" smtClean="0"/>
              <a:t>in a table</a:t>
            </a:r>
            <a:r>
              <a:rPr lang="en-US" altLang="zh-CN" sz="2600" dirty="0" smtClean="0"/>
              <a:t>.</a:t>
            </a:r>
          </a:p>
          <a:p>
            <a:pPr marL="0" indent="0">
              <a:buNone/>
            </a:pPr>
            <a:r>
              <a:rPr lang="en-US" altLang="zh-CN" sz="2600" dirty="0"/>
              <a:t>Personalized Search generates user </a:t>
            </a:r>
            <a:r>
              <a:rPr lang="en-US" altLang="zh-CN" sz="2600" dirty="0" smtClean="0"/>
              <a:t>profiles </a:t>
            </a:r>
            <a:r>
              <a:rPr lang="en-US" altLang="zh-CN" sz="2600" dirty="0"/>
              <a:t>using </a:t>
            </a:r>
            <a:r>
              <a:rPr lang="en-US" altLang="zh-CN" sz="2600" dirty="0" smtClean="0"/>
              <a:t>a </a:t>
            </a:r>
            <a:r>
              <a:rPr lang="en-US" altLang="zh-CN" sz="2600" dirty="0" err="1" smtClean="0"/>
              <a:t>MapRe</a:t>
            </a:r>
            <a:r>
              <a:rPr lang="en-US" altLang="zh-CN" sz="2600" dirty="0" smtClean="0"/>
              <a:t>-</a:t>
            </a:r>
          </a:p>
          <a:p>
            <a:pPr marL="0" indent="0">
              <a:buNone/>
            </a:pPr>
            <a:r>
              <a:rPr lang="en-US" altLang="zh-CN" sz="2600" dirty="0" smtClean="0"/>
              <a:t>duce </a:t>
            </a:r>
            <a:r>
              <a:rPr lang="en-US" altLang="zh-CN" sz="2600" dirty="0"/>
              <a:t>over </a:t>
            </a:r>
            <a:r>
              <a:rPr lang="en-US" altLang="zh-CN" sz="2600" dirty="0" err="1"/>
              <a:t>Bigtable</a:t>
            </a:r>
            <a:r>
              <a:rPr lang="en-US" altLang="zh-CN" sz="2600" dirty="0"/>
              <a:t>. These user </a:t>
            </a:r>
            <a:r>
              <a:rPr lang="en-US" altLang="zh-CN" sz="2600" dirty="0" smtClean="0"/>
              <a:t>profiles </a:t>
            </a:r>
            <a:r>
              <a:rPr lang="en-US" altLang="zh-CN" sz="2600" dirty="0"/>
              <a:t>are used to </a:t>
            </a:r>
            <a:r>
              <a:rPr lang="en-US" altLang="zh-CN" sz="2600" dirty="0" smtClean="0"/>
              <a:t>person-</a:t>
            </a:r>
          </a:p>
          <a:p>
            <a:pPr marL="0" indent="0">
              <a:buNone/>
            </a:pPr>
            <a:r>
              <a:rPr lang="en-US" altLang="zh-CN" sz="2600" dirty="0" err="1" smtClean="0"/>
              <a:t>alize</a:t>
            </a:r>
            <a:r>
              <a:rPr lang="en-US" altLang="zh-CN" sz="2600" dirty="0" smtClean="0"/>
              <a:t> </a:t>
            </a:r>
            <a:r>
              <a:rPr lang="en-US" altLang="zh-CN" sz="2600" dirty="0"/>
              <a:t>live search results.</a:t>
            </a:r>
            <a:endParaRPr lang="en-US" altLang="zh-CN" sz="2600" b="1" dirty="0"/>
          </a:p>
          <a:p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008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Conclusions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40008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Finally</a:t>
            </a:r>
            <a:r>
              <a:rPr lang="en-US" altLang="zh-CN" dirty="0"/>
              <a:t>, we have found that there are significant advantages to building our own storage solution at Google. We have gotten a substantial amount of flexibility from designing our own data model for </a:t>
            </a:r>
            <a:r>
              <a:rPr lang="en-US" altLang="zh-CN" dirty="0" err="1" smtClean="0"/>
              <a:t>Bigtable</a:t>
            </a:r>
            <a:r>
              <a:rPr lang="en-US" altLang="zh-CN" dirty="0" smtClean="0"/>
              <a:t>. </a:t>
            </a:r>
            <a:r>
              <a:rPr lang="en-US" altLang="zh-CN" dirty="0"/>
              <a:t>In addition, our control over </a:t>
            </a:r>
            <a:r>
              <a:rPr lang="en-US" altLang="zh-CN" dirty="0" err="1"/>
              <a:t>Bigtable's</a:t>
            </a:r>
            <a:r>
              <a:rPr lang="en-US" altLang="zh-CN" dirty="0"/>
              <a:t> </a:t>
            </a:r>
            <a:r>
              <a:rPr lang="en-US" altLang="zh-CN" dirty="0" err="1" smtClean="0"/>
              <a:t>implem</a:t>
            </a:r>
            <a:r>
              <a:rPr lang="en-US" altLang="zh-CN" dirty="0" smtClean="0"/>
              <a:t>-</a:t>
            </a:r>
          </a:p>
          <a:p>
            <a:pPr marL="0" indent="0">
              <a:buNone/>
            </a:pPr>
            <a:r>
              <a:rPr lang="en-US" altLang="zh-CN" dirty="0" err="1" smtClean="0"/>
              <a:t>entation</a:t>
            </a:r>
            <a:r>
              <a:rPr lang="en-US" altLang="zh-CN" dirty="0"/>
              <a:t>, and the other Google infrastructure upon which </a:t>
            </a:r>
            <a:r>
              <a:rPr lang="en-US" altLang="zh-CN" dirty="0" err="1"/>
              <a:t>Bigtable</a:t>
            </a:r>
            <a:r>
              <a:rPr lang="en-US" altLang="zh-CN" dirty="0"/>
              <a:t> depends</a:t>
            </a:r>
            <a:r>
              <a:rPr lang="en-US" altLang="zh-CN" dirty="0" smtClean="0"/>
              <a:t>, means </a:t>
            </a:r>
            <a:r>
              <a:rPr lang="en-US" altLang="zh-CN" dirty="0"/>
              <a:t>that we can remove bottlenecks and inefficiencies as they arise.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582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6600" dirty="0" smtClean="0"/>
              <a:t>Thanks!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25093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/>
              <a:t>Motivation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/>
              <a:t>Google needs a distributed storage system for managing large variety of structured </a:t>
            </a:r>
            <a:r>
              <a:rPr lang="en-US" altLang="zh-CN" b="1" dirty="0" err="1"/>
              <a:t>datas</a:t>
            </a:r>
            <a:endParaRPr lang="en-US" altLang="zh-CN" b="1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 smtClean="0"/>
              <a:t>Massive </a:t>
            </a:r>
            <a:r>
              <a:rPr lang="en-US" altLang="zh-CN" b="1" dirty="0"/>
              <a:t>service request</a:t>
            </a:r>
            <a:r>
              <a:rPr lang="en-US" altLang="zh-CN" b="1" dirty="0" smtClean="0"/>
              <a:t>: How </a:t>
            </a:r>
            <a:r>
              <a:rPr lang="en-US" altLang="zh-CN" b="1" dirty="0"/>
              <a:t>to </a:t>
            </a:r>
            <a:r>
              <a:rPr lang="en-US" altLang="zh-CN" b="1" dirty="0" smtClean="0"/>
              <a:t>query </a:t>
            </a:r>
            <a:r>
              <a:rPr lang="en-US" altLang="zh-CN" b="1" dirty="0"/>
              <a:t>data </a:t>
            </a:r>
            <a:r>
              <a:rPr lang="en-US" altLang="zh-CN" b="1" dirty="0" smtClean="0"/>
              <a:t>quickly?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/>
              <a:t>Existing commercial databases </a:t>
            </a:r>
            <a:r>
              <a:rPr lang="en-US" altLang="zh-CN" b="1" dirty="0" smtClean="0"/>
              <a:t>can’t satisfy </a:t>
            </a:r>
            <a:r>
              <a:rPr lang="en-US" altLang="zh-CN" b="1" dirty="0"/>
              <a:t>Google's </a:t>
            </a:r>
            <a:r>
              <a:rPr lang="en-US" altLang="zh-CN" b="1" dirty="0" smtClean="0"/>
              <a:t>require-</a:t>
            </a:r>
          </a:p>
          <a:p>
            <a:pPr marL="0" indent="0">
              <a:buNone/>
            </a:pPr>
            <a:r>
              <a:rPr lang="en-US" altLang="zh-CN" b="1" dirty="0" smtClean="0"/>
              <a:t>  </a:t>
            </a:r>
            <a:r>
              <a:rPr lang="en-US" altLang="zh-CN" b="1" dirty="0" err="1" smtClean="0"/>
              <a:t>ments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378122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/>
              <a:t>Goals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b="1" dirty="0" smtClean="0"/>
              <a:t>wide applicability</a:t>
            </a:r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b="1" dirty="0" smtClean="0"/>
              <a:t>scalability</a:t>
            </a:r>
          </a:p>
          <a:p>
            <a:endParaRPr lang="en-US" altLang="zh-CN" dirty="0"/>
          </a:p>
          <a:p>
            <a:r>
              <a:rPr lang="en-US" altLang="zh-CN" b="1" dirty="0"/>
              <a:t>high </a:t>
            </a:r>
            <a:r>
              <a:rPr lang="en-US" altLang="zh-CN" b="1" dirty="0" smtClean="0"/>
              <a:t>performance</a:t>
            </a:r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b="1" dirty="0"/>
              <a:t>high availability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2676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/>
              <a:t>Data Model</a:t>
            </a:r>
            <a:endParaRPr lang="zh-CN" altLang="en-US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994" y="1491167"/>
            <a:ext cx="9410700" cy="2159000"/>
          </a:xfrm>
        </p:spPr>
      </p:pic>
      <p:sp>
        <p:nvSpPr>
          <p:cNvPr id="6" name="文本框 5"/>
          <p:cNvSpPr txBox="1"/>
          <p:nvPr/>
        </p:nvSpPr>
        <p:spPr>
          <a:xfrm>
            <a:off x="1514764" y="4184072"/>
            <a:ext cx="94765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 </a:t>
            </a:r>
            <a:r>
              <a:rPr lang="en-US" altLang="zh-CN" dirty="0" err="1"/>
              <a:t>Bigtable</a:t>
            </a:r>
            <a:r>
              <a:rPr lang="en-US" altLang="zh-CN" dirty="0"/>
              <a:t> is a sparse, distributed, persistent multidimensional sorted </a:t>
            </a:r>
            <a:r>
              <a:rPr lang="en-US" altLang="zh-CN" dirty="0" smtClean="0"/>
              <a:t>map</a:t>
            </a:r>
          </a:p>
          <a:p>
            <a:pPr algn="ctr"/>
            <a:r>
              <a:rPr lang="en-US" altLang="zh-CN" dirty="0" smtClean="0"/>
              <a:t>(</a:t>
            </a:r>
            <a:r>
              <a:rPr lang="en-US" altLang="zh-CN" dirty="0" err="1"/>
              <a:t>row:string</a:t>
            </a:r>
            <a:r>
              <a:rPr lang="en-US" altLang="zh-CN" dirty="0"/>
              <a:t>, </a:t>
            </a:r>
            <a:r>
              <a:rPr lang="en-US" altLang="zh-CN" dirty="0" err="1"/>
              <a:t>column:string</a:t>
            </a:r>
            <a:r>
              <a:rPr lang="en-US" altLang="zh-CN" dirty="0"/>
              <a:t>, time:int64) → </a:t>
            </a:r>
            <a:r>
              <a:rPr lang="en-US" altLang="zh-CN" dirty="0" smtClean="0"/>
              <a:t>string</a:t>
            </a:r>
          </a:p>
          <a:p>
            <a:pPr algn="ctr"/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Bigtable</a:t>
            </a:r>
            <a:r>
              <a:rPr lang="en-US" altLang="zh-CN" dirty="0" smtClean="0"/>
              <a:t> maintains data in lexicographic order by row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The row range for a table is dynamically partitioned, and each row range is called a tablet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Column keys are grouped into sets called column </a:t>
            </a:r>
            <a:r>
              <a:rPr lang="en-US" altLang="zh-CN" dirty="0" err="1"/>
              <a:t>families,which</a:t>
            </a:r>
            <a:r>
              <a:rPr lang="en-US" altLang="zh-CN" dirty="0"/>
              <a:t> form the basic unit of access control</a:t>
            </a:r>
            <a:r>
              <a:rPr lang="en-US" altLang="zh-CN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Each cell in a </a:t>
            </a:r>
            <a:r>
              <a:rPr lang="en-US" altLang="zh-CN" dirty="0" err="1"/>
              <a:t>Bigtable</a:t>
            </a:r>
            <a:r>
              <a:rPr lang="en-US" altLang="zh-CN" dirty="0"/>
              <a:t> can contain multiple versions of the same data; these versions are </a:t>
            </a:r>
            <a:r>
              <a:rPr lang="en-US" altLang="zh-CN" dirty="0" smtClean="0"/>
              <a:t>indexed by </a:t>
            </a:r>
            <a:r>
              <a:rPr lang="en-US" altLang="zh-CN" dirty="0"/>
              <a:t>timestamp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907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Building </a:t>
            </a:r>
            <a:r>
              <a:rPr lang="en-US" altLang="zh-CN" b="1" dirty="0" smtClean="0"/>
              <a:t>Blocks(1)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GFS: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err="1"/>
              <a:t>Bigtable</a:t>
            </a:r>
            <a:r>
              <a:rPr lang="en-US" altLang="zh-CN" dirty="0"/>
              <a:t> uses the distributed Google File System(GFS) to store log and data </a:t>
            </a:r>
            <a:r>
              <a:rPr lang="en-US" altLang="zh-CN" dirty="0" smtClean="0"/>
              <a:t>files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A </a:t>
            </a:r>
            <a:r>
              <a:rPr lang="en-US" altLang="zh-CN" dirty="0" err="1"/>
              <a:t>Bigtable</a:t>
            </a:r>
            <a:r>
              <a:rPr lang="en-US" altLang="zh-CN" dirty="0"/>
              <a:t> cluster typically operates in a shared pool of machines that run a wide variety of other distributed applications, and </a:t>
            </a:r>
            <a:r>
              <a:rPr lang="en-US" altLang="zh-CN" dirty="0" err="1"/>
              <a:t>Bigtable</a:t>
            </a:r>
            <a:r>
              <a:rPr lang="en-US" altLang="zh-CN" dirty="0"/>
              <a:t> processes often share the same machines with processes from other applications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628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Building </a:t>
            </a:r>
            <a:r>
              <a:rPr lang="en-US" altLang="zh-CN" b="1" dirty="0" smtClean="0"/>
              <a:t>Blocks(2)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b="1" dirty="0"/>
              <a:t>Google </a:t>
            </a:r>
            <a:r>
              <a:rPr lang="en-US" altLang="zh-CN" b="1" dirty="0" err="1" smtClean="0"/>
              <a:t>SSTable</a:t>
            </a:r>
            <a:r>
              <a:rPr lang="en-US" altLang="zh-CN" b="1" dirty="0"/>
              <a:t>: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/>
              <a:t>The Google </a:t>
            </a:r>
            <a:r>
              <a:rPr lang="en-US" altLang="zh-CN" dirty="0" err="1"/>
              <a:t>SSTable</a:t>
            </a:r>
            <a:r>
              <a:rPr lang="en-US" altLang="zh-CN" dirty="0"/>
              <a:t> </a:t>
            </a:r>
            <a:r>
              <a:rPr lang="en-US" altLang="zh-CN" dirty="0" smtClean="0"/>
              <a:t>file </a:t>
            </a:r>
            <a:r>
              <a:rPr lang="en-US" altLang="zh-CN" dirty="0"/>
              <a:t>format is used internally to store </a:t>
            </a:r>
            <a:r>
              <a:rPr lang="en-US" altLang="zh-CN" dirty="0" err="1"/>
              <a:t>Bigtable</a:t>
            </a:r>
            <a:r>
              <a:rPr lang="en-US" altLang="zh-CN" dirty="0"/>
              <a:t> </a:t>
            </a:r>
            <a:r>
              <a:rPr lang="en-US" altLang="zh-CN" dirty="0" smtClean="0"/>
              <a:t>data 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An </a:t>
            </a:r>
            <a:r>
              <a:rPr lang="en-US" altLang="zh-CN" dirty="0" err="1"/>
              <a:t>SSTable</a:t>
            </a:r>
            <a:r>
              <a:rPr lang="en-US" altLang="zh-CN" dirty="0"/>
              <a:t> provides a persistent, ordered immutable map from keys to </a:t>
            </a:r>
            <a:r>
              <a:rPr lang="en-US" altLang="zh-CN" dirty="0" err="1"/>
              <a:t>values,where</a:t>
            </a:r>
            <a:r>
              <a:rPr lang="en-US" altLang="zh-CN" dirty="0"/>
              <a:t> both keys and values are arbitrary byte </a:t>
            </a:r>
            <a:r>
              <a:rPr lang="en-US" altLang="zh-CN" dirty="0" smtClean="0"/>
              <a:t>strings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An </a:t>
            </a:r>
            <a:r>
              <a:rPr lang="en-US" altLang="zh-CN" dirty="0" err="1"/>
              <a:t>SSTable</a:t>
            </a:r>
            <a:r>
              <a:rPr lang="en-US" altLang="zh-CN" dirty="0"/>
              <a:t> can be completely mapped into memory, which allows us to perform look ups and scans without touching disk(access </a:t>
            </a:r>
            <a:r>
              <a:rPr lang="en-US" altLang="zh-CN" dirty="0" smtClean="0"/>
              <a:t>fast)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7882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Building </a:t>
            </a:r>
            <a:r>
              <a:rPr lang="en-US" altLang="zh-CN" b="1" dirty="0" smtClean="0"/>
              <a:t>Blocks(3)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b="1" dirty="0" smtClean="0"/>
              <a:t>Chubby</a:t>
            </a:r>
            <a:r>
              <a:rPr lang="en-US" altLang="zh-CN" b="1" dirty="0"/>
              <a:t>:</a:t>
            </a:r>
          </a:p>
          <a:p>
            <a:pPr marL="0" indent="0">
              <a:buNone/>
            </a:pPr>
            <a:r>
              <a:rPr lang="en-US" altLang="zh-CN" dirty="0" err="1" smtClean="0"/>
              <a:t>Bigtable</a:t>
            </a:r>
            <a:r>
              <a:rPr lang="en-US" altLang="zh-CN" dirty="0" smtClean="0"/>
              <a:t> </a:t>
            </a:r>
            <a:r>
              <a:rPr lang="en-US" altLang="zh-CN" dirty="0"/>
              <a:t>relies on a highly-available and persistent distributed lock service called Chubby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Bigtable</a:t>
            </a:r>
            <a:r>
              <a:rPr lang="en-US" altLang="zh-CN" dirty="0"/>
              <a:t> uses Chubby for a variety of tasks: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 smtClean="0"/>
              <a:t>(1) to </a:t>
            </a:r>
            <a:r>
              <a:rPr lang="en-US" altLang="zh-CN" sz="2400" dirty="0"/>
              <a:t>ensure that there is at most one active master at any time;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(2) to </a:t>
            </a:r>
            <a:r>
              <a:rPr lang="en-US" altLang="zh-CN" sz="2400" dirty="0"/>
              <a:t>store the bootstrap location of </a:t>
            </a:r>
            <a:r>
              <a:rPr lang="en-US" altLang="zh-CN" sz="2400" dirty="0" err="1"/>
              <a:t>Bigtable</a:t>
            </a:r>
            <a:r>
              <a:rPr lang="en-US" altLang="zh-CN" sz="2400" dirty="0"/>
              <a:t> data ;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(3) to </a:t>
            </a:r>
            <a:r>
              <a:rPr lang="en-US" altLang="zh-CN" sz="2400" dirty="0"/>
              <a:t>discover tablet servers </a:t>
            </a:r>
            <a:r>
              <a:rPr lang="en-US" altLang="zh-CN" sz="2400" dirty="0" smtClean="0"/>
              <a:t>;</a:t>
            </a:r>
          </a:p>
          <a:p>
            <a:pPr marL="0" indent="0">
              <a:buNone/>
            </a:pPr>
            <a:r>
              <a:rPr lang="en-US" altLang="zh-CN" sz="2200" dirty="0" smtClean="0"/>
              <a:t>(4) finalize </a:t>
            </a:r>
            <a:r>
              <a:rPr lang="en-US" altLang="zh-CN" sz="2200" dirty="0"/>
              <a:t>tablet server deaths; </a:t>
            </a:r>
            <a:endParaRPr lang="en-US" altLang="zh-CN" sz="2200" dirty="0" smtClean="0"/>
          </a:p>
          <a:p>
            <a:pPr marL="0" indent="0">
              <a:buNone/>
            </a:pPr>
            <a:r>
              <a:rPr lang="en-US" altLang="zh-CN" sz="2400" dirty="0" smtClean="0"/>
              <a:t>(5) to </a:t>
            </a:r>
            <a:r>
              <a:rPr lang="en-US" altLang="zh-CN" sz="2400" dirty="0"/>
              <a:t>store </a:t>
            </a:r>
            <a:r>
              <a:rPr lang="en-US" altLang="zh-CN" sz="2400" dirty="0" err="1"/>
              <a:t>Bigtable</a:t>
            </a:r>
            <a:r>
              <a:rPr lang="en-US" altLang="zh-CN" sz="2400" dirty="0"/>
              <a:t> schema information(the column family </a:t>
            </a:r>
            <a:r>
              <a:rPr lang="en-US" altLang="zh-CN" sz="2400" dirty="0" smtClean="0"/>
              <a:t>information for </a:t>
            </a:r>
            <a:r>
              <a:rPr lang="en-US" altLang="zh-CN" sz="2400" dirty="0"/>
              <a:t>each table); </a:t>
            </a:r>
          </a:p>
          <a:p>
            <a:pPr marL="0" indent="0">
              <a:buNone/>
            </a:pPr>
            <a:r>
              <a:rPr lang="en-US" altLang="zh-CN" sz="2200" dirty="0" smtClean="0"/>
              <a:t>(6) to </a:t>
            </a:r>
            <a:r>
              <a:rPr lang="en-US" altLang="zh-CN" sz="2200" dirty="0"/>
              <a:t>store access control </a:t>
            </a:r>
            <a:r>
              <a:rPr lang="en-US" altLang="zh-CN" sz="2200" dirty="0" smtClean="0"/>
              <a:t>lists;</a:t>
            </a:r>
          </a:p>
        </p:txBody>
      </p:sp>
    </p:spTree>
    <p:extLst>
      <p:ext uri="{BB962C8B-B14F-4D97-AF65-F5344CB8AC3E}">
        <p14:creationId xmlns:p14="http://schemas.microsoft.com/office/powerpoint/2010/main" val="427632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/>
              <a:t>Implementation(1)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The </a:t>
            </a:r>
            <a:r>
              <a:rPr lang="en-US" altLang="zh-CN" b="1" dirty="0" err="1"/>
              <a:t>Bigtable</a:t>
            </a:r>
            <a:r>
              <a:rPr lang="en-US" altLang="zh-CN" b="1" dirty="0"/>
              <a:t> implementation has three major components: a library that is linked into every client, one </a:t>
            </a:r>
            <a:r>
              <a:rPr lang="en-US" altLang="zh-CN" b="1" dirty="0" err="1"/>
              <a:t>masterserver</a:t>
            </a:r>
            <a:r>
              <a:rPr lang="en-US" altLang="zh-CN" b="1" dirty="0"/>
              <a:t>, and </a:t>
            </a:r>
            <a:r>
              <a:rPr lang="en-US" altLang="zh-CN" b="1" dirty="0" smtClean="0"/>
              <a:t>many tablet </a:t>
            </a:r>
            <a:r>
              <a:rPr lang="en-US" altLang="zh-CN" b="1" dirty="0"/>
              <a:t>servers</a:t>
            </a:r>
            <a:endParaRPr lang="en-US" altLang="zh-CN" b="1" dirty="0" smtClean="0"/>
          </a:p>
          <a:p>
            <a:r>
              <a:rPr lang="en-US" altLang="zh-CN" b="1" dirty="0" smtClean="0"/>
              <a:t>Tablet </a:t>
            </a:r>
            <a:r>
              <a:rPr lang="en-US" altLang="zh-CN" b="1" dirty="0"/>
              <a:t>Location </a:t>
            </a:r>
            <a:r>
              <a:rPr lang="en-US" altLang="zh-CN" b="1" dirty="0" smtClean="0"/>
              <a:t>:</a:t>
            </a:r>
          </a:p>
          <a:p>
            <a:pPr marL="0" indent="0">
              <a:buNone/>
            </a:pPr>
            <a:r>
              <a:rPr lang="en-US" altLang="zh-CN" sz="2000" dirty="0"/>
              <a:t>We use a three-level hierarchy analogous to that of a </a:t>
            </a:r>
            <a:r>
              <a:rPr lang="en-US" altLang="zh-CN" sz="2000" dirty="0" err="1"/>
              <a:t>B+tree</a:t>
            </a:r>
            <a:r>
              <a:rPr lang="en-US" altLang="zh-CN" sz="2000" dirty="0"/>
              <a:t> to store tablet location </a:t>
            </a:r>
            <a:r>
              <a:rPr lang="en-US" altLang="zh-CN" sz="2000" dirty="0" smtClean="0"/>
              <a:t>inform-</a:t>
            </a:r>
          </a:p>
          <a:p>
            <a:pPr marL="0" indent="0">
              <a:buNone/>
            </a:pPr>
            <a:r>
              <a:rPr lang="en-US" altLang="zh-CN" sz="2000" dirty="0" err="1" smtClean="0"/>
              <a:t>ation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279" y="4001294"/>
            <a:ext cx="5095442" cy="292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32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1082</Words>
  <Application>Microsoft Office PowerPoint</Application>
  <PresentationFormat>宽屏</PresentationFormat>
  <Paragraphs>147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等线</vt:lpstr>
      <vt:lpstr>等线 Light</vt:lpstr>
      <vt:lpstr>微软雅黑 Light</vt:lpstr>
      <vt:lpstr>Arial</vt:lpstr>
      <vt:lpstr>Office 主题​​</vt:lpstr>
      <vt:lpstr>Bigtable:  A Distributed Storage System for Structured Data</vt:lpstr>
      <vt:lpstr>Outline： </vt:lpstr>
      <vt:lpstr>Motivation</vt:lpstr>
      <vt:lpstr>Goals</vt:lpstr>
      <vt:lpstr>Data Model</vt:lpstr>
      <vt:lpstr>Building Blocks(1)</vt:lpstr>
      <vt:lpstr>Building Blocks(2)</vt:lpstr>
      <vt:lpstr>Building Blocks(3)</vt:lpstr>
      <vt:lpstr>Implementation(1)</vt:lpstr>
      <vt:lpstr>Implementation(2)</vt:lpstr>
      <vt:lpstr>Implementation(3)</vt:lpstr>
      <vt:lpstr>Implementation(4)</vt:lpstr>
      <vt:lpstr>Refinements(1)</vt:lpstr>
      <vt:lpstr>Refinements(2)</vt:lpstr>
      <vt:lpstr>Refinements(3)</vt:lpstr>
      <vt:lpstr>Performance Evaluation(1) </vt:lpstr>
      <vt:lpstr>Performance Evaluation(2)</vt:lpstr>
      <vt:lpstr>Real Applications(1)</vt:lpstr>
      <vt:lpstr>Real Applications(2)</vt:lpstr>
      <vt:lpstr>Real Applications(3)</vt:lpstr>
      <vt:lpstr>Conclusions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Bigtable:  A Distributed Storage System for StructuredData</dc:title>
  <dc:creator>宋 奇谦</dc:creator>
  <cp:lastModifiedBy>宋 奇谦</cp:lastModifiedBy>
  <cp:revision>50</cp:revision>
  <dcterms:created xsi:type="dcterms:W3CDTF">2019-03-24T03:07:16Z</dcterms:created>
  <dcterms:modified xsi:type="dcterms:W3CDTF">2019-03-25T12:49:45Z</dcterms:modified>
</cp:coreProperties>
</file>