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60" r:id="rId3"/>
    <p:sldId id="285" r:id="rId4"/>
    <p:sldId id="262" r:id="rId5"/>
    <p:sldId id="286" r:id="rId6"/>
    <p:sldId id="263" r:id="rId7"/>
    <p:sldId id="264" r:id="rId8"/>
    <p:sldId id="287" r:id="rId9"/>
    <p:sldId id="266" r:id="rId10"/>
    <p:sldId id="265" r:id="rId11"/>
    <p:sldId id="279" r:id="rId12"/>
    <p:sldId id="267" r:id="rId13"/>
    <p:sldId id="288" r:id="rId14"/>
    <p:sldId id="268" r:id="rId15"/>
    <p:sldId id="269" r:id="rId16"/>
    <p:sldId id="280" r:id="rId17"/>
    <p:sldId id="271" r:id="rId18"/>
    <p:sldId id="272" r:id="rId19"/>
    <p:sldId id="273" r:id="rId20"/>
    <p:sldId id="274" r:id="rId21"/>
    <p:sldId id="275" r:id="rId22"/>
    <p:sldId id="276" r:id="rId23"/>
    <p:sldId id="277" r:id="rId24"/>
    <p:sldId id="278" r:id="rId25"/>
    <p:sldId id="283" r:id="rId26"/>
    <p:sldId id="270"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88" autoAdjust="0"/>
  </p:normalViewPr>
  <p:slideViewPr>
    <p:cSldViewPr snapToGrid="0">
      <p:cViewPr varScale="1">
        <p:scale>
          <a:sx n="60" d="100"/>
          <a:sy n="60" d="100"/>
        </p:scale>
        <p:origin x="6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AED27-765E-4723-90BA-DB4E4AFFF819}" type="datetimeFigureOut">
              <a:rPr lang="zh-CN" altLang="en-US" smtClean="0"/>
              <a:t>2019/8/28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758E6-8CE4-43D8-8703-BDAB16222765}" type="slidenum">
              <a:rPr lang="zh-CN" altLang="en-US" smtClean="0"/>
              <a:t>‹#›</a:t>
            </a:fld>
            <a:endParaRPr lang="zh-CN" altLang="en-US"/>
          </a:p>
        </p:txBody>
      </p:sp>
    </p:spTree>
    <p:extLst>
      <p:ext uri="{BB962C8B-B14F-4D97-AF65-F5344CB8AC3E}">
        <p14:creationId xmlns:p14="http://schemas.microsoft.com/office/powerpoint/2010/main" val="4210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a:t>
            </a:fld>
            <a:endParaRPr lang="zh-CN" altLang="en-US"/>
          </a:p>
        </p:txBody>
      </p:sp>
    </p:spTree>
    <p:extLst>
      <p:ext uri="{BB962C8B-B14F-4D97-AF65-F5344CB8AC3E}">
        <p14:creationId xmlns:p14="http://schemas.microsoft.com/office/powerpoint/2010/main" val="32824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Elmo</a:t>
            </a:r>
            <a:r>
              <a:rPr lang="zh-CN" altLang="en-US" dirty="0" smtClean="0"/>
              <a:t>是一个</a:t>
            </a:r>
            <a:r>
              <a:rPr lang="en-US" altLang="zh-CN" dirty="0" smtClean="0"/>
              <a:t>task-specific</a:t>
            </a:r>
            <a:r>
              <a:rPr lang="zh-CN" altLang="en-US" dirty="0" smtClean="0"/>
              <a:t>模型， 人们希望获取一个更加通用模型。</a:t>
            </a:r>
            <a:endParaRPr lang="en-US" altLang="zh-CN" dirty="0" smtClean="0"/>
          </a:p>
          <a:p>
            <a:r>
              <a:rPr lang="en-US" altLang="zh-CN" dirty="0" smtClean="0"/>
              <a:t>GPT</a:t>
            </a:r>
            <a:r>
              <a:rPr lang="zh-CN" altLang="en-US" dirty="0" smtClean="0"/>
              <a:t>由</a:t>
            </a:r>
            <a:r>
              <a:rPr lang="en-US" altLang="zh-CN" dirty="0" err="1" smtClean="0"/>
              <a:t>openAI</a:t>
            </a:r>
            <a:r>
              <a:rPr lang="zh-CN" altLang="en-US" dirty="0" smtClean="0"/>
              <a:t>的研究人员开发，它是在一个</a:t>
            </a:r>
            <a:r>
              <a:rPr lang="en-US" altLang="zh-CN" dirty="0" smtClean="0"/>
              <a:t>40GB</a:t>
            </a:r>
            <a:r>
              <a:rPr lang="zh-CN" altLang="en-US" dirty="0" smtClean="0"/>
              <a:t>的超大数据集</a:t>
            </a:r>
            <a:r>
              <a:rPr lang="en-US" altLang="zh-CN" dirty="0" err="1" smtClean="0"/>
              <a:t>webText</a:t>
            </a:r>
            <a:r>
              <a:rPr lang="zh-CN" altLang="en-US" dirty="0" smtClean="0"/>
              <a:t>上训练的，</a:t>
            </a:r>
            <a:r>
              <a:rPr lang="en-US" altLang="zh-CN" dirty="0" smtClean="0"/>
              <a:t> GPT-2</a:t>
            </a:r>
            <a:r>
              <a:rPr lang="zh-CN" altLang="en-US" dirty="0" smtClean="0"/>
              <a:t>参数量巨大</a:t>
            </a:r>
            <a:r>
              <a:rPr lang="en-US" altLang="zh-CN" dirty="0" smtClean="0"/>
              <a:t>1542M</a:t>
            </a:r>
            <a:r>
              <a:rPr lang="zh-CN" altLang="en-US" dirty="0" smtClean="0"/>
              <a:t>。</a:t>
            </a:r>
            <a:endParaRPr lang="en-US" altLang="zh-CN" dirty="0" smtClean="0"/>
          </a:p>
          <a:p>
            <a:r>
              <a:rPr lang="en-US" altLang="zh-CN" sz="1200" kern="1200" dirty="0" smtClean="0">
                <a:solidFill>
                  <a:schemeClr val="tx1"/>
                </a:solidFill>
                <a:effectLst/>
                <a:latin typeface="+mn-lt"/>
                <a:ea typeface="+mn-ea"/>
                <a:cs typeface="+mn-cs"/>
              </a:rPr>
              <a:t>ELMO</a:t>
            </a:r>
            <a:r>
              <a:rPr lang="zh-CN" altLang="en-US" sz="1200" kern="1200" dirty="0" smtClean="0">
                <a:solidFill>
                  <a:schemeClr val="tx1"/>
                </a:solidFill>
                <a:effectLst/>
                <a:latin typeface="+mn-lt"/>
                <a:ea typeface="+mn-ea"/>
                <a:cs typeface="+mn-cs"/>
              </a:rPr>
              <a:t>预训练得到的词向量只是作为特征，输入到针对具体</a:t>
            </a:r>
            <a:r>
              <a:rPr lang="en-US" altLang="zh-CN" sz="1200" kern="1200" dirty="0" err="1" smtClean="0">
                <a:solidFill>
                  <a:schemeClr val="tx1"/>
                </a:solidFill>
                <a:effectLst/>
                <a:latin typeface="+mn-lt"/>
                <a:ea typeface="+mn-ea"/>
                <a:cs typeface="+mn-cs"/>
              </a:rPr>
              <a:t>nlp</a:t>
            </a:r>
            <a:r>
              <a:rPr lang="zh-CN" altLang="en-US" sz="1200" kern="1200" dirty="0" smtClean="0">
                <a:solidFill>
                  <a:schemeClr val="tx1"/>
                </a:solidFill>
                <a:effectLst/>
                <a:latin typeface="+mn-lt"/>
                <a:ea typeface="+mn-ea"/>
                <a:cs typeface="+mn-cs"/>
              </a:rPr>
              <a:t>任务搭建的模型中进行微调。</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OpenAI</a:t>
            </a:r>
            <a:r>
              <a:rPr lang="en-US" altLang="zh-CN" sz="1200" kern="1200" dirty="0" smtClean="0">
                <a:solidFill>
                  <a:schemeClr val="tx1"/>
                </a:solidFill>
                <a:effectLst/>
                <a:latin typeface="+mn-lt"/>
                <a:ea typeface="+mn-ea"/>
                <a:cs typeface="+mn-cs"/>
              </a:rPr>
              <a:t> GPT</a:t>
            </a:r>
            <a:r>
              <a:rPr lang="zh-CN" altLang="en-US" sz="1200" kern="1200" dirty="0" smtClean="0">
                <a:solidFill>
                  <a:schemeClr val="tx1"/>
                </a:solidFill>
                <a:effectLst/>
                <a:latin typeface="+mn-lt"/>
                <a:ea typeface="+mn-ea"/>
                <a:cs typeface="+mn-cs"/>
              </a:rPr>
              <a:t>不需要再重新对任务构建新的模型结构，而是直接在</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这个语言模型上的最后一层接上</a:t>
            </a:r>
            <a:r>
              <a:rPr lang="en-US" altLang="zh-CN" sz="1200" kern="1200" dirty="0" err="1" smtClean="0">
                <a:solidFill>
                  <a:schemeClr val="tx1"/>
                </a:solidFill>
                <a:effectLst/>
                <a:latin typeface="+mn-lt"/>
                <a:ea typeface="+mn-ea"/>
                <a:cs typeface="+mn-cs"/>
              </a:rPr>
              <a:t>softmax</a:t>
            </a:r>
            <a:r>
              <a:rPr lang="zh-CN" altLang="en-US" sz="1200" kern="1200" dirty="0" smtClean="0">
                <a:solidFill>
                  <a:schemeClr val="tx1"/>
                </a:solidFill>
                <a:effectLst/>
                <a:latin typeface="+mn-lt"/>
                <a:ea typeface="+mn-ea"/>
                <a:cs typeface="+mn-cs"/>
              </a:rPr>
              <a:t>作为任务输出层，然后再对这整个模型进行微调</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GPT</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elmo</a:t>
            </a:r>
            <a:r>
              <a:rPr lang="zh-CN" altLang="en-US" sz="1200" kern="1200" dirty="0" smtClean="0">
                <a:solidFill>
                  <a:schemeClr val="tx1"/>
                </a:solidFill>
                <a:effectLst/>
                <a:latin typeface="+mn-lt"/>
                <a:ea typeface="+mn-ea"/>
                <a:cs typeface="+mn-cs"/>
              </a:rPr>
              <a:t>最明显的区别就在于，</a:t>
            </a:r>
            <a:r>
              <a:rPr lang="en-US" altLang="zh-CN" sz="1200" kern="1200" dirty="0" smtClean="0">
                <a:solidFill>
                  <a:schemeClr val="tx1"/>
                </a:solidFill>
                <a:effectLst/>
                <a:latin typeface="+mn-lt"/>
                <a:ea typeface="+mn-ea"/>
                <a:cs typeface="+mn-cs"/>
              </a:rPr>
              <a:t>GPT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transformer decoder</a:t>
            </a:r>
            <a:r>
              <a:rPr lang="zh-CN" altLang="en-US" sz="1200" kern="1200" dirty="0" smtClean="0">
                <a:solidFill>
                  <a:schemeClr val="tx1"/>
                </a:solidFill>
                <a:effectLst/>
                <a:latin typeface="+mn-lt"/>
                <a:ea typeface="+mn-ea"/>
                <a:cs typeface="+mn-cs"/>
              </a:rPr>
              <a:t>代替</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，每一个</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块最关键就是自注意力机制机制</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D0758E6-8CE4-43D8-8703-BDAB16222765}" type="slidenum">
              <a:rPr lang="zh-CN" altLang="en-US" smtClean="0"/>
              <a:t>10</a:t>
            </a:fld>
            <a:endParaRPr lang="zh-CN" altLang="en-US"/>
          </a:p>
        </p:txBody>
      </p:sp>
    </p:spTree>
    <p:extLst>
      <p:ext uri="{BB962C8B-B14F-4D97-AF65-F5344CB8AC3E}">
        <p14:creationId xmlns:p14="http://schemas.microsoft.com/office/powerpoint/2010/main" val="263054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「它」指代机器人</a:t>
            </a:r>
          </a:p>
          <a:p>
            <a:r>
              <a:rPr lang="zh-CN" altLang="en-US" sz="1200" b="0" i="0" kern="1200" dirty="0" smtClean="0">
                <a:solidFill>
                  <a:schemeClr val="tx1"/>
                </a:solidFill>
                <a:effectLst/>
                <a:latin typeface="+mn-lt"/>
                <a:ea typeface="+mn-ea"/>
                <a:cs typeface="+mn-cs"/>
              </a:rPr>
              <a:t>自注意力机制所做的工作，它在处理每个单词之前，融入了模型对于用来解释某个单词的上下文的相关单词的理解。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最上层的 </a:t>
            </a:r>
            <a:r>
              <a:rPr lang="en-US" altLang="zh-CN" sz="1200" b="0" i="0" kern="1200" dirty="0" smtClean="0">
                <a:solidFill>
                  <a:schemeClr val="tx1"/>
                </a:solidFill>
                <a:effectLst/>
                <a:latin typeface="+mn-lt"/>
                <a:ea typeface="+mn-ea"/>
                <a:cs typeface="+mn-cs"/>
              </a:rPr>
              <a:t>transformer </a:t>
            </a:r>
            <a:r>
              <a:rPr lang="zh-CN" altLang="en-US" sz="1200" b="0" i="0" kern="1200" dirty="0" smtClean="0">
                <a:solidFill>
                  <a:schemeClr val="tx1"/>
                </a:solidFill>
                <a:effectLst/>
                <a:latin typeface="+mn-lt"/>
                <a:ea typeface="+mn-ea"/>
                <a:cs typeface="+mn-cs"/>
              </a:rPr>
              <a:t>模块在处理单词「</a:t>
            </a:r>
            <a:r>
              <a:rPr lang="en-US" altLang="zh-CN" sz="1200" b="0" i="0" kern="1200" dirty="0" smtClean="0">
                <a:solidFill>
                  <a:schemeClr val="tx1"/>
                </a:solidFill>
                <a:effectLst/>
                <a:latin typeface="+mn-lt"/>
                <a:ea typeface="+mn-ea"/>
                <a:cs typeface="+mn-cs"/>
              </a:rPr>
              <a:t>it</a:t>
            </a:r>
            <a:r>
              <a:rPr lang="zh-CN" altLang="en-US" sz="1200" b="0" i="0" kern="1200" dirty="0" smtClean="0">
                <a:solidFill>
                  <a:schemeClr val="tx1"/>
                </a:solidFill>
                <a:effectLst/>
                <a:latin typeface="+mn-lt"/>
                <a:ea typeface="+mn-ea"/>
                <a:cs typeface="+mn-cs"/>
              </a:rPr>
              <a:t>」的时候会关注「</a:t>
            </a:r>
            <a:r>
              <a:rPr lang="en-US" altLang="zh-CN" sz="1200" b="0" i="0" kern="1200" dirty="0" smtClean="0">
                <a:solidFill>
                  <a:schemeClr val="tx1"/>
                </a:solidFill>
                <a:effectLst/>
                <a:latin typeface="+mn-lt"/>
                <a:ea typeface="+mn-ea"/>
                <a:cs typeface="+mn-cs"/>
              </a:rPr>
              <a:t>a robot</a:t>
            </a:r>
            <a:r>
              <a:rPr lang="zh-CN" altLang="en-US" sz="1200" b="0" i="0" kern="1200" dirty="0" smtClean="0">
                <a:solidFill>
                  <a:schemeClr val="tx1"/>
                </a:solidFill>
                <a:effectLst/>
                <a:latin typeface="+mn-lt"/>
                <a:ea typeface="+mn-ea"/>
                <a:cs typeface="+mn-cs"/>
              </a:rPr>
              <a:t>」，所以「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robot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it</a:t>
            </a:r>
            <a:r>
              <a:rPr lang="zh-CN" altLang="en-US" sz="1200" b="0" i="0" kern="1200" dirty="0" smtClean="0">
                <a:solidFill>
                  <a:schemeClr val="tx1"/>
                </a:solidFill>
                <a:effectLst/>
                <a:latin typeface="+mn-lt"/>
                <a:ea typeface="+mn-ea"/>
                <a:cs typeface="+mn-cs"/>
              </a:rPr>
              <a:t>」这三个单词与其得分相乘加权求和后的特征向量会被送入之后的神经网络层。</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11</a:t>
            </a:fld>
            <a:endParaRPr lang="zh-CN" altLang="en-US"/>
          </a:p>
        </p:txBody>
      </p:sp>
    </p:spTree>
    <p:extLst>
      <p:ext uri="{BB962C8B-B14F-4D97-AF65-F5344CB8AC3E}">
        <p14:creationId xmlns:p14="http://schemas.microsoft.com/office/powerpoint/2010/main" val="126117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MNLI-m </a:t>
            </a:r>
            <a:r>
              <a:rPr lang="zh-CN" altLang="en-US" dirty="0" smtClean="0"/>
              <a:t>：推断两个句子是意思相近</a:t>
            </a:r>
            <a:r>
              <a:rPr lang="en-US" altLang="zh-CN" dirty="0" smtClean="0"/>
              <a:t>, </a:t>
            </a:r>
            <a:r>
              <a:rPr lang="zh-CN" altLang="en-US" dirty="0" smtClean="0"/>
              <a:t>矛盾</a:t>
            </a:r>
            <a:r>
              <a:rPr lang="en-US" altLang="zh-CN" dirty="0" smtClean="0"/>
              <a:t>, </a:t>
            </a:r>
            <a:r>
              <a:rPr lang="zh-CN" altLang="en-US" dirty="0" smtClean="0"/>
              <a:t>还是无关的</a:t>
            </a:r>
            <a:endParaRPr lang="en-US" altLang="zh-CN" dirty="0" smtClean="0"/>
          </a:p>
          <a:p>
            <a:r>
              <a:rPr lang="en-US" altLang="zh-CN" dirty="0" smtClean="0"/>
              <a:t>QNLI</a:t>
            </a:r>
            <a:r>
              <a:rPr lang="zh-CN" altLang="en-US" dirty="0" smtClean="0"/>
              <a:t>：</a:t>
            </a:r>
            <a:r>
              <a:rPr lang="en-US" altLang="zh-CN" dirty="0" smtClean="0"/>
              <a:t>	  </a:t>
            </a:r>
            <a:r>
              <a:rPr lang="zh-CN" altLang="en-US" dirty="0" smtClean="0"/>
              <a:t>也是一个二分类问题</a:t>
            </a:r>
            <a:r>
              <a:rPr lang="en-US" altLang="zh-CN" dirty="0" smtClean="0"/>
              <a:t>, </a:t>
            </a:r>
            <a:r>
              <a:rPr lang="zh-CN" altLang="en-US" dirty="0" smtClean="0"/>
              <a:t>两个句子是一个</a:t>
            </a:r>
            <a:r>
              <a:rPr lang="en-US" altLang="zh-CN" dirty="0" smtClean="0"/>
              <a:t>(question, answer)</a:t>
            </a:r>
            <a:r>
              <a:rPr lang="zh-CN" altLang="en-US" dirty="0" smtClean="0"/>
              <a:t>对</a:t>
            </a:r>
            <a:r>
              <a:rPr lang="en-US" altLang="zh-CN" dirty="0" smtClean="0"/>
              <a:t>. </a:t>
            </a:r>
            <a:r>
              <a:rPr lang="zh-CN" altLang="en-US" dirty="0" smtClean="0"/>
              <a:t>正样本为</a:t>
            </a:r>
            <a:r>
              <a:rPr lang="en-US" altLang="zh-CN" dirty="0" smtClean="0"/>
              <a:t>answer</a:t>
            </a:r>
            <a:r>
              <a:rPr lang="zh-CN" altLang="en-US" dirty="0" smtClean="0"/>
              <a:t>是对应</a:t>
            </a:r>
            <a:r>
              <a:rPr lang="en-US" altLang="zh-CN" dirty="0" smtClean="0"/>
              <a:t>question</a:t>
            </a:r>
            <a:r>
              <a:rPr lang="zh-CN" altLang="en-US" dirty="0" smtClean="0"/>
              <a:t>的答案</a:t>
            </a:r>
            <a:endParaRPr lang="en-US" altLang="zh-CN" dirty="0" smtClean="0"/>
          </a:p>
          <a:p>
            <a:r>
              <a:rPr lang="en-US" altLang="zh-CN" dirty="0" smtClean="0"/>
              <a:t>RTE</a:t>
            </a:r>
            <a:r>
              <a:rPr lang="zh-CN" altLang="en-US" dirty="0" smtClean="0"/>
              <a:t>：</a:t>
            </a:r>
            <a:r>
              <a:rPr lang="en-US" altLang="zh-CN" dirty="0" smtClean="0"/>
              <a:t>	 </a:t>
            </a:r>
            <a:r>
              <a:rPr lang="zh-CN" altLang="en-US" dirty="0" smtClean="0"/>
              <a:t>是一个二分类问题</a:t>
            </a:r>
            <a:r>
              <a:rPr lang="en-US" altLang="zh-CN" dirty="0" smtClean="0"/>
              <a:t>, </a:t>
            </a:r>
            <a:r>
              <a:rPr lang="zh-CN" altLang="en-US" dirty="0" smtClean="0"/>
              <a:t>类似于</a:t>
            </a:r>
            <a:r>
              <a:rPr lang="en-US" altLang="zh-CN" dirty="0" smtClean="0"/>
              <a:t>MNLI, </a:t>
            </a:r>
            <a:r>
              <a:rPr lang="zh-CN" altLang="en-US" dirty="0" smtClean="0"/>
              <a:t>但是数据量少很多</a:t>
            </a:r>
          </a:p>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12</a:t>
            </a:fld>
            <a:endParaRPr lang="zh-CN" altLang="en-US"/>
          </a:p>
        </p:txBody>
      </p:sp>
    </p:spTree>
    <p:extLst>
      <p:ext uri="{BB962C8B-B14F-4D97-AF65-F5344CB8AC3E}">
        <p14:creationId xmlns:p14="http://schemas.microsoft.com/office/powerpoint/2010/main" val="251212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13</a:t>
            </a:fld>
            <a:endParaRPr lang="zh-CN" altLang="en-US"/>
          </a:p>
        </p:txBody>
      </p:sp>
    </p:spTree>
    <p:extLst>
      <p:ext uri="{BB962C8B-B14F-4D97-AF65-F5344CB8AC3E}">
        <p14:creationId xmlns:p14="http://schemas.microsoft.com/office/powerpoint/2010/main" val="293536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CoLA</a:t>
            </a:r>
            <a:r>
              <a:rPr lang="zh-CN" altLang="en-US" dirty="0" smtClean="0"/>
              <a:t>：     单句的二分类问题</a:t>
            </a:r>
            <a:r>
              <a:rPr lang="en-US" altLang="zh-CN" dirty="0" smtClean="0"/>
              <a:t>, </a:t>
            </a:r>
            <a:r>
              <a:rPr lang="zh-CN" altLang="en-US" dirty="0" smtClean="0"/>
              <a:t>判断一个英文句子在语法上是不是可接受的</a:t>
            </a:r>
            <a:endParaRPr lang="en-US" altLang="zh-CN" dirty="0" smtClean="0"/>
          </a:p>
          <a:p>
            <a:r>
              <a:rPr lang="en-US" altLang="zh-CN" dirty="0" smtClean="0"/>
              <a:t>SST-2</a:t>
            </a:r>
            <a:r>
              <a:rPr lang="zh-CN" altLang="en-US" dirty="0" smtClean="0"/>
              <a:t>：     单句的二分类问题</a:t>
            </a:r>
            <a:r>
              <a:rPr lang="en-US" altLang="zh-CN" dirty="0" smtClean="0"/>
              <a:t>, </a:t>
            </a:r>
            <a:r>
              <a:rPr lang="zh-CN" altLang="en-US" dirty="0" smtClean="0"/>
              <a:t>句子的来源于人们对一部电影的评价</a:t>
            </a:r>
            <a:r>
              <a:rPr lang="en-US" altLang="zh-CN" dirty="0" smtClean="0"/>
              <a:t>, </a:t>
            </a:r>
            <a:r>
              <a:rPr lang="zh-CN" altLang="en-US" dirty="0" smtClean="0"/>
              <a:t>判断这个句子的情感</a:t>
            </a:r>
            <a:endParaRPr lang="en-US" altLang="zh-CN" dirty="0" smtClean="0"/>
          </a:p>
          <a:p>
            <a:r>
              <a:rPr lang="en-US" altLang="zh-CN" dirty="0" smtClean="0"/>
              <a:t>MRPC</a:t>
            </a:r>
            <a:r>
              <a:rPr lang="zh-CN" altLang="en-US" dirty="0" smtClean="0"/>
              <a:t>：    句子对来源于对同一条新闻的评论</a:t>
            </a:r>
            <a:r>
              <a:rPr lang="en-US" altLang="zh-CN" dirty="0" smtClean="0"/>
              <a:t>. </a:t>
            </a:r>
            <a:r>
              <a:rPr lang="zh-CN" altLang="en-US" dirty="0" smtClean="0"/>
              <a:t>判断这一对句子在语义上是否相同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STS-B</a:t>
            </a:r>
            <a:r>
              <a:rPr lang="zh-CN" altLang="en-US" dirty="0" smtClean="0"/>
              <a:t>：     这是一个类似回归的问题</a:t>
            </a:r>
            <a:r>
              <a:rPr lang="en-US" altLang="zh-CN" dirty="0" smtClean="0"/>
              <a:t>. </a:t>
            </a:r>
            <a:r>
              <a:rPr lang="zh-CN" altLang="en-US" dirty="0" smtClean="0"/>
              <a:t>给出一对句子</a:t>
            </a:r>
            <a:r>
              <a:rPr lang="en-US" altLang="zh-CN" dirty="0" smtClean="0"/>
              <a:t>, </a:t>
            </a:r>
            <a:r>
              <a:rPr lang="zh-CN" altLang="en-US" dirty="0" smtClean="0"/>
              <a:t>使用</a:t>
            </a:r>
            <a:r>
              <a:rPr lang="en-US" altLang="zh-CN" dirty="0" smtClean="0"/>
              <a:t>1~5</a:t>
            </a:r>
            <a:r>
              <a:rPr lang="zh-CN" altLang="en-US" dirty="0" smtClean="0"/>
              <a:t>的评分评价两者在语义上的相似程度</a:t>
            </a:r>
            <a:endParaRPr lang="en-US" altLang="zh-CN" dirty="0" smtClean="0"/>
          </a:p>
          <a:p>
            <a:r>
              <a:rPr lang="en-US" altLang="zh-CN" dirty="0" smtClean="0"/>
              <a:t>QQP</a:t>
            </a:r>
            <a:r>
              <a:rPr lang="zh-CN" altLang="en-US" dirty="0" smtClean="0"/>
              <a:t>：</a:t>
            </a:r>
            <a:r>
              <a:rPr lang="en-US" altLang="zh-CN" dirty="0" smtClean="0"/>
              <a:t>	</a:t>
            </a:r>
            <a:r>
              <a:rPr lang="zh-CN" altLang="en-US" dirty="0" smtClean="0"/>
              <a:t>这是一个二分类数据集</a:t>
            </a:r>
            <a:r>
              <a:rPr lang="en-US" altLang="zh-CN" dirty="0" smtClean="0"/>
              <a:t>. </a:t>
            </a:r>
            <a:r>
              <a:rPr lang="zh-CN" altLang="en-US" dirty="0" smtClean="0"/>
              <a:t>目的是判断两个来自于</a:t>
            </a:r>
            <a:r>
              <a:rPr lang="en-US" altLang="zh-CN" dirty="0" err="1" smtClean="0"/>
              <a:t>Quora</a:t>
            </a:r>
            <a:r>
              <a:rPr lang="zh-CN" altLang="en-US" dirty="0" smtClean="0"/>
              <a:t>的问题句子在语义上是否是等价的</a:t>
            </a:r>
            <a:endParaRPr lang="en-US" altLang="zh-CN" dirty="0" smtClean="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14</a:t>
            </a:fld>
            <a:endParaRPr lang="zh-CN" altLang="en-US"/>
          </a:p>
        </p:txBody>
      </p:sp>
    </p:spTree>
    <p:extLst>
      <p:ext uri="{BB962C8B-B14F-4D97-AF65-F5344CB8AC3E}">
        <p14:creationId xmlns:p14="http://schemas.microsoft.com/office/powerpoint/2010/main" val="1830124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a:t>
            </a:r>
            <a:r>
              <a:rPr lang="en-US" altLang="zh-CN" dirty="0" smtClean="0"/>
              <a:t>GPT</a:t>
            </a:r>
            <a:r>
              <a:rPr lang="zh-CN" altLang="en-US" dirty="0" smtClean="0"/>
              <a:t>论文中，</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代替</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后，结果平均下降了</a:t>
            </a:r>
            <a:r>
              <a:rPr lang="en-US" altLang="zh-CN" sz="1200" kern="1200" dirty="0" smtClean="0">
                <a:solidFill>
                  <a:schemeClr val="tx1"/>
                </a:solidFill>
                <a:effectLst/>
                <a:latin typeface="+mn-lt"/>
                <a:ea typeface="+mn-ea"/>
                <a:cs typeface="+mn-cs"/>
              </a:rPr>
              <a:t>5.6%</a:t>
            </a:r>
            <a:r>
              <a:rPr lang="zh-CN" altLang="en-US" sz="1200" kern="1200" dirty="0" smtClean="0">
                <a:solidFill>
                  <a:schemeClr val="tx1"/>
                </a:solidFill>
                <a:effectLst/>
                <a:latin typeface="+mn-lt"/>
                <a:ea typeface="+mn-ea"/>
                <a:cs typeface="+mn-cs"/>
              </a:rPr>
              <a:t>，也体现了</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的性能。</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 </a:t>
            </a:r>
            <a:r>
              <a:rPr lang="en-US" altLang="zh-CN" sz="1200" kern="1200" dirty="0" err="1" smtClean="0">
                <a:solidFill>
                  <a:schemeClr val="tx1"/>
                </a:solidFill>
                <a:effectLst/>
                <a:latin typeface="+mn-lt"/>
                <a:ea typeface="+mn-ea"/>
                <a:cs typeface="+mn-cs"/>
              </a:rPr>
              <a:t>ELMo</a:t>
            </a:r>
            <a:r>
              <a:rPr lang="zh-CN" altLang="en-US" sz="1200" kern="1200" dirty="0" smtClean="0">
                <a:solidFill>
                  <a:schemeClr val="tx1"/>
                </a:solidFill>
                <a:effectLst/>
                <a:latin typeface="+mn-lt"/>
                <a:ea typeface="+mn-ea"/>
                <a:cs typeface="+mn-cs"/>
              </a:rPr>
              <a:t>使用的是双向</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，虽然是双向的，但是也只是在两个单向的</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的最高层进行简单的拼接。</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 RNN </a:t>
            </a:r>
            <a:r>
              <a:rPr lang="zh-CN" altLang="en-US" sz="1200" kern="1200" dirty="0" smtClean="0">
                <a:solidFill>
                  <a:schemeClr val="tx1"/>
                </a:solidFill>
                <a:effectLst/>
                <a:latin typeface="+mn-lt"/>
                <a:ea typeface="+mn-ea"/>
                <a:cs typeface="+mn-cs"/>
              </a:rPr>
              <a:t>是时序模型，依赖前一个输入</a:t>
            </a:r>
            <a:r>
              <a:rPr lang="en-US" altLang="zh-CN" sz="1200" kern="1200" dirty="0" smtClean="0">
                <a:solidFill>
                  <a:schemeClr val="tx1"/>
                </a:solidFill>
                <a:effectLst/>
                <a:latin typeface="+mn-lt"/>
                <a:ea typeface="+mn-ea"/>
                <a:cs typeface="+mn-cs"/>
              </a:rPr>
              <a:t>transformer encoder</a:t>
            </a:r>
            <a:r>
              <a:rPr lang="zh-CN" altLang="en-US" sz="1200" kern="1200" dirty="0" smtClean="0">
                <a:solidFill>
                  <a:schemeClr val="tx1"/>
                </a:solidFill>
                <a:effectLst/>
                <a:latin typeface="+mn-lt"/>
                <a:ea typeface="+mn-ea"/>
                <a:cs typeface="+mn-cs"/>
              </a:rPr>
              <a:t>是非时序的结构可以并行，提高效率</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15</a:t>
            </a:fld>
            <a:endParaRPr lang="zh-CN" altLang="en-US"/>
          </a:p>
        </p:txBody>
      </p:sp>
    </p:spTree>
    <p:extLst>
      <p:ext uri="{BB962C8B-B14F-4D97-AF65-F5344CB8AC3E}">
        <p14:creationId xmlns:p14="http://schemas.microsoft.com/office/powerpoint/2010/main" val="359841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 BERT</a:t>
            </a:r>
            <a:r>
              <a:rPr lang="zh-CN" altLang="en-US" sz="1200" kern="1200" dirty="0" smtClean="0">
                <a:solidFill>
                  <a:schemeClr val="tx1"/>
                </a:solidFill>
                <a:effectLst/>
                <a:latin typeface="+mn-lt"/>
                <a:ea typeface="+mn-ea"/>
                <a:cs typeface="+mn-cs"/>
              </a:rPr>
              <a:t>使用的是</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编码器，</a:t>
            </a:r>
            <a:r>
              <a:rPr lang="en-US" altLang="zh-CN" sz="1200" kern="1200" dirty="0" smtClean="0">
                <a:solidFill>
                  <a:schemeClr val="tx1"/>
                </a:solidFill>
                <a:effectLst/>
                <a:latin typeface="+mn-lt"/>
                <a:ea typeface="+mn-ea"/>
                <a:cs typeface="+mn-cs"/>
              </a:rPr>
              <a:t>self-attention</a:t>
            </a:r>
            <a:r>
              <a:rPr lang="zh-CN" altLang="en-US" sz="1200" kern="1200" dirty="0" smtClean="0">
                <a:solidFill>
                  <a:schemeClr val="tx1"/>
                </a:solidFill>
                <a:effectLst/>
                <a:latin typeface="+mn-lt"/>
                <a:ea typeface="+mn-ea"/>
                <a:cs typeface="+mn-cs"/>
              </a:rPr>
              <a:t>机制，所以模型上下层直接全部互相连接的，而</a:t>
            </a:r>
            <a:r>
              <a:rPr lang="en-US" altLang="zh-CN" sz="1200" kern="1200" dirty="0" err="1" smtClean="0">
                <a:solidFill>
                  <a:schemeClr val="tx1"/>
                </a:solidFill>
                <a:effectLst/>
                <a:latin typeface="+mn-lt"/>
                <a:ea typeface="+mn-ea"/>
                <a:cs typeface="+mn-cs"/>
              </a:rPr>
              <a:t>OpenAI</a:t>
            </a:r>
            <a:r>
              <a:rPr lang="en-US" altLang="zh-CN" sz="1200" kern="1200" dirty="0" smtClean="0">
                <a:solidFill>
                  <a:schemeClr val="tx1"/>
                </a:solidFill>
                <a:effectLst/>
                <a:latin typeface="+mn-lt"/>
                <a:ea typeface="+mn-ea"/>
                <a:cs typeface="+mn-cs"/>
              </a:rPr>
              <a:t> GPT</a:t>
            </a:r>
            <a:r>
              <a:rPr lang="zh-CN" altLang="en-US" sz="1200" kern="1200" dirty="0" smtClean="0">
                <a:solidFill>
                  <a:schemeClr val="tx1"/>
                </a:solidFill>
                <a:effectLst/>
                <a:latin typeface="+mn-lt"/>
                <a:ea typeface="+mn-ea"/>
                <a:cs typeface="+mn-cs"/>
              </a:rPr>
              <a:t>使用的是</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解码器，</a:t>
            </a:r>
            <a:r>
              <a:rPr lang="zh-CN" altLang="en-US" sz="1200" b="0" i="0" kern="1200" dirty="0" smtClean="0">
                <a:solidFill>
                  <a:schemeClr val="tx1"/>
                </a:solidFill>
                <a:effectLst/>
                <a:latin typeface="+mn-lt"/>
                <a:ea typeface="+mn-ea"/>
                <a:cs typeface="+mn-cs"/>
              </a:rPr>
              <a:t>带掩码的自注意力（</a:t>
            </a:r>
            <a:r>
              <a:rPr lang="en-US" altLang="zh-CN" sz="1200" b="0" i="0" kern="1200" dirty="0" smtClean="0">
                <a:solidFill>
                  <a:schemeClr val="tx1"/>
                </a:solidFill>
                <a:effectLst/>
                <a:latin typeface="+mn-lt"/>
                <a:ea typeface="+mn-ea"/>
                <a:cs typeface="+mn-cs"/>
              </a:rPr>
              <a:t>masked self-attention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它是一个需要从左到右的受限制的</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D0758E6-8CE4-43D8-8703-BDAB16222765}" type="slidenum">
              <a:rPr lang="zh-CN" altLang="en-US" smtClean="0"/>
              <a:t>16</a:t>
            </a:fld>
            <a:endParaRPr lang="zh-CN" altLang="en-US"/>
          </a:p>
        </p:txBody>
      </p:sp>
    </p:spTree>
    <p:extLst>
      <p:ext uri="{BB962C8B-B14F-4D97-AF65-F5344CB8AC3E}">
        <p14:creationId xmlns:p14="http://schemas.microsoft.com/office/powerpoint/2010/main" val="36827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接下来看一下训练</a:t>
            </a:r>
            <a:r>
              <a:rPr lang="en-US" altLang="zh-CN" sz="1200" kern="1200" dirty="0" err="1" smtClean="0">
                <a:solidFill>
                  <a:schemeClr val="tx1"/>
                </a:solidFill>
                <a:effectLst/>
                <a:latin typeface="+mn-lt"/>
                <a:ea typeface="+mn-ea"/>
                <a:cs typeface="+mn-cs"/>
              </a:rPr>
              <a:t>bert</a:t>
            </a:r>
            <a:r>
              <a:rPr lang="zh-CN" altLang="en-US" sz="1200" kern="1200" dirty="0" smtClean="0">
                <a:solidFill>
                  <a:schemeClr val="tx1"/>
                </a:solidFill>
                <a:effectLst/>
                <a:latin typeface="+mn-lt"/>
                <a:ea typeface="+mn-ea"/>
                <a:cs typeface="+mn-cs"/>
              </a:rPr>
              <a:t>的详细过程，首先需要定义模型的输入，</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他们使用了</a:t>
            </a:r>
            <a:r>
              <a:rPr lang="en-US" altLang="zh-CN" sz="1200" kern="1200" dirty="0" err="1" smtClean="0">
                <a:solidFill>
                  <a:schemeClr val="tx1"/>
                </a:solidFill>
                <a:effectLst/>
                <a:latin typeface="+mn-lt"/>
                <a:ea typeface="+mn-ea"/>
                <a:cs typeface="+mn-cs"/>
              </a:rPr>
              <a:t>WordPiece</a:t>
            </a:r>
            <a:r>
              <a:rPr lang="en-US" altLang="zh-CN" sz="1200" kern="1200" dirty="0" smtClean="0">
                <a:solidFill>
                  <a:schemeClr val="tx1"/>
                </a:solidFill>
                <a:effectLst/>
                <a:latin typeface="+mn-lt"/>
                <a:ea typeface="+mn-ea"/>
                <a:cs typeface="+mn-cs"/>
              </a:rPr>
              <a:t> embedding</a:t>
            </a:r>
            <a:r>
              <a:rPr lang="zh-CN" altLang="en-US" sz="1200" kern="1200" dirty="0" smtClean="0">
                <a:solidFill>
                  <a:schemeClr val="tx1"/>
                </a:solidFill>
                <a:effectLst/>
                <a:latin typeface="+mn-lt"/>
                <a:ea typeface="+mn-ea"/>
                <a:cs typeface="+mn-cs"/>
              </a:rPr>
              <a:t>作为词向量，并加入了位置向量和句子切分向量。并在每一个文本输入前加入了一个</a:t>
            </a:r>
            <a:r>
              <a:rPr lang="en-US" altLang="zh-CN" sz="1200" kern="1200" dirty="0" smtClean="0">
                <a:solidFill>
                  <a:schemeClr val="tx1"/>
                </a:solidFill>
                <a:effectLst/>
                <a:latin typeface="+mn-lt"/>
                <a:ea typeface="+mn-ea"/>
                <a:cs typeface="+mn-cs"/>
              </a:rPr>
              <a:t>CLS</a:t>
            </a:r>
            <a:r>
              <a:rPr lang="zh-CN" altLang="en-US" sz="1200" kern="1200" dirty="0" smtClean="0">
                <a:solidFill>
                  <a:schemeClr val="tx1"/>
                </a:solidFill>
                <a:effectLst/>
                <a:latin typeface="+mn-lt"/>
                <a:ea typeface="+mn-ea"/>
                <a:cs typeface="+mn-cs"/>
              </a:rPr>
              <a:t>向量，后面会有这个向量作为具体的分类向量。</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捕获文本时序信息的方式是</a:t>
            </a:r>
            <a:r>
              <a:rPr lang="en-US" altLang="zh-CN" sz="1200" kern="1200" dirty="0" smtClean="0">
                <a:solidFill>
                  <a:schemeClr val="tx1"/>
                </a:solidFill>
                <a:effectLst/>
                <a:latin typeface="+mn-lt"/>
                <a:ea typeface="+mn-ea"/>
                <a:cs typeface="+mn-cs"/>
              </a:rPr>
              <a:t>positional encoding)</a:t>
            </a: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很好学习</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“学习很好”</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17</a:t>
            </a:fld>
            <a:endParaRPr lang="zh-CN" altLang="en-US"/>
          </a:p>
        </p:txBody>
      </p:sp>
    </p:spTree>
    <p:extLst>
      <p:ext uri="{BB962C8B-B14F-4D97-AF65-F5344CB8AC3E}">
        <p14:creationId xmlns:p14="http://schemas.microsoft.com/office/powerpoint/2010/main" val="2343880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在语言模型预训练上，他们不在使用标准的从左到右预测下一个词作为目标任务，而是提出了两个新的任务。</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在微调阶段，针对不同的</a:t>
            </a:r>
            <a:r>
              <a:rPr lang="en-US" altLang="zh-CN" sz="1200" kern="1200" dirty="0" err="1" smtClean="0">
                <a:solidFill>
                  <a:schemeClr val="tx1"/>
                </a:solidFill>
                <a:effectLst/>
                <a:latin typeface="+mn-lt"/>
                <a:ea typeface="+mn-ea"/>
                <a:cs typeface="+mn-cs"/>
              </a:rPr>
              <a:t>nlp</a:t>
            </a:r>
            <a:r>
              <a:rPr lang="zh-CN" altLang="en-US" sz="1200" kern="1200" dirty="0" smtClean="0">
                <a:solidFill>
                  <a:schemeClr val="tx1"/>
                </a:solidFill>
                <a:effectLst/>
                <a:latin typeface="+mn-lt"/>
                <a:ea typeface="+mn-ea"/>
                <a:cs typeface="+mn-cs"/>
              </a:rPr>
              <a:t>任务，只是在输入层和输出层有所区别，然后整个模型所有参数进行微调。</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D0758E6-8CE4-43D8-8703-BDAB16222765}" type="slidenum">
              <a:rPr lang="zh-CN" altLang="en-US" smtClean="0"/>
              <a:t>18</a:t>
            </a:fld>
            <a:endParaRPr lang="zh-CN" altLang="en-US"/>
          </a:p>
        </p:txBody>
      </p:sp>
    </p:spTree>
    <p:extLst>
      <p:ext uri="{BB962C8B-B14F-4D97-AF65-F5344CB8AC3E}">
        <p14:creationId xmlns:p14="http://schemas.microsoft.com/office/powerpoint/2010/main" val="50771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随机的挡上</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的词，然后任务就是去预测挡上的这些词，可以看到相比传统的语言模型预测目标函数，</a:t>
            </a:r>
            <a:r>
              <a:rPr lang="en-US" altLang="zh-CN" sz="1200" kern="1200" dirty="0" smtClean="0">
                <a:solidFill>
                  <a:schemeClr val="tx1"/>
                </a:solidFill>
                <a:effectLst/>
                <a:latin typeface="+mn-lt"/>
                <a:ea typeface="+mn-ea"/>
                <a:cs typeface="+mn-cs"/>
              </a:rPr>
              <a:t>MLM</a:t>
            </a:r>
            <a:r>
              <a:rPr lang="zh-CN" altLang="en-US" sz="1200" kern="1200" dirty="0" smtClean="0">
                <a:solidFill>
                  <a:schemeClr val="tx1"/>
                </a:solidFill>
                <a:effectLst/>
                <a:latin typeface="+mn-lt"/>
                <a:ea typeface="+mn-ea"/>
                <a:cs typeface="+mn-cs"/>
              </a:rPr>
              <a:t>可以从任何方向去预测这些挡上的词，而不仅仅是单向的。</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但是这样做会带来两个缺点：</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）预训练用</a:t>
            </a:r>
            <a:r>
              <a:rPr lang="en-US" altLang="zh-CN" sz="1200" kern="1200" dirty="0" smtClean="0">
                <a:solidFill>
                  <a:schemeClr val="tx1"/>
                </a:solidFill>
                <a:effectLst/>
                <a:latin typeface="+mn-lt"/>
                <a:ea typeface="+mn-ea"/>
                <a:cs typeface="+mn-cs"/>
              </a:rPr>
              <a:t>[MASK]</a:t>
            </a:r>
            <a:r>
              <a:rPr lang="zh-CN" altLang="en-US" sz="1200" kern="1200" dirty="0" smtClean="0">
                <a:solidFill>
                  <a:schemeClr val="tx1"/>
                </a:solidFill>
                <a:effectLst/>
                <a:latin typeface="+mn-lt"/>
                <a:ea typeface="+mn-ea"/>
                <a:cs typeface="+mn-cs"/>
              </a:rPr>
              <a:t>提出挡住的词后，在微调阶段是没有</a:t>
            </a:r>
            <a:r>
              <a:rPr lang="en-US" altLang="zh-CN" sz="1200" kern="1200" dirty="0" smtClean="0">
                <a:solidFill>
                  <a:schemeClr val="tx1"/>
                </a:solidFill>
                <a:effectLst/>
                <a:latin typeface="+mn-lt"/>
                <a:ea typeface="+mn-ea"/>
                <a:cs typeface="+mn-cs"/>
              </a:rPr>
              <a:t>[MASK]</a:t>
            </a:r>
            <a:r>
              <a:rPr lang="zh-CN" altLang="en-US" sz="1200" kern="1200" dirty="0" smtClean="0">
                <a:solidFill>
                  <a:schemeClr val="tx1"/>
                </a:solidFill>
                <a:effectLst/>
                <a:latin typeface="+mn-lt"/>
                <a:ea typeface="+mn-ea"/>
                <a:cs typeface="+mn-cs"/>
              </a:rPr>
              <a:t>这个词的，所以会出现不匹配；</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）预测</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的词而不是预测整个句子，使得预训练的收敛更慢。</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19</a:t>
            </a:fld>
            <a:endParaRPr lang="zh-CN" altLang="en-US"/>
          </a:p>
        </p:txBody>
      </p:sp>
    </p:spTree>
    <p:extLst>
      <p:ext uri="{BB962C8B-B14F-4D97-AF65-F5344CB8AC3E}">
        <p14:creationId xmlns:p14="http://schemas.microsoft.com/office/powerpoint/2010/main" val="155314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ym typeface="Wingdings" panose="05000000000000000000" pitchFamily="2" charset="2"/>
              </a:rPr>
              <a:t>1.</a:t>
            </a:r>
            <a:r>
              <a:rPr lang="zh-CN" altLang="en-US" sz="1400" dirty="0" smtClean="0">
                <a:sym typeface="Wingdings" panose="05000000000000000000" pitchFamily="2" charset="2"/>
              </a:rPr>
              <a:t>问题：向量的维度就是词典的大小，造成数据稀疏，</a:t>
            </a:r>
            <a:r>
              <a:rPr lang="en-US" altLang="zh-CN" sz="1400" dirty="0" smtClean="0">
                <a:sym typeface="Wingdings" panose="05000000000000000000" pitchFamily="2" charset="2"/>
              </a:rPr>
              <a:t>have</a:t>
            </a:r>
            <a:r>
              <a:rPr lang="zh-CN" altLang="en-US" sz="1400" dirty="0" smtClean="0">
                <a:sym typeface="Wingdings" panose="05000000000000000000" pitchFamily="2" charset="2"/>
              </a:rPr>
              <a:t>， </a:t>
            </a:r>
            <a:r>
              <a:rPr lang="en-US" altLang="zh-CN" sz="1400" dirty="0" smtClean="0">
                <a:sym typeface="Wingdings" panose="05000000000000000000" pitchFamily="2" charset="2"/>
              </a:rPr>
              <a:t>has</a:t>
            </a:r>
            <a:r>
              <a:rPr lang="zh-CN" altLang="en-US" sz="1400" dirty="0" smtClean="0">
                <a:sym typeface="Wingdings" panose="05000000000000000000" pitchFamily="2" charset="2"/>
              </a:rPr>
              <a:t>，</a:t>
            </a:r>
            <a:r>
              <a:rPr lang="en-US" altLang="zh-CN" sz="1400" dirty="0" smtClean="0">
                <a:sym typeface="Wingdings" panose="05000000000000000000" pitchFamily="2" charset="2"/>
              </a:rPr>
              <a:t>had</a:t>
            </a:r>
            <a:r>
              <a:rPr lang="zh-CN" altLang="en-US" sz="1400" dirty="0" smtClean="0">
                <a:sym typeface="Wingdings" panose="05000000000000000000" pitchFamily="2" charset="2"/>
              </a:rPr>
              <a:t>，</a:t>
            </a:r>
            <a:endParaRPr lang="en-US" altLang="zh-CN" sz="140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ym typeface="Wingdings" panose="05000000000000000000" pitchFamily="2" charset="2"/>
              </a:rPr>
              <a:t>丢失了词的语义信息，没有记录文本序列的时序信息。</a:t>
            </a:r>
            <a:endParaRPr lang="en-US" altLang="zh-CN" sz="140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ym typeface="Wingdings" panose="05000000000000000000" pitchFamily="2" charset="2"/>
              </a:rPr>
              <a:t>2. </a:t>
            </a:r>
            <a:r>
              <a:rPr lang="zh-CN" altLang="en-US" sz="1200" dirty="0" smtClean="0">
                <a:sym typeface="Wingdings" panose="05000000000000000000" pitchFamily="2" charset="2"/>
              </a:rPr>
              <a:t>将每个词表示成稠密的低维的实值向量。这两个维度其实是人为标定的，但是自然语言非常复杂，我们不可能为所有词预定义他的维度，所以我们希望训练一个网络获取词的</a:t>
            </a:r>
            <a:r>
              <a:rPr lang="en-US" altLang="zh-CN" sz="1200" dirty="0" smtClean="0">
                <a:sym typeface="Wingdings" panose="05000000000000000000" pitchFamily="2" charset="2"/>
              </a:rPr>
              <a:t>embedding</a:t>
            </a:r>
            <a:r>
              <a:rPr lang="zh-CN" altLang="en-US" sz="1200" dirty="0" smtClean="0">
                <a:sym typeface="Wingdings" panose="05000000000000000000" pitchFamily="2" charset="2"/>
              </a:rPr>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a:t>
            </a:fld>
            <a:endParaRPr lang="zh-CN" altLang="en-US"/>
          </a:p>
        </p:txBody>
      </p:sp>
    </p:spTree>
    <p:extLst>
      <p:ext uri="{BB962C8B-B14F-4D97-AF65-F5344CB8AC3E}">
        <p14:creationId xmlns:p14="http://schemas.microsoft.com/office/powerpoint/2010/main" val="3229961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而对于传统语言模型，并没有对句子之间的关系进行考虑。为了让模型能够学习到句子之间的关系，作者们提出了第二个目标任务就是预测下一个句子。其实就是一个二元分类问题，</a:t>
            </a:r>
            <a:r>
              <a:rPr lang="en-US" altLang="zh-CN" sz="1200" kern="1200" dirty="0" smtClean="0">
                <a:solidFill>
                  <a:schemeClr val="tx1"/>
                </a:solidFill>
                <a:effectLst/>
                <a:latin typeface="+mn-lt"/>
                <a:ea typeface="+mn-ea"/>
                <a:cs typeface="+mn-cs"/>
              </a:rPr>
              <a:t>50%</a:t>
            </a:r>
            <a:r>
              <a:rPr lang="zh-CN" altLang="en-US" sz="1200" kern="1200" dirty="0" smtClean="0">
                <a:solidFill>
                  <a:schemeClr val="tx1"/>
                </a:solidFill>
                <a:effectLst/>
                <a:latin typeface="+mn-lt"/>
                <a:ea typeface="+mn-ea"/>
                <a:cs typeface="+mn-cs"/>
              </a:rPr>
              <a:t>的时间，输入一个句子和下一个句子的拼接，分类标签是正例，而另</a:t>
            </a:r>
            <a:r>
              <a:rPr lang="en-US" altLang="zh-CN" sz="1200" kern="1200" dirty="0" smtClean="0">
                <a:solidFill>
                  <a:schemeClr val="tx1"/>
                </a:solidFill>
                <a:effectLst/>
                <a:latin typeface="+mn-lt"/>
                <a:ea typeface="+mn-ea"/>
                <a:cs typeface="+mn-cs"/>
              </a:rPr>
              <a:t>50%</a:t>
            </a:r>
            <a:r>
              <a:rPr lang="zh-CN" altLang="en-US" sz="1200" kern="1200" dirty="0" smtClean="0">
                <a:solidFill>
                  <a:schemeClr val="tx1"/>
                </a:solidFill>
                <a:effectLst/>
                <a:latin typeface="+mn-lt"/>
                <a:ea typeface="+mn-ea"/>
                <a:cs typeface="+mn-cs"/>
              </a:rPr>
              <a:t>是输入一个句子和非下一个随机句子的拼接，标签为负例。</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最后整个预训练的目标函数就是这两个任务的取和求似然</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20</a:t>
            </a:fld>
            <a:endParaRPr lang="zh-CN" altLang="en-US"/>
          </a:p>
        </p:txBody>
      </p:sp>
    </p:spTree>
    <p:extLst>
      <p:ext uri="{BB962C8B-B14F-4D97-AF65-F5344CB8AC3E}">
        <p14:creationId xmlns:p14="http://schemas.microsoft.com/office/powerpoint/2010/main" val="239800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在预训练实验分析上，可以看到本文提出的两个目标任务的作用还是很有效的，特别是在</a:t>
            </a:r>
            <a:r>
              <a:rPr lang="en-US" altLang="zh-CN" sz="1200" kern="1200" dirty="0" smtClean="0">
                <a:solidFill>
                  <a:schemeClr val="tx1"/>
                </a:solidFill>
                <a:effectLst/>
                <a:latin typeface="+mn-lt"/>
                <a:ea typeface="+mn-ea"/>
                <a:cs typeface="+mn-cs"/>
              </a:rPr>
              <a:t>MLM</a:t>
            </a:r>
            <a:r>
              <a:rPr lang="zh-CN" altLang="en-US" sz="1200" kern="1200" dirty="0" smtClean="0">
                <a:solidFill>
                  <a:schemeClr val="tx1"/>
                </a:solidFill>
                <a:effectLst/>
                <a:latin typeface="+mn-lt"/>
                <a:ea typeface="+mn-ea"/>
                <a:cs typeface="+mn-cs"/>
              </a:rPr>
              <a:t>这个目标任务上。</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23</a:t>
            </a:fld>
            <a:endParaRPr lang="zh-CN" altLang="en-US"/>
          </a:p>
        </p:txBody>
      </p:sp>
    </p:spTree>
    <p:extLst>
      <p:ext uri="{BB962C8B-B14F-4D97-AF65-F5344CB8AC3E}">
        <p14:creationId xmlns:p14="http://schemas.microsoft.com/office/powerpoint/2010/main" val="3303133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作者也做了模型规模的实验，大规模的模型效果更好，即使在小数据集上。</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24</a:t>
            </a:fld>
            <a:endParaRPr lang="zh-CN" altLang="en-US"/>
          </a:p>
        </p:txBody>
      </p:sp>
    </p:spTree>
    <p:extLst>
      <p:ext uri="{BB962C8B-B14F-4D97-AF65-F5344CB8AC3E}">
        <p14:creationId xmlns:p14="http://schemas.microsoft.com/office/powerpoint/2010/main" val="361333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基于自编码的预训练处理方法（比如 </a:t>
            </a:r>
            <a:r>
              <a:rPr lang="en-US" altLang="zh-CN" dirty="0" smtClean="0"/>
              <a:t>BERT</a:t>
            </a:r>
            <a:r>
              <a:rPr lang="zh-CN" altLang="en-US" dirty="0" smtClean="0"/>
              <a:t>）具有良好的双向上下文建模能力，但由于依赖于使用掩码破坏输入，</a:t>
            </a:r>
            <a:r>
              <a:rPr lang="en-US" altLang="zh-CN" dirty="0" smtClean="0"/>
              <a:t>BERT </a:t>
            </a:r>
            <a:r>
              <a:rPr lang="zh-CN" altLang="en-US" dirty="0" smtClean="0"/>
              <a:t>忽略了掩码位置之间的依赖关系，并出现了预训练</a:t>
            </a:r>
            <a:r>
              <a:rPr lang="en-US" altLang="zh-CN" dirty="0" smtClean="0"/>
              <a:t>-</a:t>
            </a:r>
            <a:r>
              <a:rPr lang="zh-CN" altLang="en-US" dirty="0" smtClean="0"/>
              <a:t>微调（ </a:t>
            </a:r>
            <a:r>
              <a:rPr lang="en-US" altLang="zh-CN" dirty="0" err="1" smtClean="0"/>
              <a:t>pretrain-finetune</a:t>
            </a:r>
            <a:r>
              <a:rPr lang="zh-CN" altLang="en-US" dirty="0" smtClean="0"/>
              <a:t>） 差异。</a:t>
            </a:r>
          </a:p>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25</a:t>
            </a:fld>
            <a:endParaRPr lang="zh-CN" altLang="en-US"/>
          </a:p>
        </p:txBody>
      </p:sp>
    </p:spTree>
    <p:extLst>
      <p:ext uri="{BB962C8B-B14F-4D97-AF65-F5344CB8AC3E}">
        <p14:creationId xmlns:p14="http://schemas.microsoft.com/office/powerpoint/2010/main" val="29900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26</a:t>
            </a:fld>
            <a:endParaRPr lang="zh-CN" altLang="en-US"/>
          </a:p>
        </p:txBody>
      </p:sp>
    </p:spTree>
    <p:extLst>
      <p:ext uri="{BB962C8B-B14F-4D97-AF65-F5344CB8AC3E}">
        <p14:creationId xmlns:p14="http://schemas.microsoft.com/office/powerpoint/2010/main" val="5011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通过训练一个语言模型的方法，简单来说，就是通过上文推测下文，把一个句子的前</a:t>
            </a:r>
            <a:r>
              <a:rPr lang="en-US" altLang="zh-CN" dirty="0" smtClean="0"/>
              <a:t>n-1</a:t>
            </a:r>
            <a:r>
              <a:rPr lang="zh-CN" altLang="en-US" dirty="0" smtClean="0"/>
              <a:t>个词当作训练数据，先做</a:t>
            </a:r>
            <a:r>
              <a:rPr lang="en-US" altLang="zh-CN" dirty="0" smtClean="0"/>
              <a:t>one-hot encoding</a:t>
            </a:r>
            <a:r>
              <a:rPr lang="zh-CN" altLang="en-US" dirty="0" smtClean="0"/>
              <a:t>，接入到</a:t>
            </a:r>
            <a:r>
              <a:rPr lang="en-US" altLang="zh-CN" dirty="0" smtClean="0"/>
              <a:t>hidden layer</a:t>
            </a:r>
            <a:r>
              <a:rPr lang="zh-CN" altLang="en-US" dirty="0" smtClean="0"/>
              <a:t>中，再做一些加权处理，最后通过</a:t>
            </a:r>
            <a:r>
              <a:rPr lang="en-US" altLang="zh-CN" dirty="0" err="1" smtClean="0"/>
              <a:t>softmax</a:t>
            </a:r>
            <a:r>
              <a:rPr lang="zh-CN" altLang="en-US" dirty="0" smtClean="0"/>
              <a:t>预测出一个最有可能的下文词，也就是第</a:t>
            </a:r>
            <a:r>
              <a:rPr lang="en-US" altLang="zh-CN" dirty="0" smtClean="0"/>
              <a:t>n</a:t>
            </a:r>
            <a:r>
              <a:rPr lang="zh-CN" altLang="en-US" dirty="0" smtClean="0"/>
              <a:t>个词，再去和真实的第</a:t>
            </a:r>
            <a:r>
              <a:rPr lang="en-US" altLang="zh-CN" dirty="0" smtClean="0"/>
              <a:t>n</a:t>
            </a:r>
            <a:r>
              <a:rPr lang="zh-CN" altLang="en-US" dirty="0" smtClean="0"/>
              <a:t>个词相比较，经过前向反馈不断迭代参数，最终使得模型的预测比较准确。</a:t>
            </a:r>
            <a:endParaRPr lang="en-US" altLang="zh-CN" dirty="0" smtClean="0"/>
          </a:p>
          <a:p>
            <a:endParaRPr lang="en-US" altLang="zh-CN" dirty="0" smtClean="0"/>
          </a:p>
          <a:p>
            <a:r>
              <a:rPr lang="zh-CN" altLang="en-US" dirty="0" smtClean="0"/>
              <a:t>但是这篇文章本身的目的是为了训练语言模型，而不是为了得到词向量。</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3</a:t>
            </a:fld>
            <a:endParaRPr lang="zh-CN" altLang="en-US"/>
          </a:p>
        </p:txBody>
      </p:sp>
    </p:spTree>
    <p:extLst>
      <p:ext uri="{BB962C8B-B14F-4D97-AF65-F5344CB8AC3E}">
        <p14:creationId xmlns:p14="http://schemas.microsoft.com/office/powerpoint/2010/main" val="395391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2013</a:t>
            </a:r>
            <a:r>
              <a:rPr lang="zh-CN" altLang="en-US" dirty="0" smtClean="0"/>
              <a:t>年谷歌提出了</a:t>
            </a:r>
            <a:r>
              <a:rPr lang="en-US" altLang="zh-CN" dirty="0" smtClean="0"/>
              <a:t>word2vec</a:t>
            </a:r>
            <a:r>
              <a:rPr lang="zh-CN" altLang="en-US" dirty="0" smtClean="0"/>
              <a:t>模型，这是目前所有词向量模型的鼻祖。</a:t>
            </a:r>
            <a:endParaRPr lang="en-US" altLang="zh-CN" dirty="0" smtClean="0"/>
          </a:p>
          <a:p>
            <a:r>
              <a:rPr lang="zh-CN" altLang="en-US" dirty="0" smtClean="0"/>
              <a:t>模型结构的重点已经放在如何训练得到词向量。</a:t>
            </a:r>
            <a:endParaRPr lang="en-US" altLang="zh-CN" dirty="0" smtClean="0"/>
          </a:p>
          <a:p>
            <a:r>
              <a:rPr lang="zh-CN" altLang="en-US" dirty="0" smtClean="0"/>
              <a:t>核心思想是：</a:t>
            </a:r>
            <a:endParaRPr lang="en-US" altLang="zh-CN" dirty="0" smtClean="0"/>
          </a:p>
          <a:p>
            <a:r>
              <a:rPr lang="zh-CN" altLang="en-US" dirty="0" smtClean="0"/>
              <a:t>缺点：训练代价非常高</a:t>
            </a:r>
            <a:endParaRPr lang="en-US" altLang="zh-CN" dirty="0" smtClean="0"/>
          </a:p>
          <a:p>
            <a:r>
              <a:rPr lang="zh-CN" altLang="en-US" dirty="0" smtClean="0"/>
              <a:t>解决办法：</a:t>
            </a:r>
            <a:r>
              <a:rPr lang="en-US" altLang="zh-CN" dirty="0" smtClean="0"/>
              <a:t>1.</a:t>
            </a:r>
            <a:r>
              <a:rPr lang="zh-CN" altLang="en-US" dirty="0" smtClean="0"/>
              <a:t>哈夫曼编码和层次</a:t>
            </a:r>
            <a:r>
              <a:rPr lang="en-US" altLang="zh-CN" dirty="0" err="1" smtClean="0"/>
              <a:t>softmax</a:t>
            </a:r>
            <a:endParaRPr lang="en-US" altLang="zh-CN" dirty="0" smtClean="0"/>
          </a:p>
          <a:p>
            <a:r>
              <a:rPr lang="en-US" altLang="zh-CN" dirty="0" smtClean="0"/>
              <a:t>2.</a:t>
            </a:r>
            <a:r>
              <a:rPr lang="zh-CN" altLang="en-US" dirty="0" smtClean="0"/>
              <a:t>负采样，同时训练正类和父类， 加快收敛速度。</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4</a:t>
            </a:fld>
            <a:endParaRPr lang="zh-CN" altLang="en-US"/>
          </a:p>
        </p:txBody>
      </p:sp>
    </p:spTree>
    <p:extLst>
      <p:ext uri="{BB962C8B-B14F-4D97-AF65-F5344CB8AC3E}">
        <p14:creationId xmlns:p14="http://schemas.microsoft.com/office/powerpoint/2010/main" val="162576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128</a:t>
            </a:r>
            <a:r>
              <a:rPr lang="zh-CN" altLang="en-US" dirty="0" smtClean="0"/>
              <a:t>维的词向量经过</a:t>
            </a:r>
            <a:r>
              <a:rPr lang="en-US" altLang="zh-CN" dirty="0" smtClean="0"/>
              <a:t>PCA</a:t>
            </a:r>
            <a:r>
              <a:rPr lang="zh-CN" altLang="en-US" dirty="0" smtClean="0"/>
              <a:t>或者</a:t>
            </a:r>
            <a:r>
              <a:rPr lang="en-US" altLang="zh-CN" dirty="0" smtClean="0"/>
              <a:t>SVD</a:t>
            </a:r>
            <a:r>
              <a:rPr lang="zh-CN" altLang="en-US" dirty="0" smtClean="0"/>
              <a:t>降维可视化的结果可以看到，</a:t>
            </a:r>
            <a:endParaRPr lang="en-US" altLang="zh-CN" dirty="0" smtClean="0"/>
          </a:p>
          <a:p>
            <a:r>
              <a:rPr lang="zh-CN" altLang="en-US" dirty="0" smtClean="0"/>
              <a:t>含义相近的单词在向量空间中被映射到距离比较近的位置</a:t>
            </a:r>
            <a:endParaRPr lang="en-US" altLang="zh-CN" dirty="0" smtClean="0"/>
          </a:p>
          <a:p>
            <a:r>
              <a:rPr lang="zh-CN" altLang="en-US" dirty="0" smtClean="0"/>
              <a:t>说明模型已经初步掌握了单词的含义。</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5</a:t>
            </a:fld>
            <a:endParaRPr lang="zh-CN" altLang="en-US"/>
          </a:p>
        </p:txBody>
      </p:sp>
    </p:spTree>
    <p:extLst>
      <p:ext uri="{BB962C8B-B14F-4D97-AF65-F5344CB8AC3E}">
        <p14:creationId xmlns:p14="http://schemas.microsoft.com/office/powerpoint/2010/main" val="15742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静态的</a:t>
            </a:r>
            <a:r>
              <a:rPr lang="en-US" altLang="zh-CN" dirty="0" smtClean="0"/>
              <a:t>embedding</a:t>
            </a:r>
            <a:r>
              <a:rPr lang="zh-CN" altLang="en-US" dirty="0" smtClean="0"/>
              <a:t>是常量，没有办法解决多义词的问题，比如</a:t>
            </a:r>
            <a:r>
              <a:rPr lang="en-US" altLang="zh-CN" dirty="0" smtClean="0"/>
              <a:t>bank</a:t>
            </a:r>
            <a:r>
              <a:rPr lang="zh-CN" altLang="en-US" dirty="0" smtClean="0"/>
              <a:t>，在不同的上下文中含义不尽相同，那我们如何动态地调整这个词的</a:t>
            </a:r>
            <a:r>
              <a:rPr lang="en-US" altLang="zh-CN" dirty="0" smtClean="0"/>
              <a:t>embedding</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6</a:t>
            </a:fld>
            <a:endParaRPr lang="zh-CN" altLang="en-US"/>
          </a:p>
        </p:txBody>
      </p:sp>
    </p:spTree>
    <p:extLst>
      <p:ext uri="{BB962C8B-B14F-4D97-AF65-F5344CB8AC3E}">
        <p14:creationId xmlns:p14="http://schemas.microsoft.com/office/powerpoint/2010/main" val="326818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Elmo</a:t>
            </a:r>
            <a:r>
              <a:rPr lang="zh-CN" altLang="en-US" dirty="0" smtClean="0"/>
              <a:t>提供了一种动态</a:t>
            </a:r>
            <a:r>
              <a:rPr lang="en-US" altLang="zh-CN" dirty="0" smtClean="0"/>
              <a:t>embedding</a:t>
            </a:r>
            <a:r>
              <a:rPr lang="zh-CN" altLang="en-US" dirty="0" smtClean="0"/>
              <a:t>的方法，根据上下文调整上面三个</a:t>
            </a:r>
            <a:r>
              <a:rPr lang="en-US" altLang="zh-CN" dirty="0" smtClean="0"/>
              <a:t>embedding</a:t>
            </a:r>
            <a:r>
              <a:rPr lang="zh-CN" altLang="en-US" dirty="0" smtClean="0"/>
              <a:t>的权重，再进行组合。以适应当前的句子。因此这是一种上下文相关的词表示。</a:t>
            </a:r>
            <a:endParaRPr lang="en-US" altLang="zh-CN" dirty="0" smtClean="0"/>
          </a:p>
          <a:p>
            <a:r>
              <a:rPr lang="zh-CN" altLang="en-US" dirty="0" smtClean="0"/>
              <a:t>前文会经过正向的</a:t>
            </a:r>
            <a:r>
              <a:rPr lang="en-US" altLang="zh-CN" dirty="0" err="1" smtClean="0"/>
              <a:t>lstm</a:t>
            </a:r>
            <a:r>
              <a:rPr lang="zh-CN" altLang="en-US" dirty="0" smtClean="0"/>
              <a:t>，后文会经过反向的</a:t>
            </a:r>
            <a:r>
              <a:rPr lang="en-US" altLang="zh-CN" dirty="0" err="1" smtClean="0"/>
              <a:t>lstm</a:t>
            </a:r>
            <a:r>
              <a:rPr lang="zh-CN" altLang="en-US" dirty="0" smtClean="0"/>
              <a:t>，组合在一起，就得到了包含上下文的结果。</a:t>
            </a:r>
            <a:endParaRPr lang="en-US" altLang="zh-CN" dirty="0" smtClean="0"/>
          </a:p>
        </p:txBody>
      </p:sp>
      <p:sp>
        <p:nvSpPr>
          <p:cNvPr id="4" name="灯片编号占位符 3"/>
          <p:cNvSpPr>
            <a:spLocks noGrp="1"/>
          </p:cNvSpPr>
          <p:nvPr>
            <p:ph type="sldNum" sz="quarter" idx="10"/>
          </p:nvPr>
        </p:nvSpPr>
        <p:spPr/>
        <p:txBody>
          <a:bodyPr/>
          <a:lstStyle/>
          <a:p>
            <a:fld id="{8D0758E6-8CE4-43D8-8703-BDAB16222765}" type="slidenum">
              <a:rPr lang="zh-CN" altLang="en-US" smtClean="0"/>
              <a:t>7</a:t>
            </a:fld>
            <a:endParaRPr lang="zh-CN" altLang="en-US"/>
          </a:p>
        </p:txBody>
      </p:sp>
    </p:spTree>
    <p:extLst>
      <p:ext uri="{BB962C8B-B14F-4D97-AF65-F5344CB8AC3E}">
        <p14:creationId xmlns:p14="http://schemas.microsoft.com/office/powerpoint/2010/main" val="40340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初始的</a:t>
            </a:r>
            <a:r>
              <a:rPr lang="en-US" altLang="zh-CN" dirty="0" smtClean="0"/>
              <a:t>word embedding </a:t>
            </a:r>
            <a:r>
              <a:rPr lang="zh-CN" altLang="en-US" dirty="0" smtClean="0"/>
              <a:t>经过双层的</a:t>
            </a:r>
            <a:r>
              <a:rPr lang="en-US" altLang="zh-CN" dirty="0" err="1" smtClean="0"/>
              <a:t>lstm</a:t>
            </a:r>
            <a:r>
              <a:rPr lang="zh-CN" altLang="en-US" dirty="0" smtClean="0"/>
              <a:t>网络，得到两个</a:t>
            </a:r>
            <a:r>
              <a:rPr lang="en-US" altLang="zh-CN" dirty="0" smtClean="0"/>
              <a:t>layer embedding</a:t>
            </a:r>
            <a:r>
              <a:rPr lang="zh-CN" altLang="en-US" dirty="0" smtClean="0"/>
              <a:t>，这样每个词就得到了三个</a:t>
            </a:r>
            <a:r>
              <a:rPr lang="en-US" altLang="zh-CN" dirty="0" smtClean="0"/>
              <a:t>embedding</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8</a:t>
            </a:fld>
            <a:endParaRPr lang="zh-CN" altLang="en-US"/>
          </a:p>
        </p:txBody>
      </p:sp>
    </p:spTree>
    <p:extLst>
      <p:ext uri="{BB962C8B-B14F-4D97-AF65-F5344CB8AC3E}">
        <p14:creationId xmlns:p14="http://schemas.microsoft.com/office/powerpoint/2010/main" val="137003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i="1" dirty="0" smtClean="0"/>
              <a:t>Question Answer(</a:t>
            </a:r>
            <a:r>
              <a:rPr lang="en-US" altLang="zh-CN" sz="1200" i="1" dirty="0" err="1" smtClean="0"/>
              <a:t>SQuAD</a:t>
            </a:r>
            <a:r>
              <a:rPr lang="en-US" altLang="zh-CN" sz="1200" i="1" dirty="0" smtClean="0"/>
              <a:t>)  	</a:t>
            </a:r>
            <a:r>
              <a:rPr lang="zh-CN" altLang="en-US" sz="1200" i="1" dirty="0" smtClean="0"/>
              <a:t>问答</a:t>
            </a:r>
            <a:r>
              <a:rPr lang="en-US" altLang="zh-CN" sz="1200" i="1" dirty="0" smtClean="0"/>
              <a:t>	</a:t>
            </a:r>
            <a:r>
              <a:rPr lang="en-US" altLang="zh-CN" sz="1200" i="1" dirty="0" err="1" smtClean="0"/>
              <a:t>Sementic</a:t>
            </a:r>
            <a:r>
              <a:rPr lang="en-US" altLang="zh-CN" sz="1200" i="1" dirty="0" smtClean="0"/>
              <a:t> role labeling(SRL) </a:t>
            </a:r>
            <a:r>
              <a:rPr lang="zh-CN" altLang="en-US" sz="1200" i="1" dirty="0" smtClean="0"/>
              <a:t>语义角色标注</a:t>
            </a:r>
            <a:endParaRPr lang="en-US" altLang="zh-CN" sz="1200" i="1" dirty="0" smtClean="0"/>
          </a:p>
          <a:p>
            <a:pPr marL="0" indent="0">
              <a:buNone/>
            </a:pPr>
            <a:r>
              <a:rPr lang="en-US" altLang="zh-CN" sz="1200" i="1" dirty="0" smtClean="0"/>
              <a:t>Textual entailment(SNLI)	</a:t>
            </a:r>
            <a:r>
              <a:rPr lang="zh-CN" altLang="en-US" sz="1200" i="1" dirty="0" smtClean="0"/>
              <a:t>文本推理</a:t>
            </a:r>
            <a:r>
              <a:rPr lang="en-US" altLang="zh-CN" sz="1200" i="1" dirty="0" smtClean="0"/>
              <a:t>	</a:t>
            </a:r>
            <a:r>
              <a:rPr lang="en-US" altLang="zh-CN" sz="1200" i="1" dirty="0" err="1" smtClean="0"/>
              <a:t>Coreference</a:t>
            </a:r>
            <a:r>
              <a:rPr lang="en-US" altLang="zh-CN" sz="1200" i="1" dirty="0" smtClean="0"/>
              <a:t> resolution(</a:t>
            </a:r>
            <a:r>
              <a:rPr lang="en-US" altLang="zh-CN" sz="1200" i="1" dirty="0" err="1" smtClean="0"/>
              <a:t>Coref</a:t>
            </a:r>
            <a:r>
              <a:rPr lang="en-US" altLang="zh-CN" sz="1200" i="1" dirty="0" smtClean="0"/>
              <a:t>) </a:t>
            </a:r>
            <a:r>
              <a:rPr lang="zh-CN" altLang="en-US" sz="1200" i="1" dirty="0" smtClean="0"/>
              <a:t>消歧</a:t>
            </a:r>
            <a:endParaRPr lang="en-US" altLang="zh-CN" sz="1200" i="1" dirty="0" smtClean="0"/>
          </a:p>
          <a:p>
            <a:pPr marL="0" indent="0">
              <a:buNone/>
            </a:pPr>
            <a:r>
              <a:rPr lang="en-US" altLang="zh-CN" sz="1200" i="1" dirty="0" smtClean="0"/>
              <a:t>Name entity extraction(NER)</a:t>
            </a:r>
            <a:r>
              <a:rPr lang="zh-CN" altLang="en-US" sz="1200" i="1" dirty="0" smtClean="0"/>
              <a:t>实体识别</a:t>
            </a:r>
            <a:r>
              <a:rPr lang="en-US" altLang="zh-CN" sz="1200" i="1" dirty="0" smtClean="0"/>
              <a:t>		Sentiment analysis(SST-5) </a:t>
            </a:r>
            <a:r>
              <a:rPr lang="zh-CN" altLang="en-US" sz="1200" i="1" dirty="0" smtClean="0"/>
              <a:t>情感分析</a:t>
            </a:r>
            <a:endParaRPr lang="en-US" altLang="zh-CN" sz="1200" i="1" dirty="0" smtClean="0"/>
          </a:p>
          <a:p>
            <a:endParaRPr lang="zh-CN" altLang="en-US" dirty="0"/>
          </a:p>
        </p:txBody>
      </p:sp>
      <p:sp>
        <p:nvSpPr>
          <p:cNvPr id="4" name="灯片编号占位符 3"/>
          <p:cNvSpPr>
            <a:spLocks noGrp="1"/>
          </p:cNvSpPr>
          <p:nvPr>
            <p:ph type="sldNum" sz="quarter" idx="10"/>
          </p:nvPr>
        </p:nvSpPr>
        <p:spPr/>
        <p:txBody>
          <a:bodyPr/>
          <a:lstStyle/>
          <a:p>
            <a:fld id="{8D0758E6-8CE4-43D8-8703-BDAB16222765}" type="slidenum">
              <a:rPr lang="zh-CN" altLang="en-US" smtClean="0"/>
              <a:t>9</a:t>
            </a:fld>
            <a:endParaRPr lang="zh-CN" altLang="en-US"/>
          </a:p>
        </p:txBody>
      </p:sp>
    </p:spTree>
    <p:extLst>
      <p:ext uri="{BB962C8B-B14F-4D97-AF65-F5344CB8AC3E}">
        <p14:creationId xmlns:p14="http://schemas.microsoft.com/office/powerpoint/2010/main" val="414075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355997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410846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13443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141072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27995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276589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13627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163302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41653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384548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B951A7-AD25-4110-8894-6A307EFA43B8}"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12229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951A7-AD25-4110-8894-6A307EFA43B8}" type="datetimeFigureOut">
              <a:rPr lang="zh-CN" altLang="en-US" smtClean="0"/>
              <a:t>2019/8/28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E8EF6-2768-435F-873C-8990D31267DE}" type="slidenum">
              <a:rPr lang="zh-CN" altLang="en-US" smtClean="0"/>
              <a:t>‹#›</a:t>
            </a:fld>
            <a:endParaRPr lang="zh-CN" altLang="en-US"/>
          </a:p>
        </p:txBody>
      </p:sp>
    </p:spTree>
    <p:extLst>
      <p:ext uri="{BB962C8B-B14F-4D97-AF65-F5344CB8AC3E}">
        <p14:creationId xmlns:p14="http://schemas.microsoft.com/office/powerpoint/2010/main" val="55157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802.05365" TargetMode="External"/><Relationship Id="rId7" Type="http://schemas.openxmlformats.org/officeDocument/2006/relationships/hyperlink" Target="https://www.jiqizhixin.com/articles/06240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cloud.tencent.com/developer/article/1448400" TargetMode="External"/><Relationship Id="rId5" Type="http://schemas.openxmlformats.org/officeDocument/2006/relationships/hyperlink" Target="https://arxiv.org/pdf/1906.08237.pdf" TargetMode="External"/><Relationship Id="rId4" Type="http://schemas.openxmlformats.org/officeDocument/2006/relationships/hyperlink" Target="https://arxiv.org/abs/1810.0480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3900767"/>
            <a:ext cx="11582400" cy="2387600"/>
          </a:xfrm>
        </p:spPr>
        <p:txBody>
          <a:bodyPr>
            <a:normAutofit fontScale="90000"/>
          </a:bodyPr>
          <a:lstStyle/>
          <a:p>
            <a:pPr algn="r"/>
            <a:r>
              <a:rPr lang="en-US" altLang="zh-CN" sz="4400" dirty="0"/>
              <a:t>《</a:t>
            </a:r>
            <a:r>
              <a:rPr lang="en-US" altLang="zh-CN" sz="4400" dirty="0" smtClean="0"/>
              <a:t>Introduction of Language Understanding models》 </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sz="2700" i="1" dirty="0" smtClean="0"/>
              <a:t>Topic: Academic Salon</a:t>
            </a:r>
            <a:br>
              <a:rPr lang="en-US" altLang="zh-CN" sz="2700" i="1" dirty="0" smtClean="0"/>
            </a:br>
            <a:r>
              <a:rPr lang="en-US" altLang="zh-CN" sz="2700" i="1" dirty="0" smtClean="0"/>
              <a:t>Speaker: </a:t>
            </a:r>
            <a:r>
              <a:rPr lang="en-US" altLang="zh-CN" sz="2700" i="1" dirty="0" err="1" smtClean="0"/>
              <a:t>Fangyi</a:t>
            </a:r>
            <a:r>
              <a:rPr lang="en-US" altLang="zh-CN" sz="2700" i="1" dirty="0" smtClean="0"/>
              <a:t> Wang</a:t>
            </a:r>
            <a:br>
              <a:rPr lang="en-US" altLang="zh-CN" sz="2700" i="1" dirty="0" smtClean="0"/>
            </a:br>
            <a:r>
              <a:rPr lang="en-US" altLang="zh-CN" sz="2700" i="1" dirty="0" smtClean="0"/>
              <a:t>Date:           2019.8.28</a:t>
            </a:r>
            <a:endParaRPr lang="zh-CN" altLang="en-US" sz="2700" i="1" dirty="0"/>
          </a:p>
        </p:txBody>
      </p:sp>
      <p:sp>
        <p:nvSpPr>
          <p:cNvPr id="3" name="副标题 2"/>
          <p:cNvSpPr>
            <a:spLocks noGrp="1"/>
          </p:cNvSpPr>
          <p:nvPr>
            <p:ph type="subTitle" idx="1"/>
          </p:nvPr>
        </p:nvSpPr>
        <p:spPr/>
        <p:txBody>
          <a:bodyPr>
            <a:normAutofit/>
          </a:bodyPr>
          <a:lstStyle/>
          <a:p>
            <a:endParaRPr lang="en-US" altLang="zh-CN" dirty="0" smtClean="0"/>
          </a:p>
          <a:p>
            <a:endParaRPr lang="zh-CN" altLang="en-US" dirty="0"/>
          </a:p>
        </p:txBody>
      </p:sp>
    </p:spTree>
    <p:extLst>
      <p:ext uri="{BB962C8B-B14F-4D97-AF65-F5344CB8AC3E}">
        <p14:creationId xmlns:p14="http://schemas.microsoft.com/office/powerpoint/2010/main" val="54521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Open AI GPT: 《Improving language understanding by Generative Pre-training》</a:t>
            </a:r>
            <a:endParaRPr lang="zh-CN" altLang="en-US" sz="3600" dirty="0"/>
          </a:p>
        </p:txBody>
      </p:sp>
      <p:pic>
        <p:nvPicPr>
          <p:cNvPr id="4" name="内容占位符 3"/>
          <p:cNvPicPr>
            <a:picLocks noGrp="1" noChangeAspect="1"/>
          </p:cNvPicPr>
          <p:nvPr>
            <p:ph idx="1"/>
          </p:nvPr>
        </p:nvPicPr>
        <p:blipFill>
          <a:blip r:embed="rId3"/>
          <a:stretch>
            <a:fillRect/>
          </a:stretch>
        </p:blipFill>
        <p:spPr>
          <a:xfrm>
            <a:off x="283262" y="2096150"/>
            <a:ext cx="3709312" cy="3356044"/>
          </a:xfrm>
          <a:prstGeom prst="rect">
            <a:avLst/>
          </a:prstGeom>
        </p:spPr>
      </p:pic>
      <p:sp>
        <p:nvSpPr>
          <p:cNvPr id="6" name="右箭头 5"/>
          <p:cNvSpPr/>
          <p:nvPr/>
        </p:nvSpPr>
        <p:spPr>
          <a:xfrm>
            <a:off x="4120714" y="3216658"/>
            <a:ext cx="480315" cy="412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60809" y="3041033"/>
            <a:ext cx="1007842" cy="76362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4601029" y="1858188"/>
            <a:ext cx="7590971" cy="3541684"/>
          </a:xfrm>
          <a:prstGeom prst="rect">
            <a:avLst/>
          </a:prstGeom>
        </p:spPr>
      </p:pic>
      <p:sp>
        <p:nvSpPr>
          <p:cNvPr id="5" name="文本框 4"/>
          <p:cNvSpPr txBox="1"/>
          <p:nvPr/>
        </p:nvSpPr>
        <p:spPr>
          <a:xfrm>
            <a:off x="756745" y="6188603"/>
            <a:ext cx="6978869" cy="369332"/>
          </a:xfrm>
          <a:prstGeom prst="rect">
            <a:avLst/>
          </a:prstGeom>
          <a:noFill/>
        </p:spPr>
        <p:txBody>
          <a:bodyPr wrap="square" rtlCol="0">
            <a:spAutoFit/>
          </a:bodyPr>
          <a:lstStyle/>
          <a:p>
            <a:r>
              <a:rPr lang="en-US" altLang="zh-CN" dirty="0" smtClean="0"/>
              <a:t>Transformer</a:t>
            </a:r>
            <a:r>
              <a:rPr lang="zh-CN" altLang="en-US" dirty="0" smtClean="0"/>
              <a:t>：</a:t>
            </a:r>
            <a:r>
              <a:rPr lang="en-US" altLang="zh-CN" dirty="0" smtClean="0"/>
              <a:t>《Attention is all you needed》</a:t>
            </a:r>
          </a:p>
        </p:txBody>
      </p:sp>
    </p:spTree>
    <p:extLst>
      <p:ext uri="{BB962C8B-B14F-4D97-AF65-F5344CB8AC3E}">
        <p14:creationId xmlns:p14="http://schemas.microsoft.com/office/powerpoint/2010/main" val="203569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07499"/>
            <a:ext cx="10082835" cy="5592239"/>
          </a:xfrm>
        </p:spPr>
      </p:pic>
      <p:sp>
        <p:nvSpPr>
          <p:cNvPr id="2" name="标题 1"/>
          <p:cNvSpPr>
            <a:spLocks noGrp="1"/>
          </p:cNvSpPr>
          <p:nvPr>
            <p:ph type="title"/>
          </p:nvPr>
        </p:nvSpPr>
        <p:spPr>
          <a:xfrm>
            <a:off x="838200" y="77775"/>
            <a:ext cx="10515600" cy="1325563"/>
          </a:xfrm>
        </p:spPr>
        <p:txBody>
          <a:bodyPr>
            <a:normAutofit/>
          </a:bodyPr>
          <a:lstStyle/>
          <a:p>
            <a:r>
              <a:rPr lang="en-US" altLang="zh-CN" sz="3600" dirty="0"/>
              <a:t>Open AI GPT: 《Improving language understanding by Generative Pre-training》</a:t>
            </a:r>
            <a:endParaRPr lang="zh-CN" altLang="en-US" sz="3600" dirty="0"/>
          </a:p>
        </p:txBody>
      </p:sp>
      <p:cxnSp>
        <p:nvCxnSpPr>
          <p:cNvPr id="4" name="直接箭头连接符 3"/>
          <p:cNvCxnSpPr/>
          <p:nvPr/>
        </p:nvCxnSpPr>
        <p:spPr>
          <a:xfrm flipH="1" flipV="1">
            <a:off x="2783541" y="3346938"/>
            <a:ext cx="4652683" cy="2592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V="1">
            <a:off x="7436224" y="3496235"/>
            <a:ext cx="0" cy="24352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H="1" flipV="1">
            <a:off x="3263154" y="3346938"/>
            <a:ext cx="4173070" cy="25876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513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4769" y="1574574"/>
            <a:ext cx="10515600" cy="5283426"/>
          </a:xfrm>
        </p:spPr>
        <p:txBody>
          <a:bodyPr>
            <a:normAutofit lnSpcReduction="10000"/>
          </a:bodyPr>
          <a:lstStyle/>
          <a:p>
            <a:r>
              <a:rPr lang="en-US" altLang="zh-CN" sz="3200" dirty="0"/>
              <a:t>Natural language inference </a:t>
            </a:r>
            <a:r>
              <a:rPr lang="zh-CN" altLang="en-US" sz="3200" dirty="0" smtClean="0"/>
              <a:t>：</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pPr marL="0" indent="0">
              <a:buNone/>
            </a:pPr>
            <a:endParaRPr lang="en-US" altLang="zh-CN" sz="2400" dirty="0" smtClean="0"/>
          </a:p>
          <a:p>
            <a:pPr marL="0" indent="0">
              <a:buNone/>
            </a:pPr>
            <a:r>
              <a:rPr lang="en-US" altLang="zh-CN" sz="2400" dirty="0" smtClean="0"/>
              <a:t>MNLI</a:t>
            </a:r>
            <a:r>
              <a:rPr lang="zh-CN" altLang="en-US" sz="2400" dirty="0" smtClean="0"/>
              <a:t>：</a:t>
            </a:r>
            <a:r>
              <a:rPr lang="zh-CN" altLang="en-US" sz="2400" dirty="0"/>
              <a:t>推断两个句子是意思相近</a:t>
            </a:r>
            <a:r>
              <a:rPr lang="en-US" altLang="zh-CN" sz="2400" dirty="0"/>
              <a:t>, </a:t>
            </a:r>
            <a:r>
              <a:rPr lang="zh-CN" altLang="en-US" sz="2400" dirty="0"/>
              <a:t>矛盾</a:t>
            </a:r>
            <a:r>
              <a:rPr lang="en-US" altLang="zh-CN" sz="2400" dirty="0"/>
              <a:t>, </a:t>
            </a:r>
            <a:r>
              <a:rPr lang="zh-CN" altLang="en-US" sz="2400" dirty="0"/>
              <a:t>还是无关</a:t>
            </a:r>
            <a:r>
              <a:rPr lang="zh-CN" altLang="en-US" sz="2400" dirty="0" smtClean="0"/>
              <a:t>的</a:t>
            </a:r>
            <a:endParaRPr lang="en-US" altLang="zh-CN" sz="2400" dirty="0" smtClean="0"/>
          </a:p>
          <a:p>
            <a:pPr marL="0" indent="0">
              <a:buNone/>
            </a:pPr>
            <a:r>
              <a:rPr lang="en-US" altLang="zh-CN" sz="2400" dirty="0" smtClean="0"/>
              <a:t>SNLI</a:t>
            </a:r>
            <a:r>
              <a:rPr lang="zh-CN" altLang="en-US" sz="2400" dirty="0" smtClean="0"/>
              <a:t>：自然语言推理</a:t>
            </a:r>
            <a:r>
              <a:rPr lang="en-US" altLang="zh-CN" sz="2400" dirty="0"/>
              <a:t>	</a:t>
            </a:r>
            <a:r>
              <a:rPr lang="en-US" altLang="zh-CN" sz="2400" dirty="0" smtClean="0"/>
              <a:t>	</a:t>
            </a:r>
            <a:r>
              <a:rPr lang="en-US" altLang="zh-CN" sz="2400" dirty="0" err="1" smtClean="0"/>
              <a:t>SciTail</a:t>
            </a:r>
            <a:r>
              <a:rPr lang="zh-CN" altLang="en-US" sz="2400" dirty="0" smtClean="0"/>
              <a:t>：来自科学问答的文本数据集</a:t>
            </a:r>
            <a:endParaRPr lang="en-US" altLang="zh-CN" sz="2400" dirty="0" smtClean="0"/>
          </a:p>
          <a:p>
            <a:pPr marL="0" indent="0">
              <a:buNone/>
            </a:pPr>
            <a:r>
              <a:rPr lang="en-US" altLang="zh-CN" sz="2400" dirty="0" smtClean="0"/>
              <a:t>QNLI</a:t>
            </a:r>
            <a:r>
              <a:rPr lang="zh-CN" altLang="en-US" sz="2400" dirty="0" smtClean="0"/>
              <a:t>：问答数据集</a:t>
            </a:r>
            <a:r>
              <a:rPr lang="en-US" altLang="zh-CN" sz="2400" dirty="0" smtClean="0"/>
              <a:t>		RTE</a:t>
            </a:r>
            <a:r>
              <a:rPr lang="zh-CN" altLang="en-US" sz="2400" dirty="0" smtClean="0"/>
              <a:t>：类似于</a:t>
            </a:r>
            <a:r>
              <a:rPr lang="en-US" altLang="zh-CN" sz="2400" dirty="0" smtClean="0"/>
              <a:t>MNLI</a:t>
            </a:r>
            <a:r>
              <a:rPr lang="zh-CN" altLang="en-US" sz="2400" dirty="0" smtClean="0"/>
              <a:t>的二元推理任务</a:t>
            </a:r>
            <a:endParaRPr lang="en-US" altLang="zh-CN" sz="2400" dirty="0"/>
          </a:p>
          <a:p>
            <a:endParaRPr lang="en-US" altLang="zh-CN" sz="32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smtClean="0"/>
          </a:p>
          <a:p>
            <a:endParaRPr lang="en-US" altLang="zh-CN" sz="2400" dirty="0" smtClean="0"/>
          </a:p>
          <a:p>
            <a:pPr marL="0" indent="0">
              <a:buNone/>
            </a:pPr>
            <a:endParaRPr lang="en-US" altLang="zh-CN" sz="2400" dirty="0"/>
          </a:p>
        </p:txBody>
      </p:sp>
      <p:sp>
        <p:nvSpPr>
          <p:cNvPr id="4" name="标题 1"/>
          <p:cNvSpPr>
            <a:spLocks noGrp="1"/>
          </p:cNvSpPr>
          <p:nvPr>
            <p:ph type="title"/>
          </p:nvPr>
        </p:nvSpPr>
        <p:spPr>
          <a:xfrm>
            <a:off x="838200" y="249011"/>
            <a:ext cx="10515600" cy="1325563"/>
          </a:xfrm>
        </p:spPr>
        <p:txBody>
          <a:bodyPr>
            <a:normAutofit/>
          </a:bodyPr>
          <a:lstStyle/>
          <a:p>
            <a:r>
              <a:rPr lang="en-US" altLang="zh-CN" sz="3200" dirty="0" smtClean="0"/>
              <a:t>Open AI GPT: 《Improving language understanding by Generative Pre-training》</a:t>
            </a:r>
            <a:endParaRPr lang="zh-CN" altLang="en-US" sz="3200" dirty="0"/>
          </a:p>
        </p:txBody>
      </p:sp>
      <p:pic>
        <p:nvPicPr>
          <p:cNvPr id="5" name="图片 4"/>
          <p:cNvPicPr>
            <a:picLocks noChangeAspect="1"/>
          </p:cNvPicPr>
          <p:nvPr/>
        </p:nvPicPr>
        <p:blipFill>
          <a:blip r:embed="rId3"/>
          <a:stretch>
            <a:fillRect/>
          </a:stretch>
        </p:blipFill>
        <p:spPr>
          <a:xfrm>
            <a:off x="644769" y="2008696"/>
            <a:ext cx="11173133" cy="3295672"/>
          </a:xfrm>
          <a:prstGeom prst="rect">
            <a:avLst/>
          </a:prstGeom>
        </p:spPr>
      </p:pic>
    </p:spTree>
    <p:extLst>
      <p:ext uri="{BB962C8B-B14F-4D97-AF65-F5344CB8AC3E}">
        <p14:creationId xmlns:p14="http://schemas.microsoft.com/office/powerpoint/2010/main" val="39072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Open AI GPT: 《Improving language understanding by Generative Pre-training》</a:t>
            </a:r>
            <a:endParaRPr lang="zh-CN" altLang="en-US" sz="3600" dirty="0"/>
          </a:p>
        </p:txBody>
      </p:sp>
      <p:sp>
        <p:nvSpPr>
          <p:cNvPr id="3" name="内容占位符 2"/>
          <p:cNvSpPr>
            <a:spLocks noGrp="1"/>
          </p:cNvSpPr>
          <p:nvPr>
            <p:ph idx="1"/>
          </p:nvPr>
        </p:nvSpPr>
        <p:spPr>
          <a:xfrm>
            <a:off x="746260" y="1809859"/>
            <a:ext cx="10515600" cy="4937781"/>
          </a:xfrm>
        </p:spPr>
        <p:txBody>
          <a:bodyPr>
            <a:normAutofit fontScale="92500" lnSpcReduction="10000"/>
          </a:bodyPr>
          <a:lstStyle/>
          <a:p>
            <a:r>
              <a:rPr lang="en-US" altLang="zh-CN" sz="3200" dirty="0"/>
              <a:t>Question Answering and </a:t>
            </a:r>
            <a:r>
              <a:rPr lang="en-US" altLang="zh-CN" sz="3200" dirty="0" smtClean="0"/>
              <a:t>Common sense </a:t>
            </a:r>
            <a:r>
              <a:rPr lang="en-US" altLang="zh-CN" sz="3200" dirty="0"/>
              <a:t>R</a:t>
            </a:r>
            <a:r>
              <a:rPr lang="en-US" altLang="zh-CN" sz="3200" dirty="0" smtClean="0"/>
              <a:t>easoning</a:t>
            </a:r>
            <a:r>
              <a:rPr lang="zh-CN" altLang="en-US" sz="3200" dirty="0" smtClean="0"/>
              <a:t>：</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smtClean="0"/>
          </a:p>
          <a:p>
            <a:r>
              <a:rPr lang="en-US" altLang="zh-CN" sz="3200" dirty="0" smtClean="0"/>
              <a:t>Cloze</a:t>
            </a:r>
            <a:r>
              <a:rPr lang="zh-CN" altLang="en-US" sz="3200" dirty="0" smtClean="0"/>
              <a:t>：完形填空</a:t>
            </a:r>
            <a:endParaRPr lang="en-US" altLang="zh-CN" sz="3200" dirty="0" smtClean="0"/>
          </a:p>
          <a:p>
            <a:r>
              <a:rPr lang="en-US" altLang="zh-CN" sz="3200" dirty="0"/>
              <a:t>RACE</a:t>
            </a:r>
            <a:r>
              <a:rPr lang="zh-CN" altLang="en-US" sz="3200" dirty="0" smtClean="0"/>
              <a:t>：中学测试</a:t>
            </a:r>
            <a:endParaRPr lang="en-US" altLang="zh-CN" sz="3200" dirty="0"/>
          </a:p>
          <a:p>
            <a:endParaRPr lang="zh-CN" altLang="en-US" dirty="0"/>
          </a:p>
        </p:txBody>
      </p:sp>
      <p:pic>
        <p:nvPicPr>
          <p:cNvPr id="4" name="图片 3"/>
          <p:cNvPicPr>
            <a:picLocks noChangeAspect="1"/>
          </p:cNvPicPr>
          <p:nvPr/>
        </p:nvPicPr>
        <p:blipFill>
          <a:blip r:embed="rId3"/>
          <a:stretch>
            <a:fillRect/>
          </a:stretch>
        </p:blipFill>
        <p:spPr>
          <a:xfrm>
            <a:off x="838200" y="2827864"/>
            <a:ext cx="10423660" cy="2816798"/>
          </a:xfrm>
          <a:prstGeom prst="rect">
            <a:avLst/>
          </a:prstGeom>
        </p:spPr>
      </p:pic>
    </p:spTree>
    <p:extLst>
      <p:ext uri="{BB962C8B-B14F-4D97-AF65-F5344CB8AC3E}">
        <p14:creationId xmlns:p14="http://schemas.microsoft.com/office/powerpoint/2010/main" val="107068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07832"/>
            <a:ext cx="10515600" cy="5750168"/>
          </a:xfrm>
        </p:spPr>
        <p:txBody>
          <a:bodyPr>
            <a:normAutofit/>
          </a:bodyPr>
          <a:lstStyle/>
          <a:p>
            <a:endParaRPr lang="en-US" altLang="zh-CN" sz="2400" dirty="0" smtClean="0"/>
          </a:p>
          <a:p>
            <a:r>
              <a:rPr lang="en-US" altLang="zh-CN" sz="3200" dirty="0"/>
              <a:t>Sentence </a:t>
            </a:r>
            <a:r>
              <a:rPr lang="en-US" altLang="zh-CN" sz="3200" dirty="0" smtClean="0"/>
              <a:t>similarity and Classification:</a:t>
            </a:r>
            <a:endParaRPr lang="en-US" altLang="zh-CN" sz="3200" dirty="0"/>
          </a:p>
        </p:txBody>
      </p:sp>
      <p:sp>
        <p:nvSpPr>
          <p:cNvPr id="4" name="标题 1"/>
          <p:cNvSpPr>
            <a:spLocks noGrp="1"/>
          </p:cNvSpPr>
          <p:nvPr>
            <p:ph type="title"/>
          </p:nvPr>
        </p:nvSpPr>
        <p:spPr>
          <a:xfrm>
            <a:off x="838200" y="249011"/>
            <a:ext cx="10515600" cy="1325563"/>
          </a:xfrm>
        </p:spPr>
        <p:txBody>
          <a:bodyPr>
            <a:normAutofit/>
          </a:bodyPr>
          <a:lstStyle/>
          <a:p>
            <a:r>
              <a:rPr lang="en-US" altLang="zh-CN" sz="3200" dirty="0" smtClean="0"/>
              <a:t>Open AI GPT: 《Improving language understanding by Generative Pre-training》</a:t>
            </a:r>
            <a:endParaRPr lang="zh-CN" altLang="en-US" sz="3200" dirty="0"/>
          </a:p>
        </p:txBody>
      </p:sp>
      <p:pic>
        <p:nvPicPr>
          <p:cNvPr id="2" name="图片 1"/>
          <p:cNvPicPr>
            <a:picLocks noChangeAspect="1"/>
          </p:cNvPicPr>
          <p:nvPr/>
        </p:nvPicPr>
        <p:blipFill>
          <a:blip r:embed="rId3"/>
          <a:stretch>
            <a:fillRect/>
          </a:stretch>
        </p:blipFill>
        <p:spPr>
          <a:xfrm>
            <a:off x="838200" y="2433395"/>
            <a:ext cx="10201837" cy="3493179"/>
          </a:xfrm>
          <a:prstGeom prst="rect">
            <a:avLst/>
          </a:prstGeom>
        </p:spPr>
      </p:pic>
    </p:spTree>
    <p:extLst>
      <p:ext uri="{BB962C8B-B14F-4D97-AF65-F5344CB8AC3E}">
        <p14:creationId xmlns:p14="http://schemas.microsoft.com/office/powerpoint/2010/main" val="47698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BERT:《</a:t>
            </a:r>
            <a:r>
              <a:rPr lang="en-US" altLang="zh-CN" dirty="0"/>
              <a:t> </a:t>
            </a:r>
            <a:r>
              <a:rPr lang="en-US" altLang="zh-CN" dirty="0" smtClean="0"/>
              <a:t>Pre-training </a:t>
            </a:r>
            <a:r>
              <a:rPr lang="en-US" altLang="zh-CN" dirty="0"/>
              <a:t>of Deep Bidirectional Transformers </a:t>
            </a:r>
            <a:r>
              <a:rPr lang="en-US" altLang="zh-CN" dirty="0" err="1"/>
              <a:t>forLanguage</a:t>
            </a:r>
            <a:r>
              <a:rPr lang="en-US" altLang="zh-CN" dirty="0"/>
              <a:t> Understanding </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Bidirectional Transformer Encoder Representation </a:t>
            </a:r>
          </a:p>
          <a:p>
            <a:endParaRPr lang="zh-CN" altLang="en-US" dirty="0"/>
          </a:p>
        </p:txBody>
      </p:sp>
      <p:pic>
        <p:nvPicPr>
          <p:cNvPr id="4" name="图片 3"/>
          <p:cNvPicPr>
            <a:picLocks noChangeAspect="1"/>
          </p:cNvPicPr>
          <p:nvPr/>
        </p:nvPicPr>
        <p:blipFill>
          <a:blip r:embed="rId3"/>
          <a:stretch>
            <a:fillRect/>
          </a:stretch>
        </p:blipFill>
        <p:spPr>
          <a:xfrm>
            <a:off x="3066371" y="2688462"/>
            <a:ext cx="3029629" cy="2786374"/>
          </a:xfrm>
          <a:prstGeom prst="rect">
            <a:avLst/>
          </a:prstGeom>
        </p:spPr>
      </p:pic>
      <p:pic>
        <p:nvPicPr>
          <p:cNvPr id="5" name="图片 4"/>
          <p:cNvPicPr>
            <a:picLocks noChangeAspect="1"/>
          </p:cNvPicPr>
          <p:nvPr/>
        </p:nvPicPr>
        <p:blipFill>
          <a:blip r:embed="rId4"/>
          <a:stretch>
            <a:fillRect/>
          </a:stretch>
        </p:blipFill>
        <p:spPr>
          <a:xfrm>
            <a:off x="64195" y="2734420"/>
            <a:ext cx="3002176" cy="2716254"/>
          </a:xfrm>
          <a:prstGeom prst="rect">
            <a:avLst/>
          </a:prstGeom>
        </p:spPr>
      </p:pic>
      <p:pic>
        <p:nvPicPr>
          <p:cNvPr id="6" name="图片 5"/>
          <p:cNvPicPr>
            <a:picLocks noChangeAspect="1"/>
          </p:cNvPicPr>
          <p:nvPr/>
        </p:nvPicPr>
        <p:blipFill>
          <a:blip r:embed="rId5"/>
          <a:stretch>
            <a:fillRect/>
          </a:stretch>
        </p:blipFill>
        <p:spPr>
          <a:xfrm>
            <a:off x="6096000" y="2619005"/>
            <a:ext cx="6031805" cy="2764578"/>
          </a:xfrm>
          <a:prstGeom prst="rect">
            <a:avLst/>
          </a:prstGeom>
        </p:spPr>
      </p:pic>
    </p:spTree>
    <p:extLst>
      <p:ext uri="{BB962C8B-B14F-4D97-AF65-F5344CB8AC3E}">
        <p14:creationId xmlns:p14="http://schemas.microsoft.com/office/powerpoint/2010/main" val="224160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6143"/>
            <a:ext cx="10515600" cy="1325563"/>
          </a:xfrm>
        </p:spPr>
        <p:txBody>
          <a:bodyPr>
            <a:normAutofit/>
          </a:bodyPr>
          <a:lstStyle/>
          <a:p>
            <a:r>
              <a:rPr lang="en-US" altLang="zh-CN" sz="4000" dirty="0" smtClean="0"/>
              <a:t>BERT:《</a:t>
            </a:r>
            <a:r>
              <a:rPr lang="en-US" altLang="zh-CN" sz="4000" dirty="0"/>
              <a:t> </a:t>
            </a:r>
            <a:r>
              <a:rPr lang="en-US" altLang="zh-CN" sz="4000" dirty="0" smtClean="0"/>
              <a:t>Pre-training </a:t>
            </a:r>
            <a:r>
              <a:rPr lang="en-US" altLang="zh-CN" sz="4000" dirty="0"/>
              <a:t>of Deep Bidirectional Transformers </a:t>
            </a:r>
            <a:r>
              <a:rPr lang="en-US" altLang="zh-CN" sz="4000" dirty="0" smtClean="0"/>
              <a:t>for Language </a:t>
            </a:r>
            <a:r>
              <a:rPr lang="en-US" altLang="zh-CN" sz="4000" dirty="0"/>
              <a:t>Understanding </a:t>
            </a:r>
            <a:r>
              <a:rPr lang="en-US" altLang="zh-CN" sz="4000" dirty="0" smtClean="0"/>
              <a:t>》</a:t>
            </a:r>
            <a:endParaRPr lang="zh-CN" altLang="en-US" sz="4000"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807763"/>
            <a:ext cx="9570357" cy="3207842"/>
          </a:xfrm>
        </p:spPr>
      </p:pic>
      <p:sp>
        <p:nvSpPr>
          <p:cNvPr id="8" name="文本框 7"/>
          <p:cNvSpPr txBox="1"/>
          <p:nvPr/>
        </p:nvSpPr>
        <p:spPr>
          <a:xfrm>
            <a:off x="1654629" y="1828800"/>
            <a:ext cx="8650514" cy="584775"/>
          </a:xfrm>
          <a:prstGeom prst="rect">
            <a:avLst/>
          </a:prstGeom>
          <a:noFill/>
        </p:spPr>
        <p:txBody>
          <a:bodyPr wrap="square" rtlCol="0">
            <a:spAutoFit/>
          </a:bodyPr>
          <a:lstStyle/>
          <a:p>
            <a:r>
              <a:rPr lang="en-US" altLang="zh-CN" sz="3200" dirty="0" smtClean="0"/>
              <a:t>	  Bert					         GPT</a:t>
            </a:r>
            <a:endParaRPr lang="zh-CN" altLang="en-US" sz="3200" dirty="0"/>
          </a:p>
        </p:txBody>
      </p:sp>
      <p:sp>
        <p:nvSpPr>
          <p:cNvPr id="9" name="文本框 8"/>
          <p:cNvSpPr txBox="1"/>
          <p:nvPr/>
        </p:nvSpPr>
        <p:spPr>
          <a:xfrm>
            <a:off x="415924" y="6007781"/>
            <a:ext cx="10182679" cy="1077218"/>
          </a:xfrm>
          <a:prstGeom prst="rect">
            <a:avLst/>
          </a:prstGeom>
          <a:noFill/>
        </p:spPr>
        <p:txBody>
          <a:bodyPr wrap="square" rtlCol="0">
            <a:spAutoFit/>
          </a:bodyPr>
          <a:lstStyle/>
          <a:p>
            <a:r>
              <a:rPr lang="en-US" altLang="zh-CN" sz="3200" dirty="0" smtClean="0"/>
              <a:t>	  Transformer Encoder              Transformer Decoder					         </a:t>
            </a:r>
            <a:endParaRPr lang="zh-CN" altLang="en-US" sz="3200" dirty="0"/>
          </a:p>
        </p:txBody>
      </p:sp>
    </p:spTree>
    <p:extLst>
      <p:ext uri="{BB962C8B-B14F-4D97-AF65-F5344CB8AC3E}">
        <p14:creationId xmlns:p14="http://schemas.microsoft.com/office/powerpoint/2010/main" val="206675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BERT:《</a:t>
            </a:r>
            <a:r>
              <a:rPr lang="en-US" altLang="zh-CN" sz="4000" dirty="0"/>
              <a:t> </a:t>
            </a:r>
            <a:r>
              <a:rPr lang="en-US" altLang="zh-CN" sz="4000" dirty="0" smtClean="0"/>
              <a:t>Pre-training </a:t>
            </a:r>
            <a:r>
              <a:rPr lang="en-US" altLang="zh-CN" sz="4000" dirty="0"/>
              <a:t>of Deep Bidirectional Transformers </a:t>
            </a:r>
            <a:r>
              <a:rPr lang="en-US" altLang="zh-CN" sz="4000" dirty="0" smtClean="0"/>
              <a:t>for Language </a:t>
            </a:r>
            <a:r>
              <a:rPr lang="en-US" altLang="zh-CN" sz="4000" dirty="0"/>
              <a:t>Understanding </a:t>
            </a:r>
            <a:r>
              <a:rPr lang="en-US" altLang="zh-CN" sz="4000" dirty="0" smtClean="0"/>
              <a:t>》</a:t>
            </a:r>
            <a:endParaRPr lang="zh-CN" altLang="en-US" sz="4000" dirty="0"/>
          </a:p>
        </p:txBody>
      </p:sp>
      <p:sp>
        <p:nvSpPr>
          <p:cNvPr id="3" name="内容占位符 2"/>
          <p:cNvSpPr>
            <a:spLocks noGrp="1"/>
          </p:cNvSpPr>
          <p:nvPr>
            <p:ph idx="1"/>
          </p:nvPr>
        </p:nvSpPr>
        <p:spPr>
          <a:xfrm>
            <a:off x="620485" y="1690688"/>
            <a:ext cx="10515600" cy="5533119"/>
          </a:xfrm>
        </p:spPr>
        <p:txBody>
          <a:bodyPr>
            <a:normAutofit fontScale="32500" lnSpcReduction="20000"/>
          </a:bodyPr>
          <a:lstStyle/>
          <a:p>
            <a:r>
              <a:rPr lang="en-US" altLang="zh-CN" sz="8000" dirty="0" smtClean="0"/>
              <a:t>Input Representation</a:t>
            </a:r>
          </a:p>
          <a:p>
            <a:endParaRPr lang="en-US" altLang="zh-CN" sz="5500" dirty="0"/>
          </a:p>
          <a:p>
            <a:endParaRPr lang="en-US" altLang="zh-CN" sz="5500" dirty="0" smtClean="0"/>
          </a:p>
          <a:p>
            <a:endParaRPr lang="en-US" altLang="zh-CN" sz="5500" dirty="0"/>
          </a:p>
          <a:p>
            <a:endParaRPr lang="en-US" altLang="zh-CN" sz="5500" dirty="0" smtClean="0"/>
          </a:p>
          <a:p>
            <a:endParaRPr lang="en-US" altLang="zh-CN" sz="5500" dirty="0"/>
          </a:p>
          <a:p>
            <a:endParaRPr lang="en-US" altLang="zh-CN" sz="5500" dirty="0" smtClean="0"/>
          </a:p>
          <a:p>
            <a:endParaRPr lang="en-US" altLang="zh-CN" sz="5500" dirty="0"/>
          </a:p>
          <a:p>
            <a:endParaRPr lang="en-US" altLang="zh-CN" sz="5500" dirty="0" smtClean="0"/>
          </a:p>
          <a:p>
            <a:endParaRPr lang="en-US" altLang="zh-CN" sz="5500" dirty="0" smtClean="0"/>
          </a:p>
          <a:p>
            <a:pPr marL="0" indent="0">
              <a:buNone/>
            </a:pPr>
            <a:endParaRPr lang="en-US" altLang="zh-CN" sz="6200" dirty="0"/>
          </a:p>
          <a:p>
            <a:r>
              <a:rPr lang="en-US" altLang="zh-CN" sz="6200" dirty="0" err="1" smtClean="0"/>
              <a:t>WordPiece</a:t>
            </a:r>
            <a:r>
              <a:rPr lang="en-US" altLang="zh-CN" sz="6200" dirty="0" smtClean="0"/>
              <a:t> embedding with a 30,000 token vocabulary</a:t>
            </a:r>
          </a:p>
          <a:p>
            <a:r>
              <a:rPr lang="en-US" altLang="zh-CN" sz="6200" dirty="0" smtClean="0"/>
              <a:t>Learned positional embedding with supported sequence length up to 512 tokens</a:t>
            </a:r>
          </a:p>
          <a:p>
            <a:r>
              <a:rPr lang="en-US" altLang="zh-CN" sz="6200" dirty="0" smtClean="0"/>
              <a:t>Add first token [</a:t>
            </a:r>
            <a:r>
              <a:rPr lang="en-US" altLang="zh-CN" sz="6200" dirty="0" err="1" smtClean="0"/>
              <a:t>cls</a:t>
            </a:r>
            <a:r>
              <a:rPr lang="en-US" altLang="zh-CN" sz="6200" dirty="0" smtClean="0"/>
              <a:t>]</a:t>
            </a:r>
          </a:p>
          <a:p>
            <a:r>
              <a:rPr lang="en-US" altLang="zh-CN" sz="6200" dirty="0" smtClean="0"/>
              <a:t>Add separated token [</a:t>
            </a:r>
            <a:r>
              <a:rPr lang="en-US" altLang="zh-CN" sz="6200" dirty="0" err="1" smtClean="0"/>
              <a:t>sep</a:t>
            </a:r>
            <a:r>
              <a:rPr lang="en-US" altLang="zh-CN" sz="6200" dirty="0" smtClean="0"/>
              <a:t>]</a:t>
            </a:r>
          </a:p>
        </p:txBody>
      </p:sp>
      <p:pic>
        <p:nvPicPr>
          <p:cNvPr id="5" name="图片 4"/>
          <p:cNvPicPr>
            <a:picLocks noChangeAspect="1"/>
          </p:cNvPicPr>
          <p:nvPr/>
        </p:nvPicPr>
        <p:blipFill>
          <a:blip r:embed="rId3"/>
          <a:stretch>
            <a:fillRect/>
          </a:stretch>
        </p:blipFill>
        <p:spPr>
          <a:xfrm>
            <a:off x="1810657" y="2270349"/>
            <a:ext cx="8958943" cy="2799670"/>
          </a:xfrm>
          <a:prstGeom prst="rect">
            <a:avLst/>
          </a:prstGeom>
        </p:spPr>
      </p:pic>
    </p:spTree>
    <p:extLst>
      <p:ext uri="{BB962C8B-B14F-4D97-AF65-F5344CB8AC3E}">
        <p14:creationId xmlns:p14="http://schemas.microsoft.com/office/powerpoint/2010/main" val="302153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BERT:《</a:t>
            </a:r>
            <a:r>
              <a:rPr lang="en-US" altLang="zh-CN" sz="4000" dirty="0"/>
              <a:t> </a:t>
            </a:r>
            <a:r>
              <a:rPr lang="en-US" altLang="zh-CN" sz="4000" dirty="0" smtClean="0"/>
              <a:t>Pre-training </a:t>
            </a:r>
            <a:r>
              <a:rPr lang="en-US" altLang="zh-CN" sz="4000" dirty="0"/>
              <a:t>of Deep Bidirectional Transformers </a:t>
            </a:r>
            <a:r>
              <a:rPr lang="en-US" altLang="zh-CN" sz="4000" dirty="0" smtClean="0"/>
              <a:t>for Language </a:t>
            </a:r>
            <a:r>
              <a:rPr lang="en-US" altLang="zh-CN" sz="4000" dirty="0"/>
              <a:t>Understanding </a:t>
            </a:r>
            <a:r>
              <a:rPr lang="en-US" altLang="zh-CN" sz="4000" dirty="0" smtClean="0"/>
              <a:t>》</a:t>
            </a:r>
            <a:endParaRPr lang="zh-CN" altLang="en-US" sz="4000" dirty="0"/>
          </a:p>
        </p:txBody>
      </p:sp>
      <p:pic>
        <p:nvPicPr>
          <p:cNvPr id="13" name="内容占位符 12"/>
          <p:cNvPicPr>
            <a:picLocks noGrp="1" noChangeAspect="1"/>
          </p:cNvPicPr>
          <p:nvPr>
            <p:ph idx="1"/>
          </p:nvPr>
        </p:nvPicPr>
        <p:blipFill>
          <a:blip r:embed="rId3"/>
          <a:stretch>
            <a:fillRect/>
          </a:stretch>
        </p:blipFill>
        <p:spPr>
          <a:xfrm>
            <a:off x="671492" y="2106547"/>
            <a:ext cx="10849015" cy="4439396"/>
          </a:xfrm>
          <a:prstGeom prst="rect">
            <a:avLst/>
          </a:prstGeom>
        </p:spPr>
      </p:pic>
    </p:spTree>
    <p:extLst>
      <p:ext uri="{BB962C8B-B14F-4D97-AF65-F5344CB8AC3E}">
        <p14:creationId xmlns:p14="http://schemas.microsoft.com/office/powerpoint/2010/main" val="2008349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Pre-training Task1——</a:t>
            </a:r>
            <a:r>
              <a:rPr lang="en-US" altLang="zh-CN" dirty="0"/>
              <a:t>Masked </a:t>
            </a:r>
            <a:r>
              <a:rPr lang="en-US" altLang="zh-CN" dirty="0" smtClean="0"/>
              <a:t>LM</a:t>
            </a:r>
            <a:endParaRPr lang="zh-CN" altLang="en-US" dirty="0"/>
          </a:p>
        </p:txBody>
      </p:sp>
      <p:sp>
        <p:nvSpPr>
          <p:cNvPr id="3" name="内容占位符 2"/>
          <p:cNvSpPr>
            <a:spLocks noGrp="1"/>
          </p:cNvSpPr>
          <p:nvPr>
            <p:ph idx="1"/>
          </p:nvPr>
        </p:nvSpPr>
        <p:spPr>
          <a:xfrm>
            <a:off x="838200" y="1690688"/>
            <a:ext cx="10515600" cy="5032375"/>
          </a:xfrm>
        </p:spPr>
        <p:txBody>
          <a:bodyPr>
            <a:normAutofit/>
          </a:bodyPr>
          <a:lstStyle/>
          <a:p>
            <a:pPr marL="0" indent="0">
              <a:buNone/>
            </a:pPr>
            <a:r>
              <a:rPr lang="en-US" altLang="zh-CN" dirty="0"/>
              <a:t>M</a:t>
            </a:r>
            <a:r>
              <a:rPr lang="en-US" altLang="zh-CN" dirty="0" smtClean="0"/>
              <a:t>ask 15% </a:t>
            </a:r>
            <a:r>
              <a:rPr lang="en-US" altLang="zh-CN" dirty="0"/>
              <a:t>of the </a:t>
            </a:r>
            <a:r>
              <a:rPr lang="en-US" altLang="zh-CN" dirty="0" smtClean="0"/>
              <a:t>input tokens </a:t>
            </a:r>
            <a:r>
              <a:rPr lang="en-US" altLang="zh-CN" dirty="0"/>
              <a:t>at random, and then predict those </a:t>
            </a:r>
            <a:r>
              <a:rPr lang="en-US" altLang="zh-CN" dirty="0" smtClean="0"/>
              <a:t>masked tokens. (</a:t>
            </a:r>
            <a:r>
              <a:rPr lang="zh-CN" altLang="en-US" dirty="0" smtClean="0"/>
              <a:t>完形填空</a:t>
            </a:r>
            <a:r>
              <a:rPr lang="en-US" altLang="zh-CN" dirty="0" smtClean="0"/>
              <a:t>)</a:t>
            </a:r>
          </a:p>
          <a:p>
            <a:pPr marL="0" indent="0">
              <a:buNone/>
            </a:pPr>
            <a:r>
              <a:rPr lang="en-US" altLang="zh-CN" i="1" dirty="0" smtClean="0"/>
              <a:t>e.g</a:t>
            </a:r>
            <a:r>
              <a:rPr lang="en-US" altLang="zh-CN" i="1" dirty="0"/>
              <a:t>., my dog </a:t>
            </a:r>
            <a:r>
              <a:rPr lang="en-US" altLang="zh-CN" i="1" dirty="0" smtClean="0"/>
              <a:t>is </a:t>
            </a:r>
            <a:r>
              <a:rPr lang="en-US" altLang="zh-CN" i="1" dirty="0"/>
              <a:t>hairy</a:t>
            </a:r>
            <a:r>
              <a:rPr lang="en-US" altLang="zh-CN" i="1" dirty="0" smtClean="0"/>
              <a:t>.</a:t>
            </a:r>
            <a:endParaRPr lang="en-US" altLang="zh-CN" i="1" dirty="0"/>
          </a:p>
          <a:p>
            <a:pPr marL="0" indent="0">
              <a:buNone/>
            </a:pPr>
            <a:r>
              <a:rPr lang="zh-CN" altLang="en-US" sz="2400" dirty="0" smtClean="0"/>
              <a:t>（</a:t>
            </a:r>
            <a:r>
              <a:rPr lang="en-US" altLang="zh-CN" sz="2400" dirty="0" smtClean="0"/>
              <a:t>1</a:t>
            </a:r>
            <a:r>
              <a:rPr lang="zh-CN" altLang="en-US" sz="2400" dirty="0" smtClean="0"/>
              <a:t>）</a:t>
            </a:r>
            <a:r>
              <a:rPr lang="en-US" altLang="zh-CN" sz="2400" dirty="0" smtClean="0"/>
              <a:t>80% of the time: replace the word with  [MASK] token. </a:t>
            </a:r>
          </a:p>
          <a:p>
            <a:pPr marL="0" indent="0">
              <a:buNone/>
            </a:pPr>
            <a:r>
              <a:rPr lang="en-US" altLang="zh-CN" sz="2400" dirty="0" smtClean="0"/>
              <a:t>	</a:t>
            </a:r>
            <a:r>
              <a:rPr lang="en-US" altLang="zh-CN" sz="2400" i="1" dirty="0"/>
              <a:t>my dog is </a:t>
            </a:r>
            <a:r>
              <a:rPr lang="en-US" altLang="zh-CN" sz="2400" i="1" dirty="0" smtClean="0"/>
              <a:t>[MASK].</a:t>
            </a:r>
          </a:p>
          <a:p>
            <a:pPr marL="0" indent="0">
              <a:buNone/>
            </a:pPr>
            <a:r>
              <a:rPr lang="zh-CN" altLang="en-US" sz="2400" dirty="0" smtClean="0"/>
              <a:t>（</a:t>
            </a:r>
            <a:r>
              <a:rPr lang="en-US" altLang="zh-CN" sz="2400" dirty="0" smtClean="0"/>
              <a:t>2</a:t>
            </a:r>
            <a:r>
              <a:rPr lang="zh-CN" altLang="en-US" sz="2400" dirty="0" smtClean="0"/>
              <a:t>）</a:t>
            </a:r>
            <a:r>
              <a:rPr lang="en-US" altLang="zh-CN" sz="2400" dirty="0" smtClean="0"/>
              <a:t>10% </a:t>
            </a:r>
            <a:r>
              <a:rPr lang="en-US" altLang="zh-CN" sz="2400" dirty="0"/>
              <a:t>of the time: replace the word with  </a:t>
            </a:r>
            <a:r>
              <a:rPr lang="en-US" altLang="zh-CN" sz="2400" dirty="0" smtClean="0"/>
              <a:t>random word.</a:t>
            </a:r>
          </a:p>
          <a:p>
            <a:pPr marL="0" indent="0">
              <a:buNone/>
            </a:pPr>
            <a:r>
              <a:rPr lang="en-US" altLang="zh-CN" sz="2400" dirty="0" smtClean="0"/>
              <a:t>	</a:t>
            </a:r>
            <a:r>
              <a:rPr lang="en-US" altLang="zh-CN" sz="2400" i="1" dirty="0" smtClean="0"/>
              <a:t>my </a:t>
            </a:r>
            <a:r>
              <a:rPr lang="en-US" altLang="zh-CN" sz="2400" i="1" dirty="0"/>
              <a:t>dog is </a:t>
            </a:r>
            <a:r>
              <a:rPr lang="en-US" altLang="zh-CN" sz="2400" i="1" dirty="0" smtClean="0"/>
              <a:t>apple.</a:t>
            </a:r>
          </a:p>
          <a:p>
            <a:pPr marL="0" indent="0">
              <a:buNone/>
            </a:pPr>
            <a:r>
              <a:rPr lang="zh-CN" altLang="en-US" sz="2400" dirty="0" smtClean="0"/>
              <a:t>（</a:t>
            </a:r>
            <a:r>
              <a:rPr lang="en-US" altLang="zh-CN" sz="2400" dirty="0" smtClean="0"/>
              <a:t>3</a:t>
            </a:r>
            <a:r>
              <a:rPr lang="zh-CN" altLang="en-US" sz="2400" dirty="0" smtClean="0"/>
              <a:t>）</a:t>
            </a:r>
            <a:r>
              <a:rPr lang="en-US" altLang="zh-CN" sz="2400" dirty="0" smtClean="0"/>
              <a:t>10% </a:t>
            </a:r>
            <a:r>
              <a:rPr lang="en-US" altLang="zh-CN" sz="2400" dirty="0"/>
              <a:t>of the time: </a:t>
            </a:r>
            <a:r>
              <a:rPr lang="en-US" altLang="zh-CN" sz="2400" dirty="0" smtClean="0"/>
              <a:t>keep the word unchanged.</a:t>
            </a:r>
            <a:endParaRPr lang="en-US" altLang="zh-CN" sz="2400" dirty="0"/>
          </a:p>
          <a:p>
            <a:pPr marL="0" indent="0">
              <a:buNone/>
            </a:pPr>
            <a:r>
              <a:rPr lang="en-US" altLang="zh-CN" sz="2400" dirty="0" smtClean="0"/>
              <a:t>	</a:t>
            </a:r>
            <a:r>
              <a:rPr lang="en-US" altLang="zh-CN" sz="2400" i="1" dirty="0" smtClean="0"/>
              <a:t>my </a:t>
            </a:r>
            <a:r>
              <a:rPr lang="en-US" altLang="zh-CN" sz="2400" i="1" dirty="0"/>
              <a:t>dog is hairy</a:t>
            </a:r>
            <a:r>
              <a:rPr lang="en-US" altLang="zh-CN" sz="2400" i="1" dirty="0" smtClean="0"/>
              <a:t>.</a:t>
            </a:r>
            <a:endParaRPr lang="en-US" altLang="zh-CN" sz="2400" i="1" dirty="0"/>
          </a:p>
        </p:txBody>
      </p:sp>
    </p:spTree>
    <p:extLst>
      <p:ext uri="{BB962C8B-B14F-4D97-AF65-F5344CB8AC3E}">
        <p14:creationId xmlns:p14="http://schemas.microsoft.com/office/powerpoint/2010/main" val="39897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b="8333"/>
          <a:stretch/>
        </p:blipFill>
        <p:spPr>
          <a:xfrm>
            <a:off x="2679152" y="4903077"/>
            <a:ext cx="6454775" cy="1907626"/>
          </a:xfrm>
          <a:prstGeom prst="rect">
            <a:avLst/>
          </a:prstGeom>
        </p:spPr>
      </p:pic>
      <p:sp>
        <p:nvSpPr>
          <p:cNvPr id="2" name="标题 1"/>
          <p:cNvSpPr>
            <a:spLocks noGrp="1"/>
          </p:cNvSpPr>
          <p:nvPr>
            <p:ph type="title"/>
          </p:nvPr>
        </p:nvSpPr>
        <p:spPr>
          <a:xfrm>
            <a:off x="838200" y="743467"/>
            <a:ext cx="10515600" cy="1325563"/>
          </a:xfrm>
        </p:spPr>
        <p:txBody>
          <a:bodyPr>
            <a:normAutofit fontScale="90000"/>
          </a:bodyPr>
          <a:lstStyle/>
          <a:p>
            <a:r>
              <a:rPr lang="en-US" altLang="zh-CN" sz="4000" dirty="0" smtClean="0"/>
              <a:t>How does machine understand natural language</a:t>
            </a:r>
            <a:r>
              <a:rPr lang="zh-CN" altLang="en-US" sz="4000" dirty="0" smtClean="0"/>
              <a:t>？</a:t>
            </a:r>
            <a:r>
              <a:rPr lang="en-US" altLang="zh-CN" sz="4000" dirty="0" smtClean="0"/>
              <a:t/>
            </a:r>
            <a:br>
              <a:rPr lang="en-US" altLang="zh-CN" sz="4000" dirty="0" smtClean="0"/>
            </a:br>
            <a:r>
              <a:rPr lang="en-US" altLang="zh-CN" sz="4000" dirty="0" smtClean="0"/>
              <a:t>——</a:t>
            </a:r>
            <a:r>
              <a:rPr lang="en-US" altLang="zh-CN" sz="4000" dirty="0"/>
              <a:t>Word representation</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sz="2400" dirty="0" smtClean="0"/>
              <a:t>one-hot encoding</a:t>
            </a:r>
          </a:p>
          <a:p>
            <a:endParaRPr lang="en-US" altLang="zh-CN" sz="2400" dirty="0"/>
          </a:p>
          <a:p>
            <a:endParaRPr lang="en-US" altLang="zh-CN" sz="2400" dirty="0" smtClean="0"/>
          </a:p>
          <a:p>
            <a:endParaRPr lang="en-US" altLang="zh-CN" sz="2400" dirty="0"/>
          </a:p>
          <a:p>
            <a:pPr marL="0" indent="0">
              <a:buNone/>
            </a:pPr>
            <a:endParaRPr lang="en-US" altLang="zh-CN" sz="2400" dirty="0"/>
          </a:p>
          <a:p>
            <a:pPr marL="0" indent="0">
              <a:buNone/>
            </a:pPr>
            <a:endParaRPr lang="en-US" altLang="zh-CN" sz="2400" dirty="0" smtClean="0"/>
          </a:p>
          <a:p>
            <a:r>
              <a:rPr lang="en-US" altLang="zh-CN" sz="2400" dirty="0" smtClean="0">
                <a:sym typeface="Wingdings" panose="05000000000000000000" pitchFamily="2" charset="2"/>
              </a:rPr>
              <a:t>Distributed Representation: word embedding</a:t>
            </a:r>
          </a:p>
          <a:p>
            <a:endParaRPr lang="en-US" altLang="zh-CN" sz="2400" dirty="0"/>
          </a:p>
        </p:txBody>
      </p:sp>
      <p:pic>
        <p:nvPicPr>
          <p:cNvPr id="4" name="图片 3"/>
          <p:cNvPicPr>
            <a:picLocks noChangeAspect="1"/>
          </p:cNvPicPr>
          <p:nvPr/>
        </p:nvPicPr>
        <p:blipFill>
          <a:blip r:embed="rId4"/>
          <a:stretch>
            <a:fillRect/>
          </a:stretch>
        </p:blipFill>
        <p:spPr>
          <a:xfrm>
            <a:off x="2929976" y="2438303"/>
            <a:ext cx="5953125" cy="2095500"/>
          </a:xfrm>
          <a:prstGeom prst="rect">
            <a:avLst/>
          </a:prstGeom>
        </p:spPr>
      </p:pic>
    </p:spTree>
    <p:extLst>
      <p:ext uri="{BB962C8B-B14F-4D97-AF65-F5344CB8AC3E}">
        <p14:creationId xmlns:p14="http://schemas.microsoft.com/office/powerpoint/2010/main" val="3536575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Pre-training Task2——Next Sentence Prediction</a:t>
            </a:r>
            <a:endParaRPr lang="zh-CN" altLang="en-US" sz="4000" dirty="0"/>
          </a:p>
        </p:txBody>
      </p:sp>
      <p:sp>
        <p:nvSpPr>
          <p:cNvPr id="3" name="内容占位符 2"/>
          <p:cNvSpPr>
            <a:spLocks noGrp="1"/>
          </p:cNvSpPr>
          <p:nvPr>
            <p:ph idx="1"/>
          </p:nvPr>
        </p:nvSpPr>
        <p:spPr>
          <a:xfrm>
            <a:off x="838200" y="1564564"/>
            <a:ext cx="11280228" cy="5032375"/>
          </a:xfrm>
        </p:spPr>
        <p:txBody>
          <a:bodyPr>
            <a:normAutofit/>
          </a:bodyPr>
          <a:lstStyle/>
          <a:p>
            <a:pPr marL="0" indent="0">
              <a:buNone/>
            </a:pPr>
            <a:r>
              <a:rPr lang="en-US" altLang="zh-CN" sz="2400" dirty="0" smtClean="0"/>
              <a:t>A pair of sentences of A and B</a:t>
            </a:r>
            <a:r>
              <a:rPr lang="zh-CN" altLang="en-US" sz="2400" dirty="0" smtClean="0"/>
              <a:t>（</a:t>
            </a:r>
            <a:r>
              <a:rPr lang="en-US" altLang="zh-CN" sz="2400" dirty="0" smtClean="0"/>
              <a:t>A, B</a:t>
            </a:r>
            <a:r>
              <a:rPr lang="zh-CN" altLang="en-US" sz="2400" dirty="0" smtClean="0"/>
              <a:t>）</a:t>
            </a:r>
            <a:r>
              <a:rPr lang="en-US" altLang="zh-CN" sz="2400" dirty="0" smtClean="0"/>
              <a:t>:</a:t>
            </a:r>
          </a:p>
          <a:p>
            <a:pPr marL="0" indent="0">
              <a:buNone/>
            </a:pPr>
            <a:r>
              <a:rPr lang="en-US" altLang="zh-CN" sz="2400" dirty="0" smtClean="0"/>
              <a:t>50</a:t>
            </a:r>
            <a:r>
              <a:rPr lang="en-US" altLang="zh-CN" sz="2400" dirty="0"/>
              <a:t>% of the </a:t>
            </a:r>
            <a:r>
              <a:rPr lang="en-US" altLang="zh-CN" sz="2400" dirty="0" smtClean="0"/>
              <a:t>time: B is </a:t>
            </a:r>
            <a:r>
              <a:rPr lang="en-US" altLang="zh-CN" sz="2400" dirty="0"/>
              <a:t>the </a:t>
            </a:r>
            <a:r>
              <a:rPr lang="en-US" altLang="zh-CN" sz="2400" dirty="0" smtClean="0"/>
              <a:t>actual next </a:t>
            </a:r>
            <a:r>
              <a:rPr lang="en-US" altLang="zh-CN" sz="2400" dirty="0"/>
              <a:t>sentence that </a:t>
            </a:r>
            <a:r>
              <a:rPr lang="en-US" altLang="zh-CN" sz="2400" dirty="0" smtClean="0"/>
              <a:t>follows A (labeled as </a:t>
            </a:r>
            <a:r>
              <a:rPr lang="en-US" altLang="zh-CN" sz="2400" dirty="0" err="1" smtClean="0"/>
              <a:t>IsNext</a:t>
            </a:r>
            <a:r>
              <a:rPr lang="en-US" altLang="zh-CN" sz="2400" dirty="0" smtClean="0"/>
              <a:t>)</a:t>
            </a:r>
          </a:p>
          <a:p>
            <a:pPr marL="0" indent="0">
              <a:buNone/>
            </a:pPr>
            <a:r>
              <a:rPr lang="en-US" altLang="zh-CN" sz="2400" dirty="0" smtClean="0"/>
              <a:t>50</a:t>
            </a:r>
            <a:r>
              <a:rPr lang="en-US" altLang="zh-CN" sz="2400" dirty="0"/>
              <a:t>% of the time </a:t>
            </a:r>
            <a:r>
              <a:rPr lang="en-US" altLang="zh-CN" sz="2400" dirty="0" smtClean="0"/>
              <a:t>: B </a:t>
            </a:r>
            <a:r>
              <a:rPr lang="en-US" altLang="zh-CN" sz="2400" dirty="0"/>
              <a:t>is a random sentence </a:t>
            </a:r>
            <a:r>
              <a:rPr lang="en-US" altLang="zh-CN" sz="2400" dirty="0" smtClean="0"/>
              <a:t>from the </a:t>
            </a:r>
            <a:r>
              <a:rPr lang="en-US" altLang="zh-CN" sz="2400" dirty="0"/>
              <a:t>corpus (labeled </a:t>
            </a:r>
            <a:r>
              <a:rPr lang="en-US" altLang="zh-CN" sz="2400" dirty="0" smtClean="0"/>
              <a:t>as </a:t>
            </a:r>
            <a:r>
              <a:rPr lang="en-US" altLang="zh-CN" sz="2400" dirty="0" err="1" smtClean="0"/>
              <a:t>NotNext</a:t>
            </a:r>
            <a:r>
              <a:rPr lang="en-US" altLang="zh-CN" sz="2400" dirty="0" smtClean="0"/>
              <a:t>)</a:t>
            </a:r>
          </a:p>
          <a:p>
            <a:pPr marL="0" indent="0">
              <a:buNone/>
            </a:pPr>
            <a:endParaRPr lang="en-US" altLang="zh-CN" sz="2400" dirty="0"/>
          </a:p>
          <a:p>
            <a:pPr marL="0" indent="0">
              <a:buNone/>
            </a:pPr>
            <a:r>
              <a:rPr lang="en-US" altLang="zh-CN" sz="2400" dirty="0" smtClean="0"/>
              <a:t>Input = [</a:t>
            </a:r>
            <a:r>
              <a:rPr lang="en-US" altLang="zh-CN" sz="2400" dirty="0" err="1" smtClean="0"/>
              <a:t>cls</a:t>
            </a:r>
            <a:r>
              <a:rPr lang="en-US" altLang="zh-CN" sz="2400" dirty="0" smtClean="0"/>
              <a:t>] the man went to [mask] store [</a:t>
            </a:r>
            <a:r>
              <a:rPr lang="en-US" altLang="zh-CN" sz="2400" dirty="0" err="1" smtClean="0"/>
              <a:t>sep</a:t>
            </a:r>
            <a:r>
              <a:rPr lang="en-US" altLang="zh-CN" sz="2400" dirty="0" smtClean="0"/>
              <a:t>] he bought a gallon [mask] milk [</a:t>
            </a:r>
            <a:r>
              <a:rPr lang="en-US" altLang="zh-CN" sz="2400" dirty="0" err="1" smtClean="0"/>
              <a:t>sep</a:t>
            </a:r>
            <a:r>
              <a:rPr lang="en-US" altLang="zh-CN" sz="2400" dirty="0" smtClean="0"/>
              <a:t>]</a:t>
            </a:r>
          </a:p>
          <a:p>
            <a:pPr marL="0" indent="0">
              <a:buNone/>
            </a:pPr>
            <a:r>
              <a:rPr lang="en-US" altLang="zh-CN" sz="2400" dirty="0" smtClean="0"/>
              <a:t>Label = </a:t>
            </a:r>
            <a:r>
              <a:rPr lang="en-US" altLang="zh-CN" sz="2400" dirty="0" err="1" smtClean="0"/>
              <a:t>IsNext</a:t>
            </a:r>
            <a:endParaRPr lang="en-US" altLang="zh-CN" sz="2400" dirty="0" smtClean="0"/>
          </a:p>
          <a:p>
            <a:pPr marL="0" indent="0">
              <a:buNone/>
            </a:pPr>
            <a:endParaRPr lang="en-US" altLang="zh-CN" sz="2400" dirty="0"/>
          </a:p>
          <a:p>
            <a:pPr marL="0" indent="0">
              <a:buNone/>
            </a:pPr>
            <a:r>
              <a:rPr lang="en-US" altLang="zh-CN" sz="2400" dirty="0" smtClean="0"/>
              <a:t>Input = [</a:t>
            </a:r>
            <a:r>
              <a:rPr lang="en-US" altLang="zh-CN" sz="2400" dirty="0" err="1" smtClean="0"/>
              <a:t>cls</a:t>
            </a:r>
            <a:r>
              <a:rPr lang="en-US" altLang="zh-CN" sz="2400" dirty="0" smtClean="0"/>
              <a:t>] the man went to [mask] store [</a:t>
            </a:r>
            <a:r>
              <a:rPr lang="en-US" altLang="zh-CN" sz="2400" dirty="0" err="1" smtClean="0"/>
              <a:t>sep</a:t>
            </a:r>
            <a:r>
              <a:rPr lang="en-US" altLang="zh-CN" sz="2400" dirty="0" smtClean="0"/>
              <a:t>] penguin [mask] are flight ##less birds[</a:t>
            </a:r>
            <a:r>
              <a:rPr lang="en-US" altLang="zh-CN" sz="2400" dirty="0" err="1" smtClean="0"/>
              <a:t>sep</a:t>
            </a:r>
            <a:r>
              <a:rPr lang="en-US" altLang="zh-CN" sz="2400" dirty="0" smtClean="0"/>
              <a:t>]</a:t>
            </a:r>
          </a:p>
          <a:p>
            <a:pPr marL="0" indent="0">
              <a:buNone/>
            </a:pPr>
            <a:r>
              <a:rPr lang="en-US" altLang="zh-CN" sz="2400" dirty="0" smtClean="0"/>
              <a:t>Label = </a:t>
            </a:r>
            <a:r>
              <a:rPr lang="en-US" altLang="zh-CN" sz="2400" dirty="0" err="1" smtClean="0"/>
              <a:t>NotNext</a:t>
            </a:r>
            <a:endParaRPr lang="en-US" altLang="zh-CN" sz="2400" dirty="0"/>
          </a:p>
        </p:txBody>
      </p:sp>
    </p:spTree>
    <p:extLst>
      <p:ext uri="{BB962C8B-B14F-4D97-AF65-F5344CB8AC3E}">
        <p14:creationId xmlns:p14="http://schemas.microsoft.com/office/powerpoint/2010/main" val="88253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Fine-tuning</a:t>
            </a:r>
            <a:endParaRPr lang="zh-CN" altLang="en-US" dirty="0"/>
          </a:p>
        </p:txBody>
      </p:sp>
      <p:pic>
        <p:nvPicPr>
          <p:cNvPr id="4" name="内容占位符 3"/>
          <p:cNvPicPr>
            <a:picLocks noGrp="1" noChangeAspect="1"/>
          </p:cNvPicPr>
          <p:nvPr>
            <p:ph idx="1"/>
          </p:nvPr>
        </p:nvPicPr>
        <p:blipFill>
          <a:blip r:embed="rId2"/>
          <a:stretch>
            <a:fillRect/>
          </a:stretch>
        </p:blipFill>
        <p:spPr>
          <a:xfrm>
            <a:off x="4775200" y="40839"/>
            <a:ext cx="6850743" cy="6817161"/>
          </a:xfrm>
          <a:prstGeom prst="rect">
            <a:avLst/>
          </a:prstGeom>
        </p:spPr>
      </p:pic>
      <p:sp>
        <p:nvSpPr>
          <p:cNvPr id="5" name="文本框 4"/>
          <p:cNvSpPr txBox="1"/>
          <p:nvPr/>
        </p:nvSpPr>
        <p:spPr>
          <a:xfrm>
            <a:off x="838200" y="1219200"/>
            <a:ext cx="3937000" cy="4185761"/>
          </a:xfrm>
          <a:prstGeom prst="rect">
            <a:avLst/>
          </a:prstGeom>
          <a:noFill/>
        </p:spPr>
        <p:txBody>
          <a:bodyPr wrap="square" rtlCol="0">
            <a:spAutoFit/>
          </a:bodyPr>
          <a:lstStyle/>
          <a:p>
            <a:endParaRPr lang="en-US" altLang="zh-CN" sz="2400" dirty="0" smtClean="0"/>
          </a:p>
          <a:p>
            <a:r>
              <a:rPr lang="en-US" altLang="zh-CN" sz="2400" dirty="0" smtClean="0"/>
              <a:t>(1)Task-Specific inputs and outputs </a:t>
            </a:r>
            <a:endParaRPr lang="en-US" altLang="zh-CN" sz="2400" dirty="0"/>
          </a:p>
          <a:p>
            <a:endParaRPr lang="en-US" altLang="zh-CN" sz="2400" dirty="0" smtClean="0"/>
          </a:p>
          <a:p>
            <a:endParaRPr lang="en-US" altLang="zh-CN" sz="2400" dirty="0" smtClean="0"/>
          </a:p>
          <a:p>
            <a:r>
              <a:rPr lang="en-US" altLang="zh-CN" sz="2400" dirty="0" smtClean="0"/>
              <a:t>(2)</a:t>
            </a:r>
            <a:r>
              <a:rPr lang="en-US" altLang="zh-CN" sz="2400" dirty="0" err="1" smtClean="0"/>
              <a:t>Hyperparameters</a:t>
            </a:r>
            <a:endParaRPr lang="en-US" altLang="zh-CN" sz="2400" dirty="0" smtClean="0"/>
          </a:p>
          <a:p>
            <a:endParaRPr lang="en-US" altLang="zh-CN" sz="2400" dirty="0" smtClean="0"/>
          </a:p>
          <a:p>
            <a:r>
              <a:rPr lang="en-US" altLang="zh-CN" sz="2000" dirty="0"/>
              <a:t>Batch size: 16, </a:t>
            </a:r>
            <a:r>
              <a:rPr lang="en-US" altLang="zh-CN" sz="2000" dirty="0" smtClean="0"/>
              <a:t>32</a:t>
            </a:r>
            <a:endParaRPr lang="en-US" altLang="zh-CN" sz="2000" dirty="0"/>
          </a:p>
          <a:p>
            <a:r>
              <a:rPr lang="en-US" altLang="zh-CN" sz="2000" dirty="0"/>
              <a:t>Learning rate (Adam): 5e-5, 3e-5, </a:t>
            </a:r>
            <a:r>
              <a:rPr lang="en-US" altLang="zh-CN" sz="2000" dirty="0" smtClean="0"/>
              <a:t>2e-5</a:t>
            </a:r>
            <a:endParaRPr lang="en-US" altLang="zh-CN" sz="2000" dirty="0"/>
          </a:p>
          <a:p>
            <a:r>
              <a:rPr lang="en-US" altLang="zh-CN" sz="2000" dirty="0"/>
              <a:t>Number of epochs: 2, 3, 4</a:t>
            </a:r>
          </a:p>
          <a:p>
            <a:endParaRPr lang="zh-CN" altLang="en-US" dirty="0"/>
          </a:p>
        </p:txBody>
      </p:sp>
    </p:spTree>
    <p:extLst>
      <p:ext uri="{BB962C8B-B14F-4D97-AF65-F5344CB8AC3E}">
        <p14:creationId xmlns:p14="http://schemas.microsoft.com/office/powerpoint/2010/main" val="2400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Language Understanding Evaluation (GLUE) Test 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105564" y="1558191"/>
            <a:ext cx="11980872" cy="2537901"/>
          </a:xfrm>
          <a:prstGeom prst="rect">
            <a:avLst/>
          </a:prstGeom>
        </p:spPr>
      </p:pic>
      <p:sp>
        <p:nvSpPr>
          <p:cNvPr id="5" name="文本框 4"/>
          <p:cNvSpPr txBox="1"/>
          <p:nvPr/>
        </p:nvSpPr>
        <p:spPr>
          <a:xfrm>
            <a:off x="377371" y="4549676"/>
            <a:ext cx="11437257" cy="2308324"/>
          </a:xfrm>
          <a:prstGeom prst="rect">
            <a:avLst/>
          </a:prstGeom>
          <a:noFill/>
        </p:spPr>
        <p:txBody>
          <a:bodyPr wrap="square" rtlCol="0">
            <a:spAutoFit/>
          </a:bodyPr>
          <a:lstStyle/>
          <a:p>
            <a:r>
              <a:rPr lang="en-US" altLang="zh-CN" dirty="0" smtClean="0"/>
              <a:t>MNLI-m </a:t>
            </a:r>
            <a:r>
              <a:rPr lang="zh-CN" altLang="en-US" dirty="0" smtClean="0"/>
              <a:t>：推断</a:t>
            </a:r>
            <a:r>
              <a:rPr lang="zh-CN" altLang="en-US" dirty="0"/>
              <a:t>两个句子是意思相近</a:t>
            </a:r>
            <a:r>
              <a:rPr lang="en-US" altLang="zh-CN" dirty="0"/>
              <a:t>, </a:t>
            </a:r>
            <a:r>
              <a:rPr lang="zh-CN" altLang="en-US" dirty="0"/>
              <a:t>矛盾</a:t>
            </a:r>
            <a:r>
              <a:rPr lang="en-US" altLang="zh-CN" dirty="0"/>
              <a:t>, </a:t>
            </a:r>
            <a:r>
              <a:rPr lang="zh-CN" altLang="en-US" dirty="0"/>
              <a:t>还是无关</a:t>
            </a:r>
            <a:r>
              <a:rPr lang="zh-CN" altLang="en-US" dirty="0" smtClean="0"/>
              <a:t>的</a:t>
            </a:r>
            <a:endParaRPr lang="en-US" altLang="zh-CN" dirty="0" smtClean="0"/>
          </a:p>
          <a:p>
            <a:r>
              <a:rPr lang="en-US" altLang="zh-CN" dirty="0" smtClean="0"/>
              <a:t>QQP</a:t>
            </a:r>
            <a:r>
              <a:rPr lang="zh-CN" altLang="en-US" dirty="0" smtClean="0"/>
              <a:t>：</a:t>
            </a:r>
            <a:r>
              <a:rPr lang="en-US" altLang="zh-CN" dirty="0" smtClean="0"/>
              <a:t>	  </a:t>
            </a:r>
            <a:r>
              <a:rPr lang="zh-CN" altLang="en-US" dirty="0" smtClean="0"/>
              <a:t>这</a:t>
            </a:r>
            <a:r>
              <a:rPr lang="zh-CN" altLang="en-US" dirty="0"/>
              <a:t>是一个二分类数据集</a:t>
            </a:r>
            <a:r>
              <a:rPr lang="en-US" altLang="zh-CN" dirty="0"/>
              <a:t>. </a:t>
            </a:r>
            <a:r>
              <a:rPr lang="zh-CN" altLang="en-US" dirty="0"/>
              <a:t>目的是判断两个来自于</a:t>
            </a:r>
            <a:r>
              <a:rPr lang="en-US" altLang="zh-CN" dirty="0" err="1"/>
              <a:t>Quora</a:t>
            </a:r>
            <a:r>
              <a:rPr lang="zh-CN" altLang="en-US" dirty="0"/>
              <a:t>的问题句子在语义上是否是等价</a:t>
            </a:r>
            <a:r>
              <a:rPr lang="zh-CN" altLang="en-US" dirty="0" smtClean="0"/>
              <a:t>的</a:t>
            </a:r>
            <a:endParaRPr lang="en-US" altLang="zh-CN" dirty="0" smtClean="0"/>
          </a:p>
          <a:p>
            <a:r>
              <a:rPr lang="en-US" altLang="zh-CN" dirty="0" smtClean="0"/>
              <a:t>QNLI</a:t>
            </a:r>
            <a:r>
              <a:rPr lang="zh-CN" altLang="en-US" dirty="0" smtClean="0"/>
              <a:t>：</a:t>
            </a:r>
            <a:r>
              <a:rPr lang="en-US" altLang="zh-CN" dirty="0" smtClean="0"/>
              <a:t>	  </a:t>
            </a:r>
            <a:r>
              <a:rPr lang="zh-CN" altLang="en-US" dirty="0" smtClean="0"/>
              <a:t>也</a:t>
            </a:r>
            <a:r>
              <a:rPr lang="zh-CN" altLang="en-US" dirty="0"/>
              <a:t>是一个二分类问题</a:t>
            </a:r>
            <a:r>
              <a:rPr lang="en-US" altLang="zh-CN" dirty="0"/>
              <a:t>, </a:t>
            </a:r>
            <a:r>
              <a:rPr lang="zh-CN" altLang="en-US" dirty="0"/>
              <a:t>两个句子是一个</a:t>
            </a:r>
            <a:r>
              <a:rPr lang="en-US" altLang="zh-CN" dirty="0"/>
              <a:t>(question, answer)</a:t>
            </a:r>
            <a:r>
              <a:rPr lang="zh-CN" altLang="en-US" dirty="0"/>
              <a:t>对</a:t>
            </a:r>
            <a:r>
              <a:rPr lang="en-US" altLang="zh-CN" dirty="0"/>
              <a:t>. </a:t>
            </a:r>
            <a:r>
              <a:rPr lang="zh-CN" altLang="en-US" dirty="0"/>
              <a:t>正样本为</a:t>
            </a:r>
            <a:r>
              <a:rPr lang="en-US" altLang="zh-CN" dirty="0"/>
              <a:t>answer</a:t>
            </a:r>
            <a:r>
              <a:rPr lang="zh-CN" altLang="en-US" dirty="0"/>
              <a:t>是对应</a:t>
            </a:r>
            <a:r>
              <a:rPr lang="en-US" altLang="zh-CN" dirty="0"/>
              <a:t>question</a:t>
            </a:r>
            <a:r>
              <a:rPr lang="zh-CN" altLang="en-US" dirty="0"/>
              <a:t>的</a:t>
            </a:r>
            <a:r>
              <a:rPr lang="zh-CN" altLang="en-US" dirty="0" smtClean="0"/>
              <a:t>答案</a:t>
            </a:r>
            <a:endParaRPr lang="en-US" altLang="zh-CN" dirty="0" smtClean="0"/>
          </a:p>
          <a:p>
            <a:r>
              <a:rPr lang="en-US" altLang="zh-CN" dirty="0" smtClean="0"/>
              <a:t>SST-2</a:t>
            </a:r>
            <a:r>
              <a:rPr lang="zh-CN" altLang="en-US" dirty="0" smtClean="0"/>
              <a:t>：     单句</a:t>
            </a:r>
            <a:r>
              <a:rPr lang="zh-CN" altLang="en-US" dirty="0"/>
              <a:t>的二分类问题</a:t>
            </a:r>
            <a:r>
              <a:rPr lang="en-US" altLang="zh-CN" dirty="0"/>
              <a:t>, </a:t>
            </a:r>
            <a:r>
              <a:rPr lang="zh-CN" altLang="en-US" dirty="0"/>
              <a:t>句子的来源于人们对一部电影的评价</a:t>
            </a:r>
            <a:r>
              <a:rPr lang="en-US" altLang="zh-CN" dirty="0"/>
              <a:t>, </a:t>
            </a:r>
            <a:r>
              <a:rPr lang="zh-CN" altLang="en-US" dirty="0"/>
              <a:t>判断这个句子的</a:t>
            </a:r>
            <a:r>
              <a:rPr lang="zh-CN" altLang="en-US" dirty="0" smtClean="0"/>
              <a:t>情感</a:t>
            </a:r>
            <a:endParaRPr lang="en-US" altLang="zh-CN" dirty="0" smtClean="0"/>
          </a:p>
          <a:p>
            <a:r>
              <a:rPr lang="en-US" altLang="zh-CN" dirty="0" err="1" smtClean="0"/>
              <a:t>CoLA</a:t>
            </a:r>
            <a:r>
              <a:rPr lang="zh-CN" altLang="en-US" dirty="0" smtClean="0"/>
              <a:t>：     单句</a:t>
            </a:r>
            <a:r>
              <a:rPr lang="zh-CN" altLang="en-US" dirty="0"/>
              <a:t>的二分类问题</a:t>
            </a:r>
            <a:r>
              <a:rPr lang="en-US" altLang="zh-CN" dirty="0"/>
              <a:t>, </a:t>
            </a:r>
            <a:r>
              <a:rPr lang="zh-CN" altLang="en-US" dirty="0"/>
              <a:t>判断一个英文句子在语法上是不是可接受</a:t>
            </a:r>
            <a:r>
              <a:rPr lang="zh-CN" altLang="en-US" dirty="0" smtClean="0"/>
              <a:t>的</a:t>
            </a:r>
            <a:endParaRPr lang="en-US" altLang="zh-CN" dirty="0" smtClean="0"/>
          </a:p>
          <a:p>
            <a:r>
              <a:rPr lang="en-US" altLang="zh-CN" dirty="0" smtClean="0"/>
              <a:t>STS-B</a:t>
            </a:r>
            <a:r>
              <a:rPr lang="zh-CN" altLang="en-US" dirty="0" smtClean="0"/>
              <a:t>：     这</a:t>
            </a:r>
            <a:r>
              <a:rPr lang="zh-CN" altLang="en-US" dirty="0"/>
              <a:t>是一个类似回归的问题</a:t>
            </a:r>
            <a:r>
              <a:rPr lang="en-US" altLang="zh-CN" dirty="0"/>
              <a:t>. </a:t>
            </a:r>
            <a:r>
              <a:rPr lang="zh-CN" altLang="en-US" dirty="0"/>
              <a:t>给出一对句子</a:t>
            </a:r>
            <a:r>
              <a:rPr lang="en-US" altLang="zh-CN" dirty="0"/>
              <a:t>, </a:t>
            </a:r>
            <a:r>
              <a:rPr lang="zh-CN" altLang="en-US" dirty="0"/>
              <a:t>使用</a:t>
            </a:r>
            <a:r>
              <a:rPr lang="en-US" altLang="zh-CN" dirty="0"/>
              <a:t>1~5</a:t>
            </a:r>
            <a:r>
              <a:rPr lang="zh-CN" altLang="en-US" dirty="0"/>
              <a:t>的评分评价两者在语义上的相似</a:t>
            </a:r>
            <a:r>
              <a:rPr lang="zh-CN" altLang="en-US" dirty="0" smtClean="0"/>
              <a:t>程度</a:t>
            </a:r>
            <a:endParaRPr lang="en-US" altLang="zh-CN" dirty="0" smtClean="0"/>
          </a:p>
          <a:p>
            <a:r>
              <a:rPr lang="en-US" altLang="zh-CN" dirty="0" smtClean="0"/>
              <a:t>MRPC</a:t>
            </a:r>
            <a:r>
              <a:rPr lang="zh-CN" altLang="en-US" dirty="0" smtClean="0"/>
              <a:t>：    句子</a:t>
            </a:r>
            <a:r>
              <a:rPr lang="zh-CN" altLang="en-US" dirty="0"/>
              <a:t>对来源于对同一条新闻的评论</a:t>
            </a:r>
            <a:r>
              <a:rPr lang="en-US" altLang="zh-CN" dirty="0"/>
              <a:t>. </a:t>
            </a:r>
            <a:r>
              <a:rPr lang="zh-CN" altLang="en-US" dirty="0"/>
              <a:t>判断这一对句子在语义上是否</a:t>
            </a:r>
            <a:r>
              <a:rPr lang="zh-CN" altLang="en-US" dirty="0" smtClean="0"/>
              <a:t>相同</a:t>
            </a:r>
            <a:endParaRPr lang="en-US" altLang="zh-CN" dirty="0" smtClean="0"/>
          </a:p>
          <a:p>
            <a:r>
              <a:rPr lang="en-US" altLang="zh-CN" dirty="0" smtClean="0"/>
              <a:t>RTE</a:t>
            </a:r>
            <a:r>
              <a:rPr lang="zh-CN" altLang="en-US" dirty="0" smtClean="0"/>
              <a:t>：</a:t>
            </a:r>
            <a:r>
              <a:rPr lang="en-US" altLang="zh-CN" dirty="0" smtClean="0"/>
              <a:t>	 </a:t>
            </a:r>
            <a:r>
              <a:rPr lang="zh-CN" altLang="en-US" dirty="0" smtClean="0"/>
              <a:t>是</a:t>
            </a:r>
            <a:r>
              <a:rPr lang="zh-CN" altLang="en-US" dirty="0"/>
              <a:t>一个二分类问题</a:t>
            </a:r>
            <a:r>
              <a:rPr lang="en-US" altLang="zh-CN" dirty="0"/>
              <a:t>, </a:t>
            </a:r>
            <a:r>
              <a:rPr lang="zh-CN" altLang="en-US" dirty="0"/>
              <a:t>类似于</a:t>
            </a:r>
            <a:r>
              <a:rPr lang="en-US" altLang="zh-CN" dirty="0"/>
              <a:t>MNLI, </a:t>
            </a:r>
            <a:r>
              <a:rPr lang="zh-CN" altLang="en-US" dirty="0"/>
              <a:t>但是数据量少很多</a:t>
            </a:r>
          </a:p>
        </p:txBody>
      </p:sp>
    </p:spTree>
    <p:extLst>
      <p:ext uri="{BB962C8B-B14F-4D97-AF65-F5344CB8AC3E}">
        <p14:creationId xmlns:p14="http://schemas.microsoft.com/office/powerpoint/2010/main" val="332759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Effect of Pre-training Tasks</a:t>
            </a:r>
            <a:endParaRPr lang="zh-CN" altLang="en-US" sz="4000" dirty="0"/>
          </a:p>
        </p:txBody>
      </p:sp>
      <p:pic>
        <p:nvPicPr>
          <p:cNvPr id="6" name="内容占位符 5"/>
          <p:cNvPicPr>
            <a:picLocks noGrp="1" noChangeAspect="1"/>
          </p:cNvPicPr>
          <p:nvPr>
            <p:ph idx="1"/>
          </p:nvPr>
        </p:nvPicPr>
        <p:blipFill>
          <a:blip r:embed="rId3"/>
          <a:stretch>
            <a:fillRect/>
          </a:stretch>
        </p:blipFill>
        <p:spPr>
          <a:xfrm>
            <a:off x="2538071" y="1690688"/>
            <a:ext cx="6469971" cy="2641166"/>
          </a:xfrm>
          <a:prstGeom prst="rect">
            <a:avLst/>
          </a:prstGeom>
        </p:spPr>
      </p:pic>
      <p:sp>
        <p:nvSpPr>
          <p:cNvPr id="9" name="文本框 8"/>
          <p:cNvSpPr txBox="1"/>
          <p:nvPr/>
        </p:nvSpPr>
        <p:spPr>
          <a:xfrm>
            <a:off x="1161143" y="4687921"/>
            <a:ext cx="10871200" cy="1631216"/>
          </a:xfrm>
          <a:prstGeom prst="rect">
            <a:avLst/>
          </a:prstGeom>
          <a:noFill/>
        </p:spPr>
        <p:txBody>
          <a:bodyPr wrap="square" rtlCol="0">
            <a:spAutoFit/>
          </a:bodyPr>
          <a:lstStyle/>
          <a:p>
            <a:r>
              <a:rPr lang="en-US" altLang="zh-CN" sz="2000" dirty="0"/>
              <a:t>No </a:t>
            </a:r>
            <a:r>
              <a:rPr lang="en-US" altLang="zh-CN" sz="2000" dirty="0" smtClean="0"/>
              <a:t>NSP</a:t>
            </a:r>
            <a:r>
              <a:rPr lang="zh-CN" altLang="en-US" sz="2000" dirty="0" smtClean="0"/>
              <a:t>：</a:t>
            </a:r>
            <a:r>
              <a:rPr lang="en-US" altLang="zh-CN" sz="2000" dirty="0" smtClean="0"/>
              <a:t>using </a:t>
            </a:r>
            <a:r>
              <a:rPr lang="en-US" altLang="zh-CN" sz="2000" dirty="0"/>
              <a:t>the “masked LM” (MLM) but without </a:t>
            </a:r>
            <a:r>
              <a:rPr lang="en-US" altLang="zh-CN" sz="2000" dirty="0" smtClean="0"/>
              <a:t>the “</a:t>
            </a:r>
            <a:r>
              <a:rPr lang="en-US" altLang="zh-CN" sz="2000" dirty="0"/>
              <a:t>next sentence prediction” (NSP) task</a:t>
            </a:r>
            <a:r>
              <a:rPr lang="en-US" altLang="zh-CN" sz="2000" dirty="0" smtClean="0"/>
              <a:t>.</a:t>
            </a:r>
          </a:p>
          <a:p>
            <a:endParaRPr lang="en-US" altLang="zh-CN" sz="2000" dirty="0" smtClean="0"/>
          </a:p>
          <a:p>
            <a:r>
              <a:rPr lang="en-US" altLang="zh-CN" sz="2000" dirty="0"/>
              <a:t>“LTR &amp; No </a:t>
            </a:r>
            <a:r>
              <a:rPr lang="en-US" altLang="zh-CN" sz="2000" dirty="0" smtClean="0"/>
              <a:t>NSP”</a:t>
            </a:r>
            <a:r>
              <a:rPr lang="zh-CN" altLang="en-US" sz="2000" dirty="0" smtClean="0"/>
              <a:t>：</a:t>
            </a:r>
            <a:r>
              <a:rPr lang="en-US" altLang="zh-CN" sz="2000" dirty="0" smtClean="0"/>
              <a:t>left-to-right </a:t>
            </a:r>
            <a:r>
              <a:rPr lang="en-US" altLang="zh-CN" sz="2000" dirty="0"/>
              <a:t>LM without the next </a:t>
            </a:r>
            <a:r>
              <a:rPr lang="en-US" altLang="zh-CN" sz="2000" dirty="0" smtClean="0"/>
              <a:t>sentence prediction.</a:t>
            </a:r>
          </a:p>
          <a:p>
            <a:endParaRPr lang="en-US" altLang="zh-CN" sz="2000" dirty="0"/>
          </a:p>
          <a:p>
            <a:r>
              <a:rPr lang="en-US" altLang="zh-CN" sz="2000" dirty="0" smtClean="0"/>
              <a:t> </a:t>
            </a:r>
            <a:r>
              <a:rPr lang="en-US" altLang="zh-CN" sz="2000" dirty="0"/>
              <a:t>“+ </a:t>
            </a:r>
            <a:r>
              <a:rPr lang="en-US" altLang="zh-CN" sz="2000" dirty="0" err="1"/>
              <a:t>BiLSTM</a:t>
            </a:r>
            <a:r>
              <a:rPr lang="en-US" altLang="zh-CN" sz="2000" dirty="0"/>
              <a:t>” adds a </a:t>
            </a:r>
            <a:r>
              <a:rPr lang="en-US" altLang="zh-CN" sz="2000" dirty="0" smtClean="0"/>
              <a:t>randomly </a:t>
            </a:r>
            <a:r>
              <a:rPr lang="en-US" altLang="zh-CN" sz="2000" dirty="0"/>
              <a:t>initialized </a:t>
            </a:r>
            <a:r>
              <a:rPr lang="en-US" altLang="zh-CN" sz="2000" dirty="0" err="1"/>
              <a:t>BiLSTM</a:t>
            </a:r>
            <a:r>
              <a:rPr lang="en-US" altLang="zh-CN" sz="2000" dirty="0"/>
              <a:t> on top of the “LTR + </a:t>
            </a:r>
            <a:r>
              <a:rPr lang="en-US" altLang="zh-CN" sz="2000" dirty="0" err="1"/>
              <a:t>NoNSP</a:t>
            </a:r>
            <a:r>
              <a:rPr lang="en-US" altLang="zh-CN" sz="2000" dirty="0"/>
              <a:t>” model during fine-tuning.</a:t>
            </a:r>
            <a:endParaRPr lang="zh-CN" altLang="en-US" sz="2000" dirty="0"/>
          </a:p>
        </p:txBody>
      </p:sp>
    </p:spTree>
    <p:extLst>
      <p:ext uri="{BB962C8B-B14F-4D97-AF65-F5344CB8AC3E}">
        <p14:creationId xmlns:p14="http://schemas.microsoft.com/office/powerpoint/2010/main" val="37209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 of </a:t>
            </a:r>
            <a:r>
              <a:rPr lang="en-US" altLang="zh-CN" dirty="0" smtClean="0"/>
              <a:t>Model Size</a:t>
            </a:r>
            <a:endParaRPr lang="zh-CN" altLang="en-US" dirty="0"/>
          </a:p>
        </p:txBody>
      </p:sp>
      <p:pic>
        <p:nvPicPr>
          <p:cNvPr id="4" name="内容占位符 3"/>
          <p:cNvPicPr>
            <a:picLocks noGrp="1" noChangeAspect="1"/>
          </p:cNvPicPr>
          <p:nvPr>
            <p:ph idx="1"/>
          </p:nvPr>
        </p:nvPicPr>
        <p:blipFill>
          <a:blip r:embed="rId3"/>
          <a:stretch>
            <a:fillRect/>
          </a:stretch>
        </p:blipFill>
        <p:spPr>
          <a:xfrm>
            <a:off x="2710543" y="1487774"/>
            <a:ext cx="6313714" cy="3335547"/>
          </a:xfrm>
          <a:prstGeom prst="rect">
            <a:avLst/>
          </a:prstGeom>
        </p:spPr>
      </p:pic>
      <p:sp>
        <p:nvSpPr>
          <p:cNvPr id="5" name="文本框 4"/>
          <p:cNvSpPr txBox="1"/>
          <p:nvPr/>
        </p:nvSpPr>
        <p:spPr>
          <a:xfrm>
            <a:off x="2710543" y="4919008"/>
            <a:ext cx="8265886" cy="1938992"/>
          </a:xfrm>
          <a:prstGeom prst="rect">
            <a:avLst/>
          </a:prstGeom>
          <a:noFill/>
        </p:spPr>
        <p:txBody>
          <a:bodyPr wrap="square" rtlCol="0">
            <a:spAutoFit/>
          </a:bodyPr>
          <a:lstStyle/>
          <a:p>
            <a:r>
              <a:rPr lang="en-US" altLang="zh-CN" sz="2000" dirty="0" smtClean="0"/>
              <a:t>L</a:t>
            </a:r>
            <a:r>
              <a:rPr lang="zh-CN" altLang="en-US" sz="2000" dirty="0" smtClean="0"/>
              <a:t>：</a:t>
            </a:r>
            <a:r>
              <a:rPr lang="en-US" altLang="zh-CN" sz="2000" dirty="0"/>
              <a:t>the number of layers</a:t>
            </a:r>
            <a:endParaRPr lang="en-US" altLang="zh-CN" sz="2000" dirty="0" smtClean="0"/>
          </a:p>
          <a:p>
            <a:r>
              <a:rPr lang="en-US" altLang="zh-CN" sz="2000" dirty="0" smtClean="0"/>
              <a:t>H</a:t>
            </a:r>
            <a:r>
              <a:rPr lang="zh-CN" altLang="en-US" sz="2000" dirty="0" smtClean="0"/>
              <a:t>：</a:t>
            </a:r>
            <a:r>
              <a:rPr lang="en-US" altLang="zh-CN" sz="2000" dirty="0"/>
              <a:t>hidden size</a:t>
            </a:r>
            <a:endParaRPr lang="en-US" altLang="zh-CN" sz="2000" dirty="0" smtClean="0"/>
          </a:p>
          <a:p>
            <a:r>
              <a:rPr lang="en-US" altLang="zh-CN" sz="2000" dirty="0" smtClean="0"/>
              <a:t>A</a:t>
            </a:r>
            <a:r>
              <a:rPr lang="zh-CN" altLang="en-US" sz="2000" dirty="0" smtClean="0"/>
              <a:t>：</a:t>
            </a:r>
            <a:r>
              <a:rPr lang="en-US" altLang="zh-CN" sz="2000" dirty="0"/>
              <a:t>the number of self-attention heads</a:t>
            </a:r>
            <a:endParaRPr lang="en-US" altLang="zh-CN" sz="2000" dirty="0" smtClean="0"/>
          </a:p>
          <a:p>
            <a:endParaRPr lang="en-US" altLang="zh-CN" sz="2000" dirty="0"/>
          </a:p>
          <a:p>
            <a:r>
              <a:rPr lang="en-US" altLang="zh-CN" sz="2000" dirty="0" smtClean="0"/>
              <a:t>Conclusion</a:t>
            </a:r>
            <a:r>
              <a:rPr lang="zh-CN" altLang="en-US" sz="2000" dirty="0" smtClean="0"/>
              <a:t>：</a:t>
            </a:r>
            <a:r>
              <a:rPr lang="en-US" altLang="zh-CN" sz="2000" dirty="0" smtClean="0"/>
              <a:t>larger </a:t>
            </a:r>
            <a:r>
              <a:rPr lang="en-US" altLang="zh-CN" sz="2000" dirty="0"/>
              <a:t>models lead to a strict </a:t>
            </a:r>
            <a:r>
              <a:rPr lang="en-US" altLang="zh-CN" sz="2000" dirty="0" smtClean="0"/>
              <a:t>accuracy </a:t>
            </a:r>
            <a:r>
              <a:rPr lang="en-US" altLang="zh-CN" sz="2000" dirty="0"/>
              <a:t>improvement across all four datasets</a:t>
            </a:r>
            <a:endParaRPr lang="zh-CN" altLang="en-US" sz="2000" dirty="0"/>
          </a:p>
        </p:txBody>
      </p:sp>
    </p:spTree>
    <p:extLst>
      <p:ext uri="{BB962C8B-B14F-4D97-AF65-F5344CB8AC3E}">
        <p14:creationId xmlns:p14="http://schemas.microsoft.com/office/powerpoint/2010/main" val="4041182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XLNet</a:t>
            </a:r>
            <a:r>
              <a:rPr lang="zh-CN" altLang="en-US" sz="4000" dirty="0" smtClean="0"/>
              <a:t>：</a:t>
            </a:r>
            <a:r>
              <a:rPr lang="en-US" altLang="zh-CN" sz="4000" dirty="0" smtClean="0"/>
              <a:t>Generalized Autoregressive Pre-training for Language Understanding</a:t>
            </a:r>
            <a:endParaRPr lang="zh-CN" altLang="en-US" sz="4000" dirty="0"/>
          </a:p>
        </p:txBody>
      </p:sp>
      <p:sp>
        <p:nvSpPr>
          <p:cNvPr id="3" name="内容占位符 2"/>
          <p:cNvSpPr>
            <a:spLocks noGrp="1"/>
          </p:cNvSpPr>
          <p:nvPr>
            <p:ph idx="1"/>
          </p:nvPr>
        </p:nvSpPr>
        <p:spPr>
          <a:xfrm>
            <a:off x="838200" y="1619811"/>
            <a:ext cx="10515600" cy="4351338"/>
          </a:xfrm>
        </p:spPr>
        <p:txBody>
          <a:bodyPr>
            <a:normAutofit/>
          </a:bodyPr>
          <a:lstStyle/>
          <a:p>
            <a:pPr marL="0" indent="0">
              <a:buNone/>
            </a:pPr>
            <a:endParaRPr lang="en-US" altLang="zh-CN" dirty="0"/>
          </a:p>
          <a:p>
            <a:r>
              <a:rPr lang="en-US" altLang="zh-CN" dirty="0" smtClean="0"/>
              <a:t>Bert </a:t>
            </a:r>
            <a:r>
              <a:rPr lang="zh-CN" altLang="en-US" dirty="0" smtClean="0"/>
              <a:t>的优缺点：</a:t>
            </a:r>
            <a:endParaRPr lang="en-US" altLang="zh-CN" dirty="0" smtClean="0"/>
          </a:p>
          <a:p>
            <a:pPr lvl="1"/>
            <a:r>
              <a:rPr lang="en-US" altLang="zh-CN" dirty="0" smtClean="0"/>
              <a:t>AE</a:t>
            </a:r>
            <a:r>
              <a:rPr lang="zh-CN" altLang="en-US" dirty="0" smtClean="0"/>
              <a:t>模型，具有良好的上下文建模能力</a:t>
            </a:r>
            <a:endParaRPr lang="en-US" altLang="zh-CN" dirty="0" smtClean="0"/>
          </a:p>
          <a:p>
            <a:pPr lvl="1"/>
            <a:r>
              <a:rPr lang="en-US" altLang="zh-CN" dirty="0" smtClean="0"/>
              <a:t>[MASK]</a:t>
            </a:r>
            <a:r>
              <a:rPr lang="zh-CN" altLang="en-US" dirty="0" smtClean="0"/>
              <a:t>等人工符号在实际语言中不存在，会造成</a:t>
            </a:r>
            <a:r>
              <a:rPr lang="en-US" altLang="zh-CN" dirty="0" smtClean="0"/>
              <a:t>pre-training</a:t>
            </a:r>
            <a:r>
              <a:rPr lang="zh-CN" altLang="en-US" dirty="0" smtClean="0"/>
              <a:t>和</a:t>
            </a:r>
            <a:r>
              <a:rPr lang="en-US" altLang="zh-CN" dirty="0" smtClean="0"/>
              <a:t>fine-tuning</a:t>
            </a:r>
            <a:r>
              <a:rPr lang="zh-CN" altLang="en-US" dirty="0" smtClean="0"/>
              <a:t>阶段数据统一。</a:t>
            </a:r>
            <a:endParaRPr lang="en-US" altLang="zh-CN" dirty="0"/>
          </a:p>
          <a:p>
            <a:endParaRPr lang="en-US" altLang="zh-CN" dirty="0" smtClean="0"/>
          </a:p>
          <a:p>
            <a:r>
              <a:rPr lang="en-US" altLang="zh-CN" dirty="0" err="1" smtClean="0"/>
              <a:t>XLNet</a:t>
            </a:r>
            <a:r>
              <a:rPr lang="zh-CN" altLang="en-US" dirty="0" smtClean="0"/>
              <a:t>的改进：</a:t>
            </a:r>
            <a:endParaRPr lang="en-US" altLang="zh-CN" dirty="0"/>
          </a:p>
          <a:p>
            <a:pPr lvl="1"/>
            <a:r>
              <a:rPr lang="zh-CN" altLang="en-US" dirty="0" smtClean="0"/>
              <a:t>采用</a:t>
            </a:r>
            <a:r>
              <a:rPr lang="en-US" altLang="zh-CN" dirty="0"/>
              <a:t>AR</a:t>
            </a:r>
            <a:r>
              <a:rPr lang="zh-CN" altLang="en-US" dirty="0"/>
              <a:t>模型替代</a:t>
            </a:r>
            <a:r>
              <a:rPr lang="en-US" altLang="zh-CN" dirty="0"/>
              <a:t>AE</a:t>
            </a:r>
            <a:r>
              <a:rPr lang="zh-CN" altLang="en-US" dirty="0" smtClean="0"/>
              <a:t>模型</a:t>
            </a:r>
            <a:endParaRPr lang="en-US" altLang="zh-CN" dirty="0" smtClean="0"/>
          </a:p>
          <a:p>
            <a:pPr lvl="1"/>
            <a:r>
              <a:rPr lang="zh-CN" altLang="en-US" dirty="0" smtClean="0"/>
              <a:t>双流</a:t>
            </a:r>
            <a:r>
              <a:rPr lang="zh-CN" altLang="en-US" dirty="0"/>
              <a:t>注意力机制</a:t>
            </a:r>
          </a:p>
          <a:p>
            <a:pPr lvl="1"/>
            <a:r>
              <a:rPr lang="zh-CN" altLang="en-US" dirty="0"/>
              <a:t>引入</a:t>
            </a:r>
            <a:r>
              <a:rPr lang="en-US" altLang="zh-CN" dirty="0"/>
              <a:t>transformer-xl</a:t>
            </a:r>
          </a:p>
          <a:p>
            <a:endParaRPr lang="zh-CN" altLang="en-US" dirty="0"/>
          </a:p>
        </p:txBody>
      </p:sp>
    </p:spTree>
    <p:extLst>
      <p:ext uri="{BB962C8B-B14F-4D97-AF65-F5344CB8AC3E}">
        <p14:creationId xmlns:p14="http://schemas.microsoft.com/office/powerpoint/2010/main" val="55252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04689094"/>
              </p:ext>
            </p:extLst>
          </p:nvPr>
        </p:nvGraphicFramePr>
        <p:xfrm>
          <a:off x="999563" y="1392019"/>
          <a:ext cx="10714215" cy="4952505"/>
        </p:xfrm>
        <a:graphic>
          <a:graphicData uri="http://schemas.openxmlformats.org/drawingml/2006/table">
            <a:tbl>
              <a:tblPr firstRow="1" bandRow="1">
                <a:tableStyleId>{5C22544A-7EE6-4342-B048-85BDC9FD1C3A}</a:tableStyleId>
              </a:tblPr>
              <a:tblGrid>
                <a:gridCol w="1845445"/>
                <a:gridCol w="8868770"/>
              </a:tblGrid>
              <a:tr h="400347">
                <a:tc>
                  <a:txBody>
                    <a:bodyPr/>
                    <a:lstStyle/>
                    <a:p>
                      <a:r>
                        <a:rPr lang="en-US" altLang="zh-CN" dirty="0" smtClean="0"/>
                        <a:t>model</a:t>
                      </a:r>
                      <a:endParaRPr lang="zh-CN" altLang="en-US" dirty="0"/>
                    </a:p>
                  </a:txBody>
                  <a:tcPr/>
                </a:tc>
                <a:tc>
                  <a:txBody>
                    <a:bodyPr/>
                    <a:lstStyle/>
                    <a:p>
                      <a:r>
                        <a:rPr lang="en-US" altLang="zh-CN" dirty="0" smtClean="0"/>
                        <a:t>paper</a:t>
                      </a:r>
                      <a:endParaRPr lang="zh-CN" altLang="en-US" dirty="0"/>
                    </a:p>
                  </a:txBody>
                  <a:tcPr/>
                </a:tc>
              </a:tr>
              <a:tr h="520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NNLM</a:t>
                      </a:r>
                      <a:endParaRPr lang="zh-CN" altLang="en-US" dirty="0" smtClean="0"/>
                    </a:p>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 neural Probabilistic Language Model》</a:t>
                      </a:r>
                    </a:p>
                  </a:txBody>
                  <a:tcPr/>
                </a:tc>
              </a:tr>
              <a:tr h="472119">
                <a:tc>
                  <a:txBody>
                    <a:bodyPr/>
                    <a:lstStyle/>
                    <a:p>
                      <a:r>
                        <a:rPr lang="en-US" altLang="zh-CN" dirty="0" smtClean="0"/>
                        <a:t>Word2Vec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《Distributed Representations of Words and Phrases and their Compositionality》</a:t>
                      </a:r>
                    </a:p>
                  </a:txBody>
                  <a:tcPr/>
                </a:tc>
              </a:tr>
              <a:tr h="691010">
                <a:tc>
                  <a:txBody>
                    <a:bodyPr/>
                    <a:lstStyle/>
                    <a:p>
                      <a:r>
                        <a:rPr lang="en-US" altLang="zh-CN" dirty="0" err="1" smtClean="0"/>
                        <a:t>ELMo</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Deep contextualized word representations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u="sng" dirty="0" smtClean="0">
                          <a:hlinkClick r:id="rId3"/>
                        </a:rPr>
                        <a:t>https://arxiv.org/abs/1802.05365</a:t>
                      </a:r>
                      <a:r>
                        <a:rPr lang="en-US" altLang="zh-CN" u="sng" dirty="0" smtClean="0"/>
                        <a:t> </a:t>
                      </a:r>
                    </a:p>
                  </a:txBody>
                  <a:tcPr/>
                </a:tc>
              </a:tr>
              <a:tr h="503459">
                <a:tc>
                  <a:txBody>
                    <a:bodyPr/>
                    <a:lstStyle/>
                    <a:p>
                      <a:r>
                        <a:rPr lang="en-US" altLang="zh-CN" dirty="0" smtClean="0"/>
                        <a:t>GPT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《Improving Language Understanding by Generative  Pre-training》</a:t>
                      </a:r>
                    </a:p>
                  </a:txBody>
                  <a:tcPr/>
                </a:tc>
              </a:tr>
              <a:tr h="691010">
                <a:tc>
                  <a:txBody>
                    <a:bodyPr/>
                    <a:lstStyle/>
                    <a:p>
                      <a:r>
                        <a:rPr lang="en-US" altLang="zh-CN" dirty="0" smtClean="0"/>
                        <a:t>Bert</a:t>
                      </a:r>
                      <a:endParaRPr lang="zh-CN" altLang="en-US" dirty="0"/>
                    </a:p>
                  </a:txBody>
                  <a:tcPr/>
                </a:tc>
                <a:tc>
                  <a:txBody>
                    <a:bodyPr/>
                    <a:lstStyle/>
                    <a:p>
                      <a:r>
                        <a:rPr lang="en-US" altLang="zh-CN" dirty="0" smtClean="0"/>
                        <a:t>《BERT: Pre-training of Deep Bidirectional Transformers for Language Understanding》</a:t>
                      </a:r>
                    </a:p>
                    <a:p>
                      <a:r>
                        <a:rPr lang="en-US" altLang="zh-CN" u="sng" dirty="0" smtClean="0">
                          <a:hlinkClick r:id="rId4"/>
                        </a:rPr>
                        <a:t>https://arxiv.org/abs/1810.04805</a:t>
                      </a:r>
                      <a:r>
                        <a:rPr lang="en-US" altLang="zh-CN" u="sng" dirty="0" smtClean="0"/>
                        <a:t> </a:t>
                      </a:r>
                      <a:endParaRPr lang="zh-CN" altLang="en-US" dirty="0"/>
                    </a:p>
                  </a:txBody>
                  <a:tcPr/>
                </a:tc>
              </a:tr>
              <a:tr h="400347">
                <a:tc>
                  <a:txBody>
                    <a:bodyPr/>
                    <a:lstStyle/>
                    <a:p>
                      <a:r>
                        <a:rPr lang="en-US" altLang="zh-CN" dirty="0" err="1" smtClean="0"/>
                        <a:t>XLNet</a:t>
                      </a:r>
                      <a:endParaRPr lang="zh-CN" altLang="en-US" dirty="0"/>
                    </a:p>
                  </a:txBody>
                  <a:tcPr/>
                </a:tc>
                <a:tc>
                  <a:txBody>
                    <a:bodyPr/>
                    <a:lstStyle/>
                    <a:p>
                      <a:r>
                        <a:rPr lang="en-US" altLang="zh-CN" dirty="0" smtClean="0"/>
                        <a:t>《</a:t>
                      </a:r>
                      <a:r>
                        <a:rPr lang="en-US" altLang="zh-CN" dirty="0" err="1" smtClean="0"/>
                        <a:t>XLNet</a:t>
                      </a:r>
                      <a:r>
                        <a:rPr lang="zh-CN" altLang="en-US" dirty="0" smtClean="0"/>
                        <a:t>：</a:t>
                      </a:r>
                      <a:r>
                        <a:rPr lang="en-US" altLang="zh-CN" dirty="0" smtClean="0"/>
                        <a:t>Generalized Autoregressive </a:t>
                      </a:r>
                      <a:r>
                        <a:rPr lang="en-US" altLang="zh-CN" dirty="0" err="1" smtClean="0"/>
                        <a:t>Pretraining</a:t>
                      </a:r>
                      <a:r>
                        <a:rPr lang="en-US" altLang="zh-CN" dirty="0" smtClean="0"/>
                        <a:t> for language Understanding》</a:t>
                      </a:r>
                    </a:p>
                    <a:p>
                      <a:r>
                        <a:rPr lang="en-US" altLang="zh-CN" dirty="0" smtClean="0">
                          <a:hlinkClick r:id="rId5"/>
                        </a:rPr>
                        <a:t>https://arxiv.org/pdf/1906.08237.pdf</a:t>
                      </a:r>
                      <a:endParaRPr lang="zh-CN" altLang="en-US" dirty="0"/>
                    </a:p>
                  </a:txBody>
                  <a:tcPr/>
                </a:tc>
              </a:tr>
              <a:tr h="400347">
                <a:tc>
                  <a:txBody>
                    <a:bodyPr/>
                    <a:lstStyle/>
                    <a:p>
                      <a:r>
                        <a:rPr lang="en-US" altLang="zh-CN" dirty="0" smtClean="0"/>
                        <a:t>Other</a:t>
                      </a:r>
                    </a:p>
                    <a:p>
                      <a:r>
                        <a:rPr lang="en-US" altLang="zh-CN" dirty="0" smtClean="0"/>
                        <a:t>resource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mn-lt"/>
                        </a:rPr>
                        <a:t>NLP</a:t>
                      </a:r>
                      <a:r>
                        <a:rPr lang="zh-CN" altLang="en-US" b="0" dirty="0" smtClean="0">
                          <a:latin typeface="+mn-lt"/>
                        </a:rPr>
                        <a:t>论文、代码、博客、任务、数据集、模型、</a:t>
                      </a:r>
                    </a:p>
                    <a:p>
                      <a:r>
                        <a:rPr lang="en-US" altLang="zh-CN" dirty="0" smtClean="0">
                          <a:hlinkClick r:id="rId6"/>
                        </a:rPr>
                        <a:t>https://cloud.tencent.com/developer/article/1448400</a:t>
                      </a:r>
                      <a:endParaRPr lang="en-US" altLang="zh-CN" dirty="0" smtClean="0"/>
                    </a:p>
                    <a:p>
                      <a:r>
                        <a:rPr lang="en-US" altLang="zh-CN" dirty="0" smtClean="0">
                          <a:hlinkClick r:id="rId7"/>
                        </a:rPr>
                        <a:t>https://www.jiqizhixin.com/articles/062402</a:t>
                      </a:r>
                      <a:r>
                        <a:rPr lang="en-US" altLang="zh-CN" dirty="0" smtClean="0"/>
                        <a:t> </a:t>
                      </a:r>
                    </a:p>
                  </a:txBody>
                  <a:tcPr/>
                </a:tc>
              </a:tr>
            </a:tbl>
          </a:graphicData>
        </a:graphic>
      </p:graphicFrame>
    </p:spTree>
    <p:extLst>
      <p:ext uri="{BB962C8B-B14F-4D97-AF65-F5344CB8AC3E}">
        <p14:creationId xmlns:p14="http://schemas.microsoft.com/office/powerpoint/2010/main" val="95885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7740" y="2003612"/>
            <a:ext cx="7557247" cy="2363041"/>
          </a:xfrm>
        </p:spPr>
        <p:txBody>
          <a:bodyPr>
            <a:normAutofit/>
          </a:bodyPr>
          <a:lstStyle/>
          <a:p>
            <a:pPr algn="ctr"/>
            <a:r>
              <a:rPr lang="en-US" altLang="zh-CN" dirty="0" smtClean="0"/>
              <a:t>Thanks!</a:t>
            </a:r>
            <a:br>
              <a:rPr lang="en-US" altLang="zh-CN" dirty="0" smtClean="0"/>
            </a:br>
            <a:r>
              <a:rPr lang="en-US" altLang="zh-CN" dirty="0"/>
              <a:t/>
            </a:r>
            <a:br>
              <a:rPr lang="en-US" altLang="zh-CN" dirty="0"/>
            </a:br>
            <a:r>
              <a:rPr lang="en-US" altLang="zh-CN" dirty="0" smtClean="0"/>
              <a:t>Any Questions</a:t>
            </a:r>
            <a:r>
              <a:rPr lang="zh-CN" altLang="en-US" dirty="0" smtClean="0"/>
              <a:t>？</a:t>
            </a:r>
            <a:endParaRPr lang="zh-CN" altLang="en-US" dirty="0"/>
          </a:p>
        </p:txBody>
      </p:sp>
    </p:spTree>
    <p:extLst>
      <p:ext uri="{BB962C8B-B14F-4D97-AF65-F5344CB8AC3E}">
        <p14:creationId xmlns:p14="http://schemas.microsoft.com/office/powerpoint/2010/main" val="9983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9556"/>
            <a:ext cx="10515600" cy="1325563"/>
          </a:xfrm>
        </p:spPr>
        <p:txBody>
          <a:bodyPr>
            <a:normAutofit/>
          </a:bodyPr>
          <a:lstStyle/>
          <a:p>
            <a:r>
              <a:rPr lang="en-US" altLang="zh-CN" sz="4000" dirty="0" smtClean="0"/>
              <a:t>Neural Network Based Language Model</a:t>
            </a:r>
            <a:endParaRPr lang="zh-CN" altLang="en-US" sz="40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5000"/>
            <a:ext cx="9519267" cy="5441848"/>
          </a:xfrm>
        </p:spPr>
      </p:pic>
    </p:spTree>
    <p:extLst>
      <p:ext uri="{BB962C8B-B14F-4D97-AF65-F5344CB8AC3E}">
        <p14:creationId xmlns:p14="http://schemas.microsoft.com/office/powerpoint/2010/main" val="232284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Word2Vec</a:t>
            </a:r>
            <a:endParaRPr lang="zh-CN" altLang="en-US" sz="4000" dirty="0"/>
          </a:p>
        </p:txBody>
      </p:sp>
      <p:sp>
        <p:nvSpPr>
          <p:cNvPr id="3" name="内容占位符 2"/>
          <p:cNvSpPr>
            <a:spLocks noGrp="1"/>
          </p:cNvSpPr>
          <p:nvPr>
            <p:ph idx="1"/>
          </p:nvPr>
        </p:nvSpPr>
        <p:spPr>
          <a:xfrm>
            <a:off x="838200" y="1529254"/>
            <a:ext cx="10515600" cy="5328745"/>
          </a:xfrm>
        </p:spPr>
        <p:txBody>
          <a:bodyPr>
            <a:normAutofit fontScale="92500" lnSpcReduction="10000"/>
          </a:bodyPr>
          <a:lstStyle/>
          <a:p>
            <a:r>
              <a:rPr lang="en-US" altLang="zh-CN" sz="2200" dirty="0" smtClean="0"/>
              <a:t>CBOW :</a:t>
            </a:r>
            <a:r>
              <a:rPr lang="zh-CN" altLang="en-US" sz="2200" dirty="0"/>
              <a:t>使用上下文去预测目标词来训练得到词</a:t>
            </a:r>
            <a:r>
              <a:rPr lang="zh-CN" altLang="en-US" sz="2200" dirty="0" smtClean="0"/>
              <a:t>向量</a:t>
            </a:r>
            <a:endParaRPr lang="en-US" altLang="zh-CN" sz="2200" dirty="0" smtClean="0"/>
          </a:p>
          <a:p>
            <a:r>
              <a:rPr lang="en-US" altLang="zh-CN" sz="2200" dirty="0" smtClean="0"/>
              <a:t>Skip-gram :</a:t>
            </a:r>
            <a:r>
              <a:rPr lang="zh-CN" altLang="en-US" sz="2200" dirty="0"/>
              <a:t>使用目标词去</a:t>
            </a:r>
            <a:r>
              <a:rPr lang="zh-CN" altLang="en-US" sz="2200" dirty="0" smtClean="0"/>
              <a:t>预测</a:t>
            </a:r>
            <a:r>
              <a:rPr lang="zh-CN" altLang="en-US" sz="2200" dirty="0"/>
              <a:t>上下文</a:t>
            </a:r>
            <a:r>
              <a:rPr lang="zh-CN" altLang="en-US" sz="2200" dirty="0" smtClean="0"/>
              <a:t>来</a:t>
            </a:r>
            <a:r>
              <a:rPr lang="zh-CN" altLang="en-US" sz="2200" dirty="0"/>
              <a:t>训练得到词向量</a:t>
            </a:r>
            <a:endParaRPr lang="en-US" altLang="zh-CN" sz="22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en-US" altLang="zh-CN" sz="2400" b="1" dirty="0"/>
              <a:t>a word is characterized by </a:t>
            </a:r>
            <a:r>
              <a:rPr lang="en-US" altLang="zh-CN" sz="2400" b="1" dirty="0" smtClean="0"/>
              <a:t>the company </a:t>
            </a:r>
            <a:r>
              <a:rPr lang="en-US" altLang="zh-CN" sz="2400" b="1" dirty="0"/>
              <a:t>it keeps</a:t>
            </a:r>
            <a:endParaRPr lang="zh-CN" altLang="en-US" dirty="0"/>
          </a:p>
        </p:txBody>
      </p:sp>
      <p:pic>
        <p:nvPicPr>
          <p:cNvPr id="4" name="图片 3"/>
          <p:cNvPicPr>
            <a:picLocks noChangeAspect="1"/>
          </p:cNvPicPr>
          <p:nvPr/>
        </p:nvPicPr>
        <p:blipFill>
          <a:blip r:embed="rId3"/>
          <a:stretch>
            <a:fillRect/>
          </a:stretch>
        </p:blipFill>
        <p:spPr>
          <a:xfrm>
            <a:off x="1251005" y="2457938"/>
            <a:ext cx="3611280" cy="3471376"/>
          </a:xfrm>
          <a:prstGeom prst="rect">
            <a:avLst/>
          </a:prstGeom>
        </p:spPr>
      </p:pic>
      <p:pic>
        <p:nvPicPr>
          <p:cNvPr id="5" name="图片 4"/>
          <p:cNvPicPr>
            <a:picLocks noChangeAspect="1"/>
          </p:cNvPicPr>
          <p:nvPr/>
        </p:nvPicPr>
        <p:blipFill>
          <a:blip r:embed="rId4"/>
          <a:stretch>
            <a:fillRect/>
          </a:stretch>
        </p:blipFill>
        <p:spPr>
          <a:xfrm>
            <a:off x="6947788" y="2308865"/>
            <a:ext cx="3835653" cy="3769521"/>
          </a:xfrm>
          <a:prstGeom prst="rect">
            <a:avLst/>
          </a:prstGeom>
        </p:spPr>
      </p:pic>
    </p:spTree>
    <p:extLst>
      <p:ext uri="{BB962C8B-B14F-4D97-AF65-F5344CB8AC3E}">
        <p14:creationId xmlns:p14="http://schemas.microsoft.com/office/powerpoint/2010/main" val="275962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Word2Vec</a:t>
            </a:r>
            <a:endParaRPr lang="zh-CN" altLang="en-US" dirty="0"/>
          </a:p>
        </p:txBody>
      </p:sp>
      <p:pic>
        <p:nvPicPr>
          <p:cNvPr id="4" name="内容占位符 3"/>
          <p:cNvPicPr>
            <a:picLocks noGrp="1" noChangeAspect="1"/>
          </p:cNvPicPr>
          <p:nvPr>
            <p:ph idx="1"/>
          </p:nvPr>
        </p:nvPicPr>
        <p:blipFill>
          <a:blip r:embed="rId3"/>
          <a:stretch>
            <a:fillRect/>
          </a:stretch>
        </p:blipFill>
        <p:spPr>
          <a:xfrm>
            <a:off x="1096108" y="1690688"/>
            <a:ext cx="10257692" cy="4018477"/>
          </a:xfrm>
          <a:prstGeom prst="rect">
            <a:avLst/>
          </a:prstGeom>
        </p:spPr>
      </p:pic>
    </p:spTree>
    <p:extLst>
      <p:ext uri="{BB962C8B-B14F-4D97-AF65-F5344CB8AC3E}">
        <p14:creationId xmlns:p14="http://schemas.microsoft.com/office/powerpoint/2010/main" val="97720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3024" y="194051"/>
            <a:ext cx="10515600" cy="1325563"/>
          </a:xfrm>
        </p:spPr>
        <p:txBody>
          <a:bodyPr>
            <a:normAutofit/>
          </a:bodyPr>
          <a:lstStyle/>
          <a:p>
            <a:r>
              <a:rPr lang="en-US" altLang="zh-CN" sz="4000" dirty="0" smtClean="0"/>
              <a:t>Contextualized word representation</a:t>
            </a:r>
            <a:endParaRPr lang="zh-CN" altLang="en-US" sz="4000" dirty="0"/>
          </a:p>
        </p:txBody>
      </p:sp>
      <p:sp>
        <p:nvSpPr>
          <p:cNvPr id="3" name="内容占位符 2"/>
          <p:cNvSpPr>
            <a:spLocks noGrp="1"/>
          </p:cNvSpPr>
          <p:nvPr>
            <p:ph idx="1"/>
          </p:nvPr>
        </p:nvSpPr>
        <p:spPr>
          <a:xfrm>
            <a:off x="838200" y="1237130"/>
            <a:ext cx="10560424" cy="4907932"/>
          </a:xfrm>
        </p:spPr>
        <p:txBody>
          <a:bodyPr>
            <a:normAutofit/>
          </a:bodyPr>
          <a:lstStyle/>
          <a:p>
            <a:pPr marL="0" indent="0">
              <a:buNone/>
            </a:pPr>
            <a:endParaRPr lang="en-US" altLang="zh-CN" sz="2400" dirty="0"/>
          </a:p>
          <a:p>
            <a:pPr marL="0" indent="0">
              <a:buNone/>
            </a:pPr>
            <a:r>
              <a:rPr lang="en-US" altLang="zh-CN" sz="3200" dirty="0" smtClean="0">
                <a:solidFill>
                  <a:srgbClr val="FF0000"/>
                </a:solidFill>
              </a:rPr>
              <a:t>Polysemy(</a:t>
            </a:r>
            <a:r>
              <a:rPr lang="zh-CN" altLang="en-US" sz="3200" dirty="0" smtClean="0">
                <a:solidFill>
                  <a:srgbClr val="FF0000"/>
                </a:solidFill>
              </a:rPr>
              <a:t>多义词</a:t>
            </a:r>
            <a:r>
              <a:rPr lang="en-US" altLang="zh-CN" sz="3200" dirty="0" smtClean="0">
                <a:solidFill>
                  <a:srgbClr val="FF0000"/>
                </a:solidFill>
              </a:rPr>
              <a:t>)</a:t>
            </a:r>
            <a:r>
              <a:rPr lang="zh-CN" altLang="en-US" sz="3200" dirty="0" smtClean="0">
                <a:solidFill>
                  <a:srgbClr val="FF0000"/>
                </a:solidFill>
              </a:rPr>
              <a:t>？</a:t>
            </a:r>
            <a:endParaRPr lang="en-US" altLang="zh-CN" dirty="0" smtClean="0">
              <a:solidFill>
                <a:srgbClr val="FF0000"/>
              </a:solidFill>
            </a:endParaRPr>
          </a:p>
          <a:p>
            <a:pPr marL="0" indent="0">
              <a:buNone/>
            </a:pPr>
            <a:endParaRPr lang="en-US" altLang="zh-CN" dirty="0"/>
          </a:p>
        </p:txBody>
      </p:sp>
      <p:sp>
        <p:nvSpPr>
          <p:cNvPr id="5" name="矩形 4"/>
          <p:cNvSpPr/>
          <p:nvPr/>
        </p:nvSpPr>
        <p:spPr>
          <a:xfrm>
            <a:off x="1593373" y="3291251"/>
            <a:ext cx="1571858" cy="7168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solidFill>
                  <a:schemeClr val="tx1"/>
                </a:solidFill>
              </a:rPr>
              <a:t>bank</a:t>
            </a:r>
            <a:endParaRPr lang="zh-CN" altLang="en-US" sz="2800" dirty="0">
              <a:solidFill>
                <a:schemeClr val="tx1"/>
              </a:solidFill>
            </a:endParaRPr>
          </a:p>
        </p:txBody>
      </p:sp>
      <p:sp>
        <p:nvSpPr>
          <p:cNvPr id="4" name="圆角矩形 3"/>
          <p:cNvSpPr/>
          <p:nvPr/>
        </p:nvSpPr>
        <p:spPr>
          <a:xfrm>
            <a:off x="5416063" y="1508967"/>
            <a:ext cx="5537758" cy="10550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000" dirty="0" smtClean="0"/>
              <a:t>He </a:t>
            </a:r>
            <a:r>
              <a:rPr lang="en-US" altLang="zh-CN" sz="2000" dirty="0"/>
              <a:t>has little money in the </a:t>
            </a:r>
            <a:r>
              <a:rPr lang="en-US" altLang="zh-CN" sz="2000" dirty="0">
                <a:solidFill>
                  <a:srgbClr val="FF0000"/>
                </a:solidFill>
              </a:rPr>
              <a:t>bank</a:t>
            </a:r>
            <a:r>
              <a:rPr lang="en-US" altLang="zh-CN" sz="2000" dirty="0"/>
              <a:t>.</a:t>
            </a:r>
            <a:r>
              <a:rPr lang="zh-CN" altLang="en-US" sz="2000" dirty="0"/>
              <a:t>（银行）</a:t>
            </a:r>
          </a:p>
        </p:txBody>
      </p:sp>
      <p:sp>
        <p:nvSpPr>
          <p:cNvPr id="18" name="圆角矩形 17"/>
          <p:cNvSpPr/>
          <p:nvPr/>
        </p:nvSpPr>
        <p:spPr>
          <a:xfrm>
            <a:off x="5416063" y="3097821"/>
            <a:ext cx="5537757" cy="10550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  </a:t>
            </a:r>
            <a:r>
              <a:rPr lang="en-US" altLang="zh-CN" sz="2000" dirty="0"/>
              <a:t>Every hospital has their own blood </a:t>
            </a:r>
            <a:r>
              <a:rPr lang="en-US" altLang="zh-CN" sz="2000" dirty="0">
                <a:solidFill>
                  <a:srgbClr val="FF0000"/>
                </a:solidFill>
              </a:rPr>
              <a:t>bank</a:t>
            </a:r>
            <a:r>
              <a:rPr lang="en-US" altLang="zh-CN" sz="2000" dirty="0"/>
              <a:t>.</a:t>
            </a:r>
            <a:r>
              <a:rPr lang="zh-CN" altLang="en-US" sz="2000" dirty="0"/>
              <a:t>（血库）</a:t>
            </a:r>
            <a:endParaRPr lang="en-US" altLang="zh-CN" sz="2000" dirty="0"/>
          </a:p>
        </p:txBody>
      </p:sp>
      <p:sp>
        <p:nvSpPr>
          <p:cNvPr id="19" name="圆角矩形 18"/>
          <p:cNvSpPr/>
          <p:nvPr/>
        </p:nvSpPr>
        <p:spPr>
          <a:xfrm>
            <a:off x="5416063" y="4566699"/>
            <a:ext cx="5537757" cy="10550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2000" dirty="0"/>
              <a:t> There’s a frog on the river </a:t>
            </a:r>
            <a:r>
              <a:rPr lang="en-US" altLang="zh-CN" sz="2000" dirty="0">
                <a:solidFill>
                  <a:srgbClr val="FF0000"/>
                </a:solidFill>
              </a:rPr>
              <a:t>bank</a:t>
            </a:r>
            <a:r>
              <a:rPr lang="en-US" altLang="zh-CN" sz="2000" dirty="0"/>
              <a:t>.</a:t>
            </a:r>
            <a:r>
              <a:rPr lang="zh-CN" altLang="en-US" sz="2000" dirty="0"/>
              <a:t>（河畔</a:t>
            </a:r>
            <a:r>
              <a:rPr lang="zh-CN" altLang="en-US" dirty="0"/>
              <a:t>）</a:t>
            </a:r>
          </a:p>
        </p:txBody>
      </p:sp>
      <p:cxnSp>
        <p:nvCxnSpPr>
          <p:cNvPr id="8" name="直接箭头连接符 7"/>
          <p:cNvCxnSpPr>
            <a:stCxn id="4" idx="1"/>
          </p:cNvCxnSpPr>
          <p:nvPr/>
        </p:nvCxnSpPr>
        <p:spPr>
          <a:xfrm flipH="1">
            <a:off x="3270738" y="2036506"/>
            <a:ext cx="2145325" cy="1419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8" idx="1"/>
          </p:cNvCxnSpPr>
          <p:nvPr/>
        </p:nvCxnSpPr>
        <p:spPr>
          <a:xfrm flipH="1" flipV="1">
            <a:off x="3423139" y="3608637"/>
            <a:ext cx="1992924" cy="1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flipV="1">
            <a:off x="3270738" y="3761037"/>
            <a:ext cx="2145325" cy="1502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276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893714" y="2250831"/>
            <a:ext cx="8453221" cy="3874393"/>
          </a:xfrm>
          <a:prstGeom prst="rect">
            <a:avLst/>
          </a:prstGeom>
        </p:spPr>
      </p:pic>
      <p:sp>
        <p:nvSpPr>
          <p:cNvPr id="2" name="标题 1"/>
          <p:cNvSpPr>
            <a:spLocks noGrp="1"/>
          </p:cNvSpPr>
          <p:nvPr>
            <p:ph type="title"/>
          </p:nvPr>
        </p:nvSpPr>
        <p:spPr>
          <a:xfrm>
            <a:off x="838200" y="238238"/>
            <a:ext cx="10515600" cy="1325563"/>
          </a:xfrm>
        </p:spPr>
        <p:txBody>
          <a:bodyPr>
            <a:normAutofit/>
          </a:bodyPr>
          <a:lstStyle/>
          <a:p>
            <a:r>
              <a:rPr lang="en-US" altLang="zh-CN" sz="3600" dirty="0" smtClean="0"/>
              <a:t>ELMO</a:t>
            </a:r>
            <a:r>
              <a:rPr lang="zh-CN" altLang="en-US" sz="3600" dirty="0" smtClean="0"/>
              <a:t>：</a:t>
            </a:r>
            <a:r>
              <a:rPr lang="en-US" altLang="zh-CN" sz="3600" dirty="0" smtClean="0"/>
              <a:t>《Deep Contextualized Word Representations》</a:t>
            </a:r>
            <a:endParaRPr lang="zh-CN" altLang="en-US" sz="3600" dirty="0"/>
          </a:p>
        </p:txBody>
      </p:sp>
      <p:sp>
        <p:nvSpPr>
          <p:cNvPr id="3" name="内容占位符 2"/>
          <p:cNvSpPr>
            <a:spLocks noGrp="1"/>
          </p:cNvSpPr>
          <p:nvPr>
            <p:ph idx="1"/>
          </p:nvPr>
        </p:nvSpPr>
        <p:spPr>
          <a:xfrm>
            <a:off x="838200" y="1389184"/>
            <a:ext cx="10515600" cy="5468815"/>
          </a:xfrm>
        </p:spPr>
        <p:txBody>
          <a:bodyPr>
            <a:normAutofit/>
          </a:bodyPr>
          <a:lstStyle/>
          <a:p>
            <a:pPr marL="0" indent="0">
              <a:buNone/>
            </a:pPr>
            <a:r>
              <a:rPr lang="en-US" altLang="zh-CN" dirty="0" smtClean="0"/>
              <a:t>Two-Layer Bidirectional LSTM Language Model</a:t>
            </a:r>
            <a:r>
              <a:rPr lang="zh-CN" altLang="en-US" dirty="0" smtClean="0"/>
              <a:t>：</a:t>
            </a: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dirty="0"/>
          </a:p>
        </p:txBody>
      </p:sp>
    </p:spTree>
    <p:extLst>
      <p:ext uri="{BB962C8B-B14F-4D97-AF65-F5344CB8AC3E}">
        <p14:creationId xmlns:p14="http://schemas.microsoft.com/office/powerpoint/2010/main" val="47683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974976" y="1798257"/>
            <a:ext cx="5949804" cy="2730213"/>
          </a:xfrm>
          <a:prstGeom prst="rect">
            <a:avLst/>
          </a:prstGeom>
        </p:spPr>
      </p:pic>
      <p:sp>
        <p:nvSpPr>
          <p:cNvPr id="2" name="标题 1"/>
          <p:cNvSpPr>
            <a:spLocks noGrp="1"/>
          </p:cNvSpPr>
          <p:nvPr>
            <p:ph type="title"/>
          </p:nvPr>
        </p:nvSpPr>
        <p:spPr>
          <a:xfrm>
            <a:off x="838200" y="238238"/>
            <a:ext cx="10515600" cy="1325563"/>
          </a:xfrm>
        </p:spPr>
        <p:txBody>
          <a:bodyPr>
            <a:normAutofit/>
          </a:bodyPr>
          <a:lstStyle/>
          <a:p>
            <a:r>
              <a:rPr lang="en-US" altLang="zh-CN" sz="3600" dirty="0" smtClean="0"/>
              <a:t>ELMO</a:t>
            </a:r>
            <a:r>
              <a:rPr lang="zh-CN" altLang="en-US" sz="3600" dirty="0" smtClean="0"/>
              <a:t>：</a:t>
            </a:r>
            <a:r>
              <a:rPr lang="en-US" altLang="zh-CN" sz="3600" dirty="0" smtClean="0"/>
              <a:t>《Deep Contextualized Word Representations》</a:t>
            </a:r>
            <a:endParaRPr lang="zh-CN" altLang="en-US" sz="3600" dirty="0"/>
          </a:p>
        </p:txBody>
      </p:sp>
      <p:sp>
        <p:nvSpPr>
          <p:cNvPr id="3" name="内容占位符 2"/>
          <p:cNvSpPr>
            <a:spLocks noGrp="1"/>
          </p:cNvSpPr>
          <p:nvPr>
            <p:ph idx="1"/>
          </p:nvPr>
        </p:nvSpPr>
        <p:spPr>
          <a:xfrm>
            <a:off x="1055076" y="1563802"/>
            <a:ext cx="10298723" cy="5294198"/>
          </a:xfrm>
        </p:spPr>
        <p:txBody>
          <a:bodyPr>
            <a:normAutofit/>
          </a:bodyPr>
          <a:lstStyle/>
          <a:p>
            <a:pPr marL="0" indent="0">
              <a:buNone/>
            </a:pPr>
            <a:r>
              <a:rPr lang="en-US" altLang="zh-CN" sz="2400" dirty="0" smtClean="0"/>
              <a:t>Pre-training</a:t>
            </a:r>
            <a:r>
              <a:rPr lang="zh-CN" altLang="en-US" sz="2400" dirty="0" smtClean="0">
                <a:sym typeface="Wingdings" panose="05000000000000000000" pitchFamily="2" charset="2"/>
              </a:rPr>
              <a:t>： （</a:t>
            </a:r>
            <a:r>
              <a:rPr lang="en-US" altLang="zh-CN" sz="2400" dirty="0" smtClean="0">
                <a:sym typeface="Wingdings" panose="05000000000000000000" pitchFamily="2" charset="2"/>
              </a:rPr>
              <a:t>v1</a:t>
            </a:r>
            <a:r>
              <a:rPr lang="zh-CN" altLang="en-US" sz="2400" dirty="0" smtClean="0">
                <a:sym typeface="Wingdings" panose="05000000000000000000" pitchFamily="2" charset="2"/>
              </a:rPr>
              <a:t>， </a:t>
            </a:r>
            <a:r>
              <a:rPr lang="en-US" altLang="zh-CN" sz="2400" dirty="0" smtClean="0">
                <a:sym typeface="Wingdings" panose="05000000000000000000" pitchFamily="2" charset="2"/>
              </a:rPr>
              <a:t>v2</a:t>
            </a:r>
            <a:r>
              <a:rPr lang="zh-CN" altLang="en-US" sz="2400" dirty="0" smtClean="0">
                <a:sym typeface="Wingdings" panose="05000000000000000000" pitchFamily="2" charset="2"/>
              </a:rPr>
              <a:t>， </a:t>
            </a:r>
            <a:r>
              <a:rPr lang="en-US" altLang="zh-CN" sz="2400" dirty="0" smtClean="0">
                <a:sym typeface="Wingdings" panose="05000000000000000000" pitchFamily="2" charset="2"/>
              </a:rPr>
              <a:t>v3</a:t>
            </a:r>
            <a:r>
              <a:rPr lang="zh-CN" altLang="en-US" sz="2400" dirty="0" smtClean="0">
                <a:sym typeface="Wingdings" panose="05000000000000000000" pitchFamily="2" charset="2"/>
              </a:rPr>
              <a:t>）</a:t>
            </a:r>
            <a:endParaRPr lang="en-US" altLang="zh-CN" sz="2400" dirty="0" smtClean="0"/>
          </a:p>
          <a:p>
            <a:pPr marL="0" indent="0">
              <a:buNone/>
            </a:pPr>
            <a:r>
              <a:rPr lang="en-US" altLang="zh-CN" sz="2400" i="1" dirty="0"/>
              <a:t>	</a:t>
            </a:r>
            <a:r>
              <a:rPr lang="en-US" altLang="zh-CN" sz="2400" i="1" dirty="0" smtClean="0"/>
              <a:t>word embedding</a:t>
            </a:r>
          </a:p>
          <a:p>
            <a:pPr marL="0" indent="0">
              <a:buNone/>
            </a:pPr>
            <a:r>
              <a:rPr lang="en-US" altLang="zh-CN" sz="2400" i="1" dirty="0"/>
              <a:t>	</a:t>
            </a:r>
            <a:r>
              <a:rPr lang="en-US" altLang="zh-CN" sz="2400" i="1" dirty="0" smtClean="0"/>
              <a:t>1</a:t>
            </a:r>
            <a:r>
              <a:rPr lang="en-US" altLang="zh-CN" sz="2400" i="1" baseline="30000" dirty="0" smtClean="0"/>
              <a:t>st</a:t>
            </a:r>
            <a:r>
              <a:rPr lang="en-US" altLang="zh-CN" sz="2400" i="1" dirty="0" smtClean="0"/>
              <a:t> LSTM layer embedding</a:t>
            </a:r>
          </a:p>
          <a:p>
            <a:pPr marL="0" indent="0">
              <a:buNone/>
            </a:pPr>
            <a:r>
              <a:rPr lang="en-US" altLang="zh-CN" sz="2400" i="1" dirty="0"/>
              <a:t>	</a:t>
            </a:r>
            <a:r>
              <a:rPr lang="en-US" altLang="zh-CN" sz="2400" i="1" dirty="0" smtClean="0"/>
              <a:t>2</a:t>
            </a:r>
            <a:r>
              <a:rPr lang="en-US" altLang="zh-CN" sz="2400" i="1" baseline="30000" dirty="0" smtClean="0"/>
              <a:t>st</a:t>
            </a:r>
            <a:r>
              <a:rPr lang="en-US" altLang="zh-CN" sz="2400" i="1" dirty="0" smtClean="0"/>
              <a:t> </a:t>
            </a:r>
            <a:r>
              <a:rPr lang="en-US" altLang="zh-CN" sz="2400" i="1" dirty="0"/>
              <a:t>LSTM layer </a:t>
            </a:r>
            <a:r>
              <a:rPr lang="en-US" altLang="zh-CN" sz="2400" i="1" dirty="0" smtClean="0"/>
              <a:t>embedding</a:t>
            </a:r>
          </a:p>
          <a:p>
            <a:pPr marL="0" indent="0">
              <a:buNone/>
            </a:pPr>
            <a:endParaRPr lang="en-US" altLang="zh-CN" sz="2400" i="1" dirty="0"/>
          </a:p>
          <a:p>
            <a:pPr marL="0" indent="0">
              <a:buNone/>
            </a:pPr>
            <a:r>
              <a:rPr lang="en-US" altLang="zh-CN" sz="2400" dirty="0" smtClean="0"/>
              <a:t>Fine-tuning</a:t>
            </a:r>
            <a:r>
              <a:rPr lang="zh-CN" altLang="en-US" sz="2400" dirty="0" smtClean="0"/>
              <a:t>：</a:t>
            </a:r>
            <a:endParaRPr lang="en-US" altLang="zh-CN" sz="2400" dirty="0" smtClean="0"/>
          </a:p>
          <a:p>
            <a:pPr marL="0" indent="0">
              <a:buNone/>
            </a:pPr>
            <a:r>
              <a:rPr lang="en-US" altLang="zh-CN" sz="2400" i="1" dirty="0"/>
              <a:t>	</a:t>
            </a:r>
            <a:r>
              <a:rPr lang="en-US" altLang="zh-CN" sz="2400" i="1" dirty="0" smtClean="0"/>
              <a:t>training weights </a:t>
            </a:r>
            <a:r>
              <a:rPr lang="zh-CN" altLang="en-US" sz="2400" i="1" dirty="0" smtClean="0"/>
              <a:t>（</a:t>
            </a:r>
            <a:r>
              <a:rPr lang="en-US" altLang="zh-CN" sz="2400" i="1" dirty="0" smtClean="0"/>
              <a:t>w1</a:t>
            </a:r>
            <a:r>
              <a:rPr lang="zh-CN" altLang="en-US" sz="2400" i="1" dirty="0" smtClean="0"/>
              <a:t>， </a:t>
            </a:r>
            <a:r>
              <a:rPr lang="en-US" altLang="zh-CN" sz="2400" i="1" dirty="0" smtClean="0"/>
              <a:t>w2</a:t>
            </a:r>
            <a:r>
              <a:rPr lang="zh-CN" altLang="en-US" sz="2400" i="1" dirty="0" smtClean="0"/>
              <a:t>， </a:t>
            </a:r>
            <a:r>
              <a:rPr lang="en-US" altLang="zh-CN" sz="2400" i="1" dirty="0" smtClean="0"/>
              <a:t>w3</a:t>
            </a:r>
            <a:r>
              <a:rPr lang="zh-CN" altLang="en-US" sz="2400" i="1" dirty="0" smtClean="0"/>
              <a:t>）</a:t>
            </a:r>
            <a:endParaRPr lang="en-US" altLang="zh-CN" sz="2400" i="1" dirty="0" smtClean="0"/>
          </a:p>
          <a:p>
            <a:pPr marL="0" indent="0">
              <a:buNone/>
            </a:pPr>
            <a:endParaRPr lang="en-US" altLang="zh-CN" sz="2400" i="1" dirty="0" smtClean="0"/>
          </a:p>
          <a:p>
            <a:pPr marL="0" indent="0">
              <a:buNone/>
            </a:pPr>
            <a:r>
              <a:rPr lang="en-US" altLang="zh-CN" sz="2400" dirty="0" smtClean="0"/>
              <a:t>Final embedding</a:t>
            </a:r>
            <a:r>
              <a:rPr lang="zh-CN" altLang="en-US" sz="2400" dirty="0" smtClean="0"/>
              <a:t>：</a:t>
            </a:r>
            <a:endParaRPr lang="en-US" altLang="zh-CN" sz="2400" dirty="0" smtClean="0"/>
          </a:p>
          <a:p>
            <a:pPr marL="0" indent="0">
              <a:buNone/>
            </a:pPr>
            <a:r>
              <a:rPr lang="en-US" altLang="zh-CN" sz="2400" i="1" dirty="0"/>
              <a:t>	</a:t>
            </a:r>
            <a:r>
              <a:rPr lang="en-US" altLang="zh-CN" sz="2400" i="1" dirty="0" smtClean="0"/>
              <a:t>w1v1 + w2v2 + w3v3 </a:t>
            </a:r>
          </a:p>
          <a:p>
            <a:pPr marL="0" indent="0">
              <a:buNone/>
            </a:pPr>
            <a:endParaRPr lang="en-US" altLang="zh-CN" i="1" dirty="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dirty="0"/>
          </a:p>
        </p:txBody>
      </p:sp>
    </p:spTree>
    <p:extLst>
      <p:ext uri="{BB962C8B-B14F-4D97-AF65-F5344CB8AC3E}">
        <p14:creationId xmlns:p14="http://schemas.microsoft.com/office/powerpoint/2010/main" val="300147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238"/>
            <a:ext cx="10515600" cy="1325563"/>
          </a:xfrm>
        </p:spPr>
        <p:txBody>
          <a:bodyPr>
            <a:normAutofit/>
          </a:bodyPr>
          <a:lstStyle/>
          <a:p>
            <a:r>
              <a:rPr lang="en-US" altLang="zh-CN" sz="3600" dirty="0" smtClean="0"/>
              <a:t>Results</a:t>
            </a:r>
            <a:endParaRPr lang="zh-CN" altLang="en-US" sz="3600" dirty="0"/>
          </a:p>
        </p:txBody>
      </p:sp>
      <p:sp>
        <p:nvSpPr>
          <p:cNvPr id="3" name="内容占位符 2"/>
          <p:cNvSpPr>
            <a:spLocks noGrp="1"/>
          </p:cNvSpPr>
          <p:nvPr>
            <p:ph idx="1"/>
          </p:nvPr>
        </p:nvSpPr>
        <p:spPr>
          <a:xfrm>
            <a:off x="838200" y="1436914"/>
            <a:ext cx="10515600" cy="5421085"/>
          </a:xfrm>
        </p:spPr>
        <p:txBody>
          <a:bodyPr>
            <a:normAutofit/>
          </a:bodyPr>
          <a:lstStyle/>
          <a:p>
            <a:pPr marL="0" indent="0">
              <a:buNone/>
            </a:pPr>
            <a:r>
              <a:rPr lang="en-US" altLang="zh-CN" i="1" dirty="0" smtClean="0"/>
              <a:t>Improve SOTA in six challenging NLP tasks:</a:t>
            </a:r>
          </a:p>
          <a:p>
            <a:pPr marL="0" indent="0">
              <a:buNone/>
            </a:pPr>
            <a:endParaRPr lang="en-US" altLang="zh-CN" i="1" dirty="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r>
              <a:rPr lang="en-US" altLang="zh-CN" sz="2000" i="1" dirty="0" smtClean="0"/>
              <a:t>Question Answer(</a:t>
            </a:r>
            <a:r>
              <a:rPr lang="zh-CN" altLang="en-US" sz="2000" i="1" dirty="0"/>
              <a:t>问答</a:t>
            </a:r>
            <a:r>
              <a:rPr lang="en-US" altLang="zh-CN" sz="2000" i="1" dirty="0" smtClean="0"/>
              <a:t>)  			</a:t>
            </a:r>
            <a:r>
              <a:rPr lang="en-US" altLang="zh-CN" sz="2000" i="1" dirty="0" err="1" smtClean="0"/>
              <a:t>Sementic</a:t>
            </a:r>
            <a:r>
              <a:rPr lang="en-US" altLang="zh-CN" sz="2000" i="1" dirty="0" smtClean="0"/>
              <a:t> </a:t>
            </a:r>
            <a:r>
              <a:rPr lang="en-US" altLang="zh-CN" sz="2000" i="1" dirty="0"/>
              <a:t>role labeling</a:t>
            </a:r>
            <a:r>
              <a:rPr lang="en-US" altLang="zh-CN" sz="2000" i="1" dirty="0" smtClean="0"/>
              <a:t>(</a:t>
            </a:r>
            <a:r>
              <a:rPr lang="zh-CN" altLang="en-US" sz="2000" i="1" dirty="0"/>
              <a:t>语义角色</a:t>
            </a:r>
            <a:r>
              <a:rPr lang="zh-CN" altLang="en-US" sz="2000" i="1" dirty="0" smtClean="0"/>
              <a:t>标注</a:t>
            </a:r>
            <a:r>
              <a:rPr lang="en-US" altLang="zh-CN" sz="2000" i="1" dirty="0" smtClean="0"/>
              <a:t>)</a:t>
            </a:r>
          </a:p>
          <a:p>
            <a:pPr marL="0" indent="0">
              <a:buNone/>
            </a:pPr>
            <a:r>
              <a:rPr lang="en-US" altLang="zh-CN" sz="2000" i="1" dirty="0" smtClean="0"/>
              <a:t>Textual entailment(</a:t>
            </a:r>
            <a:r>
              <a:rPr lang="zh-CN" altLang="en-US" sz="2000" i="1" dirty="0" smtClean="0"/>
              <a:t>文本推理</a:t>
            </a:r>
            <a:r>
              <a:rPr lang="en-US" altLang="zh-CN" sz="2000" i="1" dirty="0" smtClean="0"/>
              <a:t>)		</a:t>
            </a:r>
            <a:r>
              <a:rPr lang="en-US" altLang="zh-CN" sz="2000" i="1" dirty="0" err="1" smtClean="0"/>
              <a:t>Coreference</a:t>
            </a:r>
            <a:r>
              <a:rPr lang="en-US" altLang="zh-CN" sz="2000" i="1" dirty="0" smtClean="0"/>
              <a:t> resolution(</a:t>
            </a:r>
            <a:r>
              <a:rPr lang="zh-CN" altLang="en-US" sz="2000" i="1" dirty="0" smtClean="0"/>
              <a:t>消歧</a:t>
            </a:r>
            <a:r>
              <a:rPr lang="en-US" altLang="zh-CN" sz="2000" i="1" dirty="0" smtClean="0"/>
              <a:t>)</a:t>
            </a:r>
            <a:endParaRPr lang="en-US" altLang="zh-CN" sz="2000" i="1" dirty="0"/>
          </a:p>
          <a:p>
            <a:pPr marL="0" indent="0">
              <a:buNone/>
            </a:pPr>
            <a:r>
              <a:rPr lang="en-US" altLang="zh-CN" sz="2000" i="1" dirty="0" smtClean="0"/>
              <a:t>Name entity extraction(</a:t>
            </a:r>
            <a:r>
              <a:rPr lang="zh-CN" altLang="en-US" sz="2000" i="1" dirty="0" smtClean="0"/>
              <a:t>实体识别</a:t>
            </a:r>
            <a:r>
              <a:rPr lang="en-US" altLang="zh-CN" sz="2000" i="1" dirty="0" smtClean="0"/>
              <a:t>)		Sentiment analysis(</a:t>
            </a:r>
            <a:r>
              <a:rPr lang="zh-CN" altLang="en-US" sz="2000" i="1" dirty="0" smtClean="0"/>
              <a:t>情感分析</a:t>
            </a:r>
            <a:r>
              <a:rPr lang="en-US" altLang="zh-CN" sz="2000" i="1" dirty="0" smtClean="0"/>
              <a:t>)</a:t>
            </a:r>
          </a:p>
        </p:txBody>
      </p:sp>
      <p:pic>
        <p:nvPicPr>
          <p:cNvPr id="5" name="图片 4"/>
          <p:cNvPicPr>
            <a:picLocks noChangeAspect="1"/>
          </p:cNvPicPr>
          <p:nvPr/>
        </p:nvPicPr>
        <p:blipFill>
          <a:blip r:embed="rId3"/>
          <a:stretch>
            <a:fillRect/>
          </a:stretch>
        </p:blipFill>
        <p:spPr>
          <a:xfrm>
            <a:off x="684592" y="2051502"/>
            <a:ext cx="9224130" cy="2767239"/>
          </a:xfrm>
          <a:prstGeom prst="rect">
            <a:avLst/>
          </a:prstGeom>
        </p:spPr>
      </p:pic>
    </p:spTree>
    <p:extLst>
      <p:ext uri="{BB962C8B-B14F-4D97-AF65-F5344CB8AC3E}">
        <p14:creationId xmlns:p14="http://schemas.microsoft.com/office/powerpoint/2010/main" val="35551075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3914</TotalTime>
  <Words>2231</Words>
  <Application>Microsoft Office PowerPoint</Application>
  <PresentationFormat>宽屏</PresentationFormat>
  <Paragraphs>295</Paragraphs>
  <Slides>27</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Arial</vt:lpstr>
      <vt:lpstr>Calibri</vt:lpstr>
      <vt:lpstr>Calibri Light</vt:lpstr>
      <vt:lpstr>Wingdings</vt:lpstr>
      <vt:lpstr>Office 主题</vt:lpstr>
      <vt:lpstr>《Introduction of Language Understanding models》     Topic: Academic Salon Speaker: Fangyi Wang Date:           2019.8.28</vt:lpstr>
      <vt:lpstr>How does machine understand natural language？ ——Word representation </vt:lpstr>
      <vt:lpstr>Neural Network Based Language Model</vt:lpstr>
      <vt:lpstr>Word2Vec</vt:lpstr>
      <vt:lpstr>Word2Vec</vt:lpstr>
      <vt:lpstr>Contextualized word representation</vt:lpstr>
      <vt:lpstr>ELMO：《Deep Contextualized Word Representations》</vt:lpstr>
      <vt:lpstr>ELMO：《Deep Contextualized Word Representations》</vt:lpstr>
      <vt:lpstr>Results</vt:lpstr>
      <vt:lpstr>Open AI GPT: 《Improving language understanding by Generative Pre-training》</vt:lpstr>
      <vt:lpstr>Open AI GPT: 《Improving language understanding by Generative Pre-training》</vt:lpstr>
      <vt:lpstr>Open AI GPT: 《Improving language understanding by Generative Pre-training》</vt:lpstr>
      <vt:lpstr>Open AI GPT: 《Improving language understanding by Generative Pre-training》</vt:lpstr>
      <vt:lpstr>Open AI GPT: 《Improving language understanding by Generative Pre-training》</vt:lpstr>
      <vt:lpstr>BERT:《 Pre-training of Deep Bidirectional Transformers forLanguage Understanding 》</vt:lpstr>
      <vt:lpstr>BERT:《 Pre-training of Deep Bidirectional Transformers for Language Understanding 》</vt:lpstr>
      <vt:lpstr>BERT:《 Pre-training of Deep Bidirectional Transformers for Language Understanding 》</vt:lpstr>
      <vt:lpstr>BERT:《 Pre-training of Deep Bidirectional Transformers for Language Understanding 》</vt:lpstr>
      <vt:lpstr>Pre-training Task1——Masked LM</vt:lpstr>
      <vt:lpstr>Pre-training Task2——Next Sentence Prediction</vt:lpstr>
      <vt:lpstr>Fine-tuning</vt:lpstr>
      <vt:lpstr>General Language Understanding Evaluation (GLUE) Test Results</vt:lpstr>
      <vt:lpstr>Effect of Pre-training Tasks</vt:lpstr>
      <vt:lpstr>Effect of Model Size</vt:lpstr>
      <vt:lpstr>XLNet：Generalized Autoregressive Pre-training for Language Understanding</vt:lpstr>
      <vt:lpstr>Reference</vt:lpstr>
      <vt:lpstr>Thanks!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序列标注</dc:title>
  <dc:creator>wangfangyi</dc:creator>
  <cp:lastModifiedBy>wangfangyi</cp:lastModifiedBy>
  <cp:revision>67</cp:revision>
  <dcterms:created xsi:type="dcterms:W3CDTF">2019-08-11T12:15:49Z</dcterms:created>
  <dcterms:modified xsi:type="dcterms:W3CDTF">2019-08-28T01:37:53Z</dcterms:modified>
</cp:coreProperties>
</file>