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snapToGrid="0">
      <p:cViewPr varScale="1">
        <p:scale>
          <a:sx n="123" d="100"/>
          <a:sy n="123"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F6963-29E7-4200-B0A4-89057E92B6BA}" type="datetimeFigureOut">
              <a:rPr lang="zh-CN" altLang="en-US" smtClean="0"/>
              <a:t>2019/9/3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A9A29-BEFF-4A36-9C8C-969471976646}" type="slidenum">
              <a:rPr lang="zh-CN" altLang="en-US" smtClean="0"/>
              <a:t>‹#›</a:t>
            </a:fld>
            <a:endParaRPr lang="zh-CN" altLang="en-US"/>
          </a:p>
        </p:txBody>
      </p:sp>
    </p:spTree>
    <p:extLst>
      <p:ext uri="{BB962C8B-B14F-4D97-AF65-F5344CB8AC3E}">
        <p14:creationId xmlns:p14="http://schemas.microsoft.com/office/powerpoint/2010/main" val="94075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对世界任何领域内的真实存在所做出的客观描述 </a:t>
            </a:r>
            <a:endParaRPr lang="zh-CN" altLang="en-US" dirty="0"/>
          </a:p>
        </p:txBody>
      </p:sp>
      <p:sp>
        <p:nvSpPr>
          <p:cNvPr id="4" name="灯片编号占位符 3"/>
          <p:cNvSpPr>
            <a:spLocks noGrp="1"/>
          </p:cNvSpPr>
          <p:nvPr>
            <p:ph type="sldNum" sz="quarter" idx="5"/>
          </p:nvPr>
        </p:nvSpPr>
        <p:spPr/>
        <p:txBody>
          <a:bodyPr/>
          <a:lstStyle/>
          <a:p>
            <a:fld id="{F86A9A29-BEFF-4A36-9C8C-969471976646}" type="slidenum">
              <a:rPr lang="zh-CN" altLang="en-US" smtClean="0"/>
              <a:t>4</a:t>
            </a:fld>
            <a:endParaRPr lang="zh-CN" altLang="en-US"/>
          </a:p>
        </p:txBody>
      </p:sp>
    </p:spTree>
    <p:extLst>
      <p:ext uri="{BB962C8B-B14F-4D97-AF65-F5344CB8AC3E}">
        <p14:creationId xmlns:p14="http://schemas.microsoft.com/office/powerpoint/2010/main" val="408727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正如互联网中相互链接的网页，只不过基本单位变为粒度更小的数据</a:t>
            </a:r>
            <a:endParaRPr lang="zh-CN" altLang="en-US" dirty="0"/>
          </a:p>
        </p:txBody>
      </p:sp>
      <p:sp>
        <p:nvSpPr>
          <p:cNvPr id="4" name="灯片编号占位符 3"/>
          <p:cNvSpPr>
            <a:spLocks noGrp="1"/>
          </p:cNvSpPr>
          <p:nvPr>
            <p:ph type="sldNum" sz="quarter" idx="5"/>
          </p:nvPr>
        </p:nvSpPr>
        <p:spPr/>
        <p:txBody>
          <a:bodyPr/>
          <a:lstStyle/>
          <a:p>
            <a:fld id="{F86A9A29-BEFF-4A36-9C8C-969471976646}" type="slidenum">
              <a:rPr lang="zh-CN" altLang="en-US" smtClean="0"/>
              <a:t>5</a:t>
            </a:fld>
            <a:endParaRPr lang="zh-CN" altLang="en-US"/>
          </a:p>
        </p:txBody>
      </p:sp>
    </p:spTree>
    <p:extLst>
      <p:ext uri="{BB962C8B-B14F-4D97-AF65-F5344CB8AC3E}">
        <p14:creationId xmlns:p14="http://schemas.microsoft.com/office/powerpoint/2010/main" val="132635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上图表示了知识图谱的技术体系，首先在最底层我们有大量的文本、结构化数据库、多媒体文件等数据来源。通过知识抽取、知识融合、知识众包等技术，获取我们需要的数据，而后通过知识表示和知识推理、知识链接等将知识规范有序的组织在一起并存储起来。最终用于知识问答、语义搜索、可视化等方面。</a:t>
            </a:r>
            <a:endParaRPr lang="zh-CN" altLang="en-US" dirty="0"/>
          </a:p>
        </p:txBody>
      </p:sp>
      <p:sp>
        <p:nvSpPr>
          <p:cNvPr id="4" name="灯片编号占位符 3"/>
          <p:cNvSpPr>
            <a:spLocks noGrp="1"/>
          </p:cNvSpPr>
          <p:nvPr>
            <p:ph type="sldNum" sz="quarter" idx="5"/>
          </p:nvPr>
        </p:nvSpPr>
        <p:spPr/>
        <p:txBody>
          <a:bodyPr/>
          <a:lstStyle/>
          <a:p>
            <a:fld id="{F86A9A29-BEFF-4A36-9C8C-969471976646}" type="slidenum">
              <a:rPr lang="zh-CN" altLang="en-US" smtClean="0"/>
              <a:t>7</a:t>
            </a:fld>
            <a:endParaRPr lang="zh-CN" altLang="en-US"/>
          </a:p>
        </p:txBody>
      </p:sp>
    </p:spTree>
    <p:extLst>
      <p:ext uri="{BB962C8B-B14F-4D97-AF65-F5344CB8AC3E}">
        <p14:creationId xmlns:p14="http://schemas.microsoft.com/office/powerpoint/2010/main" val="318867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URI/IRI</a:t>
            </a:r>
            <a:r>
              <a:rPr lang="zh-CN" altLang="en-US" sz="1200" b="0" i="0" kern="1200" dirty="0">
                <a:solidFill>
                  <a:schemeClr val="tx1"/>
                </a:solidFill>
                <a:effectLst/>
                <a:latin typeface="+mn-lt"/>
                <a:ea typeface="+mn-ea"/>
                <a:cs typeface="+mn-cs"/>
              </a:rPr>
              <a:t>是网络链接，其上是</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RDF</a:t>
            </a:r>
            <a:r>
              <a:rPr lang="zh-CN" altLang="en-US" sz="1200" b="0" i="0" kern="1200" dirty="0">
                <a:solidFill>
                  <a:schemeClr val="tx1"/>
                </a:solidFill>
                <a:effectLst/>
                <a:latin typeface="+mn-lt"/>
                <a:ea typeface="+mn-ea"/>
                <a:cs typeface="+mn-cs"/>
              </a:rPr>
              <a:t>为资源表示框架。</a:t>
            </a:r>
            <a:r>
              <a:rPr lang="en-US" altLang="zh-CN" sz="1200" b="0" i="0" kern="1200" dirty="0">
                <a:solidFill>
                  <a:schemeClr val="tx1"/>
                </a:solidFill>
                <a:effectLst/>
                <a:latin typeface="+mn-lt"/>
                <a:ea typeface="+mn-ea"/>
                <a:cs typeface="+mn-cs"/>
              </a:rPr>
              <a:t>SPARQL</a:t>
            </a:r>
            <a:r>
              <a:rPr lang="zh-CN" altLang="en-US" sz="1200" b="0" i="0" kern="1200" dirty="0">
                <a:solidFill>
                  <a:schemeClr val="tx1"/>
                </a:solidFill>
                <a:effectLst/>
                <a:latin typeface="+mn-lt"/>
                <a:ea typeface="+mn-ea"/>
                <a:cs typeface="+mn-cs"/>
              </a:rPr>
              <a:t>是知识查询语言。被蓝色部分覆盖的是推理模块，它包含了如</a:t>
            </a:r>
            <a:r>
              <a:rPr lang="en-US" altLang="zh-CN" sz="1200" b="0" i="0" kern="1200" dirty="0">
                <a:solidFill>
                  <a:schemeClr val="tx1"/>
                </a:solidFill>
                <a:effectLst/>
                <a:latin typeface="+mn-lt"/>
                <a:ea typeface="+mn-ea"/>
                <a:cs typeface="+mn-cs"/>
              </a:rPr>
              <a:t>RDFS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OWL</a:t>
            </a:r>
            <a:r>
              <a:rPr lang="zh-CN" altLang="en-US" sz="1200" b="0" i="0" kern="1200" dirty="0">
                <a:solidFill>
                  <a:schemeClr val="tx1"/>
                </a:solidFill>
                <a:effectLst/>
                <a:latin typeface="+mn-lt"/>
                <a:ea typeface="+mn-ea"/>
                <a:cs typeface="+mn-cs"/>
              </a:rPr>
              <a:t>这样的支持推理的表示框架</a:t>
            </a:r>
            <a:endParaRPr lang="zh-CN" altLang="en-US" dirty="0"/>
          </a:p>
        </p:txBody>
      </p:sp>
      <p:sp>
        <p:nvSpPr>
          <p:cNvPr id="4" name="灯片编号占位符 3"/>
          <p:cNvSpPr>
            <a:spLocks noGrp="1"/>
          </p:cNvSpPr>
          <p:nvPr>
            <p:ph type="sldNum" sz="quarter" idx="5"/>
          </p:nvPr>
        </p:nvSpPr>
        <p:spPr/>
        <p:txBody>
          <a:bodyPr/>
          <a:lstStyle/>
          <a:p>
            <a:fld id="{F86A9A29-BEFF-4A36-9C8C-969471976646}" type="slidenum">
              <a:rPr lang="zh-CN" altLang="en-US" smtClean="0"/>
              <a:t>9</a:t>
            </a:fld>
            <a:endParaRPr lang="zh-CN" altLang="en-US"/>
          </a:p>
        </p:txBody>
      </p:sp>
    </p:spTree>
    <p:extLst>
      <p:ext uri="{BB962C8B-B14F-4D97-AF65-F5344CB8AC3E}">
        <p14:creationId xmlns:p14="http://schemas.microsoft.com/office/powerpoint/2010/main" val="18684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W3C</a:t>
            </a:r>
            <a:r>
              <a:rPr lang="zh-CN" altLang="en-US" sz="1200" b="0" i="0" kern="1200" dirty="0">
                <a:solidFill>
                  <a:schemeClr val="tx1"/>
                </a:solidFill>
                <a:effectLst/>
                <a:latin typeface="+mn-lt"/>
                <a:ea typeface="+mn-ea"/>
                <a:cs typeface="+mn-cs"/>
              </a:rPr>
              <a:t>制定的</a:t>
            </a:r>
            <a:endParaRPr lang="zh-CN" altLang="en-US" dirty="0"/>
          </a:p>
        </p:txBody>
      </p:sp>
      <p:sp>
        <p:nvSpPr>
          <p:cNvPr id="4" name="灯片编号占位符 3"/>
          <p:cNvSpPr>
            <a:spLocks noGrp="1"/>
          </p:cNvSpPr>
          <p:nvPr>
            <p:ph type="sldNum" sz="quarter" idx="5"/>
          </p:nvPr>
        </p:nvSpPr>
        <p:spPr/>
        <p:txBody>
          <a:bodyPr/>
          <a:lstStyle/>
          <a:p>
            <a:fld id="{F86A9A29-BEFF-4A36-9C8C-969471976646}" type="slidenum">
              <a:rPr lang="zh-CN" altLang="en-US" smtClean="0"/>
              <a:t>10</a:t>
            </a:fld>
            <a:endParaRPr lang="zh-CN" altLang="en-US"/>
          </a:p>
        </p:txBody>
      </p:sp>
    </p:spTree>
    <p:extLst>
      <p:ext uri="{BB962C8B-B14F-4D97-AF65-F5344CB8AC3E}">
        <p14:creationId xmlns:p14="http://schemas.microsoft.com/office/powerpoint/2010/main" val="339611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各种葡萄酒都有制造商，即</a:t>
            </a:r>
            <a:r>
              <a:rPr lang="en-US" altLang="zh-CN" sz="1200" b="0" i="0" kern="1200" dirty="0" err="1">
                <a:solidFill>
                  <a:schemeClr val="tx1"/>
                </a:solidFill>
                <a:effectLst/>
                <a:latin typeface="+mn-lt"/>
                <a:ea typeface="+mn-ea"/>
                <a:cs typeface="+mn-cs"/>
              </a:rPr>
              <a:t>hasMaker</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producesWine</a:t>
            </a:r>
            <a:r>
              <a:rPr lang="zh-CN" altLang="en-US" sz="1200" b="0" i="0" kern="1200" dirty="0">
                <a:solidFill>
                  <a:schemeClr val="tx1"/>
                </a:solidFill>
                <a:effectLst/>
                <a:latin typeface="+mn-lt"/>
                <a:ea typeface="+mn-ea"/>
                <a:cs typeface="+mn-cs"/>
              </a:rPr>
              <a:t>两个属性的</a:t>
            </a:r>
            <a:r>
              <a:rPr lang="en-US" altLang="zh-CN" sz="1200" b="0" i="0" kern="1200" dirty="0">
                <a:solidFill>
                  <a:schemeClr val="tx1"/>
                </a:solidFill>
                <a:effectLst/>
                <a:latin typeface="+mn-lt"/>
                <a:ea typeface="+mn-ea"/>
                <a:cs typeface="+mn-cs"/>
              </a:rPr>
              <a:t>domain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range</a:t>
            </a:r>
            <a:r>
              <a:rPr lang="zh-CN" altLang="en-US" sz="1200" b="0" i="0" kern="1200" dirty="0">
                <a:solidFill>
                  <a:schemeClr val="tx1"/>
                </a:solidFill>
                <a:effectLst/>
                <a:latin typeface="+mn-lt"/>
                <a:ea typeface="+mn-ea"/>
                <a:cs typeface="+mn-cs"/>
              </a:rPr>
              <a:t>互逆</a:t>
            </a:r>
            <a:endParaRPr lang="zh-CN" altLang="en-US" dirty="0"/>
          </a:p>
        </p:txBody>
      </p:sp>
      <p:sp>
        <p:nvSpPr>
          <p:cNvPr id="4" name="灯片编号占位符 3"/>
          <p:cNvSpPr>
            <a:spLocks noGrp="1"/>
          </p:cNvSpPr>
          <p:nvPr>
            <p:ph type="sldNum" sz="quarter" idx="5"/>
          </p:nvPr>
        </p:nvSpPr>
        <p:spPr/>
        <p:txBody>
          <a:bodyPr/>
          <a:lstStyle/>
          <a:p>
            <a:fld id="{F86A9A29-BEFF-4A36-9C8C-969471976646}" type="slidenum">
              <a:rPr lang="zh-CN" altLang="en-US" smtClean="0"/>
              <a:t>15</a:t>
            </a:fld>
            <a:endParaRPr lang="zh-CN" altLang="en-US"/>
          </a:p>
        </p:txBody>
      </p:sp>
    </p:spTree>
    <p:extLst>
      <p:ext uri="{BB962C8B-B14F-4D97-AF65-F5344CB8AC3E}">
        <p14:creationId xmlns:p14="http://schemas.microsoft.com/office/powerpoint/2010/main" val="263429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从网络上获取大量的各种非结构化的文本数据，经过文本预处理后得到干净的文本数据。而后借助机器学习相关程序对文本进行分词、词性标注、词法解析、依存分析等工作，此时词法及句法层次的分析结束，接下来对该文本进行</a:t>
            </a:r>
            <a:r>
              <a:rPr lang="en-US" altLang="zh-CN" dirty="0"/>
              <a:t>NER</a:t>
            </a:r>
            <a:r>
              <a:rPr lang="zh-CN" altLang="en-US" dirty="0"/>
              <a:t>和实体链接工作，为关系抽取和时间抽取做准备，最终形成</a:t>
            </a:r>
            <a:r>
              <a:rPr lang="en-US" altLang="zh-CN" dirty="0"/>
              <a:t>KR</a:t>
            </a:r>
            <a:r>
              <a:rPr lang="zh-CN" altLang="en-US" dirty="0"/>
              <a:t>用的三元组、多元关系、模态知识等构成知识图谱。</a:t>
            </a:r>
          </a:p>
        </p:txBody>
      </p:sp>
      <p:sp>
        <p:nvSpPr>
          <p:cNvPr id="4" name="灯片编号占位符 3"/>
          <p:cNvSpPr>
            <a:spLocks noGrp="1"/>
          </p:cNvSpPr>
          <p:nvPr>
            <p:ph type="sldNum" sz="quarter" idx="5"/>
          </p:nvPr>
        </p:nvSpPr>
        <p:spPr/>
        <p:txBody>
          <a:bodyPr/>
          <a:lstStyle/>
          <a:p>
            <a:fld id="{F86A9A29-BEFF-4A36-9C8C-969471976646}" type="slidenum">
              <a:rPr lang="zh-CN" altLang="en-US" smtClean="0"/>
              <a:t>18</a:t>
            </a:fld>
            <a:endParaRPr lang="zh-CN" altLang="en-US"/>
          </a:p>
        </p:txBody>
      </p:sp>
    </p:spTree>
    <p:extLst>
      <p:ext uri="{BB962C8B-B14F-4D97-AF65-F5344CB8AC3E}">
        <p14:creationId xmlns:p14="http://schemas.microsoft.com/office/powerpoint/2010/main" val="2548742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第一个是计算新的类实例信息，首先已知</a:t>
            </a:r>
            <a:r>
              <a:rPr lang="en-US" altLang="zh-CN" dirty="0"/>
              <a:t>Alice </a:t>
            </a:r>
            <a:r>
              <a:rPr lang="zh-CN" altLang="en-US" dirty="0"/>
              <a:t>是</a:t>
            </a:r>
            <a:r>
              <a:rPr lang="en-US" altLang="zh-CN" dirty="0"/>
              <a:t>Mother</a:t>
            </a:r>
            <a:r>
              <a:rPr lang="zh-CN" altLang="en-US" dirty="0"/>
              <a:t>，</a:t>
            </a:r>
            <a:r>
              <a:rPr lang="en-US" altLang="zh-CN" dirty="0"/>
              <a:t>Mother </a:t>
            </a:r>
            <a:r>
              <a:rPr lang="zh-CN" altLang="en-US" dirty="0"/>
              <a:t>是 </a:t>
            </a:r>
            <a:r>
              <a:rPr lang="en-US" altLang="zh-CN" dirty="0"/>
              <a:t>Women</a:t>
            </a:r>
            <a:r>
              <a:rPr lang="zh-CN" altLang="en-US" dirty="0"/>
              <a:t>的子集，那么可知</a:t>
            </a:r>
            <a:r>
              <a:rPr lang="en-US" altLang="zh-CN" dirty="0"/>
              <a:t>Alice </a:t>
            </a:r>
            <a:r>
              <a:rPr lang="zh-CN" altLang="en-US" dirty="0"/>
              <a:t>是一个</a:t>
            </a:r>
            <a:r>
              <a:rPr lang="en-US" altLang="zh-CN" dirty="0"/>
              <a:t>Women</a:t>
            </a:r>
            <a:r>
              <a:rPr lang="zh-CN" altLang="en-US" dirty="0"/>
              <a:t>。即为</a:t>
            </a:r>
            <a:r>
              <a:rPr lang="en-US" altLang="zh-CN" dirty="0"/>
              <a:t>Women</a:t>
            </a:r>
            <a:r>
              <a:rPr lang="zh-CN" altLang="en-US" dirty="0"/>
              <a:t>增加了一个新的实例</a:t>
            </a:r>
          </a:p>
        </p:txBody>
      </p:sp>
      <p:sp>
        <p:nvSpPr>
          <p:cNvPr id="4" name="灯片编号占位符 3"/>
          <p:cNvSpPr>
            <a:spLocks noGrp="1"/>
          </p:cNvSpPr>
          <p:nvPr>
            <p:ph type="sldNum" sz="quarter" idx="5"/>
          </p:nvPr>
        </p:nvSpPr>
        <p:spPr/>
        <p:txBody>
          <a:bodyPr/>
          <a:lstStyle/>
          <a:p>
            <a:fld id="{F86A9A29-BEFF-4A36-9C8C-969471976646}" type="slidenum">
              <a:rPr lang="zh-CN" altLang="en-US" smtClean="0"/>
              <a:t>23</a:t>
            </a:fld>
            <a:endParaRPr lang="zh-CN" altLang="en-US"/>
          </a:p>
        </p:txBody>
      </p:sp>
    </p:spTree>
    <p:extLst>
      <p:ext uri="{BB962C8B-B14F-4D97-AF65-F5344CB8AC3E}">
        <p14:creationId xmlns:p14="http://schemas.microsoft.com/office/powerpoint/2010/main" val="152057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BD759-AC15-40C2-93BA-1B90C082E4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F82FDEF-0F7A-40E3-A063-08B476BE7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B87FA34-D40B-4F9A-9728-D9DAB3CED68D}"/>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5" name="页脚占位符 4">
            <a:extLst>
              <a:ext uri="{FF2B5EF4-FFF2-40B4-BE49-F238E27FC236}">
                <a16:creationId xmlns:a16="http://schemas.microsoft.com/office/drawing/2014/main" id="{D18E2A5A-C1E3-404F-B22A-C1B7AEAF34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73C2A2-AD9F-4C9A-9598-56F7B6A28441}"/>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113267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C9EBF-852C-41AF-ABCF-16A8B30D93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4908DCF-8A55-403E-B970-9D3745DC72D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22964-E0C4-46A2-9FEA-8A5B75210FD1}"/>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5" name="页脚占位符 4">
            <a:extLst>
              <a:ext uri="{FF2B5EF4-FFF2-40B4-BE49-F238E27FC236}">
                <a16:creationId xmlns:a16="http://schemas.microsoft.com/office/drawing/2014/main" id="{76F74014-D886-4B65-AAD6-E5B21C13D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44EBD4-6F96-41FF-BD3B-AE56E47B9B60}"/>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91691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5ED3E0-33C2-476C-964D-4A881AF4B1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E035F76-5B43-4518-8DF5-4F38E09109E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7E2E1D-48F4-4EA3-A1C2-96F9EF8993AC}"/>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5" name="页脚占位符 4">
            <a:extLst>
              <a:ext uri="{FF2B5EF4-FFF2-40B4-BE49-F238E27FC236}">
                <a16:creationId xmlns:a16="http://schemas.microsoft.com/office/drawing/2014/main" id="{76BF9399-31F2-4E66-935C-85F2C926E3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14D17-A2E8-4FBB-8332-E0F2139F5958}"/>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201912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E1B1C-6CAE-42DA-8776-1491A46FAD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888EC3-FC18-49D4-AB18-343B424EA3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367C37-1827-48F1-9F88-FBF250A77FB4}"/>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5" name="页脚占位符 4">
            <a:extLst>
              <a:ext uri="{FF2B5EF4-FFF2-40B4-BE49-F238E27FC236}">
                <a16:creationId xmlns:a16="http://schemas.microsoft.com/office/drawing/2014/main" id="{924F8928-99CA-4373-9DB8-6574969A49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B193D-EFDE-4FFA-AD7A-C571DB6A470B}"/>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226175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A0467-3A66-411B-A001-6D73017BD7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2A992C1-B583-4B50-A3BB-BD16877B42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7663881-0319-4254-B69E-4E53B7C48C94}"/>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5" name="页脚占位符 4">
            <a:extLst>
              <a:ext uri="{FF2B5EF4-FFF2-40B4-BE49-F238E27FC236}">
                <a16:creationId xmlns:a16="http://schemas.microsoft.com/office/drawing/2014/main" id="{8761B5AB-935B-4341-91A8-36A6A1570D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FE42E-2F5E-46FD-9E68-3E83D7077229}"/>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322070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73A79-D15A-4470-B010-CABB918EE0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C4DD0D-BAE8-40C3-84BD-AD862A04669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BBB82E-8AF9-4813-9294-2403C981EF6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16F9C02-CDFF-475F-AAC9-D3493EEE08E3}"/>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6" name="页脚占位符 5">
            <a:extLst>
              <a:ext uri="{FF2B5EF4-FFF2-40B4-BE49-F238E27FC236}">
                <a16:creationId xmlns:a16="http://schemas.microsoft.com/office/drawing/2014/main" id="{E6550B0E-2BE7-4360-8083-FA8C0C074B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26D92E-F691-4B5C-A4C9-73F51980C0D8}"/>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290833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C897D-9A24-4A06-B341-589C7AB4D4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314AA1-738D-43FA-A46C-1114EE1DB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4EBE4DD-0335-4758-957D-EEA812F53D1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220A335-C086-4AD8-B05B-58331DACB7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810B7B0-8F55-48FB-BD95-0D42810746B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9288624-E86B-4D1D-A1B9-7CBC52EB1C28}"/>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8" name="页脚占位符 7">
            <a:extLst>
              <a:ext uri="{FF2B5EF4-FFF2-40B4-BE49-F238E27FC236}">
                <a16:creationId xmlns:a16="http://schemas.microsoft.com/office/drawing/2014/main" id="{EE1AA641-A8FC-4E79-BEFA-41F57F298C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B3BFD2-52C3-41D9-BC75-5115925CE2ED}"/>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116652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A477C-78AE-421F-A6AD-78573B7B54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DC2035-CAB7-4CCE-A6D4-BC2B334A2BF9}"/>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4" name="页脚占位符 3">
            <a:extLst>
              <a:ext uri="{FF2B5EF4-FFF2-40B4-BE49-F238E27FC236}">
                <a16:creationId xmlns:a16="http://schemas.microsoft.com/office/drawing/2014/main" id="{A21D5063-3C1B-44A4-AA35-73F75DA97C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CAAFFD-3925-47A1-B13F-9050746BB395}"/>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288982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C4598-2C24-452C-A350-5D2241F9484C}"/>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3" name="页脚占位符 2">
            <a:extLst>
              <a:ext uri="{FF2B5EF4-FFF2-40B4-BE49-F238E27FC236}">
                <a16:creationId xmlns:a16="http://schemas.microsoft.com/office/drawing/2014/main" id="{F51C1043-01FC-4C84-A8A1-7A4AB6B335A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C5769D-B5FA-4600-94EF-FB643204EDBD}"/>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424013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7DC2D-F984-46F6-9211-431DBE0065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115D31-5F13-4378-BCE8-7DBE25C7A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54C447-1D70-4819-BAEF-2BFBEDC3D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D4B169A-AECD-40F5-94D5-CDDAE520C41A}"/>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6" name="页脚占位符 5">
            <a:extLst>
              <a:ext uri="{FF2B5EF4-FFF2-40B4-BE49-F238E27FC236}">
                <a16:creationId xmlns:a16="http://schemas.microsoft.com/office/drawing/2014/main" id="{C394F863-6FF7-4602-8C6B-FF53581B00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266181-2359-4C23-8C9F-11B8DD61CC66}"/>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36970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88AE7-875C-43FD-9C38-D2425EBF82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EF85BF-184C-4DB6-B4F1-E596DE6C0A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AD0791-9AA2-466E-94D8-A8F0819B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5C4ABB-F3AD-4BA2-9DCE-22AE6AB42DC6}"/>
              </a:ext>
            </a:extLst>
          </p:cNvPr>
          <p:cNvSpPr>
            <a:spLocks noGrp="1"/>
          </p:cNvSpPr>
          <p:nvPr>
            <p:ph type="dt" sz="half" idx="10"/>
          </p:nvPr>
        </p:nvSpPr>
        <p:spPr/>
        <p:txBody>
          <a:bodyPr/>
          <a:lstStyle/>
          <a:p>
            <a:fld id="{C1D371F2-956D-4E68-9337-5192B10C2BCB}" type="datetimeFigureOut">
              <a:rPr lang="zh-CN" altLang="en-US" smtClean="0"/>
              <a:t>2019/9/3</a:t>
            </a:fld>
            <a:endParaRPr lang="zh-CN" altLang="en-US"/>
          </a:p>
        </p:txBody>
      </p:sp>
      <p:sp>
        <p:nvSpPr>
          <p:cNvPr id="6" name="页脚占位符 5">
            <a:extLst>
              <a:ext uri="{FF2B5EF4-FFF2-40B4-BE49-F238E27FC236}">
                <a16:creationId xmlns:a16="http://schemas.microsoft.com/office/drawing/2014/main" id="{36A3EEF6-1D30-4E0C-B896-6C5363A95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53AD7A-B3EF-4DCD-9967-8DA275A28EC1}"/>
              </a:ext>
            </a:extLst>
          </p:cNvPr>
          <p:cNvSpPr>
            <a:spLocks noGrp="1"/>
          </p:cNvSpPr>
          <p:nvPr>
            <p:ph type="sldNum" sz="quarter" idx="12"/>
          </p:nvPr>
        </p:nvSpPr>
        <p:spPr/>
        <p:txBody>
          <a:body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32695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044363-3079-4FA0-95A3-393FDC9B3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B4BD31-18E7-42C0-8309-DF77702C5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BA4A80-F037-4DF5-9430-03637FC0F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371F2-956D-4E68-9337-5192B10C2BCB}" type="datetimeFigureOut">
              <a:rPr lang="zh-CN" altLang="en-US" smtClean="0"/>
              <a:t>2019/9/3</a:t>
            </a:fld>
            <a:endParaRPr lang="zh-CN" altLang="en-US"/>
          </a:p>
        </p:txBody>
      </p:sp>
      <p:sp>
        <p:nvSpPr>
          <p:cNvPr id="5" name="页脚占位符 4">
            <a:extLst>
              <a:ext uri="{FF2B5EF4-FFF2-40B4-BE49-F238E27FC236}">
                <a16:creationId xmlns:a16="http://schemas.microsoft.com/office/drawing/2014/main" id="{AC0B432D-6D29-4095-8921-825A372AC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A4A0BF-FEFF-41A7-9CE9-9F64DCF110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0AF40-BE7C-46B1-A478-8109E38E818D}" type="slidenum">
              <a:rPr lang="zh-CN" altLang="en-US" smtClean="0"/>
              <a:t>‹#›</a:t>
            </a:fld>
            <a:endParaRPr lang="zh-CN" altLang="en-US"/>
          </a:p>
        </p:txBody>
      </p:sp>
    </p:spTree>
    <p:extLst>
      <p:ext uri="{BB962C8B-B14F-4D97-AF65-F5344CB8AC3E}">
        <p14:creationId xmlns:p14="http://schemas.microsoft.com/office/powerpoint/2010/main" val="928043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pfans.net/article/htmls/200908/MjgxOTI2.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241D4-DD70-4EA2-84B3-D45674D5DF9B}"/>
              </a:ext>
            </a:extLst>
          </p:cNvPr>
          <p:cNvSpPr>
            <a:spLocks noGrp="1"/>
          </p:cNvSpPr>
          <p:nvPr>
            <p:ph type="ctrTitle"/>
          </p:nvPr>
        </p:nvSpPr>
        <p:spPr/>
        <p:txBody>
          <a:bodyPr/>
          <a:lstStyle/>
          <a:p>
            <a:r>
              <a:rPr lang="zh-CN" altLang="en-US" dirty="0"/>
              <a:t>知识图谱技术概览</a:t>
            </a:r>
          </a:p>
        </p:txBody>
      </p:sp>
      <p:sp>
        <p:nvSpPr>
          <p:cNvPr id="3" name="副标题 2">
            <a:extLst>
              <a:ext uri="{FF2B5EF4-FFF2-40B4-BE49-F238E27FC236}">
                <a16:creationId xmlns:a16="http://schemas.microsoft.com/office/drawing/2014/main" id="{FFEA51D5-4529-42E0-AB0C-419A71D738ED}"/>
              </a:ext>
            </a:extLst>
          </p:cNvPr>
          <p:cNvSpPr>
            <a:spLocks noGrp="1"/>
          </p:cNvSpPr>
          <p:nvPr>
            <p:ph type="subTitle" idx="1"/>
          </p:nvPr>
        </p:nvSpPr>
        <p:spPr>
          <a:xfrm>
            <a:off x="1524000" y="4541520"/>
            <a:ext cx="9144000" cy="716280"/>
          </a:xfrm>
        </p:spPr>
        <p:txBody>
          <a:bodyPr/>
          <a:lstStyle/>
          <a:p>
            <a:r>
              <a:rPr lang="zh-CN" altLang="en-US" dirty="0"/>
              <a:t>陈亮</a:t>
            </a:r>
          </a:p>
        </p:txBody>
      </p:sp>
    </p:spTree>
    <p:extLst>
      <p:ext uri="{BB962C8B-B14F-4D97-AF65-F5344CB8AC3E}">
        <p14:creationId xmlns:p14="http://schemas.microsoft.com/office/powerpoint/2010/main" val="308461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C2130-DB55-4B2A-A3F8-E490C4F2B7F1}"/>
              </a:ext>
            </a:extLst>
          </p:cNvPr>
          <p:cNvSpPr>
            <a:spLocks noGrp="1"/>
          </p:cNvSpPr>
          <p:nvPr>
            <p:ph type="title"/>
          </p:nvPr>
        </p:nvSpPr>
        <p:spPr/>
        <p:txBody>
          <a:bodyPr>
            <a:normAutofit/>
          </a:bodyPr>
          <a:lstStyle/>
          <a:p>
            <a:r>
              <a:rPr lang="zh-CN" altLang="en-US" sz="4000" dirty="0"/>
              <a:t>资源描述框架</a:t>
            </a:r>
            <a:r>
              <a:rPr lang="en-US" altLang="zh-CN" sz="4000" dirty="0"/>
              <a:t>·</a:t>
            </a:r>
            <a:r>
              <a:rPr lang="en-US" altLang="zh-CN" sz="4000" b="1" dirty="0"/>
              <a:t>R</a:t>
            </a:r>
            <a:r>
              <a:rPr lang="en-US" altLang="zh-CN" sz="4000" dirty="0"/>
              <a:t>esource </a:t>
            </a:r>
            <a:r>
              <a:rPr lang="en-US" altLang="zh-CN" sz="4000" b="1" dirty="0"/>
              <a:t>D</a:t>
            </a:r>
            <a:r>
              <a:rPr lang="en-US" altLang="zh-CN" sz="4000" dirty="0"/>
              <a:t>escription </a:t>
            </a:r>
            <a:r>
              <a:rPr lang="en-US" altLang="zh-CN" sz="4000" b="1" dirty="0"/>
              <a:t>F</a:t>
            </a:r>
            <a:r>
              <a:rPr lang="en-US" altLang="zh-CN" sz="4000" dirty="0"/>
              <a:t>ramework</a:t>
            </a:r>
            <a:endParaRPr lang="zh-CN" altLang="en-US" sz="4000" dirty="0"/>
          </a:p>
        </p:txBody>
      </p:sp>
      <p:pic>
        <p:nvPicPr>
          <p:cNvPr id="4" name="内容占位符 3">
            <a:extLst>
              <a:ext uri="{FF2B5EF4-FFF2-40B4-BE49-F238E27FC236}">
                <a16:creationId xmlns:a16="http://schemas.microsoft.com/office/drawing/2014/main" id="{058D1F66-D18A-447D-9C04-8E736FA0C95B}"/>
              </a:ext>
            </a:extLst>
          </p:cNvPr>
          <p:cNvPicPr>
            <a:picLocks noGrp="1" noChangeAspect="1"/>
          </p:cNvPicPr>
          <p:nvPr>
            <p:ph idx="1"/>
          </p:nvPr>
        </p:nvPicPr>
        <p:blipFill>
          <a:blip r:embed="rId3"/>
          <a:stretch>
            <a:fillRect/>
          </a:stretch>
        </p:blipFill>
        <p:spPr>
          <a:xfrm>
            <a:off x="959280" y="2728301"/>
            <a:ext cx="4519371" cy="773011"/>
          </a:xfrm>
          <a:prstGeom prst="rect">
            <a:avLst/>
          </a:prstGeom>
        </p:spPr>
      </p:pic>
      <p:pic>
        <p:nvPicPr>
          <p:cNvPr id="5" name="图片 4">
            <a:extLst>
              <a:ext uri="{FF2B5EF4-FFF2-40B4-BE49-F238E27FC236}">
                <a16:creationId xmlns:a16="http://schemas.microsoft.com/office/drawing/2014/main" id="{18F7EDF9-A4DD-42F4-875F-64206A6F0A82}"/>
              </a:ext>
            </a:extLst>
          </p:cNvPr>
          <p:cNvPicPr>
            <a:picLocks noChangeAspect="1"/>
          </p:cNvPicPr>
          <p:nvPr/>
        </p:nvPicPr>
        <p:blipFill>
          <a:blip r:embed="rId4"/>
          <a:stretch>
            <a:fillRect/>
          </a:stretch>
        </p:blipFill>
        <p:spPr>
          <a:xfrm>
            <a:off x="5844179" y="2421395"/>
            <a:ext cx="5667752" cy="2159834"/>
          </a:xfrm>
          <a:prstGeom prst="rect">
            <a:avLst/>
          </a:prstGeom>
        </p:spPr>
      </p:pic>
      <p:sp>
        <p:nvSpPr>
          <p:cNvPr id="6" name="矩形 5">
            <a:extLst>
              <a:ext uri="{FF2B5EF4-FFF2-40B4-BE49-F238E27FC236}">
                <a16:creationId xmlns:a16="http://schemas.microsoft.com/office/drawing/2014/main" id="{7BA7476F-75EA-4382-B29A-2029021DBA12}"/>
              </a:ext>
            </a:extLst>
          </p:cNvPr>
          <p:cNvSpPr/>
          <p:nvPr/>
        </p:nvSpPr>
        <p:spPr>
          <a:xfrm>
            <a:off x="927862" y="4183454"/>
            <a:ext cx="4582206" cy="881139"/>
          </a:xfrm>
          <a:prstGeom prst="rect">
            <a:avLst/>
          </a:prstGeom>
        </p:spPr>
        <p:txBody>
          <a:bodyPr wrap="square">
            <a:spAutoFit/>
          </a:bodyPr>
          <a:lstStyle/>
          <a:p>
            <a:pPr>
              <a:lnSpc>
                <a:spcPct val="150000"/>
              </a:lnSpc>
            </a:pPr>
            <a:r>
              <a:rPr lang="zh-CN" altLang="en-US" dirty="0"/>
              <a:t>用于描述实体</a:t>
            </a:r>
            <a:r>
              <a:rPr lang="en-US" altLang="zh-CN" dirty="0"/>
              <a:t>/</a:t>
            </a:r>
            <a:r>
              <a:rPr lang="zh-CN" altLang="en-US" dirty="0"/>
              <a:t>资源的标准数据模型。在知识图谱中，用</a:t>
            </a:r>
            <a:r>
              <a:rPr lang="en-US" altLang="zh-CN" dirty="0"/>
              <a:t>RDF</a:t>
            </a:r>
            <a:r>
              <a:rPr lang="zh-CN" altLang="en-US" dirty="0"/>
              <a:t>形式化地表示三元关系</a:t>
            </a:r>
          </a:p>
        </p:txBody>
      </p:sp>
      <p:sp>
        <p:nvSpPr>
          <p:cNvPr id="7" name="矩形 6">
            <a:extLst>
              <a:ext uri="{FF2B5EF4-FFF2-40B4-BE49-F238E27FC236}">
                <a16:creationId xmlns:a16="http://schemas.microsoft.com/office/drawing/2014/main" id="{E179189F-A552-42DD-9CE0-FD427A099A29}"/>
              </a:ext>
            </a:extLst>
          </p:cNvPr>
          <p:cNvSpPr/>
          <p:nvPr/>
        </p:nvSpPr>
        <p:spPr>
          <a:xfrm>
            <a:off x="5911601" y="5127270"/>
            <a:ext cx="5785558" cy="923330"/>
          </a:xfrm>
          <a:prstGeom prst="rect">
            <a:avLst/>
          </a:prstGeom>
        </p:spPr>
        <p:txBody>
          <a:bodyPr wrap="none">
            <a:spAutoFit/>
          </a:bodyPr>
          <a:lstStyle/>
          <a:p>
            <a:r>
              <a:rPr lang="en-US" altLang="zh-CN" dirty="0"/>
              <a:t>RDFS</a:t>
            </a:r>
            <a:r>
              <a:rPr lang="zh-CN" altLang="en-US" dirty="0"/>
              <a:t>在</a:t>
            </a:r>
            <a:r>
              <a:rPr lang="en-US" altLang="zh-CN" dirty="0"/>
              <a:t>RDF</a:t>
            </a:r>
            <a:r>
              <a:rPr lang="zh-CN" altLang="en-US" dirty="0"/>
              <a:t>的基础上定义了一些固定的关键词，</a:t>
            </a:r>
            <a:endParaRPr lang="en-US" altLang="zh-CN" dirty="0"/>
          </a:p>
          <a:p>
            <a:r>
              <a:rPr lang="en-US" altLang="zh-CN" dirty="0"/>
              <a:t>Class</a:t>
            </a:r>
            <a:r>
              <a:rPr lang="zh-CN" altLang="en-US" dirty="0"/>
              <a:t>，</a:t>
            </a:r>
            <a:r>
              <a:rPr lang="en-US" altLang="zh-CN" dirty="0" err="1"/>
              <a:t>subClassOf</a:t>
            </a:r>
            <a:r>
              <a:rPr lang="zh-CN" altLang="en-US" dirty="0"/>
              <a:t>，</a:t>
            </a:r>
            <a:r>
              <a:rPr lang="en-US" altLang="zh-CN" dirty="0"/>
              <a:t>type</a:t>
            </a:r>
            <a:r>
              <a:rPr lang="zh-CN" altLang="en-US" dirty="0"/>
              <a:t>， </a:t>
            </a:r>
            <a:r>
              <a:rPr lang="en-US" altLang="zh-CN" dirty="0"/>
              <a:t>Property</a:t>
            </a:r>
            <a:r>
              <a:rPr lang="zh-CN" altLang="en-US" dirty="0"/>
              <a:t>， </a:t>
            </a:r>
            <a:r>
              <a:rPr lang="en-US" altLang="zh-CN" dirty="0" err="1"/>
              <a:t>subPropertyOf</a:t>
            </a:r>
            <a:r>
              <a:rPr lang="zh-CN" altLang="en-US" dirty="0"/>
              <a:t>，</a:t>
            </a:r>
            <a:endParaRPr lang="en-US" altLang="zh-CN" dirty="0"/>
          </a:p>
          <a:p>
            <a:r>
              <a:rPr lang="zh-CN" altLang="en-US" dirty="0"/>
              <a:t> </a:t>
            </a:r>
            <a:r>
              <a:rPr lang="en-US" altLang="zh-CN" dirty="0"/>
              <a:t>Domain</a:t>
            </a:r>
            <a:r>
              <a:rPr lang="zh-CN" altLang="en-US" dirty="0"/>
              <a:t>， </a:t>
            </a:r>
            <a:r>
              <a:rPr lang="en-US" altLang="zh-CN" dirty="0"/>
              <a:t>Range</a:t>
            </a:r>
            <a:r>
              <a:rPr lang="zh-CN" altLang="en-US" dirty="0"/>
              <a:t>以及多了</a:t>
            </a:r>
            <a:r>
              <a:rPr lang="en-US" altLang="zh-CN" dirty="0"/>
              <a:t>Schema</a:t>
            </a:r>
            <a:r>
              <a:rPr lang="zh-CN" altLang="en-US" dirty="0"/>
              <a:t>层</a:t>
            </a:r>
          </a:p>
        </p:txBody>
      </p:sp>
    </p:spTree>
    <p:extLst>
      <p:ext uri="{BB962C8B-B14F-4D97-AF65-F5344CB8AC3E}">
        <p14:creationId xmlns:p14="http://schemas.microsoft.com/office/powerpoint/2010/main" val="113377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063EEE-2FE6-4290-953E-B9D120F338D1}"/>
              </a:ext>
            </a:extLst>
          </p:cNvPr>
          <p:cNvSpPr>
            <a:spLocks noGrp="1"/>
          </p:cNvSpPr>
          <p:nvPr>
            <p:ph type="title"/>
          </p:nvPr>
        </p:nvSpPr>
        <p:spPr/>
        <p:txBody>
          <a:bodyPr>
            <a:normAutofit/>
          </a:bodyPr>
          <a:lstStyle/>
          <a:p>
            <a:r>
              <a:rPr lang="zh-CN" altLang="en-US" sz="4000" dirty="0"/>
              <a:t>网络本体语言</a:t>
            </a:r>
            <a:r>
              <a:rPr lang="en-US" altLang="zh-CN" sz="4000" dirty="0" err="1"/>
              <a:t>OWL·</a:t>
            </a:r>
            <a:r>
              <a:rPr lang="en-US" altLang="zh-CN" sz="4000" b="1" dirty="0" err="1"/>
              <a:t>W</a:t>
            </a:r>
            <a:r>
              <a:rPr lang="en-US" altLang="zh-CN" sz="4000" dirty="0" err="1"/>
              <a:t>eb</a:t>
            </a:r>
            <a:r>
              <a:rPr lang="en-US" altLang="zh-CN" sz="4000" dirty="0"/>
              <a:t> </a:t>
            </a:r>
            <a:r>
              <a:rPr lang="en-US" altLang="zh-CN" sz="4000" b="1" dirty="0"/>
              <a:t>O</a:t>
            </a:r>
            <a:r>
              <a:rPr lang="en-US" altLang="zh-CN" sz="4000" dirty="0"/>
              <a:t>ntology </a:t>
            </a:r>
            <a:r>
              <a:rPr lang="en-US" altLang="zh-CN" sz="4000" b="1" dirty="0"/>
              <a:t>L</a:t>
            </a:r>
            <a:r>
              <a:rPr lang="en-US" altLang="zh-CN" sz="4000" dirty="0"/>
              <a:t>anguage</a:t>
            </a:r>
            <a:endParaRPr lang="zh-CN" altLang="en-US" sz="4000" dirty="0"/>
          </a:p>
        </p:txBody>
      </p:sp>
      <p:pic>
        <p:nvPicPr>
          <p:cNvPr id="4" name="内容占位符 3">
            <a:extLst>
              <a:ext uri="{FF2B5EF4-FFF2-40B4-BE49-F238E27FC236}">
                <a16:creationId xmlns:a16="http://schemas.microsoft.com/office/drawing/2014/main" id="{9E637149-5C85-4E41-B550-307A6FDABE3D}"/>
              </a:ext>
            </a:extLst>
          </p:cNvPr>
          <p:cNvPicPr>
            <a:picLocks noGrp="1" noChangeAspect="1"/>
          </p:cNvPicPr>
          <p:nvPr>
            <p:ph idx="1"/>
          </p:nvPr>
        </p:nvPicPr>
        <p:blipFill>
          <a:blip r:embed="rId2"/>
          <a:stretch>
            <a:fillRect/>
          </a:stretch>
        </p:blipFill>
        <p:spPr>
          <a:xfrm>
            <a:off x="5015483" y="2171963"/>
            <a:ext cx="6338317" cy="3330824"/>
          </a:xfrm>
          <a:prstGeom prst="rect">
            <a:avLst/>
          </a:prstGeom>
        </p:spPr>
      </p:pic>
      <p:sp>
        <p:nvSpPr>
          <p:cNvPr id="5" name="矩形 4">
            <a:extLst>
              <a:ext uri="{FF2B5EF4-FFF2-40B4-BE49-F238E27FC236}">
                <a16:creationId xmlns:a16="http://schemas.microsoft.com/office/drawing/2014/main" id="{ED8B75DB-5AF8-4247-B2E7-D40A5311BA18}"/>
              </a:ext>
            </a:extLst>
          </p:cNvPr>
          <p:cNvSpPr/>
          <p:nvPr/>
        </p:nvSpPr>
        <p:spPr>
          <a:xfrm>
            <a:off x="838200" y="3191044"/>
            <a:ext cx="3608522" cy="881139"/>
          </a:xfrm>
          <a:prstGeom prst="rect">
            <a:avLst/>
          </a:prstGeom>
        </p:spPr>
        <p:txBody>
          <a:bodyPr wrap="square">
            <a:spAutoFit/>
          </a:bodyPr>
          <a:lstStyle/>
          <a:p>
            <a:pPr>
              <a:lnSpc>
                <a:spcPct val="150000"/>
              </a:lnSpc>
            </a:pPr>
            <a:r>
              <a:rPr lang="en-US" altLang="zh-CN" dirty="0"/>
              <a:t>OWL</a:t>
            </a:r>
            <a:r>
              <a:rPr lang="zh-CN" altLang="en-US" dirty="0"/>
              <a:t>在</a:t>
            </a:r>
            <a:r>
              <a:rPr lang="en-US" altLang="zh-CN" dirty="0"/>
              <a:t>RDF</a:t>
            </a:r>
            <a:r>
              <a:rPr lang="zh-CN" altLang="en-US" dirty="0"/>
              <a:t>的基础上扩充了</a:t>
            </a:r>
            <a:r>
              <a:rPr lang="en-US" altLang="zh-CN" dirty="0"/>
              <a:t>Schema</a:t>
            </a:r>
            <a:r>
              <a:rPr lang="zh-CN" altLang="en-US" dirty="0"/>
              <a:t>层，使它支持推理等操作</a:t>
            </a:r>
          </a:p>
        </p:txBody>
      </p:sp>
    </p:spTree>
    <p:extLst>
      <p:ext uri="{BB962C8B-B14F-4D97-AF65-F5344CB8AC3E}">
        <p14:creationId xmlns:p14="http://schemas.microsoft.com/office/powerpoint/2010/main" val="189764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23896-BF1B-4A18-9E9F-C35CA2A2236A}"/>
              </a:ext>
            </a:extLst>
          </p:cNvPr>
          <p:cNvSpPr>
            <a:spLocks noGrp="1"/>
          </p:cNvSpPr>
          <p:nvPr>
            <p:ph type="title"/>
          </p:nvPr>
        </p:nvSpPr>
        <p:spPr/>
        <p:txBody>
          <a:bodyPr/>
          <a:lstStyle/>
          <a:p>
            <a:r>
              <a:rPr lang="en-US" altLang="zh-CN" dirty="0"/>
              <a:t>OWL</a:t>
            </a:r>
            <a:endParaRPr lang="zh-CN" altLang="en-US" dirty="0"/>
          </a:p>
        </p:txBody>
      </p:sp>
      <p:sp>
        <p:nvSpPr>
          <p:cNvPr id="3" name="内容占位符 2">
            <a:extLst>
              <a:ext uri="{FF2B5EF4-FFF2-40B4-BE49-F238E27FC236}">
                <a16:creationId xmlns:a16="http://schemas.microsoft.com/office/drawing/2014/main" id="{388E3B2C-2C9C-4E6F-86E2-16FD7330B3B9}"/>
              </a:ext>
            </a:extLst>
          </p:cNvPr>
          <p:cNvSpPr>
            <a:spLocks noGrp="1"/>
          </p:cNvSpPr>
          <p:nvPr>
            <p:ph idx="1"/>
          </p:nvPr>
        </p:nvSpPr>
        <p:spPr/>
        <p:txBody>
          <a:bodyPr/>
          <a:lstStyle/>
          <a:p>
            <a:r>
              <a:rPr lang="zh-CN" altLang="en-US" dirty="0"/>
              <a:t>属性：就是一个二元关系，比尔盖茨 </a:t>
            </a:r>
            <a:r>
              <a:rPr lang="en-US" altLang="zh-CN" dirty="0"/>
              <a:t>——</a:t>
            </a:r>
            <a:r>
              <a:rPr lang="zh-CN" altLang="en-US" dirty="0"/>
              <a:t>是</a:t>
            </a:r>
            <a:r>
              <a:rPr lang="en-US" altLang="zh-CN" dirty="0"/>
              <a:t>——&gt; </a:t>
            </a:r>
            <a:r>
              <a:rPr lang="zh-CN" altLang="en-US" dirty="0"/>
              <a:t>人</a:t>
            </a:r>
            <a:endParaRPr lang="en-US" altLang="zh-CN" dirty="0"/>
          </a:p>
          <a:p>
            <a:r>
              <a:rPr lang="en-US" altLang="zh-CN" dirty="0"/>
              <a:t>OWL</a:t>
            </a:r>
            <a:r>
              <a:rPr lang="zh-CN" altLang="en-US" dirty="0"/>
              <a:t>里包括两种属性：</a:t>
            </a:r>
            <a:endParaRPr lang="en-US" altLang="zh-CN" dirty="0"/>
          </a:p>
          <a:p>
            <a:pPr marL="0" indent="0">
              <a:buNone/>
            </a:pPr>
            <a:r>
              <a:rPr lang="en-US" altLang="zh-CN" sz="2400" dirty="0"/>
              <a:t>   </a:t>
            </a:r>
            <a:r>
              <a:rPr lang="zh-CN" altLang="en-US" sz="2400" dirty="0"/>
              <a:t> </a:t>
            </a:r>
            <a:r>
              <a:rPr lang="en-US" altLang="zh-CN" sz="2400" dirty="0"/>
              <a:t>1. </a:t>
            </a:r>
            <a:r>
              <a:rPr lang="zh-CN" altLang="en-US" sz="2400" dirty="0"/>
              <a:t>类型属性（</a:t>
            </a:r>
            <a:r>
              <a:rPr lang="en-US" altLang="zh-CN" sz="2400" b="1" dirty="0"/>
              <a:t>datatype properties</a:t>
            </a:r>
            <a:r>
              <a:rPr lang="zh-CN" altLang="en-US" sz="2400" dirty="0"/>
              <a:t>）：描述类与其实例之间关系的属性。</a:t>
            </a:r>
          </a:p>
          <a:p>
            <a:pPr marL="0" indent="0">
              <a:buNone/>
            </a:pPr>
            <a:r>
              <a:rPr lang="zh-CN" altLang="en-US" sz="2400" dirty="0"/>
              <a:t>    </a:t>
            </a:r>
            <a:r>
              <a:rPr lang="en-US" altLang="zh-CN" sz="2400" dirty="0"/>
              <a:t>2. </a:t>
            </a:r>
            <a:r>
              <a:rPr lang="zh-CN" altLang="en-US" sz="2400" dirty="0"/>
              <a:t>对象属性（</a:t>
            </a:r>
            <a:r>
              <a:rPr lang="en-US" altLang="zh-CN" sz="2400" b="1" dirty="0"/>
              <a:t>object properties</a:t>
            </a:r>
            <a:r>
              <a:rPr lang="zh-CN" altLang="en-US" sz="2400" dirty="0"/>
              <a:t>）：描述两个不同类的实例之间关系的属性。</a:t>
            </a:r>
            <a:endParaRPr lang="en-US" altLang="zh-CN" sz="2400" dirty="0"/>
          </a:p>
          <a:p>
            <a:pPr marL="0" indent="0">
              <a:buNone/>
            </a:pPr>
            <a:endParaRPr lang="en-US" altLang="zh-CN" sz="2400" dirty="0"/>
          </a:p>
          <a:p>
            <a:pPr marL="0" indent="0">
              <a:buNone/>
            </a:pPr>
            <a:r>
              <a:rPr lang="zh-CN" altLang="en-US" sz="2400" dirty="0"/>
              <a:t>属性就必须有且只有两个端点，起点和终点</a:t>
            </a:r>
            <a:endParaRPr lang="en-US" altLang="zh-CN" sz="2400" dirty="0"/>
          </a:p>
          <a:p>
            <a:pPr marL="0" indent="0">
              <a:buNone/>
            </a:pPr>
            <a:r>
              <a:rPr lang="zh-CN" altLang="en-US" sz="2400" dirty="0"/>
              <a:t>原集（</a:t>
            </a:r>
            <a:r>
              <a:rPr lang="en-US" altLang="zh-CN" sz="2400" b="1" dirty="0"/>
              <a:t>domain</a:t>
            </a:r>
            <a:r>
              <a:rPr lang="zh-CN" altLang="en-US" sz="2400" dirty="0"/>
              <a:t>）来描述起点的实例的类，用象集（</a:t>
            </a:r>
            <a:r>
              <a:rPr lang="en-US" altLang="zh-CN" sz="2400" b="1" dirty="0"/>
              <a:t>range</a:t>
            </a:r>
            <a:r>
              <a:rPr lang="zh-CN" altLang="en-US" sz="2400" dirty="0"/>
              <a:t>）来描述终点的实例的类</a:t>
            </a:r>
            <a:endParaRPr lang="en-US" altLang="zh-CN" sz="2400" dirty="0"/>
          </a:p>
        </p:txBody>
      </p:sp>
    </p:spTree>
    <p:extLst>
      <p:ext uri="{BB962C8B-B14F-4D97-AF65-F5344CB8AC3E}">
        <p14:creationId xmlns:p14="http://schemas.microsoft.com/office/powerpoint/2010/main" val="305080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E4388-AAAB-45AD-B749-CDBA7AA52F5A}"/>
              </a:ext>
            </a:extLst>
          </p:cNvPr>
          <p:cNvSpPr>
            <a:spLocks noGrp="1"/>
          </p:cNvSpPr>
          <p:nvPr>
            <p:ph type="title"/>
          </p:nvPr>
        </p:nvSpPr>
        <p:spPr/>
        <p:txBody>
          <a:bodyPr/>
          <a:lstStyle/>
          <a:p>
            <a:r>
              <a:rPr lang="en-US" altLang="zh-CN" dirty="0"/>
              <a:t>OWL</a:t>
            </a:r>
            <a:endParaRPr lang="zh-CN" altLang="en-US" dirty="0"/>
          </a:p>
        </p:txBody>
      </p:sp>
      <p:sp>
        <p:nvSpPr>
          <p:cNvPr id="3" name="内容占位符 2">
            <a:extLst>
              <a:ext uri="{FF2B5EF4-FFF2-40B4-BE49-F238E27FC236}">
                <a16:creationId xmlns:a16="http://schemas.microsoft.com/office/drawing/2014/main" id="{49D6752A-E6DE-473E-B68D-A9CC3F992E57}"/>
              </a:ext>
            </a:extLst>
          </p:cNvPr>
          <p:cNvSpPr>
            <a:spLocks noGrp="1"/>
          </p:cNvSpPr>
          <p:nvPr>
            <p:ph idx="1"/>
          </p:nvPr>
        </p:nvSpPr>
        <p:spPr/>
        <p:txBody>
          <a:bodyPr>
            <a:normAutofit fontScale="77500" lnSpcReduction="20000"/>
          </a:bodyPr>
          <a:lstStyle/>
          <a:p>
            <a:r>
              <a:rPr lang="zh-CN" altLang="en-US" dirty="0"/>
              <a:t>定义一个关系：</a:t>
            </a:r>
            <a:endParaRPr lang="en-US" altLang="zh-CN" dirty="0"/>
          </a:p>
          <a:p>
            <a:pPr marL="0" indent="0">
              <a:buNone/>
            </a:pPr>
            <a:r>
              <a:rPr lang="en-US" altLang="zh-CN" dirty="0"/>
              <a:t>  (</a:t>
            </a:r>
            <a:r>
              <a:rPr lang="zh-CN" altLang="en-US" dirty="0"/>
              <a:t>比尔盖茨</a:t>
            </a:r>
            <a:r>
              <a:rPr lang="en-US" altLang="zh-CN" dirty="0"/>
              <a:t>)-[</a:t>
            </a:r>
            <a:r>
              <a:rPr lang="zh-CN" altLang="en-US" dirty="0"/>
              <a:t> </a:t>
            </a:r>
            <a:r>
              <a:rPr lang="en-US" altLang="zh-CN" dirty="0"/>
              <a:t>is-father-of]-&gt; (Jennifer Gates</a:t>
            </a:r>
            <a:r>
              <a:rPr lang="zh-CN" altLang="en-US" dirty="0"/>
              <a:t>）</a:t>
            </a:r>
            <a:endParaRPr lang="en-US" altLang="zh-CN" dirty="0"/>
          </a:p>
          <a:p>
            <a:pPr marL="0" indent="0">
              <a:buNone/>
            </a:pPr>
            <a:r>
              <a:rPr lang="zh-CN" altLang="en-US" dirty="0"/>
              <a:t>  在本体中</a:t>
            </a:r>
            <a:r>
              <a:rPr lang="en-US" altLang="zh-CN" dirty="0"/>
              <a:t>is-father-of </a:t>
            </a:r>
            <a:r>
              <a:rPr lang="zh-CN" altLang="en-US" dirty="0"/>
              <a:t>的</a:t>
            </a:r>
            <a:r>
              <a:rPr lang="en-US" altLang="zh-CN" dirty="0"/>
              <a:t>domain</a:t>
            </a:r>
            <a:r>
              <a:rPr lang="zh-CN" altLang="en-US" dirty="0"/>
              <a:t>是  </a:t>
            </a:r>
            <a:r>
              <a:rPr lang="en-US" altLang="zh-CN" dirty="0"/>
              <a:t>class:</a:t>
            </a:r>
            <a:r>
              <a:rPr lang="zh-CN" altLang="en-US" dirty="0"/>
              <a:t>男人</a:t>
            </a:r>
            <a:endParaRPr lang="en-US" altLang="zh-CN" dirty="0"/>
          </a:p>
          <a:p>
            <a:pPr marL="0" indent="0">
              <a:buNone/>
            </a:pPr>
            <a:r>
              <a:rPr lang="en-US" altLang="zh-CN" dirty="0"/>
              <a:t>  owl</a:t>
            </a:r>
            <a:r>
              <a:rPr lang="zh-CN" altLang="en-US" dirty="0"/>
              <a:t>推理机即可得出  </a:t>
            </a:r>
            <a:r>
              <a:rPr lang="en-US" altLang="zh-CN" dirty="0"/>
              <a:t>(</a:t>
            </a:r>
            <a:r>
              <a:rPr lang="zh-CN" altLang="en-US" dirty="0"/>
              <a:t>比尔盖茨</a:t>
            </a:r>
            <a:r>
              <a:rPr lang="en-US" altLang="zh-CN" dirty="0"/>
              <a:t>)</a:t>
            </a:r>
            <a:r>
              <a:rPr lang="zh-CN" altLang="en-US" dirty="0"/>
              <a:t> 是 </a:t>
            </a:r>
            <a:r>
              <a:rPr lang="en-US" altLang="zh-CN" dirty="0"/>
              <a:t>class:</a:t>
            </a:r>
            <a:r>
              <a:rPr lang="zh-CN" altLang="en-US" dirty="0"/>
              <a:t>男人 的实例</a:t>
            </a:r>
            <a:endParaRPr lang="en-US" altLang="zh-CN" dirty="0"/>
          </a:p>
          <a:p>
            <a:pPr marL="0" indent="0">
              <a:buNone/>
            </a:pPr>
            <a:endParaRPr lang="en-US" altLang="zh-CN" dirty="0"/>
          </a:p>
          <a:p>
            <a:r>
              <a:rPr lang="zh-CN" altLang="en-US" dirty="0"/>
              <a:t>定义属性</a:t>
            </a:r>
          </a:p>
          <a:p>
            <a:pPr marL="0" indent="0">
              <a:buNone/>
            </a:pPr>
            <a:r>
              <a:rPr lang="zh-CN" altLang="en-US" dirty="0"/>
              <a:t>   关键字：</a:t>
            </a:r>
          </a:p>
          <a:p>
            <a:pPr marL="0" indent="0">
              <a:buNone/>
            </a:pPr>
            <a:r>
              <a:rPr lang="zh-CN" altLang="en-US" dirty="0"/>
              <a:t>    * </a:t>
            </a:r>
            <a:r>
              <a:rPr lang="en-US" altLang="zh-CN" dirty="0" err="1"/>
              <a:t>ObjectProperty</a:t>
            </a:r>
            <a:endParaRPr lang="en-US" altLang="zh-CN" dirty="0"/>
          </a:p>
          <a:p>
            <a:pPr marL="0" indent="0">
              <a:buNone/>
            </a:pPr>
            <a:r>
              <a:rPr lang="en-US" altLang="zh-CN" dirty="0"/>
              <a:t>    * </a:t>
            </a:r>
            <a:r>
              <a:rPr lang="en-US" altLang="zh-CN" dirty="0" err="1"/>
              <a:t>DatatypeProperty</a:t>
            </a:r>
            <a:endParaRPr lang="en-US" altLang="zh-CN" dirty="0"/>
          </a:p>
          <a:p>
            <a:pPr marL="0" indent="0">
              <a:buNone/>
            </a:pPr>
            <a:r>
              <a:rPr lang="en-US" altLang="zh-CN" dirty="0"/>
              <a:t>    * </a:t>
            </a:r>
            <a:r>
              <a:rPr lang="en-US" altLang="zh-CN" dirty="0" err="1"/>
              <a:t>rdfs:subPropertyOf</a:t>
            </a:r>
            <a:endParaRPr lang="en-US" altLang="zh-CN" dirty="0"/>
          </a:p>
          <a:p>
            <a:pPr marL="0" indent="0">
              <a:buNone/>
            </a:pPr>
            <a:r>
              <a:rPr lang="en-US" altLang="zh-CN" dirty="0"/>
              <a:t>    * </a:t>
            </a:r>
            <a:r>
              <a:rPr lang="en-US" altLang="zh-CN" dirty="0" err="1"/>
              <a:t>rdfs:domain</a:t>
            </a:r>
            <a:endParaRPr lang="en-US" altLang="zh-CN" dirty="0"/>
          </a:p>
          <a:p>
            <a:pPr marL="0" indent="0">
              <a:buNone/>
            </a:pPr>
            <a:r>
              <a:rPr lang="en-US" altLang="zh-CN" dirty="0"/>
              <a:t>    * </a:t>
            </a:r>
            <a:r>
              <a:rPr lang="en-US" altLang="zh-CN" dirty="0" err="1"/>
              <a:t>rdfs:range</a:t>
            </a:r>
            <a:endParaRPr lang="en-US" altLang="zh-CN" dirty="0"/>
          </a:p>
          <a:p>
            <a:pPr marL="0" indent="0">
              <a:buNone/>
            </a:pPr>
            <a:endParaRPr lang="zh-CN" altLang="en-US" dirty="0"/>
          </a:p>
        </p:txBody>
      </p:sp>
    </p:spTree>
    <p:extLst>
      <p:ext uri="{BB962C8B-B14F-4D97-AF65-F5344CB8AC3E}">
        <p14:creationId xmlns:p14="http://schemas.microsoft.com/office/powerpoint/2010/main" val="2454851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37A8C0-0BF9-43AC-92FE-0F7BC2B8ABCC}"/>
              </a:ext>
            </a:extLst>
          </p:cNvPr>
          <p:cNvSpPr>
            <a:spLocks noGrp="1"/>
          </p:cNvSpPr>
          <p:nvPr>
            <p:ph type="title"/>
          </p:nvPr>
        </p:nvSpPr>
        <p:spPr/>
        <p:txBody>
          <a:bodyPr/>
          <a:lstStyle/>
          <a:p>
            <a:r>
              <a:rPr lang="en-US" altLang="zh-CN" dirty="0"/>
              <a:t>Owl</a:t>
            </a:r>
            <a:r>
              <a:rPr lang="zh-CN" altLang="en-US" dirty="0"/>
              <a:t>属性描述举例：</a:t>
            </a:r>
            <a:r>
              <a:rPr lang="en-US" altLang="zh-CN" dirty="0"/>
              <a:t> </a:t>
            </a:r>
            <a:r>
              <a:rPr lang="en-US" altLang="zh-CN" dirty="0" err="1"/>
              <a:t>VintageYear</a:t>
            </a:r>
            <a:r>
              <a:rPr lang="en-US" altLang="zh-CN" dirty="0"/>
              <a:t> is 1998</a:t>
            </a:r>
            <a:endParaRPr lang="zh-CN" altLang="en-US" dirty="0"/>
          </a:p>
        </p:txBody>
      </p:sp>
      <p:sp>
        <p:nvSpPr>
          <p:cNvPr id="3" name="内容占位符 2">
            <a:extLst>
              <a:ext uri="{FF2B5EF4-FFF2-40B4-BE49-F238E27FC236}">
                <a16:creationId xmlns:a16="http://schemas.microsoft.com/office/drawing/2014/main" id="{73B1D084-801B-4ED0-B5D2-0C1C2C4D7364}"/>
              </a:ext>
            </a:extLst>
          </p:cNvPr>
          <p:cNvSpPr>
            <a:spLocks noGrp="1"/>
          </p:cNvSpPr>
          <p:nvPr>
            <p:ph idx="1"/>
          </p:nvPr>
        </p:nvSpPr>
        <p:spPr/>
        <p:txBody>
          <a:bodyPr>
            <a:normAutofit fontScale="55000" lnSpcReduction="20000"/>
          </a:bodyPr>
          <a:lstStyle/>
          <a:p>
            <a:r>
              <a:rPr lang="en-US" altLang="zh-CN" dirty="0"/>
              <a:t>&lt;</a:t>
            </a:r>
            <a:r>
              <a:rPr lang="en-US" altLang="zh-CN" dirty="0" err="1"/>
              <a:t>owl:DatatypeProperty</a:t>
            </a:r>
            <a:r>
              <a:rPr lang="en-US" altLang="zh-CN" dirty="0"/>
              <a:t> </a:t>
            </a:r>
            <a:r>
              <a:rPr lang="en-US" altLang="zh-CN" dirty="0" err="1"/>
              <a:t>rdf:ID</a:t>
            </a:r>
            <a:r>
              <a:rPr lang="en-US" altLang="zh-CN" dirty="0"/>
              <a:t>="</a:t>
            </a:r>
            <a:r>
              <a:rPr lang="en-US" altLang="zh-CN" dirty="0" err="1"/>
              <a:t>yearValue</a:t>
            </a:r>
            <a:r>
              <a:rPr lang="en-US" altLang="zh-CN" dirty="0"/>
              <a:t>"&gt;</a:t>
            </a:r>
          </a:p>
          <a:p>
            <a:r>
              <a:rPr lang="en-US" altLang="zh-CN" dirty="0"/>
              <a:t>    &lt;</a:t>
            </a:r>
            <a:r>
              <a:rPr lang="en-US" altLang="zh-CN" dirty="0" err="1"/>
              <a:t>rdfs:domain</a:t>
            </a:r>
            <a:r>
              <a:rPr lang="en-US" altLang="zh-CN" dirty="0"/>
              <a:t> </a:t>
            </a:r>
            <a:r>
              <a:rPr lang="en-US" altLang="zh-CN" dirty="0" err="1"/>
              <a:t>rdf:resource</a:t>
            </a:r>
            <a:r>
              <a:rPr lang="en-US" altLang="zh-CN" dirty="0"/>
              <a:t>="#</a:t>
            </a:r>
            <a:r>
              <a:rPr lang="en-US" altLang="zh-CN" dirty="0" err="1"/>
              <a:t>VintageYear</a:t>
            </a:r>
            <a:r>
              <a:rPr lang="en-US" altLang="zh-CN" dirty="0"/>
              <a:t>" /&gt;   </a:t>
            </a:r>
          </a:p>
          <a:p>
            <a:r>
              <a:rPr lang="en-US" altLang="zh-CN" dirty="0"/>
              <a:t>    &lt;</a:t>
            </a:r>
            <a:r>
              <a:rPr lang="en-US" altLang="zh-CN" dirty="0" err="1"/>
              <a:t>rdfs:range</a:t>
            </a:r>
            <a:r>
              <a:rPr lang="en-US" altLang="zh-CN" dirty="0"/>
              <a:t>  </a:t>
            </a:r>
            <a:r>
              <a:rPr lang="en-US" altLang="zh-CN" dirty="0" err="1"/>
              <a:t>rdf:resource</a:t>
            </a:r>
            <a:r>
              <a:rPr lang="en-US" altLang="zh-CN" dirty="0"/>
              <a:t>="&amp;</a:t>
            </a:r>
            <a:r>
              <a:rPr lang="en-US" altLang="zh-CN" dirty="0" err="1"/>
              <a:t>xsd;positiveInteger</a:t>
            </a:r>
            <a:r>
              <a:rPr lang="en-US" altLang="zh-CN" dirty="0"/>
              <a:t>" /&gt;</a:t>
            </a:r>
          </a:p>
          <a:p>
            <a:r>
              <a:rPr lang="en-US" altLang="zh-CN" dirty="0"/>
              <a:t>&lt;/</a:t>
            </a:r>
            <a:r>
              <a:rPr lang="en-US" altLang="zh-CN" dirty="0" err="1"/>
              <a:t>owl:DatatypeProperty</a:t>
            </a:r>
            <a:r>
              <a:rPr lang="en-US" altLang="zh-CN" dirty="0"/>
              <a:t>&gt;</a:t>
            </a:r>
          </a:p>
          <a:p>
            <a:endParaRPr lang="en-US" altLang="zh-CN" dirty="0"/>
          </a:p>
          <a:p>
            <a:r>
              <a:rPr lang="en-US" altLang="zh-CN" dirty="0"/>
              <a:t>&lt;</a:t>
            </a:r>
            <a:r>
              <a:rPr lang="en-US" altLang="zh-CN" dirty="0" err="1"/>
              <a:t>VintageYear</a:t>
            </a:r>
            <a:r>
              <a:rPr lang="en-US" altLang="zh-CN" dirty="0"/>
              <a:t> </a:t>
            </a:r>
            <a:r>
              <a:rPr lang="en-US" altLang="zh-CN" dirty="0" err="1"/>
              <a:t>rdf:ID</a:t>
            </a:r>
            <a:r>
              <a:rPr lang="en-US" altLang="zh-CN" dirty="0"/>
              <a:t>="Year1998"&gt;</a:t>
            </a:r>
          </a:p>
          <a:p>
            <a:r>
              <a:rPr lang="en-US" altLang="zh-CN" dirty="0"/>
              <a:t>    &lt;</a:t>
            </a:r>
            <a:r>
              <a:rPr lang="en-US" altLang="zh-CN" dirty="0" err="1"/>
              <a:t>yearValue</a:t>
            </a:r>
            <a:r>
              <a:rPr lang="en-US" altLang="zh-CN" dirty="0"/>
              <a:t> </a:t>
            </a:r>
            <a:r>
              <a:rPr lang="en-US" altLang="zh-CN" dirty="0" err="1"/>
              <a:t>rdf:datatype</a:t>
            </a:r>
            <a:r>
              <a:rPr lang="en-US" altLang="zh-CN" dirty="0"/>
              <a:t>="&amp;</a:t>
            </a:r>
            <a:r>
              <a:rPr lang="en-US" altLang="zh-CN" dirty="0" err="1"/>
              <a:t>xsd;positiveInteger</a:t>
            </a:r>
            <a:r>
              <a:rPr lang="en-US" altLang="zh-CN" dirty="0"/>
              <a:t>"&gt;1998&lt;/</a:t>
            </a:r>
            <a:r>
              <a:rPr lang="en-US" altLang="zh-CN" dirty="0" err="1"/>
              <a:t>yearValue</a:t>
            </a:r>
            <a:r>
              <a:rPr lang="en-US" altLang="zh-CN" dirty="0"/>
              <a:t>&gt;</a:t>
            </a:r>
          </a:p>
          <a:p>
            <a:r>
              <a:rPr lang="en-US" altLang="zh-CN" dirty="0"/>
              <a:t>&lt;/</a:t>
            </a:r>
            <a:r>
              <a:rPr lang="en-US" altLang="zh-CN" dirty="0" err="1"/>
              <a:t>VintageYear</a:t>
            </a:r>
            <a:r>
              <a:rPr lang="en-US" altLang="zh-CN" dirty="0"/>
              <a:t>&gt;</a:t>
            </a:r>
          </a:p>
          <a:p>
            <a:endParaRPr lang="en-US" altLang="zh-CN" dirty="0"/>
          </a:p>
          <a:p>
            <a:r>
              <a:rPr lang="en-US" altLang="zh-CN" dirty="0"/>
              <a:t>&lt;</a:t>
            </a:r>
            <a:r>
              <a:rPr lang="en-US" altLang="zh-CN" dirty="0" err="1"/>
              <a:t>owl:ObjectProperty</a:t>
            </a:r>
            <a:r>
              <a:rPr lang="en-US" altLang="zh-CN" dirty="0"/>
              <a:t> </a:t>
            </a:r>
            <a:r>
              <a:rPr lang="en-US" altLang="zh-CN" dirty="0" err="1"/>
              <a:t>rdf:ID</a:t>
            </a:r>
            <a:r>
              <a:rPr lang="en-US" altLang="zh-CN" dirty="0"/>
              <a:t>="</a:t>
            </a:r>
            <a:r>
              <a:rPr lang="en-US" altLang="zh-CN" dirty="0" err="1"/>
              <a:t>hasVintageYear</a:t>
            </a:r>
            <a:r>
              <a:rPr lang="en-US" altLang="zh-CN" dirty="0"/>
              <a:t>"&gt;</a:t>
            </a:r>
          </a:p>
          <a:p>
            <a:r>
              <a:rPr lang="en-US" altLang="zh-CN" dirty="0"/>
              <a:t>    &lt;</a:t>
            </a:r>
            <a:r>
              <a:rPr lang="en-US" altLang="zh-CN" dirty="0" err="1"/>
              <a:t>rdf:type</a:t>
            </a:r>
            <a:r>
              <a:rPr lang="en-US" altLang="zh-CN" dirty="0"/>
              <a:t> </a:t>
            </a:r>
            <a:r>
              <a:rPr lang="en-US" altLang="zh-CN" dirty="0" err="1"/>
              <a:t>rdf:resource</a:t>
            </a:r>
            <a:r>
              <a:rPr lang="en-US" altLang="zh-CN" dirty="0"/>
              <a:t>="&amp;</a:t>
            </a:r>
            <a:r>
              <a:rPr lang="en-US" altLang="zh-CN" dirty="0" err="1"/>
              <a:t>owl;FunctionalProperty</a:t>
            </a:r>
            <a:r>
              <a:rPr lang="en-US" altLang="zh-CN" dirty="0"/>
              <a:t>" /&gt;</a:t>
            </a:r>
          </a:p>
          <a:p>
            <a:r>
              <a:rPr lang="en-US" altLang="zh-CN" dirty="0"/>
              <a:t>    &lt;</a:t>
            </a:r>
            <a:r>
              <a:rPr lang="en-US" altLang="zh-CN" dirty="0" err="1"/>
              <a:t>rdfs:domain</a:t>
            </a:r>
            <a:r>
              <a:rPr lang="en-US" altLang="zh-CN" dirty="0"/>
              <a:t> </a:t>
            </a:r>
            <a:r>
              <a:rPr lang="en-US" altLang="zh-CN" dirty="0" err="1"/>
              <a:t>rdf:resource</a:t>
            </a:r>
            <a:r>
              <a:rPr lang="en-US" altLang="zh-CN" dirty="0"/>
              <a:t>="#Vintage" /&gt;</a:t>
            </a:r>
          </a:p>
          <a:p>
            <a:r>
              <a:rPr lang="en-US" altLang="zh-CN" dirty="0"/>
              <a:t>    &lt;</a:t>
            </a:r>
            <a:r>
              <a:rPr lang="en-US" altLang="zh-CN" dirty="0" err="1"/>
              <a:t>rdfs:range</a:t>
            </a:r>
            <a:r>
              <a:rPr lang="en-US" altLang="zh-CN" dirty="0"/>
              <a:t>  </a:t>
            </a:r>
            <a:r>
              <a:rPr lang="en-US" altLang="zh-CN" dirty="0" err="1"/>
              <a:t>rdf:resource</a:t>
            </a:r>
            <a:r>
              <a:rPr lang="en-US" altLang="zh-CN" dirty="0"/>
              <a:t>="#</a:t>
            </a:r>
            <a:r>
              <a:rPr lang="en-US" altLang="zh-CN" dirty="0" err="1"/>
              <a:t>VintageYear</a:t>
            </a:r>
            <a:r>
              <a:rPr lang="en-US" altLang="zh-CN" dirty="0"/>
              <a:t>" /&gt;</a:t>
            </a:r>
          </a:p>
          <a:p>
            <a:r>
              <a:rPr lang="en-US" altLang="zh-CN" dirty="0"/>
              <a:t>&lt;/</a:t>
            </a:r>
            <a:r>
              <a:rPr lang="en-US" altLang="zh-CN" dirty="0" err="1"/>
              <a:t>owl:ObjectProperty</a:t>
            </a:r>
            <a:r>
              <a:rPr lang="en-US" altLang="zh-CN" dirty="0"/>
              <a:t>&gt;</a:t>
            </a:r>
          </a:p>
          <a:p>
            <a:endParaRPr lang="zh-CN" altLang="en-US" dirty="0"/>
          </a:p>
        </p:txBody>
      </p:sp>
    </p:spTree>
    <p:extLst>
      <p:ext uri="{BB962C8B-B14F-4D97-AF65-F5344CB8AC3E}">
        <p14:creationId xmlns:p14="http://schemas.microsoft.com/office/powerpoint/2010/main" val="317743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2EC53-823A-4CCB-85CF-8F63AE82EA9B}"/>
              </a:ext>
            </a:extLst>
          </p:cNvPr>
          <p:cNvSpPr>
            <a:spLocks noGrp="1"/>
          </p:cNvSpPr>
          <p:nvPr>
            <p:ph type="title"/>
          </p:nvPr>
        </p:nvSpPr>
        <p:spPr/>
        <p:txBody>
          <a:bodyPr/>
          <a:lstStyle/>
          <a:p>
            <a:r>
              <a:rPr lang="en-US" altLang="zh-CN" dirty="0"/>
              <a:t>Owl</a:t>
            </a:r>
            <a:r>
              <a:rPr lang="zh-CN" altLang="en-US" dirty="0"/>
              <a:t>属性特征</a:t>
            </a:r>
          </a:p>
        </p:txBody>
      </p:sp>
      <p:sp>
        <p:nvSpPr>
          <p:cNvPr id="3" name="内容占位符 2">
            <a:extLst>
              <a:ext uri="{FF2B5EF4-FFF2-40B4-BE49-F238E27FC236}">
                <a16:creationId xmlns:a16="http://schemas.microsoft.com/office/drawing/2014/main" id="{76E95DD2-4358-406D-BD10-06A7CE6167DC}"/>
              </a:ext>
            </a:extLst>
          </p:cNvPr>
          <p:cNvSpPr>
            <a:spLocks noGrp="1"/>
          </p:cNvSpPr>
          <p:nvPr>
            <p:ph idx="1"/>
          </p:nvPr>
        </p:nvSpPr>
        <p:spPr/>
        <p:txBody>
          <a:bodyPr>
            <a:normAutofit fontScale="85000" lnSpcReduction="20000"/>
          </a:bodyPr>
          <a:lstStyle/>
          <a:p>
            <a:r>
              <a:rPr lang="zh-CN" altLang="en-US" dirty="0"/>
              <a:t>属性特征：</a:t>
            </a:r>
          </a:p>
          <a:p>
            <a:pPr marL="0" indent="0">
              <a:buNone/>
            </a:pPr>
            <a:r>
              <a:rPr lang="zh-CN" altLang="en-US" dirty="0"/>
              <a:t>    * </a:t>
            </a:r>
            <a:r>
              <a:rPr lang="en-US" altLang="zh-CN" dirty="0" err="1"/>
              <a:t>TransitiveProperty</a:t>
            </a:r>
            <a:endParaRPr lang="en-US" altLang="zh-CN" dirty="0"/>
          </a:p>
          <a:p>
            <a:pPr marL="0" indent="0">
              <a:buNone/>
            </a:pPr>
            <a:r>
              <a:rPr lang="en-US" altLang="zh-CN" dirty="0"/>
              <a:t>	</a:t>
            </a:r>
            <a:r>
              <a:rPr lang="zh-CN" altLang="en-US" sz="1600" dirty="0"/>
              <a:t>如果一个属性</a:t>
            </a:r>
            <a:r>
              <a:rPr lang="en-US" altLang="zh-CN" sz="1600" dirty="0"/>
              <a:t>P</a:t>
            </a:r>
            <a:r>
              <a:rPr lang="zh-CN" altLang="en-US" sz="1600" dirty="0"/>
              <a:t>被声明为传递属性，那么对于任意的</a:t>
            </a:r>
            <a:r>
              <a:rPr lang="en-US" altLang="zh-CN" sz="1600" dirty="0" err="1"/>
              <a:t>x,y</a:t>
            </a:r>
            <a:r>
              <a:rPr lang="zh-CN" altLang="en-US" sz="1600" dirty="0"/>
              <a:t>和</a:t>
            </a:r>
            <a:r>
              <a:rPr lang="en-US" altLang="zh-CN" sz="1600" dirty="0"/>
              <a:t>z</a:t>
            </a:r>
            <a:r>
              <a:rPr lang="zh-CN" altLang="en-US" sz="1600" dirty="0"/>
              <a:t>： </a:t>
            </a:r>
            <a:r>
              <a:rPr lang="en-US" altLang="zh-CN" sz="1600" dirty="0"/>
              <a:t>P(</a:t>
            </a:r>
            <a:r>
              <a:rPr lang="en-US" altLang="zh-CN" sz="1600" dirty="0" err="1"/>
              <a:t>x,y</a:t>
            </a:r>
            <a:r>
              <a:rPr lang="en-US" altLang="zh-CN" sz="1600" dirty="0"/>
              <a:t>)</a:t>
            </a:r>
            <a:r>
              <a:rPr lang="zh-CN" altLang="en-US" sz="1600" dirty="0"/>
              <a:t>与</a:t>
            </a:r>
            <a:r>
              <a:rPr lang="en-US" altLang="zh-CN" sz="1600" dirty="0"/>
              <a:t>P(</a:t>
            </a:r>
            <a:r>
              <a:rPr lang="en-US" altLang="zh-CN" sz="1600" dirty="0" err="1"/>
              <a:t>y,z</a:t>
            </a:r>
            <a:r>
              <a:rPr lang="en-US" altLang="zh-CN" sz="1600" dirty="0"/>
              <a:t>) </a:t>
            </a:r>
            <a:r>
              <a:rPr lang="zh-CN" altLang="en-US" sz="1600" dirty="0"/>
              <a:t>蕴含 </a:t>
            </a:r>
            <a:r>
              <a:rPr lang="en-US" altLang="zh-CN" sz="1600" dirty="0"/>
              <a:t>P(</a:t>
            </a:r>
            <a:r>
              <a:rPr lang="en-US" altLang="zh-CN" sz="1600" dirty="0" err="1"/>
              <a:t>x,z</a:t>
            </a:r>
            <a:r>
              <a:rPr lang="en-US" altLang="zh-CN" sz="1600" dirty="0"/>
              <a:t>)</a:t>
            </a:r>
          </a:p>
          <a:p>
            <a:pPr marL="0" indent="0">
              <a:buNone/>
            </a:pPr>
            <a:r>
              <a:rPr lang="en-US" altLang="zh-CN" dirty="0"/>
              <a:t>    * </a:t>
            </a:r>
            <a:r>
              <a:rPr lang="en-US" altLang="zh-CN" dirty="0" err="1"/>
              <a:t>SymmetricProperty</a:t>
            </a:r>
            <a:endParaRPr lang="en-US" altLang="zh-CN" dirty="0"/>
          </a:p>
          <a:p>
            <a:pPr marL="0" indent="0">
              <a:buNone/>
            </a:pPr>
            <a:r>
              <a:rPr lang="en-US" altLang="zh-CN" dirty="0"/>
              <a:t>	</a:t>
            </a:r>
            <a:r>
              <a:rPr lang="zh-CN" altLang="en-US" sz="1600" dirty="0"/>
              <a:t>如果一个属性</a:t>
            </a:r>
            <a:r>
              <a:rPr lang="en-US" altLang="zh-CN" sz="1600" dirty="0"/>
              <a:t>P</a:t>
            </a:r>
            <a:r>
              <a:rPr lang="zh-CN" altLang="en-US" sz="1600" dirty="0"/>
              <a:t>被声明为对称属性，那么对于任意的</a:t>
            </a:r>
            <a:r>
              <a:rPr lang="en-US" altLang="zh-CN" sz="1600" dirty="0"/>
              <a:t>x</a:t>
            </a:r>
            <a:r>
              <a:rPr lang="zh-CN" altLang="en-US" sz="1600" dirty="0"/>
              <a:t>和</a:t>
            </a:r>
            <a:r>
              <a:rPr lang="en-US" altLang="zh-CN" sz="1600" dirty="0"/>
              <a:t>y</a:t>
            </a:r>
            <a:r>
              <a:rPr lang="zh-CN" altLang="en-US" sz="1600" dirty="0"/>
              <a:t>： </a:t>
            </a:r>
            <a:r>
              <a:rPr lang="en-US" altLang="zh-CN" sz="1600" dirty="0"/>
              <a:t>P(</a:t>
            </a:r>
            <a:r>
              <a:rPr lang="en-US" altLang="zh-CN" sz="1600" dirty="0" err="1"/>
              <a:t>x,y</a:t>
            </a:r>
            <a:r>
              <a:rPr lang="en-US" altLang="zh-CN" sz="1600" dirty="0"/>
              <a:t>)</a:t>
            </a:r>
            <a:r>
              <a:rPr lang="zh-CN" altLang="en-US" sz="1600" dirty="0"/>
              <a:t>当且仅当</a:t>
            </a:r>
            <a:r>
              <a:rPr lang="en-US" altLang="zh-CN" sz="1600" dirty="0"/>
              <a:t>P(</a:t>
            </a:r>
            <a:r>
              <a:rPr lang="en-US" altLang="zh-CN" sz="1600" dirty="0" err="1"/>
              <a:t>y,x</a:t>
            </a:r>
            <a:r>
              <a:rPr lang="en-US" altLang="zh-CN" sz="1600" dirty="0"/>
              <a:t>)</a:t>
            </a:r>
          </a:p>
          <a:p>
            <a:pPr marL="0" indent="0">
              <a:buNone/>
            </a:pPr>
            <a:r>
              <a:rPr lang="en-US" altLang="zh-CN" dirty="0"/>
              <a:t>    * </a:t>
            </a:r>
            <a:r>
              <a:rPr lang="en-US" altLang="zh-CN" dirty="0" err="1"/>
              <a:t>FunctionalProperty</a:t>
            </a:r>
            <a:endParaRPr lang="en-US" altLang="zh-CN" dirty="0"/>
          </a:p>
          <a:p>
            <a:pPr marL="0" indent="0">
              <a:buNone/>
            </a:pPr>
            <a:r>
              <a:rPr lang="en-US" altLang="zh-CN" dirty="0"/>
              <a:t>	</a:t>
            </a:r>
            <a:r>
              <a:rPr lang="zh-CN" altLang="en-US" sz="1600" dirty="0"/>
              <a:t>如果一个属性</a:t>
            </a:r>
            <a:r>
              <a:rPr lang="en-US" altLang="zh-CN" sz="1600" dirty="0"/>
              <a:t>P</a:t>
            </a:r>
            <a:r>
              <a:rPr lang="zh-CN" altLang="en-US" sz="1600" dirty="0"/>
              <a:t>被标记为函数型属性，那么对于所有的</a:t>
            </a:r>
            <a:r>
              <a:rPr lang="en-US" altLang="zh-CN" sz="1600" dirty="0"/>
              <a:t>x, y, </a:t>
            </a:r>
            <a:r>
              <a:rPr lang="zh-CN" altLang="en-US" sz="1600" dirty="0"/>
              <a:t>和</a:t>
            </a:r>
            <a:r>
              <a:rPr lang="en-US" altLang="zh-CN" sz="1600" dirty="0"/>
              <a:t>z: P(</a:t>
            </a:r>
            <a:r>
              <a:rPr lang="en-US" altLang="zh-CN" sz="1600" dirty="0" err="1"/>
              <a:t>x,y</a:t>
            </a:r>
            <a:r>
              <a:rPr lang="en-US" altLang="zh-CN" sz="1600" dirty="0"/>
              <a:t>)</a:t>
            </a:r>
            <a:r>
              <a:rPr lang="zh-CN" altLang="en-US" sz="1600" dirty="0"/>
              <a:t>与</a:t>
            </a:r>
            <a:r>
              <a:rPr lang="en-US" altLang="zh-CN" sz="1600" dirty="0"/>
              <a:t>P(</a:t>
            </a:r>
            <a:r>
              <a:rPr lang="en-US" altLang="zh-CN" sz="1600" dirty="0" err="1"/>
              <a:t>x,z</a:t>
            </a:r>
            <a:r>
              <a:rPr lang="en-US" altLang="zh-CN" sz="1600" dirty="0"/>
              <a:t>) </a:t>
            </a:r>
            <a:r>
              <a:rPr lang="zh-CN" altLang="en-US" sz="1600" dirty="0"/>
              <a:t>蕴含 </a:t>
            </a:r>
            <a:r>
              <a:rPr lang="en-US" altLang="zh-CN" sz="1600" dirty="0"/>
              <a:t>y = z</a:t>
            </a:r>
          </a:p>
          <a:p>
            <a:pPr marL="0" indent="0">
              <a:buNone/>
            </a:pPr>
            <a:r>
              <a:rPr lang="en-US" altLang="zh-CN" dirty="0"/>
              <a:t>    * </a:t>
            </a:r>
            <a:r>
              <a:rPr lang="en-US" altLang="zh-CN" dirty="0" err="1"/>
              <a:t>inverseOf</a:t>
            </a:r>
            <a:endParaRPr lang="en-US" altLang="zh-CN" dirty="0"/>
          </a:p>
          <a:p>
            <a:pPr marL="0" indent="0">
              <a:buNone/>
            </a:pPr>
            <a:r>
              <a:rPr lang="en-US" altLang="zh-CN" dirty="0"/>
              <a:t>	</a:t>
            </a:r>
            <a:r>
              <a:rPr lang="zh-CN" altLang="en-US" dirty="0"/>
              <a:t> </a:t>
            </a:r>
            <a:r>
              <a:rPr lang="zh-CN" altLang="en-US" sz="1600" dirty="0"/>
              <a:t>如果一个属性</a:t>
            </a:r>
            <a:r>
              <a:rPr lang="en-US" altLang="zh-CN" sz="1600" dirty="0"/>
              <a:t>P1</a:t>
            </a:r>
            <a:r>
              <a:rPr lang="zh-CN" altLang="en-US" sz="1600" dirty="0"/>
              <a:t>被标记为属性</a:t>
            </a:r>
            <a:r>
              <a:rPr lang="en-US" altLang="zh-CN" sz="1600" dirty="0"/>
              <a:t>P2</a:t>
            </a:r>
            <a:r>
              <a:rPr lang="zh-CN" altLang="en-US" sz="1600" dirty="0"/>
              <a:t>的逆</a:t>
            </a:r>
            <a:r>
              <a:rPr lang="en-US" altLang="zh-CN" sz="1600" dirty="0"/>
              <a:t>, </a:t>
            </a:r>
            <a:r>
              <a:rPr lang="zh-CN" altLang="en-US" sz="1600" dirty="0"/>
              <a:t>那么对于所有的</a:t>
            </a:r>
            <a:r>
              <a:rPr lang="en-US" altLang="zh-CN" sz="1600" dirty="0"/>
              <a:t>x </a:t>
            </a:r>
            <a:r>
              <a:rPr lang="zh-CN" altLang="en-US" sz="1600" dirty="0"/>
              <a:t>和 </a:t>
            </a:r>
            <a:r>
              <a:rPr lang="en-US" altLang="zh-CN" sz="1600" dirty="0"/>
              <a:t>y: P1(</a:t>
            </a:r>
            <a:r>
              <a:rPr lang="en-US" altLang="zh-CN" sz="1600" dirty="0" err="1"/>
              <a:t>x,y</a:t>
            </a:r>
            <a:r>
              <a:rPr lang="en-US" altLang="zh-CN" sz="1600" dirty="0"/>
              <a:t>) </a:t>
            </a:r>
            <a:r>
              <a:rPr lang="zh-CN" altLang="en-US" sz="1600" dirty="0"/>
              <a:t>当且仅当</a:t>
            </a:r>
            <a:r>
              <a:rPr lang="en-US" altLang="zh-CN" sz="1600" dirty="0"/>
              <a:t>P2(</a:t>
            </a:r>
            <a:r>
              <a:rPr lang="en-US" altLang="zh-CN" sz="1600" dirty="0" err="1"/>
              <a:t>y,x</a:t>
            </a:r>
            <a:r>
              <a:rPr lang="en-US" altLang="zh-CN" sz="1600" dirty="0"/>
              <a:t>)</a:t>
            </a:r>
          </a:p>
          <a:p>
            <a:pPr marL="0" indent="0">
              <a:buNone/>
            </a:pPr>
            <a:r>
              <a:rPr lang="en-US" altLang="zh-CN" dirty="0"/>
              <a:t>    * </a:t>
            </a:r>
            <a:r>
              <a:rPr lang="en-US" altLang="zh-CN" dirty="0" err="1"/>
              <a:t>InverseFunctionalProperty</a:t>
            </a:r>
            <a:endParaRPr lang="en-US" altLang="zh-CN" dirty="0"/>
          </a:p>
          <a:p>
            <a:pPr marL="0" indent="0">
              <a:buNone/>
            </a:pPr>
            <a:r>
              <a:rPr lang="en-US" altLang="zh-CN" dirty="0"/>
              <a:t>	</a:t>
            </a:r>
            <a:r>
              <a:rPr lang="zh-CN" altLang="en-US" sz="1800" dirty="0"/>
              <a:t>如果一个属性</a:t>
            </a:r>
            <a:r>
              <a:rPr lang="en-US" altLang="zh-CN" sz="1800" dirty="0"/>
              <a:t>P</a:t>
            </a:r>
            <a:r>
              <a:rPr lang="zh-CN" altLang="en-US" sz="1800" dirty="0"/>
              <a:t>被标记为反函数型的，那么对于所有的</a:t>
            </a:r>
            <a:r>
              <a:rPr lang="en-US" altLang="zh-CN" sz="1800" dirty="0"/>
              <a:t>x, y</a:t>
            </a:r>
            <a:r>
              <a:rPr lang="zh-CN" altLang="en-US" sz="1800" dirty="0"/>
              <a:t>和</a:t>
            </a:r>
            <a:r>
              <a:rPr lang="en-US" altLang="zh-CN" sz="1800" dirty="0"/>
              <a:t>z: P(</a:t>
            </a:r>
            <a:r>
              <a:rPr lang="en-US" altLang="zh-CN" sz="1800" dirty="0" err="1"/>
              <a:t>y,x</a:t>
            </a:r>
            <a:r>
              <a:rPr lang="en-US" altLang="zh-CN" sz="1800" dirty="0"/>
              <a:t>)</a:t>
            </a:r>
            <a:r>
              <a:rPr lang="zh-CN" altLang="en-US" sz="1800" dirty="0"/>
              <a:t>与</a:t>
            </a:r>
            <a:r>
              <a:rPr lang="en-US" altLang="zh-CN" sz="1800" dirty="0"/>
              <a:t>P(</a:t>
            </a:r>
            <a:r>
              <a:rPr lang="en-US" altLang="zh-CN" sz="1800" dirty="0" err="1"/>
              <a:t>z,x</a:t>
            </a:r>
            <a:r>
              <a:rPr lang="en-US" altLang="zh-CN" sz="1800" dirty="0"/>
              <a:t>) </a:t>
            </a:r>
            <a:r>
              <a:rPr lang="zh-CN" altLang="en-US" sz="1800" dirty="0"/>
              <a:t>蕴含 </a:t>
            </a:r>
            <a:r>
              <a:rPr lang="en-US" altLang="zh-CN" sz="1800" dirty="0"/>
              <a:t>y = z</a:t>
            </a:r>
          </a:p>
          <a:p>
            <a:endParaRPr lang="zh-CN" altLang="en-US" dirty="0"/>
          </a:p>
        </p:txBody>
      </p:sp>
    </p:spTree>
    <p:extLst>
      <p:ext uri="{BB962C8B-B14F-4D97-AF65-F5344CB8AC3E}">
        <p14:creationId xmlns:p14="http://schemas.microsoft.com/office/powerpoint/2010/main" val="196674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0103C-62CD-4E17-8525-A9BF89C86E53}"/>
              </a:ext>
            </a:extLst>
          </p:cNvPr>
          <p:cNvSpPr>
            <a:spLocks noGrp="1"/>
          </p:cNvSpPr>
          <p:nvPr>
            <p:ph type="title"/>
          </p:nvPr>
        </p:nvSpPr>
        <p:spPr/>
        <p:txBody>
          <a:bodyPr/>
          <a:lstStyle/>
          <a:p>
            <a:r>
              <a:rPr lang="en-US" altLang="zh-CN" dirty="0"/>
              <a:t>Owl</a:t>
            </a:r>
            <a:r>
              <a:rPr lang="zh-CN" altLang="en-US" dirty="0"/>
              <a:t>属性限制</a:t>
            </a:r>
          </a:p>
        </p:txBody>
      </p:sp>
      <p:sp>
        <p:nvSpPr>
          <p:cNvPr id="3" name="内容占位符 2">
            <a:extLst>
              <a:ext uri="{FF2B5EF4-FFF2-40B4-BE49-F238E27FC236}">
                <a16:creationId xmlns:a16="http://schemas.microsoft.com/office/drawing/2014/main" id="{C73E3914-0E71-4A21-A38F-288AC4200065}"/>
              </a:ext>
            </a:extLst>
          </p:cNvPr>
          <p:cNvSpPr>
            <a:spLocks noGrp="1"/>
          </p:cNvSpPr>
          <p:nvPr>
            <p:ph idx="1"/>
          </p:nvPr>
        </p:nvSpPr>
        <p:spPr/>
        <p:txBody>
          <a:bodyPr/>
          <a:lstStyle/>
          <a:p>
            <a:r>
              <a:rPr lang="zh-CN" altLang="en-US" dirty="0"/>
              <a:t>一个明确的上下文中限制属性的值域。</a:t>
            </a:r>
          </a:p>
          <a:p>
            <a:r>
              <a:rPr lang="zh-CN" altLang="en-US" dirty="0"/>
              <a:t>关键字：</a:t>
            </a:r>
          </a:p>
          <a:p>
            <a:pPr marL="0" indent="0">
              <a:buNone/>
            </a:pPr>
            <a:r>
              <a:rPr lang="zh-CN" altLang="en-US" dirty="0"/>
              <a:t>    * </a:t>
            </a:r>
            <a:r>
              <a:rPr lang="en-US" altLang="zh-CN" dirty="0"/>
              <a:t>Restriction</a:t>
            </a:r>
          </a:p>
          <a:p>
            <a:pPr marL="0" indent="0">
              <a:buNone/>
            </a:pPr>
            <a:r>
              <a:rPr lang="en-US" altLang="zh-CN" dirty="0"/>
              <a:t>    * </a:t>
            </a:r>
            <a:r>
              <a:rPr lang="en-US" altLang="zh-CN" dirty="0" err="1"/>
              <a:t>onProperty</a:t>
            </a:r>
            <a:r>
              <a:rPr lang="en-US" altLang="zh-CN" dirty="0"/>
              <a:t> :</a:t>
            </a:r>
            <a:r>
              <a:rPr lang="zh-CN" altLang="en-US" dirty="0"/>
              <a:t>指出了受限制的属性</a:t>
            </a:r>
          </a:p>
          <a:p>
            <a:pPr marL="0" indent="0">
              <a:buNone/>
            </a:pPr>
            <a:r>
              <a:rPr lang="zh-CN" altLang="en-US" dirty="0"/>
              <a:t>    * </a:t>
            </a:r>
            <a:r>
              <a:rPr lang="en-US" altLang="zh-CN" dirty="0" err="1"/>
              <a:t>allValuesFrom</a:t>
            </a:r>
            <a:endParaRPr lang="en-US" altLang="zh-CN" dirty="0"/>
          </a:p>
          <a:p>
            <a:pPr marL="0" indent="0">
              <a:buNone/>
            </a:pPr>
            <a:r>
              <a:rPr lang="en-US" altLang="zh-CN" dirty="0"/>
              <a:t>    * </a:t>
            </a:r>
            <a:r>
              <a:rPr lang="en-US" altLang="zh-CN" dirty="0" err="1"/>
              <a:t>someValuesFrom</a:t>
            </a:r>
            <a:endParaRPr lang="en-US" altLang="zh-CN" dirty="0"/>
          </a:p>
          <a:p>
            <a:pPr marL="0" indent="0">
              <a:buNone/>
            </a:pPr>
            <a:r>
              <a:rPr lang="en-US" altLang="zh-CN" dirty="0"/>
              <a:t>    * cardinality</a:t>
            </a:r>
          </a:p>
          <a:p>
            <a:pPr marL="0" indent="0">
              <a:buNone/>
            </a:pPr>
            <a:r>
              <a:rPr lang="en-US" altLang="zh-CN" dirty="0"/>
              <a:t>    * </a:t>
            </a:r>
            <a:r>
              <a:rPr lang="en-US" altLang="zh-CN" dirty="0" err="1"/>
              <a:t>hasValue</a:t>
            </a:r>
            <a:endParaRPr lang="zh-CN" altLang="en-US" dirty="0"/>
          </a:p>
        </p:txBody>
      </p:sp>
      <p:sp>
        <p:nvSpPr>
          <p:cNvPr id="4" name="矩形 3">
            <a:extLst>
              <a:ext uri="{FF2B5EF4-FFF2-40B4-BE49-F238E27FC236}">
                <a16:creationId xmlns:a16="http://schemas.microsoft.com/office/drawing/2014/main" id="{70DCD16E-B096-4695-8CED-3B5B8A8E04AA}"/>
              </a:ext>
            </a:extLst>
          </p:cNvPr>
          <p:cNvSpPr/>
          <p:nvPr/>
        </p:nvSpPr>
        <p:spPr>
          <a:xfrm>
            <a:off x="838200" y="6158011"/>
            <a:ext cx="10515599" cy="738664"/>
          </a:xfrm>
          <a:prstGeom prst="rect">
            <a:avLst/>
          </a:prstGeom>
        </p:spPr>
        <p:txBody>
          <a:bodyPr wrap="square">
            <a:spAutoFit/>
          </a:bodyPr>
          <a:lstStyle/>
          <a:p>
            <a:r>
              <a:rPr lang="en-US" altLang="zh-CN" sz="1400" i="1" dirty="0"/>
              <a:t>Reference</a:t>
            </a:r>
            <a:r>
              <a:rPr lang="zh-CN" altLang="en-US" sz="1400" i="1" dirty="0"/>
              <a:t>：</a:t>
            </a:r>
            <a:r>
              <a:rPr lang="en-US" altLang="zh-CN" sz="1400" i="1" dirty="0">
                <a:hlinkClick r:id="rId2"/>
              </a:rPr>
              <a:t>https://www.phpfans.net/article/htmls/200908/MjgxOTI2.html</a:t>
            </a:r>
            <a:endParaRPr lang="en-US" altLang="zh-CN" sz="1400" i="1" dirty="0"/>
          </a:p>
          <a:p>
            <a:r>
              <a:rPr lang="en-US" altLang="zh-CN" sz="1400" i="1" dirty="0"/>
              <a:t>	https://blog.csdn.net/notwice/article/details/48275335</a:t>
            </a:r>
          </a:p>
          <a:p>
            <a:endParaRPr lang="zh-CN" altLang="en-US" sz="1400" i="1" dirty="0"/>
          </a:p>
        </p:txBody>
      </p:sp>
    </p:spTree>
    <p:extLst>
      <p:ext uri="{BB962C8B-B14F-4D97-AF65-F5344CB8AC3E}">
        <p14:creationId xmlns:p14="http://schemas.microsoft.com/office/powerpoint/2010/main" val="3164970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39676-AEFF-4997-9769-82F2F2BE627E}"/>
              </a:ext>
            </a:extLst>
          </p:cNvPr>
          <p:cNvSpPr>
            <a:spLocks noGrp="1"/>
          </p:cNvSpPr>
          <p:nvPr>
            <p:ph type="title"/>
          </p:nvPr>
        </p:nvSpPr>
        <p:spPr/>
        <p:txBody>
          <a:bodyPr/>
          <a:lstStyle/>
          <a:p>
            <a:r>
              <a:rPr lang="en-US" altLang="zh-CN" dirty="0"/>
              <a:t>SPARQL</a:t>
            </a:r>
            <a:endParaRPr lang="zh-CN" altLang="en-US" dirty="0"/>
          </a:p>
        </p:txBody>
      </p:sp>
      <p:pic>
        <p:nvPicPr>
          <p:cNvPr id="4" name="内容占位符 3">
            <a:extLst>
              <a:ext uri="{FF2B5EF4-FFF2-40B4-BE49-F238E27FC236}">
                <a16:creationId xmlns:a16="http://schemas.microsoft.com/office/drawing/2014/main" id="{20930CFD-D5BE-4F18-AD8D-04E682B8798D}"/>
              </a:ext>
            </a:extLst>
          </p:cNvPr>
          <p:cNvPicPr>
            <a:picLocks noGrp="1" noChangeAspect="1"/>
          </p:cNvPicPr>
          <p:nvPr>
            <p:ph idx="1"/>
          </p:nvPr>
        </p:nvPicPr>
        <p:blipFill>
          <a:blip r:embed="rId2"/>
          <a:stretch>
            <a:fillRect/>
          </a:stretch>
        </p:blipFill>
        <p:spPr>
          <a:xfrm>
            <a:off x="5129939" y="1910856"/>
            <a:ext cx="6321397" cy="3367205"/>
          </a:xfrm>
          <a:prstGeom prst="rect">
            <a:avLst/>
          </a:prstGeom>
        </p:spPr>
      </p:pic>
      <p:sp>
        <p:nvSpPr>
          <p:cNvPr id="5" name="矩形 4">
            <a:extLst>
              <a:ext uri="{FF2B5EF4-FFF2-40B4-BE49-F238E27FC236}">
                <a16:creationId xmlns:a16="http://schemas.microsoft.com/office/drawing/2014/main" id="{2EC2ED5D-7730-4215-9B55-01951054572C}"/>
              </a:ext>
            </a:extLst>
          </p:cNvPr>
          <p:cNvSpPr/>
          <p:nvPr/>
        </p:nvSpPr>
        <p:spPr>
          <a:xfrm>
            <a:off x="740664" y="2293159"/>
            <a:ext cx="4009567" cy="1712135"/>
          </a:xfrm>
          <a:prstGeom prst="rect">
            <a:avLst/>
          </a:prstGeom>
        </p:spPr>
        <p:txBody>
          <a:bodyPr wrap="square">
            <a:spAutoFit/>
          </a:bodyPr>
          <a:lstStyle/>
          <a:p>
            <a:pPr>
              <a:lnSpc>
                <a:spcPct val="150000"/>
              </a:lnSpc>
            </a:pPr>
            <a:r>
              <a:rPr lang="en-US" altLang="zh-CN" dirty="0"/>
              <a:t>SPARQL</a:t>
            </a:r>
            <a:r>
              <a:rPr lang="zh-CN" altLang="en-US" dirty="0"/>
              <a:t>是</a:t>
            </a:r>
            <a:r>
              <a:rPr lang="en-US" altLang="zh-CN" dirty="0"/>
              <a:t>RDF</a:t>
            </a:r>
            <a:r>
              <a:rPr lang="zh-CN" altLang="en-US" dirty="0"/>
              <a:t>的查询语言，它基于</a:t>
            </a:r>
            <a:r>
              <a:rPr lang="en-US" altLang="zh-CN" dirty="0"/>
              <a:t>RDF</a:t>
            </a:r>
            <a:r>
              <a:rPr lang="zh-CN" altLang="en-US" dirty="0"/>
              <a:t>数据模型，可以对不同的数据集撰写复杂的连接，由所有主流的图数据库支持</a:t>
            </a:r>
          </a:p>
        </p:txBody>
      </p:sp>
    </p:spTree>
    <p:extLst>
      <p:ext uri="{BB962C8B-B14F-4D97-AF65-F5344CB8AC3E}">
        <p14:creationId xmlns:p14="http://schemas.microsoft.com/office/powerpoint/2010/main" val="154985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3D80F-3A6C-4865-AD38-755C632E2961}"/>
              </a:ext>
            </a:extLst>
          </p:cNvPr>
          <p:cNvSpPr>
            <a:spLocks noGrp="1"/>
          </p:cNvSpPr>
          <p:nvPr>
            <p:ph type="title"/>
          </p:nvPr>
        </p:nvSpPr>
        <p:spPr/>
        <p:txBody>
          <a:bodyPr/>
          <a:lstStyle/>
          <a:p>
            <a:r>
              <a:rPr lang="zh-CN" altLang="en-US" dirty="0"/>
              <a:t>知识抽取</a:t>
            </a:r>
          </a:p>
        </p:txBody>
      </p:sp>
      <p:pic>
        <p:nvPicPr>
          <p:cNvPr id="8" name="内容占位符 7">
            <a:extLst>
              <a:ext uri="{FF2B5EF4-FFF2-40B4-BE49-F238E27FC236}">
                <a16:creationId xmlns:a16="http://schemas.microsoft.com/office/drawing/2014/main" id="{4F596DFF-7F62-4898-9C68-61541DC2E843}"/>
              </a:ext>
            </a:extLst>
          </p:cNvPr>
          <p:cNvPicPr>
            <a:picLocks noGrp="1" noChangeAspect="1"/>
          </p:cNvPicPr>
          <p:nvPr>
            <p:ph idx="1"/>
          </p:nvPr>
        </p:nvPicPr>
        <p:blipFill>
          <a:blip r:embed="rId3"/>
          <a:stretch>
            <a:fillRect/>
          </a:stretch>
        </p:blipFill>
        <p:spPr>
          <a:xfrm>
            <a:off x="4656191" y="1616008"/>
            <a:ext cx="6010275" cy="4057650"/>
          </a:xfrm>
          <a:prstGeom prst="rect">
            <a:avLst/>
          </a:prstGeom>
        </p:spPr>
      </p:pic>
      <p:sp>
        <p:nvSpPr>
          <p:cNvPr id="9" name="矩形 8">
            <a:extLst>
              <a:ext uri="{FF2B5EF4-FFF2-40B4-BE49-F238E27FC236}">
                <a16:creationId xmlns:a16="http://schemas.microsoft.com/office/drawing/2014/main" id="{9DA93D0B-8241-4F88-8337-7BAD08FE3CFF}"/>
              </a:ext>
            </a:extLst>
          </p:cNvPr>
          <p:cNvSpPr/>
          <p:nvPr/>
        </p:nvSpPr>
        <p:spPr>
          <a:xfrm>
            <a:off x="738753" y="2618405"/>
            <a:ext cx="3546528" cy="1296637"/>
          </a:xfrm>
          <a:prstGeom prst="rect">
            <a:avLst/>
          </a:prstGeom>
        </p:spPr>
        <p:txBody>
          <a:bodyPr wrap="square">
            <a:spAutoFit/>
          </a:bodyPr>
          <a:lstStyle/>
          <a:p>
            <a:pPr>
              <a:lnSpc>
                <a:spcPct val="150000"/>
              </a:lnSpc>
            </a:pPr>
            <a:r>
              <a:rPr lang="zh-CN" altLang="en-US" dirty="0"/>
              <a:t>从不同来源、不同结构的数据中进行知识提取，形成知识</a:t>
            </a:r>
            <a:r>
              <a:rPr lang="en-US" altLang="zh-CN" dirty="0"/>
              <a:t>(</a:t>
            </a:r>
            <a:r>
              <a:rPr lang="zh-CN" altLang="en-US" dirty="0"/>
              <a:t>结构化数据</a:t>
            </a:r>
            <a:r>
              <a:rPr lang="en-US" altLang="zh-CN" dirty="0"/>
              <a:t>)</a:t>
            </a:r>
            <a:r>
              <a:rPr lang="zh-CN" altLang="en-US" dirty="0"/>
              <a:t>存入到知识图谱</a:t>
            </a:r>
          </a:p>
        </p:txBody>
      </p:sp>
      <p:sp>
        <p:nvSpPr>
          <p:cNvPr id="10" name="椭圆 9">
            <a:extLst>
              <a:ext uri="{FF2B5EF4-FFF2-40B4-BE49-F238E27FC236}">
                <a16:creationId xmlns:a16="http://schemas.microsoft.com/office/drawing/2014/main" id="{E2AC1462-3D2A-4BE8-85F2-000C1B8FD046}"/>
              </a:ext>
            </a:extLst>
          </p:cNvPr>
          <p:cNvSpPr/>
          <p:nvPr/>
        </p:nvSpPr>
        <p:spPr>
          <a:xfrm>
            <a:off x="7950631" y="2464231"/>
            <a:ext cx="836908" cy="4773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65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75D6-B516-437B-844D-E0D288B324A3}"/>
              </a:ext>
            </a:extLst>
          </p:cNvPr>
          <p:cNvSpPr>
            <a:spLocks noGrp="1"/>
          </p:cNvSpPr>
          <p:nvPr>
            <p:ph type="title"/>
          </p:nvPr>
        </p:nvSpPr>
        <p:spPr/>
        <p:txBody>
          <a:bodyPr/>
          <a:lstStyle/>
          <a:p>
            <a:r>
              <a:rPr lang="zh-CN" altLang="en-US" dirty="0"/>
              <a:t>知识抽取子任务</a:t>
            </a:r>
          </a:p>
        </p:txBody>
      </p:sp>
      <p:sp>
        <p:nvSpPr>
          <p:cNvPr id="3" name="内容占位符 2">
            <a:extLst>
              <a:ext uri="{FF2B5EF4-FFF2-40B4-BE49-F238E27FC236}">
                <a16:creationId xmlns:a16="http://schemas.microsoft.com/office/drawing/2014/main" id="{1332270A-1BA6-4465-BEBB-0FA6D9EB9A5E}"/>
              </a:ext>
            </a:extLst>
          </p:cNvPr>
          <p:cNvSpPr>
            <a:spLocks noGrp="1"/>
          </p:cNvSpPr>
          <p:nvPr>
            <p:ph idx="1"/>
          </p:nvPr>
        </p:nvSpPr>
        <p:spPr/>
        <p:txBody>
          <a:bodyPr>
            <a:normAutofit fontScale="47500" lnSpcReduction="20000"/>
          </a:bodyPr>
          <a:lstStyle/>
          <a:p>
            <a:pPr>
              <a:lnSpc>
                <a:spcPct val="170000"/>
              </a:lnSpc>
            </a:pPr>
            <a:r>
              <a:rPr lang="zh-CN" altLang="en-US" dirty="0"/>
              <a:t>命名实体识别</a:t>
            </a:r>
          </a:p>
          <a:p>
            <a:pPr marL="457200" lvl="1" indent="0">
              <a:lnSpc>
                <a:spcPct val="170000"/>
              </a:lnSpc>
              <a:buNone/>
            </a:pPr>
            <a:r>
              <a:rPr lang="zh-CN" altLang="en-US" dirty="0"/>
              <a:t>检测</a:t>
            </a:r>
            <a:r>
              <a:rPr lang="en-US" altLang="zh-CN" dirty="0"/>
              <a:t>: </a:t>
            </a:r>
            <a:r>
              <a:rPr lang="zh-CN" altLang="en-US" dirty="0"/>
              <a:t>北京是忙碌的城市。 </a:t>
            </a:r>
            <a:r>
              <a:rPr lang="en-US" altLang="zh-CN" dirty="0"/>
              <a:t>[</a:t>
            </a:r>
            <a:r>
              <a:rPr lang="zh-CN" altLang="en-US" dirty="0"/>
              <a:t>北京</a:t>
            </a:r>
            <a:r>
              <a:rPr lang="en-US" altLang="zh-CN" dirty="0"/>
              <a:t>]</a:t>
            </a:r>
            <a:r>
              <a:rPr lang="zh-CN" altLang="en-US" dirty="0"/>
              <a:t>： 实体</a:t>
            </a:r>
          </a:p>
          <a:p>
            <a:pPr marL="457200" lvl="1" indent="0">
              <a:lnSpc>
                <a:spcPct val="170000"/>
              </a:lnSpc>
              <a:buNone/>
            </a:pPr>
            <a:r>
              <a:rPr lang="zh-CN" altLang="en-US" dirty="0"/>
              <a:t>分类：北京是忙碌的城市。 </a:t>
            </a:r>
            <a:r>
              <a:rPr lang="en-US" altLang="zh-CN" dirty="0"/>
              <a:t>[</a:t>
            </a:r>
            <a:r>
              <a:rPr lang="zh-CN" altLang="en-US" dirty="0"/>
              <a:t>北京</a:t>
            </a:r>
            <a:r>
              <a:rPr lang="en-US" altLang="zh-CN" dirty="0"/>
              <a:t>]: </a:t>
            </a:r>
            <a:r>
              <a:rPr lang="zh-CN" altLang="en-US" dirty="0"/>
              <a:t>地名</a:t>
            </a:r>
          </a:p>
          <a:p>
            <a:pPr>
              <a:lnSpc>
                <a:spcPct val="170000"/>
              </a:lnSpc>
            </a:pPr>
            <a:r>
              <a:rPr lang="zh-CN" altLang="en-US" dirty="0"/>
              <a:t>术语抽取 </a:t>
            </a:r>
            <a:endParaRPr lang="en-US" altLang="zh-CN" dirty="0"/>
          </a:p>
          <a:p>
            <a:pPr marL="457200" lvl="1" indent="0">
              <a:lnSpc>
                <a:spcPct val="170000"/>
              </a:lnSpc>
              <a:buNone/>
            </a:pPr>
            <a:r>
              <a:rPr lang="zh-CN" altLang="en-US" dirty="0"/>
              <a:t>从语料中发现多个单词组成的相关术语。</a:t>
            </a:r>
          </a:p>
          <a:p>
            <a:pPr>
              <a:lnSpc>
                <a:spcPct val="170000"/>
              </a:lnSpc>
            </a:pPr>
            <a:r>
              <a:rPr lang="zh-CN" altLang="en-US" dirty="0"/>
              <a:t>关系抽取 </a:t>
            </a:r>
          </a:p>
          <a:p>
            <a:pPr marL="457200" lvl="1" indent="0">
              <a:lnSpc>
                <a:spcPct val="170000"/>
              </a:lnSpc>
              <a:buNone/>
            </a:pPr>
            <a:r>
              <a:rPr lang="zh-CN" altLang="en-US" dirty="0"/>
              <a:t>王思聪是万达集团董事长王健林的独子。→  </a:t>
            </a:r>
            <a:r>
              <a:rPr lang="en-US" altLang="zh-CN" dirty="0"/>
              <a:t>[</a:t>
            </a:r>
            <a:r>
              <a:rPr lang="zh-CN" altLang="en-US" dirty="0"/>
              <a:t>王健林</a:t>
            </a:r>
            <a:r>
              <a:rPr lang="en-US" altLang="zh-CN" dirty="0"/>
              <a:t>] &lt;</a:t>
            </a:r>
            <a:r>
              <a:rPr lang="zh-CN" altLang="en-US" dirty="0"/>
              <a:t>父子关系</a:t>
            </a:r>
            <a:r>
              <a:rPr lang="en-US" altLang="zh-CN" dirty="0"/>
              <a:t>&gt; [</a:t>
            </a:r>
            <a:r>
              <a:rPr lang="zh-CN" altLang="en-US" dirty="0"/>
              <a:t>王思聪</a:t>
            </a:r>
            <a:r>
              <a:rPr lang="en-US" altLang="zh-CN" dirty="0"/>
              <a:t>]</a:t>
            </a:r>
          </a:p>
          <a:p>
            <a:pPr>
              <a:lnSpc>
                <a:spcPct val="170000"/>
              </a:lnSpc>
            </a:pPr>
            <a:r>
              <a:rPr lang="zh-CN" altLang="en-US" dirty="0"/>
              <a:t>事件抽取 </a:t>
            </a:r>
          </a:p>
          <a:p>
            <a:pPr marL="457200" lvl="1" indent="0">
              <a:lnSpc>
                <a:spcPct val="170000"/>
              </a:lnSpc>
              <a:buNone/>
            </a:pPr>
            <a:r>
              <a:rPr lang="zh-CN" altLang="en-US" dirty="0"/>
              <a:t>例如从一篇新闻报道中抽取出事件发生是触发词、时间、地点等信息。</a:t>
            </a:r>
          </a:p>
          <a:p>
            <a:pPr>
              <a:lnSpc>
                <a:spcPct val="170000"/>
              </a:lnSpc>
            </a:pPr>
            <a:r>
              <a:rPr lang="zh-CN" altLang="en-US" dirty="0"/>
              <a:t>共指消解 </a:t>
            </a:r>
          </a:p>
          <a:p>
            <a:pPr marL="457200" lvl="1" indent="0">
              <a:lnSpc>
                <a:spcPct val="170000"/>
              </a:lnSpc>
              <a:buNone/>
            </a:pPr>
            <a:r>
              <a:rPr lang="zh-CN" altLang="en-US" dirty="0"/>
              <a:t>弄清楚在一句话中的代词的指代对象。</a:t>
            </a:r>
          </a:p>
          <a:p>
            <a:pPr>
              <a:lnSpc>
                <a:spcPct val="170000"/>
              </a:lnSpc>
            </a:pPr>
            <a:endParaRPr lang="zh-CN" altLang="en-US" dirty="0"/>
          </a:p>
        </p:txBody>
      </p:sp>
      <p:pic>
        <p:nvPicPr>
          <p:cNvPr id="4" name="图片 3">
            <a:extLst>
              <a:ext uri="{FF2B5EF4-FFF2-40B4-BE49-F238E27FC236}">
                <a16:creationId xmlns:a16="http://schemas.microsoft.com/office/drawing/2014/main" id="{38C95C45-48F7-44B6-8CB8-F6BEB7916C7D}"/>
              </a:ext>
            </a:extLst>
          </p:cNvPr>
          <p:cNvPicPr>
            <a:picLocks noChangeAspect="1"/>
          </p:cNvPicPr>
          <p:nvPr/>
        </p:nvPicPr>
        <p:blipFill>
          <a:blip r:embed="rId2"/>
          <a:stretch>
            <a:fillRect/>
          </a:stretch>
        </p:blipFill>
        <p:spPr>
          <a:xfrm>
            <a:off x="6317784" y="1690688"/>
            <a:ext cx="4902424" cy="1825812"/>
          </a:xfrm>
          <a:prstGeom prst="rect">
            <a:avLst/>
          </a:prstGeom>
        </p:spPr>
      </p:pic>
      <p:pic>
        <p:nvPicPr>
          <p:cNvPr id="5" name="图片 4">
            <a:extLst>
              <a:ext uri="{FF2B5EF4-FFF2-40B4-BE49-F238E27FC236}">
                <a16:creationId xmlns:a16="http://schemas.microsoft.com/office/drawing/2014/main" id="{E45CDD8C-02B0-4F1D-AE3F-15D8B4A6F1FC}"/>
              </a:ext>
            </a:extLst>
          </p:cNvPr>
          <p:cNvPicPr>
            <a:picLocks noChangeAspect="1"/>
          </p:cNvPicPr>
          <p:nvPr/>
        </p:nvPicPr>
        <p:blipFill>
          <a:blip r:embed="rId3"/>
          <a:stretch>
            <a:fillRect/>
          </a:stretch>
        </p:blipFill>
        <p:spPr>
          <a:xfrm>
            <a:off x="6080333" y="4679445"/>
            <a:ext cx="5393410" cy="777896"/>
          </a:xfrm>
          <a:prstGeom prst="rect">
            <a:avLst/>
          </a:prstGeom>
        </p:spPr>
      </p:pic>
    </p:spTree>
    <p:extLst>
      <p:ext uri="{BB962C8B-B14F-4D97-AF65-F5344CB8AC3E}">
        <p14:creationId xmlns:p14="http://schemas.microsoft.com/office/powerpoint/2010/main" val="25814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A4DAB-ECB0-4A2D-B1A8-4C98F739FE06}"/>
              </a:ext>
            </a:extLst>
          </p:cNvPr>
          <p:cNvSpPr>
            <a:spLocks noGrp="1"/>
          </p:cNvSpPr>
          <p:nvPr>
            <p:ph type="title"/>
          </p:nvPr>
        </p:nvSpPr>
        <p:spPr/>
        <p:txBody>
          <a:bodyPr/>
          <a:lstStyle/>
          <a:p>
            <a:r>
              <a:rPr lang="zh-CN" altLang="en-US" dirty="0"/>
              <a:t>知识图谱的发展</a:t>
            </a:r>
          </a:p>
        </p:txBody>
      </p:sp>
      <p:pic>
        <p:nvPicPr>
          <p:cNvPr id="1026" name="Picture 2" descr="http://pelhans.com/img/in-post/xiaoxiangkg_note1/xiaoxiangkg_note1_1.png">
            <a:extLst>
              <a:ext uri="{FF2B5EF4-FFF2-40B4-BE49-F238E27FC236}">
                <a16:creationId xmlns:a16="http://schemas.microsoft.com/office/drawing/2014/main" id="{ED341273-72BC-4BC5-A819-4B7A1A9644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24412"/>
            <a:ext cx="10515600" cy="2753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832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576F4-1AAE-46EC-8A49-D920EC5C4796}"/>
              </a:ext>
            </a:extLst>
          </p:cNvPr>
          <p:cNvSpPr>
            <a:spLocks noGrp="1"/>
          </p:cNvSpPr>
          <p:nvPr>
            <p:ph type="title"/>
          </p:nvPr>
        </p:nvSpPr>
        <p:spPr/>
        <p:txBody>
          <a:bodyPr>
            <a:normAutofit/>
          </a:bodyPr>
          <a:lstStyle/>
          <a:p>
            <a:r>
              <a:rPr lang="zh-CN" altLang="en-US" sz="3600" dirty="0"/>
              <a:t>知识问答</a:t>
            </a:r>
            <a:r>
              <a:rPr lang="en-US" altLang="zh-CN" sz="3600" dirty="0"/>
              <a:t>·Knowledge-Based Question Answering</a:t>
            </a:r>
            <a:r>
              <a:rPr lang="zh-CN" altLang="en-US" sz="3600" dirty="0"/>
              <a:t>， </a:t>
            </a:r>
            <a:r>
              <a:rPr lang="en-US" altLang="zh-CN" sz="3600" dirty="0"/>
              <a:t>KBQA</a:t>
            </a:r>
            <a:endParaRPr lang="zh-CN" altLang="en-US" sz="3600" dirty="0"/>
          </a:p>
        </p:txBody>
      </p:sp>
      <p:pic>
        <p:nvPicPr>
          <p:cNvPr id="4" name="内容占位符 3">
            <a:extLst>
              <a:ext uri="{FF2B5EF4-FFF2-40B4-BE49-F238E27FC236}">
                <a16:creationId xmlns:a16="http://schemas.microsoft.com/office/drawing/2014/main" id="{7199DB73-5E38-4473-80F4-EC50C2461219}"/>
              </a:ext>
            </a:extLst>
          </p:cNvPr>
          <p:cNvPicPr>
            <a:picLocks noGrp="1" noChangeAspect="1"/>
          </p:cNvPicPr>
          <p:nvPr>
            <p:ph idx="1"/>
          </p:nvPr>
        </p:nvPicPr>
        <p:blipFill>
          <a:blip r:embed="rId2"/>
          <a:stretch>
            <a:fillRect/>
          </a:stretch>
        </p:blipFill>
        <p:spPr>
          <a:xfrm>
            <a:off x="5106144" y="1593151"/>
            <a:ext cx="5854288" cy="4351338"/>
          </a:xfrm>
          <a:prstGeom prst="rect">
            <a:avLst/>
          </a:prstGeom>
        </p:spPr>
      </p:pic>
      <p:sp>
        <p:nvSpPr>
          <p:cNvPr id="5" name="矩形 4">
            <a:extLst>
              <a:ext uri="{FF2B5EF4-FFF2-40B4-BE49-F238E27FC236}">
                <a16:creationId xmlns:a16="http://schemas.microsoft.com/office/drawing/2014/main" id="{2322399F-85E9-411A-9E14-BA44B8D873D9}"/>
              </a:ext>
            </a:extLst>
          </p:cNvPr>
          <p:cNvSpPr/>
          <p:nvPr/>
        </p:nvSpPr>
        <p:spPr>
          <a:xfrm>
            <a:off x="916983" y="2595548"/>
            <a:ext cx="4127715" cy="1296637"/>
          </a:xfrm>
          <a:prstGeom prst="rect">
            <a:avLst/>
          </a:prstGeom>
        </p:spPr>
        <p:txBody>
          <a:bodyPr wrap="square">
            <a:spAutoFit/>
          </a:bodyPr>
          <a:lstStyle/>
          <a:p>
            <a:pPr>
              <a:lnSpc>
                <a:spcPct val="150000"/>
              </a:lnSpc>
            </a:pPr>
            <a:r>
              <a:rPr lang="zh-CN" altLang="en-US" dirty="0"/>
              <a:t>基于知识库的问题回答，它以直接而准确的方式回答用户自然语言提问的自动问答系统</a:t>
            </a:r>
          </a:p>
        </p:txBody>
      </p:sp>
      <p:sp>
        <p:nvSpPr>
          <p:cNvPr id="6" name="矩形 5">
            <a:extLst>
              <a:ext uri="{FF2B5EF4-FFF2-40B4-BE49-F238E27FC236}">
                <a16:creationId xmlns:a16="http://schemas.microsoft.com/office/drawing/2014/main" id="{7CB608A3-C7F9-45FB-AD85-B189A607ADF8}"/>
              </a:ext>
            </a:extLst>
          </p:cNvPr>
          <p:cNvSpPr/>
          <p:nvPr/>
        </p:nvSpPr>
        <p:spPr>
          <a:xfrm>
            <a:off x="916983" y="6338986"/>
            <a:ext cx="7813975" cy="307777"/>
          </a:xfrm>
          <a:prstGeom prst="rect">
            <a:avLst/>
          </a:prstGeom>
        </p:spPr>
        <p:txBody>
          <a:bodyPr wrap="square">
            <a:spAutoFit/>
          </a:bodyPr>
          <a:lstStyle/>
          <a:p>
            <a:r>
              <a:rPr lang="en-US" altLang="zh-CN" sz="1400" i="1" dirty="0"/>
              <a:t>Reference</a:t>
            </a:r>
            <a:r>
              <a:rPr lang="zh-CN" altLang="en-US" sz="1400" i="1" dirty="0"/>
              <a:t>：</a:t>
            </a:r>
            <a:r>
              <a:rPr lang="en-US" altLang="zh-CN" sz="1400" i="1" dirty="0"/>
              <a:t>http://pelhans.com/2018/03/15/xiaoxiangkg-note1/</a:t>
            </a:r>
            <a:endParaRPr lang="zh-CN" altLang="en-US" sz="1400" i="1" dirty="0"/>
          </a:p>
        </p:txBody>
      </p:sp>
    </p:spTree>
    <p:extLst>
      <p:ext uri="{BB962C8B-B14F-4D97-AF65-F5344CB8AC3E}">
        <p14:creationId xmlns:p14="http://schemas.microsoft.com/office/powerpoint/2010/main" val="29926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6E751-89C5-4CC9-B9B5-CBEF91E1A5A7}"/>
              </a:ext>
            </a:extLst>
          </p:cNvPr>
          <p:cNvSpPr>
            <a:spLocks noGrp="1"/>
          </p:cNvSpPr>
          <p:nvPr>
            <p:ph type="title"/>
          </p:nvPr>
        </p:nvSpPr>
        <p:spPr/>
        <p:txBody>
          <a:bodyPr/>
          <a:lstStyle/>
          <a:p>
            <a:r>
              <a:rPr lang="zh-CN" altLang="en-US" dirty="0"/>
              <a:t>知识推理</a:t>
            </a:r>
            <a:r>
              <a:rPr lang="en-US" altLang="zh-CN" dirty="0"/>
              <a:t>·Knowledge Inference</a:t>
            </a:r>
            <a:endParaRPr lang="zh-CN" altLang="en-US" dirty="0"/>
          </a:p>
        </p:txBody>
      </p:sp>
      <p:sp>
        <p:nvSpPr>
          <p:cNvPr id="5" name="文本框 4">
            <a:extLst>
              <a:ext uri="{FF2B5EF4-FFF2-40B4-BE49-F238E27FC236}">
                <a16:creationId xmlns:a16="http://schemas.microsoft.com/office/drawing/2014/main" id="{D5CBC1A2-8DA7-4B2E-8DD9-BD2090CF0B1B}"/>
              </a:ext>
            </a:extLst>
          </p:cNvPr>
          <p:cNvSpPr txBox="1"/>
          <p:nvPr/>
        </p:nvSpPr>
        <p:spPr>
          <a:xfrm>
            <a:off x="1227201" y="2456835"/>
            <a:ext cx="6904454" cy="185063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可满足性（命题可满足性问题，缩写为</a:t>
            </a:r>
            <a:r>
              <a:rPr lang="en-US" altLang="zh-CN" dirty="0"/>
              <a:t>SATISFIABILITY</a:t>
            </a:r>
            <a:r>
              <a:rPr lang="zh-CN" altLang="en-US" dirty="0"/>
              <a:t>或</a:t>
            </a:r>
            <a:r>
              <a:rPr lang="en-US" altLang="zh-CN" dirty="0"/>
              <a:t>SAT</a:t>
            </a:r>
            <a:r>
              <a:rPr lang="zh-CN" altLang="en-US" dirty="0"/>
              <a:t>）</a:t>
            </a:r>
            <a:endParaRPr lang="en-US" altLang="zh-CN" dirty="0"/>
          </a:p>
          <a:p>
            <a:pPr lvl="1">
              <a:lnSpc>
                <a:spcPct val="150000"/>
              </a:lnSpc>
            </a:pPr>
            <a:r>
              <a:rPr lang="zh-CN" altLang="en-US" sz="1400" dirty="0"/>
              <a:t>确定是否存在满足给定布尔公式的解释的问题</a:t>
            </a:r>
            <a:endParaRPr lang="en-US" altLang="zh-CN" sz="1400" dirty="0"/>
          </a:p>
          <a:p>
            <a:pPr lvl="1">
              <a:lnSpc>
                <a:spcPct val="150000"/>
              </a:lnSpc>
            </a:pPr>
            <a:r>
              <a:rPr lang="zh-CN" altLang="en-US" sz="1400" dirty="0"/>
              <a:t>换句话说，它询问给定布尔公式的变量是否可以一致地用值</a:t>
            </a:r>
            <a:r>
              <a:rPr lang="en-US" altLang="zh-CN" sz="1400" dirty="0"/>
              <a:t>TRUE</a:t>
            </a:r>
            <a:r>
              <a:rPr lang="zh-CN" altLang="en-US" sz="1400" dirty="0"/>
              <a:t>或</a:t>
            </a:r>
            <a:r>
              <a:rPr lang="en-US" altLang="zh-CN" sz="1400" dirty="0"/>
              <a:t>FALSE</a:t>
            </a:r>
            <a:r>
              <a:rPr lang="zh-CN" altLang="en-US" sz="1400" dirty="0"/>
              <a:t>替换，</a:t>
            </a:r>
            <a:endParaRPr lang="en-US" altLang="zh-CN" sz="1400" dirty="0"/>
          </a:p>
          <a:p>
            <a:pPr lvl="1">
              <a:lnSpc>
                <a:spcPct val="150000"/>
              </a:lnSpc>
            </a:pPr>
            <a:r>
              <a:rPr lang="zh-CN" altLang="en-US" sz="1400" dirty="0"/>
              <a:t>公式计算结果为</a:t>
            </a:r>
            <a:r>
              <a:rPr lang="en-US" altLang="zh-CN" sz="1400" dirty="0"/>
              <a:t>TRUE</a:t>
            </a:r>
            <a:r>
              <a:rPr lang="zh-CN" altLang="en-US" sz="1400" dirty="0"/>
              <a:t>。如果是这种情况，公式称为可满足。</a:t>
            </a:r>
            <a:endParaRPr lang="en-US" altLang="zh-CN" dirty="0"/>
          </a:p>
          <a:p>
            <a:pPr marL="285750" indent="-285750">
              <a:lnSpc>
                <a:spcPct val="150000"/>
              </a:lnSpc>
              <a:buFont typeface="Arial" panose="020B0604020202020204" pitchFamily="34" charset="0"/>
              <a:buChar char="•"/>
            </a:pPr>
            <a:r>
              <a:rPr lang="zh-CN" altLang="en-US" dirty="0"/>
              <a:t>不可满足性</a:t>
            </a:r>
            <a:endParaRPr lang="en-US" altLang="zh-CN" dirty="0"/>
          </a:p>
        </p:txBody>
      </p:sp>
      <p:sp>
        <p:nvSpPr>
          <p:cNvPr id="6" name="矩形 5">
            <a:extLst>
              <a:ext uri="{FF2B5EF4-FFF2-40B4-BE49-F238E27FC236}">
                <a16:creationId xmlns:a16="http://schemas.microsoft.com/office/drawing/2014/main" id="{6A34C1E8-766A-4035-999B-9FAE70D0D60A}"/>
              </a:ext>
            </a:extLst>
          </p:cNvPr>
          <p:cNvSpPr/>
          <p:nvPr/>
        </p:nvSpPr>
        <p:spPr>
          <a:xfrm>
            <a:off x="3782878" y="4418993"/>
            <a:ext cx="1402948" cy="584775"/>
          </a:xfrm>
          <a:prstGeom prst="rect">
            <a:avLst/>
          </a:prstGeom>
        </p:spPr>
        <p:txBody>
          <a:bodyPr wrap="none">
            <a:spAutoFit/>
          </a:bodyPr>
          <a:lstStyle/>
          <a:p>
            <a:r>
              <a:rPr lang="en-US" altLang="zh-CN" sz="1600" dirty="0">
                <a:solidFill>
                  <a:srgbClr val="FF0000"/>
                </a:solidFill>
              </a:rPr>
              <a:t>a AND NOT b</a:t>
            </a:r>
          </a:p>
          <a:p>
            <a:r>
              <a:rPr lang="zh-CN" altLang="en-US" sz="1600" dirty="0">
                <a:solidFill>
                  <a:srgbClr val="FF0000"/>
                </a:solidFill>
              </a:rPr>
              <a:t>可满足</a:t>
            </a:r>
          </a:p>
        </p:txBody>
      </p:sp>
      <p:sp>
        <p:nvSpPr>
          <p:cNvPr id="7" name="矩形 6">
            <a:extLst>
              <a:ext uri="{FF2B5EF4-FFF2-40B4-BE49-F238E27FC236}">
                <a16:creationId xmlns:a16="http://schemas.microsoft.com/office/drawing/2014/main" id="{7CC7F240-4982-43CE-B6B1-B45357C6C5FE}"/>
              </a:ext>
            </a:extLst>
          </p:cNvPr>
          <p:cNvSpPr/>
          <p:nvPr/>
        </p:nvSpPr>
        <p:spPr>
          <a:xfrm>
            <a:off x="6103848" y="4418992"/>
            <a:ext cx="1388522" cy="584775"/>
          </a:xfrm>
          <a:prstGeom prst="rect">
            <a:avLst/>
          </a:prstGeom>
        </p:spPr>
        <p:txBody>
          <a:bodyPr wrap="none">
            <a:spAutoFit/>
          </a:bodyPr>
          <a:lstStyle/>
          <a:p>
            <a:r>
              <a:rPr lang="en-US" altLang="zh-CN" sz="1600" dirty="0">
                <a:solidFill>
                  <a:srgbClr val="FF0000"/>
                </a:solidFill>
              </a:rPr>
              <a:t>a AND NOT a</a:t>
            </a:r>
          </a:p>
          <a:p>
            <a:r>
              <a:rPr lang="zh-CN" altLang="en-US" sz="1600" dirty="0">
                <a:solidFill>
                  <a:srgbClr val="FF0000"/>
                </a:solidFill>
              </a:rPr>
              <a:t>不可满足</a:t>
            </a:r>
          </a:p>
        </p:txBody>
      </p:sp>
      <p:sp>
        <p:nvSpPr>
          <p:cNvPr id="8" name="矩形 7">
            <a:extLst>
              <a:ext uri="{FF2B5EF4-FFF2-40B4-BE49-F238E27FC236}">
                <a16:creationId xmlns:a16="http://schemas.microsoft.com/office/drawing/2014/main" id="{244A9390-DEC6-4579-8AD0-7F31224F2E87}"/>
              </a:ext>
            </a:extLst>
          </p:cNvPr>
          <p:cNvSpPr/>
          <p:nvPr/>
        </p:nvSpPr>
        <p:spPr>
          <a:xfrm>
            <a:off x="977685" y="6161779"/>
            <a:ext cx="9505626" cy="461665"/>
          </a:xfrm>
          <a:prstGeom prst="rect">
            <a:avLst/>
          </a:prstGeom>
        </p:spPr>
        <p:txBody>
          <a:bodyPr wrap="square">
            <a:spAutoFit/>
          </a:bodyPr>
          <a:lstStyle/>
          <a:p>
            <a:r>
              <a:rPr lang="en-US" altLang="zh-CN" sz="1200" i="1" dirty="0"/>
              <a:t>Reference</a:t>
            </a:r>
            <a:r>
              <a:rPr lang="zh-CN" altLang="en-US" sz="1200" i="1" dirty="0"/>
              <a:t>：</a:t>
            </a:r>
            <a:r>
              <a:rPr lang="en-US" altLang="zh-CN" sz="1200" i="1" dirty="0"/>
              <a:t>https://baike.baidu.com/item/%E5%B8%83%E5%B0%94%E5%8F%AF%E6%BB%A1%E8%B6%B3%E6%80%A7%E9%97%AE%E9%A2%98/4715567?fr=aladdin</a:t>
            </a:r>
            <a:endParaRPr lang="zh-CN" altLang="en-US" sz="1200" i="1" dirty="0"/>
          </a:p>
        </p:txBody>
      </p:sp>
      <p:sp>
        <p:nvSpPr>
          <p:cNvPr id="10" name="文本框 9">
            <a:extLst>
              <a:ext uri="{FF2B5EF4-FFF2-40B4-BE49-F238E27FC236}">
                <a16:creationId xmlns:a16="http://schemas.microsoft.com/office/drawing/2014/main" id="{B048334C-D364-469D-96DC-CA03E2B454AA}"/>
              </a:ext>
            </a:extLst>
          </p:cNvPr>
          <p:cNvSpPr txBox="1"/>
          <p:nvPr/>
        </p:nvSpPr>
        <p:spPr>
          <a:xfrm>
            <a:off x="1525518" y="5386865"/>
            <a:ext cx="4570482" cy="369332"/>
          </a:xfrm>
          <a:prstGeom prst="rect">
            <a:avLst/>
          </a:prstGeom>
          <a:noFill/>
        </p:spPr>
        <p:txBody>
          <a:bodyPr wrap="none" rtlCol="0">
            <a:spAutoFit/>
          </a:bodyPr>
          <a:lstStyle/>
          <a:p>
            <a:r>
              <a:rPr lang="zh-CN" altLang="en-US" dirty="0"/>
              <a:t>简单理解为：有解即可满足，否则不可满足</a:t>
            </a:r>
          </a:p>
        </p:txBody>
      </p:sp>
      <p:sp>
        <p:nvSpPr>
          <p:cNvPr id="11" name="矩形 10">
            <a:extLst>
              <a:ext uri="{FF2B5EF4-FFF2-40B4-BE49-F238E27FC236}">
                <a16:creationId xmlns:a16="http://schemas.microsoft.com/office/drawing/2014/main" id="{82C3F28B-FF93-4A88-9A34-0645C983BACB}"/>
              </a:ext>
            </a:extLst>
          </p:cNvPr>
          <p:cNvSpPr/>
          <p:nvPr/>
        </p:nvSpPr>
        <p:spPr>
          <a:xfrm>
            <a:off x="923440" y="1690688"/>
            <a:ext cx="10832024" cy="618183"/>
          </a:xfrm>
          <a:prstGeom prst="rect">
            <a:avLst/>
          </a:prstGeom>
        </p:spPr>
        <p:txBody>
          <a:bodyPr wrap="square">
            <a:spAutoFit/>
          </a:bodyPr>
          <a:lstStyle/>
          <a:p>
            <a:pPr>
              <a:lnSpc>
                <a:spcPct val="150000"/>
              </a:lnSpc>
            </a:pPr>
            <a:r>
              <a:rPr lang="zh-CN" altLang="en-US" sz="1200" dirty="0"/>
              <a:t>推理就是通过各种方法获取新的知识或者结论，这些知识和结论满足语义。</a:t>
            </a:r>
            <a:endParaRPr lang="en-US" altLang="zh-CN" sz="1200" dirty="0"/>
          </a:p>
          <a:p>
            <a:pPr>
              <a:lnSpc>
                <a:spcPct val="150000"/>
              </a:lnSpc>
            </a:pPr>
            <a:r>
              <a:rPr lang="zh-CN" altLang="en-US" sz="1200" dirty="0"/>
              <a:t>其具体任务可分为</a:t>
            </a:r>
            <a:r>
              <a:rPr lang="zh-CN" altLang="en-US" sz="1200" b="1" dirty="0"/>
              <a:t>可满足性</a:t>
            </a:r>
            <a:r>
              <a:rPr lang="en-US" altLang="zh-CN" sz="1200" dirty="0"/>
              <a:t>(satisfiability)</a:t>
            </a:r>
            <a:r>
              <a:rPr lang="zh-CN" altLang="en-US" sz="1200" dirty="0"/>
              <a:t>、</a:t>
            </a:r>
            <a:r>
              <a:rPr lang="zh-CN" altLang="en-US" sz="1200" b="1" dirty="0"/>
              <a:t>分类</a:t>
            </a:r>
            <a:r>
              <a:rPr lang="en-US" altLang="zh-CN" sz="1200" dirty="0"/>
              <a:t>(classification)</a:t>
            </a:r>
            <a:r>
              <a:rPr lang="zh-CN" altLang="en-US" sz="1200" dirty="0"/>
              <a:t>、</a:t>
            </a:r>
            <a:r>
              <a:rPr lang="zh-CN" altLang="en-US" sz="1200" b="1" dirty="0"/>
              <a:t>实例化</a:t>
            </a:r>
            <a:r>
              <a:rPr lang="en-US" altLang="zh-CN" sz="1200" dirty="0"/>
              <a:t>(materialization)</a:t>
            </a:r>
            <a:r>
              <a:rPr lang="zh-CN" altLang="en-US" sz="1200" dirty="0"/>
              <a:t>。</a:t>
            </a:r>
          </a:p>
        </p:txBody>
      </p:sp>
    </p:spTree>
    <p:extLst>
      <p:ext uri="{BB962C8B-B14F-4D97-AF65-F5344CB8AC3E}">
        <p14:creationId xmlns:p14="http://schemas.microsoft.com/office/powerpoint/2010/main" val="191824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F9032-B1AA-48DC-9269-9536EBDAD385}"/>
              </a:ext>
            </a:extLst>
          </p:cNvPr>
          <p:cNvSpPr>
            <a:spLocks noGrp="1"/>
          </p:cNvSpPr>
          <p:nvPr>
            <p:ph type="title"/>
          </p:nvPr>
        </p:nvSpPr>
        <p:spPr/>
        <p:txBody>
          <a:bodyPr/>
          <a:lstStyle/>
          <a:p>
            <a:r>
              <a:rPr lang="zh-CN" altLang="en-US" dirty="0"/>
              <a:t>本体和概念的可满足性</a:t>
            </a:r>
          </a:p>
        </p:txBody>
      </p:sp>
      <p:sp>
        <p:nvSpPr>
          <p:cNvPr id="3" name="内容占位符 2">
            <a:extLst>
              <a:ext uri="{FF2B5EF4-FFF2-40B4-BE49-F238E27FC236}">
                <a16:creationId xmlns:a16="http://schemas.microsoft.com/office/drawing/2014/main" id="{5A58C0DB-4D31-4F5A-8E3A-9E2CB6C665B0}"/>
              </a:ext>
            </a:extLst>
          </p:cNvPr>
          <p:cNvSpPr>
            <a:spLocks noGrp="1"/>
          </p:cNvSpPr>
          <p:nvPr>
            <p:ph idx="1"/>
          </p:nvPr>
        </p:nvSpPr>
        <p:spPr>
          <a:xfrm>
            <a:off x="838200" y="2264586"/>
            <a:ext cx="10515600" cy="2289175"/>
          </a:xfrm>
        </p:spPr>
        <p:txBody>
          <a:bodyPr>
            <a:normAutofit/>
          </a:bodyPr>
          <a:lstStyle/>
          <a:p>
            <a:r>
              <a:rPr lang="zh-CN" altLang="en-US" sz="2000" dirty="0"/>
              <a:t>可满足性可体现在本体上或概念上，在本体上即本体可满足性是检查一个本体是否可满足</a:t>
            </a:r>
            <a:endParaRPr lang="en-US" altLang="zh-CN" sz="2000" dirty="0"/>
          </a:p>
          <a:p>
            <a:endParaRPr lang="en-US" altLang="zh-CN" sz="2000" dirty="0"/>
          </a:p>
          <a:p>
            <a:r>
              <a:rPr lang="zh-CN" altLang="en-US" sz="2000" dirty="0"/>
              <a:t>概念可满足性即检查某一概念的可满足性，即检查是否具有模型，使得针对该概念的解释不是空集。</a:t>
            </a:r>
          </a:p>
        </p:txBody>
      </p:sp>
      <p:pic>
        <p:nvPicPr>
          <p:cNvPr id="4" name="图片 3">
            <a:extLst>
              <a:ext uri="{FF2B5EF4-FFF2-40B4-BE49-F238E27FC236}">
                <a16:creationId xmlns:a16="http://schemas.microsoft.com/office/drawing/2014/main" id="{4B0EC771-A752-4875-AFDA-6665C6E525E6}"/>
              </a:ext>
            </a:extLst>
          </p:cNvPr>
          <p:cNvPicPr>
            <a:picLocks noChangeAspect="1"/>
          </p:cNvPicPr>
          <p:nvPr/>
        </p:nvPicPr>
        <p:blipFill>
          <a:blip r:embed="rId2"/>
          <a:stretch>
            <a:fillRect/>
          </a:stretch>
        </p:blipFill>
        <p:spPr>
          <a:xfrm>
            <a:off x="3290972" y="4508861"/>
            <a:ext cx="5718544" cy="1237595"/>
          </a:xfrm>
          <a:prstGeom prst="rect">
            <a:avLst/>
          </a:prstGeom>
        </p:spPr>
      </p:pic>
    </p:spTree>
    <p:extLst>
      <p:ext uri="{BB962C8B-B14F-4D97-AF65-F5344CB8AC3E}">
        <p14:creationId xmlns:p14="http://schemas.microsoft.com/office/powerpoint/2010/main" val="123677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0A856-3AB2-426E-B8CD-B2B1675C7222}"/>
              </a:ext>
            </a:extLst>
          </p:cNvPr>
          <p:cNvSpPr>
            <a:spLocks noGrp="1"/>
          </p:cNvSpPr>
          <p:nvPr>
            <p:ph type="title"/>
          </p:nvPr>
        </p:nvSpPr>
        <p:spPr/>
        <p:txBody>
          <a:bodyPr/>
          <a:lstStyle/>
          <a:p>
            <a:r>
              <a:rPr lang="zh-CN" altLang="en-US" dirty="0"/>
              <a:t>分类与实例化</a:t>
            </a:r>
          </a:p>
        </p:txBody>
      </p:sp>
      <p:pic>
        <p:nvPicPr>
          <p:cNvPr id="4" name="内容占位符 3">
            <a:extLst>
              <a:ext uri="{FF2B5EF4-FFF2-40B4-BE49-F238E27FC236}">
                <a16:creationId xmlns:a16="http://schemas.microsoft.com/office/drawing/2014/main" id="{6CA98F71-8CBF-4598-8762-81FFF74C3407}"/>
              </a:ext>
            </a:extLst>
          </p:cNvPr>
          <p:cNvPicPr>
            <a:picLocks noGrp="1" noChangeAspect="1"/>
          </p:cNvPicPr>
          <p:nvPr>
            <p:ph idx="1"/>
          </p:nvPr>
        </p:nvPicPr>
        <p:blipFill>
          <a:blip r:embed="rId3"/>
          <a:stretch>
            <a:fillRect/>
          </a:stretch>
        </p:blipFill>
        <p:spPr>
          <a:xfrm>
            <a:off x="1264403" y="2648676"/>
            <a:ext cx="4400550" cy="847725"/>
          </a:xfrm>
          <a:prstGeom prst="rect">
            <a:avLst/>
          </a:prstGeom>
        </p:spPr>
      </p:pic>
      <p:pic>
        <p:nvPicPr>
          <p:cNvPr id="5" name="图片 4">
            <a:extLst>
              <a:ext uri="{FF2B5EF4-FFF2-40B4-BE49-F238E27FC236}">
                <a16:creationId xmlns:a16="http://schemas.microsoft.com/office/drawing/2014/main" id="{2C8AB057-76C4-4232-99B4-744ADEAD71A9}"/>
              </a:ext>
            </a:extLst>
          </p:cNvPr>
          <p:cNvPicPr>
            <a:picLocks noChangeAspect="1"/>
          </p:cNvPicPr>
          <p:nvPr/>
        </p:nvPicPr>
        <p:blipFill>
          <a:blip r:embed="rId4"/>
          <a:stretch>
            <a:fillRect/>
          </a:stretch>
        </p:blipFill>
        <p:spPr>
          <a:xfrm>
            <a:off x="6096000" y="2272399"/>
            <a:ext cx="5183809" cy="2045048"/>
          </a:xfrm>
          <a:prstGeom prst="rect">
            <a:avLst/>
          </a:prstGeom>
        </p:spPr>
      </p:pic>
      <p:sp>
        <p:nvSpPr>
          <p:cNvPr id="6" name="矩形 5">
            <a:extLst>
              <a:ext uri="{FF2B5EF4-FFF2-40B4-BE49-F238E27FC236}">
                <a16:creationId xmlns:a16="http://schemas.microsoft.com/office/drawing/2014/main" id="{C7DAC256-EB6B-42CB-B2BC-44688D7A617B}"/>
              </a:ext>
            </a:extLst>
          </p:cNvPr>
          <p:cNvSpPr/>
          <p:nvPr/>
        </p:nvSpPr>
        <p:spPr>
          <a:xfrm>
            <a:off x="1110620" y="4317447"/>
            <a:ext cx="4512774" cy="338554"/>
          </a:xfrm>
          <a:prstGeom prst="rect">
            <a:avLst/>
          </a:prstGeom>
        </p:spPr>
        <p:txBody>
          <a:bodyPr wrap="none">
            <a:spAutoFit/>
          </a:bodyPr>
          <a:lstStyle/>
          <a:p>
            <a:r>
              <a:rPr lang="zh-CN" altLang="en-US" sz="1600" dirty="0"/>
              <a:t>分类，针对</a:t>
            </a:r>
            <a:r>
              <a:rPr lang="en-US" altLang="zh-CN" sz="1600" dirty="0" err="1"/>
              <a:t>Tbox</a:t>
            </a:r>
            <a:r>
              <a:rPr lang="zh-CN" altLang="en-US" sz="1600" dirty="0"/>
              <a:t>的推理，计算新的概念包含关系</a:t>
            </a:r>
          </a:p>
        </p:txBody>
      </p:sp>
      <p:sp>
        <p:nvSpPr>
          <p:cNvPr id="7" name="矩形 6">
            <a:extLst>
              <a:ext uri="{FF2B5EF4-FFF2-40B4-BE49-F238E27FC236}">
                <a16:creationId xmlns:a16="http://schemas.microsoft.com/office/drawing/2014/main" id="{4D0F3ADA-1719-4AB1-AE49-297241FB7320}"/>
              </a:ext>
            </a:extLst>
          </p:cNvPr>
          <p:cNvSpPr/>
          <p:nvPr/>
        </p:nvSpPr>
        <p:spPr>
          <a:xfrm>
            <a:off x="6096000" y="5135127"/>
            <a:ext cx="5109091" cy="338554"/>
          </a:xfrm>
          <a:prstGeom prst="rect">
            <a:avLst/>
          </a:prstGeom>
        </p:spPr>
        <p:txBody>
          <a:bodyPr wrap="none">
            <a:spAutoFit/>
          </a:bodyPr>
          <a:lstStyle/>
          <a:p>
            <a:r>
              <a:rPr lang="zh-CN" altLang="en-US" sz="1600" dirty="0"/>
              <a:t>实例化即计算属于某个概念或关系的所有实例的集合。</a:t>
            </a:r>
          </a:p>
        </p:txBody>
      </p:sp>
    </p:spTree>
    <p:extLst>
      <p:ext uri="{BB962C8B-B14F-4D97-AF65-F5344CB8AC3E}">
        <p14:creationId xmlns:p14="http://schemas.microsoft.com/office/powerpoint/2010/main" val="261390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D62B5-34E5-4FA4-9070-4944A936E2EE}"/>
              </a:ext>
            </a:extLst>
          </p:cNvPr>
          <p:cNvSpPr>
            <a:spLocks noGrp="1"/>
          </p:cNvSpPr>
          <p:nvPr>
            <p:ph type="title"/>
          </p:nvPr>
        </p:nvSpPr>
        <p:spPr/>
        <p:txBody>
          <a:bodyPr/>
          <a:lstStyle/>
          <a:p>
            <a:r>
              <a:rPr lang="zh-CN" altLang="en-US" dirty="0"/>
              <a:t>描述逻辑</a:t>
            </a:r>
            <a:r>
              <a:rPr lang="en-US" altLang="zh-CN" dirty="0"/>
              <a:t>·Description Logic</a:t>
            </a:r>
            <a:endParaRPr lang="zh-CN" altLang="en-US" dirty="0"/>
          </a:p>
        </p:txBody>
      </p:sp>
      <p:sp>
        <p:nvSpPr>
          <p:cNvPr id="3" name="内容占位符 2">
            <a:extLst>
              <a:ext uri="{FF2B5EF4-FFF2-40B4-BE49-F238E27FC236}">
                <a16:creationId xmlns:a16="http://schemas.microsoft.com/office/drawing/2014/main" id="{242FA3DA-FF9C-4E8E-8036-9AE12094DCFF}"/>
              </a:ext>
            </a:extLst>
          </p:cNvPr>
          <p:cNvSpPr>
            <a:spLocks noGrp="1"/>
          </p:cNvSpPr>
          <p:nvPr>
            <p:ph idx="1"/>
          </p:nvPr>
        </p:nvSpPr>
        <p:spPr/>
        <p:txBody>
          <a:bodyPr>
            <a:normAutofit fontScale="55000" lnSpcReduction="20000"/>
          </a:bodyPr>
          <a:lstStyle/>
          <a:p>
            <a:pPr>
              <a:lnSpc>
                <a:spcPct val="160000"/>
              </a:lnSpc>
            </a:pPr>
            <a:r>
              <a:rPr lang="en-US" altLang="zh-CN" dirty="0"/>
              <a:t>Owl</a:t>
            </a:r>
            <a:r>
              <a:rPr lang="zh-CN" altLang="en-US" dirty="0"/>
              <a:t>本体语言的逻辑基础</a:t>
            </a:r>
            <a:endParaRPr lang="en-US" altLang="zh-CN" dirty="0"/>
          </a:p>
          <a:p>
            <a:pPr>
              <a:lnSpc>
                <a:spcPct val="160000"/>
              </a:lnSpc>
            </a:pPr>
            <a:r>
              <a:rPr lang="zh-CN" altLang="en-US" dirty="0"/>
              <a:t>四个基本部分组成：</a:t>
            </a:r>
            <a:endParaRPr lang="en-US" altLang="zh-CN" dirty="0"/>
          </a:p>
          <a:p>
            <a:pPr lvl="1">
              <a:lnSpc>
                <a:spcPct val="160000"/>
              </a:lnSpc>
            </a:pPr>
            <a:r>
              <a:rPr lang="zh-CN" altLang="en-US" dirty="0"/>
              <a:t>最基本的元素：概念、关系、个体</a:t>
            </a:r>
          </a:p>
          <a:p>
            <a:pPr lvl="1">
              <a:lnSpc>
                <a:spcPct val="160000"/>
              </a:lnSpc>
            </a:pPr>
            <a:r>
              <a:rPr lang="en-US" altLang="zh-CN" b="1" dirty="0" err="1"/>
              <a:t>TBox</a:t>
            </a:r>
            <a:r>
              <a:rPr lang="zh-CN" altLang="en-US" dirty="0"/>
              <a:t>术语集：概念术语的公理集合</a:t>
            </a:r>
          </a:p>
          <a:p>
            <a:pPr lvl="1">
              <a:lnSpc>
                <a:spcPct val="160000"/>
              </a:lnSpc>
            </a:pPr>
            <a:r>
              <a:rPr lang="en-US" altLang="zh-CN" b="1" dirty="0" err="1"/>
              <a:t>Abox</a:t>
            </a:r>
            <a:r>
              <a:rPr lang="zh-CN" altLang="en-US" dirty="0"/>
              <a:t>断言集：个体的断言集合</a:t>
            </a:r>
          </a:p>
          <a:p>
            <a:pPr lvl="1">
              <a:lnSpc>
                <a:spcPct val="160000"/>
              </a:lnSpc>
            </a:pPr>
            <a:r>
              <a:rPr lang="en-US" altLang="zh-CN" dirty="0" err="1"/>
              <a:t>TBox</a:t>
            </a:r>
            <a:r>
              <a:rPr lang="en-US" altLang="zh-CN" dirty="0"/>
              <a:t> </a:t>
            </a:r>
            <a:r>
              <a:rPr lang="zh-CN" altLang="en-US" dirty="0"/>
              <a:t>和 </a:t>
            </a:r>
            <a:r>
              <a:rPr lang="en-US" altLang="zh-CN" dirty="0" err="1"/>
              <a:t>ABox</a:t>
            </a:r>
            <a:r>
              <a:rPr lang="zh-CN" altLang="en-US" dirty="0"/>
              <a:t>上的推理机制</a:t>
            </a:r>
            <a:endParaRPr lang="en-US" altLang="zh-CN" dirty="0"/>
          </a:p>
          <a:p>
            <a:pPr>
              <a:lnSpc>
                <a:spcPct val="160000"/>
              </a:lnSpc>
            </a:pPr>
            <a:r>
              <a:rPr lang="en-US" altLang="zh-CN" dirty="0" err="1"/>
              <a:t>Tbox</a:t>
            </a:r>
            <a:r>
              <a:rPr lang="zh-CN" altLang="en-US" dirty="0"/>
              <a:t>概念术语集，</a:t>
            </a:r>
            <a:r>
              <a:rPr lang="zh-CN" altLang="en-US" b="1" dirty="0"/>
              <a:t>公理</a:t>
            </a:r>
            <a:r>
              <a:rPr lang="zh-CN" altLang="en-US" dirty="0"/>
              <a:t>，</a:t>
            </a:r>
            <a:endParaRPr lang="en-US" altLang="zh-CN" dirty="0"/>
          </a:p>
          <a:p>
            <a:pPr lvl="1">
              <a:lnSpc>
                <a:spcPct val="160000"/>
              </a:lnSpc>
            </a:pPr>
            <a:r>
              <a:rPr lang="en-US" altLang="zh-CN" dirty="0"/>
              <a:t>Mother</a:t>
            </a:r>
            <a:r>
              <a:rPr lang="zh-CN" altLang="en-US" dirty="0"/>
              <a:t>、</a:t>
            </a:r>
            <a:r>
              <a:rPr lang="en-US" altLang="zh-CN" dirty="0"/>
              <a:t>Person</a:t>
            </a:r>
            <a:r>
              <a:rPr lang="zh-CN" altLang="en-US" dirty="0"/>
              <a:t>、</a:t>
            </a:r>
            <a:r>
              <a:rPr lang="en-US" altLang="zh-CN" dirty="0" err="1"/>
              <a:t>has_child</a:t>
            </a:r>
            <a:r>
              <a:rPr lang="zh-CN" altLang="en-US" dirty="0"/>
              <a:t>，声明包含关系的公理，例如</a:t>
            </a:r>
            <a:r>
              <a:rPr lang="en-US" altLang="zh-CN" dirty="0"/>
              <a:t>Mother⊑∃</a:t>
            </a:r>
            <a:r>
              <a:rPr lang="en-US" altLang="zh-CN" dirty="0" err="1"/>
              <a:t>haschild.Person</a:t>
            </a:r>
            <a:endParaRPr lang="en-US" altLang="zh-CN" dirty="0"/>
          </a:p>
          <a:p>
            <a:pPr>
              <a:lnSpc>
                <a:spcPct val="160000"/>
              </a:lnSpc>
            </a:pPr>
            <a:r>
              <a:rPr lang="en-US" altLang="zh-CN" dirty="0" err="1"/>
              <a:t>Abox</a:t>
            </a:r>
            <a:r>
              <a:rPr lang="zh-CN" altLang="en-US" dirty="0"/>
              <a:t>个体断言：具体个体信息</a:t>
            </a:r>
            <a:endParaRPr lang="en-US" altLang="zh-CN" dirty="0"/>
          </a:p>
          <a:p>
            <a:pPr lvl="1">
              <a:lnSpc>
                <a:spcPct val="160000"/>
              </a:lnSpc>
            </a:pPr>
            <a:r>
              <a:rPr lang="zh-CN" altLang="en-US" dirty="0"/>
              <a:t>概念断言：</a:t>
            </a:r>
            <a:r>
              <a:rPr lang="en-US" altLang="zh-CN" dirty="0"/>
              <a:t>Mother(Alice)</a:t>
            </a:r>
            <a:r>
              <a:rPr lang="zh-CN" altLang="en-US" dirty="0"/>
              <a:t>，个体属于某个概念</a:t>
            </a:r>
            <a:endParaRPr lang="en-US" altLang="zh-CN" dirty="0"/>
          </a:p>
          <a:p>
            <a:pPr lvl="1">
              <a:lnSpc>
                <a:spcPct val="160000"/>
              </a:lnSpc>
            </a:pPr>
            <a:r>
              <a:rPr lang="zh-CN" altLang="en-US" dirty="0"/>
              <a:t>关系断言：</a:t>
            </a:r>
            <a:r>
              <a:rPr lang="en-US" altLang="zh-CN" dirty="0" err="1"/>
              <a:t>has_child</a:t>
            </a:r>
            <a:r>
              <a:rPr lang="en-US" altLang="zh-CN" dirty="0"/>
              <a:t>(Alice)</a:t>
            </a:r>
            <a:r>
              <a:rPr lang="zh-CN" altLang="en-US" dirty="0"/>
              <a:t>，个体属于某个关系</a:t>
            </a:r>
            <a:endParaRPr lang="en-US" altLang="zh-CN" dirty="0"/>
          </a:p>
          <a:p>
            <a:pPr>
              <a:lnSpc>
                <a:spcPct val="160000"/>
              </a:lnSpc>
            </a:pPr>
            <a:endParaRPr lang="en-US" altLang="zh-CN" dirty="0"/>
          </a:p>
        </p:txBody>
      </p:sp>
    </p:spTree>
    <p:extLst>
      <p:ext uri="{BB962C8B-B14F-4D97-AF65-F5344CB8AC3E}">
        <p14:creationId xmlns:p14="http://schemas.microsoft.com/office/powerpoint/2010/main" val="1026354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44125-6BAF-4741-AC4D-C3B98B7C7546}"/>
              </a:ext>
            </a:extLst>
          </p:cNvPr>
          <p:cNvSpPr>
            <a:spLocks noGrp="1"/>
          </p:cNvSpPr>
          <p:nvPr>
            <p:ph type="title"/>
          </p:nvPr>
        </p:nvSpPr>
        <p:spPr/>
        <p:txBody>
          <a:bodyPr/>
          <a:lstStyle/>
          <a:p>
            <a:r>
              <a:rPr lang="zh-CN" altLang="en-US" dirty="0"/>
              <a:t>描述逻辑的构造算子</a:t>
            </a:r>
          </a:p>
        </p:txBody>
      </p:sp>
      <p:pic>
        <p:nvPicPr>
          <p:cNvPr id="4" name="内容占位符 3">
            <a:extLst>
              <a:ext uri="{FF2B5EF4-FFF2-40B4-BE49-F238E27FC236}">
                <a16:creationId xmlns:a16="http://schemas.microsoft.com/office/drawing/2014/main" id="{4DAC2350-5309-4F4D-B283-E7D2E7291842}"/>
              </a:ext>
            </a:extLst>
          </p:cNvPr>
          <p:cNvPicPr>
            <a:picLocks noGrp="1" noChangeAspect="1"/>
          </p:cNvPicPr>
          <p:nvPr>
            <p:ph idx="1"/>
          </p:nvPr>
        </p:nvPicPr>
        <p:blipFill>
          <a:blip r:embed="rId2"/>
          <a:stretch>
            <a:fillRect/>
          </a:stretch>
        </p:blipFill>
        <p:spPr>
          <a:xfrm>
            <a:off x="1743075" y="2182019"/>
            <a:ext cx="8705850" cy="3638550"/>
          </a:xfrm>
          <a:prstGeom prst="rect">
            <a:avLst/>
          </a:prstGeom>
        </p:spPr>
      </p:pic>
    </p:spTree>
    <p:extLst>
      <p:ext uri="{BB962C8B-B14F-4D97-AF65-F5344CB8AC3E}">
        <p14:creationId xmlns:p14="http://schemas.microsoft.com/office/powerpoint/2010/main" val="25116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33E71-12AC-47C9-AA6F-CB60D69AC313}"/>
              </a:ext>
            </a:extLst>
          </p:cNvPr>
          <p:cNvSpPr>
            <a:spLocks noGrp="1"/>
          </p:cNvSpPr>
          <p:nvPr>
            <p:ph type="title"/>
          </p:nvPr>
        </p:nvSpPr>
        <p:spPr/>
        <p:txBody>
          <a:bodyPr/>
          <a:lstStyle/>
          <a:p>
            <a:r>
              <a:rPr lang="en-US" altLang="zh-CN" dirty="0"/>
              <a:t>OWL</a:t>
            </a:r>
            <a:r>
              <a:rPr lang="zh-CN" altLang="en-US" dirty="0"/>
              <a:t>与描述逻辑的对应</a:t>
            </a:r>
          </a:p>
        </p:txBody>
      </p:sp>
      <p:pic>
        <p:nvPicPr>
          <p:cNvPr id="4" name="内容占位符 3">
            <a:extLst>
              <a:ext uri="{FF2B5EF4-FFF2-40B4-BE49-F238E27FC236}">
                <a16:creationId xmlns:a16="http://schemas.microsoft.com/office/drawing/2014/main" id="{0F6A8AC4-89AE-4E4E-8115-25959D8164EF}"/>
              </a:ext>
            </a:extLst>
          </p:cNvPr>
          <p:cNvPicPr>
            <a:picLocks noGrp="1" noChangeAspect="1"/>
          </p:cNvPicPr>
          <p:nvPr>
            <p:ph idx="1"/>
          </p:nvPr>
        </p:nvPicPr>
        <p:blipFill>
          <a:blip r:embed="rId2"/>
          <a:stretch>
            <a:fillRect/>
          </a:stretch>
        </p:blipFill>
        <p:spPr>
          <a:xfrm>
            <a:off x="2356976" y="1825625"/>
            <a:ext cx="7478047" cy="4351338"/>
          </a:xfrm>
          <a:prstGeom prst="rect">
            <a:avLst/>
          </a:prstGeom>
        </p:spPr>
      </p:pic>
    </p:spTree>
    <p:extLst>
      <p:ext uri="{BB962C8B-B14F-4D97-AF65-F5344CB8AC3E}">
        <p14:creationId xmlns:p14="http://schemas.microsoft.com/office/powerpoint/2010/main" val="3385650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2897D-FCF2-4692-9868-DF1606EA4CA2}"/>
              </a:ext>
            </a:extLst>
          </p:cNvPr>
          <p:cNvSpPr>
            <a:spLocks noGrp="1"/>
          </p:cNvSpPr>
          <p:nvPr>
            <p:ph type="title"/>
          </p:nvPr>
        </p:nvSpPr>
        <p:spPr/>
        <p:txBody>
          <a:bodyPr/>
          <a:lstStyle/>
          <a:p>
            <a:r>
              <a:rPr lang="zh-CN" altLang="en-US" dirty="0"/>
              <a:t>推理工具</a:t>
            </a:r>
          </a:p>
        </p:txBody>
      </p:sp>
      <p:sp>
        <p:nvSpPr>
          <p:cNvPr id="3" name="内容占位符 2">
            <a:extLst>
              <a:ext uri="{FF2B5EF4-FFF2-40B4-BE49-F238E27FC236}">
                <a16:creationId xmlns:a16="http://schemas.microsoft.com/office/drawing/2014/main" id="{978E243D-981E-4DB0-9A14-2BDDB2D7ED26}"/>
              </a:ext>
            </a:extLst>
          </p:cNvPr>
          <p:cNvSpPr>
            <a:spLocks noGrp="1"/>
          </p:cNvSpPr>
          <p:nvPr>
            <p:ph idx="1"/>
          </p:nvPr>
        </p:nvSpPr>
        <p:spPr/>
        <p:txBody>
          <a:bodyPr>
            <a:normAutofit fontScale="55000" lnSpcReduction="20000"/>
          </a:bodyPr>
          <a:lstStyle/>
          <a:p>
            <a:pPr>
              <a:lnSpc>
                <a:spcPct val="160000"/>
              </a:lnSpc>
            </a:pPr>
            <a:r>
              <a:rPr lang="en-US" altLang="zh-CN" dirty="0"/>
              <a:t>Tableaux</a:t>
            </a:r>
          </a:p>
          <a:p>
            <a:pPr lvl="1">
              <a:lnSpc>
                <a:spcPct val="160000"/>
              </a:lnSpc>
            </a:pPr>
            <a:r>
              <a:rPr lang="zh-CN" altLang="en-US" dirty="0"/>
              <a:t>检查可满足性，实例检测</a:t>
            </a:r>
            <a:endParaRPr lang="en-US" altLang="zh-CN" dirty="0"/>
          </a:p>
          <a:p>
            <a:pPr>
              <a:lnSpc>
                <a:spcPct val="160000"/>
              </a:lnSpc>
            </a:pPr>
            <a:r>
              <a:rPr lang="zh-CN" altLang="en-US" dirty="0"/>
              <a:t>基于逻辑编程改写的方法</a:t>
            </a:r>
            <a:endParaRPr lang="en-US" altLang="zh-CN" dirty="0"/>
          </a:p>
          <a:p>
            <a:pPr lvl="1">
              <a:lnSpc>
                <a:spcPct val="160000"/>
              </a:lnSpc>
            </a:pPr>
            <a:r>
              <a:rPr lang="en-US" altLang="zh-CN" dirty="0" err="1"/>
              <a:t>Datalog</a:t>
            </a:r>
            <a:r>
              <a:rPr lang="zh-CN" altLang="en-US" dirty="0"/>
              <a:t>语言</a:t>
            </a:r>
            <a:endParaRPr lang="en-US" altLang="zh-CN" dirty="0"/>
          </a:p>
          <a:p>
            <a:pPr lvl="2">
              <a:lnSpc>
                <a:spcPct val="160000"/>
              </a:lnSpc>
            </a:pPr>
            <a:r>
              <a:rPr lang="zh-CN" altLang="en-US" dirty="0"/>
              <a:t>支持自定义推理</a:t>
            </a:r>
            <a:endParaRPr lang="en-US" altLang="zh-CN" dirty="0"/>
          </a:p>
          <a:p>
            <a:pPr>
              <a:lnSpc>
                <a:spcPct val="160000"/>
              </a:lnSpc>
            </a:pPr>
            <a:r>
              <a:rPr lang="zh-CN" altLang="en-US" dirty="0"/>
              <a:t>基于一阶查询重写的方法</a:t>
            </a:r>
            <a:endParaRPr lang="en-US" altLang="zh-CN" dirty="0"/>
          </a:p>
          <a:p>
            <a:pPr lvl="1">
              <a:lnSpc>
                <a:spcPct val="160000"/>
              </a:lnSpc>
            </a:pPr>
            <a:r>
              <a:rPr lang="zh-CN" altLang="en-US" dirty="0"/>
              <a:t>结合不同数据格式的数据源</a:t>
            </a:r>
            <a:endParaRPr lang="en-US" altLang="zh-CN" dirty="0"/>
          </a:p>
          <a:p>
            <a:pPr lvl="1">
              <a:lnSpc>
                <a:spcPct val="160000"/>
              </a:lnSpc>
            </a:pPr>
            <a:r>
              <a:rPr lang="en-US" altLang="zh-CN" dirty="0" err="1"/>
              <a:t>SPARQL→Datalog→SQL</a:t>
            </a:r>
            <a:endParaRPr lang="en-US" altLang="zh-CN" dirty="0"/>
          </a:p>
          <a:p>
            <a:pPr lvl="1">
              <a:lnSpc>
                <a:spcPct val="160000"/>
              </a:lnSpc>
            </a:pPr>
            <a:r>
              <a:rPr lang="en-US" altLang="zh-CN" dirty="0" err="1"/>
              <a:t>Ontop</a:t>
            </a:r>
            <a:r>
              <a:rPr lang="en-US" altLang="zh-CN" dirty="0"/>
              <a:t> </a:t>
            </a:r>
            <a:r>
              <a:rPr lang="zh-CN" altLang="en-US" dirty="0"/>
              <a:t>工具</a:t>
            </a:r>
          </a:p>
          <a:p>
            <a:pPr lvl="2">
              <a:lnSpc>
                <a:spcPct val="160000"/>
              </a:lnSpc>
            </a:pPr>
            <a:r>
              <a:rPr lang="zh-CN" altLang="en-US" dirty="0"/>
              <a:t>最先进的</a:t>
            </a:r>
            <a:r>
              <a:rPr lang="en-US" altLang="zh-CN" dirty="0"/>
              <a:t>OBDA </a:t>
            </a:r>
            <a:r>
              <a:rPr lang="zh-CN" altLang="en-US" dirty="0"/>
              <a:t>系统，兼容</a:t>
            </a:r>
            <a:r>
              <a:rPr lang="en-US" altLang="zh-CN" dirty="0"/>
              <a:t>RDFs</a:t>
            </a:r>
            <a:r>
              <a:rPr lang="zh-CN" altLang="en-US" dirty="0"/>
              <a:t>、</a:t>
            </a:r>
            <a:r>
              <a:rPr lang="en-US" altLang="zh-CN" dirty="0"/>
              <a:t>OWL 2 QL</a:t>
            </a:r>
            <a:r>
              <a:rPr lang="zh-CN" altLang="en-US" dirty="0"/>
              <a:t>、</a:t>
            </a:r>
            <a:r>
              <a:rPr lang="en-US" altLang="zh-CN" dirty="0"/>
              <a:t>R2RML</a:t>
            </a:r>
            <a:r>
              <a:rPr lang="zh-CN" altLang="en-US" dirty="0"/>
              <a:t>、</a:t>
            </a:r>
            <a:r>
              <a:rPr lang="en-US" altLang="zh-CN" dirty="0"/>
              <a:t>SPARQL</a:t>
            </a:r>
            <a:r>
              <a:rPr lang="zh-CN" altLang="en-US" dirty="0"/>
              <a:t>标准</a:t>
            </a:r>
          </a:p>
          <a:p>
            <a:pPr lvl="2">
              <a:lnSpc>
                <a:spcPct val="160000"/>
              </a:lnSpc>
            </a:pPr>
            <a:r>
              <a:rPr lang="zh-CN" altLang="en-US" dirty="0"/>
              <a:t>支持主流关系数据库： </a:t>
            </a:r>
            <a:r>
              <a:rPr lang="en-US" altLang="zh-CN" dirty="0"/>
              <a:t>Oracle</a:t>
            </a:r>
            <a:r>
              <a:rPr lang="zh-CN" altLang="en-US" dirty="0"/>
              <a:t>、</a:t>
            </a:r>
            <a:r>
              <a:rPr lang="en-US" altLang="zh-CN" dirty="0"/>
              <a:t>MySQL</a:t>
            </a:r>
            <a:r>
              <a:rPr lang="zh-CN" altLang="en-US" dirty="0"/>
              <a:t>、</a:t>
            </a:r>
            <a:r>
              <a:rPr lang="en-US" altLang="zh-CN" dirty="0"/>
              <a:t>SQL Server</a:t>
            </a:r>
            <a:r>
              <a:rPr lang="zh-CN" altLang="en-US" dirty="0"/>
              <a:t>、</a:t>
            </a:r>
            <a:r>
              <a:rPr lang="en-US" altLang="zh-CN" dirty="0"/>
              <a:t>Postgres</a:t>
            </a:r>
          </a:p>
          <a:p>
            <a:pPr>
              <a:lnSpc>
                <a:spcPct val="160000"/>
              </a:lnSpc>
            </a:pPr>
            <a:endParaRPr lang="zh-CN" altLang="en-US" dirty="0"/>
          </a:p>
        </p:txBody>
      </p:sp>
      <p:sp>
        <p:nvSpPr>
          <p:cNvPr id="4" name="矩形 3">
            <a:extLst>
              <a:ext uri="{FF2B5EF4-FFF2-40B4-BE49-F238E27FC236}">
                <a16:creationId xmlns:a16="http://schemas.microsoft.com/office/drawing/2014/main" id="{9539C558-3F23-4939-B9CC-EBA1BD7BB5C9}"/>
              </a:ext>
            </a:extLst>
          </p:cNvPr>
          <p:cNvSpPr/>
          <p:nvPr/>
        </p:nvSpPr>
        <p:spPr>
          <a:xfrm>
            <a:off x="873095" y="6311900"/>
            <a:ext cx="5222905" cy="307777"/>
          </a:xfrm>
          <a:prstGeom prst="rect">
            <a:avLst/>
          </a:prstGeom>
        </p:spPr>
        <p:txBody>
          <a:bodyPr wrap="none">
            <a:spAutoFit/>
          </a:bodyPr>
          <a:lstStyle/>
          <a:p>
            <a:r>
              <a:rPr lang="en-US" altLang="zh-CN" sz="1400" i="1" dirty="0"/>
              <a:t>Reference</a:t>
            </a:r>
            <a:r>
              <a:rPr lang="zh-CN" altLang="en-US" sz="1400" i="1" dirty="0"/>
              <a:t>：</a:t>
            </a:r>
            <a:r>
              <a:rPr lang="en-US" altLang="zh-CN" sz="1400" i="1" dirty="0"/>
              <a:t>https://cloud.tencent.com/developer/article/1037851</a:t>
            </a:r>
            <a:endParaRPr lang="zh-CN" altLang="en-US" sz="1400" i="1" dirty="0"/>
          </a:p>
        </p:txBody>
      </p:sp>
    </p:spTree>
    <p:extLst>
      <p:ext uri="{BB962C8B-B14F-4D97-AF65-F5344CB8AC3E}">
        <p14:creationId xmlns:p14="http://schemas.microsoft.com/office/powerpoint/2010/main" val="3040439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E70C8-7EE0-473D-BC09-3AEA28F6489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8A89250-C8DE-4E2D-87CA-2A3D2724C00F}"/>
              </a:ext>
            </a:extLst>
          </p:cNvPr>
          <p:cNvSpPr>
            <a:spLocks noGrp="1"/>
          </p:cNvSpPr>
          <p:nvPr>
            <p:ph idx="1"/>
          </p:nvPr>
        </p:nvSpPr>
        <p:spPr>
          <a:xfrm>
            <a:off x="493295" y="2901532"/>
            <a:ext cx="10515600" cy="1949868"/>
          </a:xfrm>
        </p:spPr>
        <p:txBody>
          <a:bodyPr>
            <a:normAutofit/>
          </a:bodyPr>
          <a:lstStyle/>
          <a:p>
            <a:pPr marL="0" indent="0" algn="ctr">
              <a:buNone/>
            </a:pPr>
            <a:r>
              <a:rPr lang="zh-CN" altLang="en-US" sz="3200" dirty="0">
                <a:latin typeface="华文行楷" panose="02010800040101010101" pitchFamily="2" charset="-122"/>
                <a:ea typeface="华文行楷" panose="02010800040101010101" pitchFamily="2" charset="-122"/>
              </a:rPr>
              <a:t>谢谢聆听</a:t>
            </a:r>
          </a:p>
        </p:txBody>
      </p:sp>
    </p:spTree>
    <p:extLst>
      <p:ext uri="{BB962C8B-B14F-4D97-AF65-F5344CB8AC3E}">
        <p14:creationId xmlns:p14="http://schemas.microsoft.com/office/powerpoint/2010/main" val="329868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6DFD-C890-40B5-AA93-48E613318F45}"/>
              </a:ext>
            </a:extLst>
          </p:cNvPr>
          <p:cNvSpPr>
            <a:spLocks noGrp="1"/>
          </p:cNvSpPr>
          <p:nvPr>
            <p:ph type="title"/>
          </p:nvPr>
        </p:nvSpPr>
        <p:spPr/>
        <p:txBody>
          <a:bodyPr/>
          <a:lstStyle/>
          <a:p>
            <a:r>
              <a:rPr lang="zh-CN" altLang="en-US" dirty="0"/>
              <a:t>语义网络</a:t>
            </a:r>
            <a:r>
              <a:rPr lang="en-US" altLang="zh-CN" dirty="0"/>
              <a:t>·Semantic networks</a:t>
            </a:r>
            <a:endParaRPr lang="zh-CN" altLang="en-US" dirty="0"/>
          </a:p>
        </p:txBody>
      </p:sp>
      <p:pic>
        <p:nvPicPr>
          <p:cNvPr id="2050" name="Picture 2" descr="è¯­ä¹ç½ç»ç¤ºæå¾">
            <a:extLst>
              <a:ext uri="{FF2B5EF4-FFF2-40B4-BE49-F238E27FC236}">
                <a16:creationId xmlns:a16="http://schemas.microsoft.com/office/drawing/2014/main" id="{2B626C03-569C-4498-B210-4FD5C6FFA9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0260" y="2098199"/>
            <a:ext cx="5715000" cy="35623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2E05005-70D9-4773-9C8A-9BE12F16F8F1}"/>
              </a:ext>
            </a:extLst>
          </p:cNvPr>
          <p:cNvSpPr/>
          <p:nvPr/>
        </p:nvSpPr>
        <p:spPr>
          <a:xfrm>
            <a:off x="960038" y="1881646"/>
            <a:ext cx="4808384" cy="2231508"/>
          </a:xfrm>
          <a:prstGeom prst="rect">
            <a:avLst/>
          </a:prstGeom>
        </p:spPr>
        <p:txBody>
          <a:bodyPr wrap="square">
            <a:spAutoFit/>
          </a:bodyPr>
          <a:lstStyle/>
          <a:p>
            <a:pPr algn="just">
              <a:lnSpc>
                <a:spcPct val="200000"/>
              </a:lnSpc>
            </a:pPr>
            <a:r>
              <a:rPr lang="zh-CN" altLang="en-US" dirty="0"/>
              <a:t>用</a:t>
            </a:r>
            <a:r>
              <a:rPr lang="zh-CN" altLang="en-US" b="1" dirty="0"/>
              <a:t>图</a:t>
            </a:r>
            <a:r>
              <a:rPr lang="zh-CN" altLang="en-US" dirty="0"/>
              <a:t>来表示</a:t>
            </a:r>
            <a:r>
              <a:rPr lang="zh-CN" altLang="en-US" b="1" dirty="0"/>
              <a:t>知识</a:t>
            </a:r>
            <a:r>
              <a:rPr lang="zh-CN" altLang="en-US" dirty="0"/>
              <a:t>的</a:t>
            </a:r>
            <a:r>
              <a:rPr lang="zh-CN" altLang="en-US" b="1" dirty="0"/>
              <a:t>结构化</a:t>
            </a:r>
            <a:r>
              <a:rPr lang="zh-CN" altLang="en-US" dirty="0"/>
              <a:t>方式</a:t>
            </a:r>
            <a:endParaRPr lang="en-US" altLang="zh-CN" dirty="0"/>
          </a:p>
          <a:p>
            <a:pPr marL="285750" indent="-285750" algn="just">
              <a:lnSpc>
                <a:spcPct val="200000"/>
              </a:lnSpc>
              <a:buFont typeface="Arial" panose="020B0604020202020204" pitchFamily="34" charset="0"/>
              <a:buChar char="•"/>
            </a:pPr>
            <a:r>
              <a:rPr lang="zh-CN" altLang="en-US" dirty="0"/>
              <a:t>信息被表达为一组结点</a:t>
            </a:r>
            <a:endParaRPr lang="en-US" altLang="zh-CN" dirty="0"/>
          </a:p>
          <a:p>
            <a:pPr marL="285750" indent="-285750" algn="just">
              <a:lnSpc>
                <a:spcPct val="200000"/>
              </a:lnSpc>
              <a:buFont typeface="Arial" panose="020B0604020202020204" pitchFamily="34" charset="0"/>
              <a:buChar char="•"/>
            </a:pPr>
            <a:r>
              <a:rPr lang="zh-CN" altLang="en-US" dirty="0"/>
              <a:t>结点通过一组带标记的有向直线彼此相连，用于表示结点间的关系</a:t>
            </a:r>
          </a:p>
        </p:txBody>
      </p:sp>
      <p:sp>
        <p:nvSpPr>
          <p:cNvPr id="5" name="矩形 4">
            <a:extLst>
              <a:ext uri="{FF2B5EF4-FFF2-40B4-BE49-F238E27FC236}">
                <a16:creationId xmlns:a16="http://schemas.microsoft.com/office/drawing/2014/main" id="{5E80713B-EA67-4043-A889-0B61F23076E8}"/>
              </a:ext>
            </a:extLst>
          </p:cNvPr>
          <p:cNvSpPr/>
          <p:nvPr/>
        </p:nvSpPr>
        <p:spPr>
          <a:xfrm>
            <a:off x="829846" y="4458672"/>
            <a:ext cx="6096000" cy="1754326"/>
          </a:xfrm>
          <a:prstGeom prst="rect">
            <a:avLst/>
          </a:prstGeom>
        </p:spPr>
        <p:txBody>
          <a:bodyPr>
            <a:spAutoFit/>
          </a:bodyPr>
          <a:lstStyle/>
          <a:p>
            <a:pPr marL="285750" indent="-285750">
              <a:buFont typeface="Arial" panose="020B0604020202020204" pitchFamily="34" charset="0"/>
              <a:buChar char="•"/>
            </a:pPr>
            <a:r>
              <a:rPr lang="zh-CN" altLang="en-US" dirty="0"/>
              <a:t>表达形式简单直白，符合自然。</a:t>
            </a:r>
            <a:endParaRPr lang="en-US" altLang="zh-CN" dirty="0"/>
          </a:p>
          <a:p>
            <a:r>
              <a:rPr lang="zh-CN" altLang="en-US" dirty="0"/>
              <a:t>但，</a:t>
            </a:r>
            <a:endParaRPr lang="en-US" altLang="zh-CN" dirty="0"/>
          </a:p>
          <a:p>
            <a:pPr marL="285750" indent="-285750">
              <a:buFont typeface="Arial" panose="020B0604020202020204" pitchFamily="34" charset="0"/>
              <a:buChar char="•"/>
            </a:pPr>
            <a:r>
              <a:rPr lang="zh-CN" altLang="en-US" dirty="0"/>
              <a:t>推理规则不十分明了，不能充分保证网络操作所得推论的严格性和有效性；</a:t>
            </a:r>
          </a:p>
          <a:p>
            <a:pPr marL="285750" indent="-285750">
              <a:buFont typeface="Arial" panose="020B0604020202020204" pitchFamily="34" charset="0"/>
              <a:buChar char="•"/>
            </a:pPr>
            <a:r>
              <a:rPr lang="zh-CN" altLang="en-US" dirty="0"/>
              <a:t>一旦节点个数太多，网络结构复杂，推理就难以进行；</a:t>
            </a:r>
          </a:p>
          <a:p>
            <a:pPr marL="285750" indent="-285750">
              <a:buFont typeface="Arial" panose="020B0604020202020204" pitchFamily="34" charset="0"/>
              <a:buChar char="•"/>
            </a:pPr>
            <a:r>
              <a:rPr lang="zh-CN" altLang="en-US" dirty="0"/>
              <a:t>不便于表达判断性知识与深层知识。</a:t>
            </a:r>
          </a:p>
        </p:txBody>
      </p:sp>
      <p:sp>
        <p:nvSpPr>
          <p:cNvPr id="3" name="矩形 2">
            <a:extLst>
              <a:ext uri="{FF2B5EF4-FFF2-40B4-BE49-F238E27FC236}">
                <a16:creationId xmlns:a16="http://schemas.microsoft.com/office/drawing/2014/main" id="{973911B9-A85E-44FD-BED5-98529E74A59E}"/>
              </a:ext>
            </a:extLst>
          </p:cNvPr>
          <p:cNvSpPr/>
          <p:nvPr/>
        </p:nvSpPr>
        <p:spPr>
          <a:xfrm>
            <a:off x="960038" y="6404627"/>
            <a:ext cx="5139548" cy="307777"/>
          </a:xfrm>
          <a:prstGeom prst="rect">
            <a:avLst/>
          </a:prstGeom>
        </p:spPr>
        <p:txBody>
          <a:bodyPr wrap="none">
            <a:spAutoFit/>
          </a:bodyPr>
          <a:lstStyle/>
          <a:p>
            <a:r>
              <a:rPr lang="en-US" altLang="zh-CN" sz="1400" i="1" dirty="0"/>
              <a:t>Reference</a:t>
            </a:r>
            <a:r>
              <a:rPr lang="zh-CN" altLang="en-US" sz="1400" i="1" dirty="0"/>
              <a:t>：</a:t>
            </a:r>
            <a:r>
              <a:rPr lang="en-US" altLang="zh-CN" sz="1400" i="1" dirty="0"/>
              <a:t>http://pelhans.com/2018/03/16/xiaoxiangkg-note2/</a:t>
            </a:r>
            <a:endParaRPr lang="zh-CN" altLang="en-US" sz="1400" i="1" dirty="0"/>
          </a:p>
        </p:txBody>
      </p:sp>
    </p:spTree>
    <p:extLst>
      <p:ext uri="{BB962C8B-B14F-4D97-AF65-F5344CB8AC3E}">
        <p14:creationId xmlns:p14="http://schemas.microsoft.com/office/powerpoint/2010/main" val="366114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4EB1D-11C4-43F6-8EDB-451B503798FB}"/>
              </a:ext>
            </a:extLst>
          </p:cNvPr>
          <p:cNvSpPr>
            <a:spLocks noGrp="1"/>
          </p:cNvSpPr>
          <p:nvPr>
            <p:ph type="title"/>
          </p:nvPr>
        </p:nvSpPr>
        <p:spPr/>
        <p:txBody>
          <a:bodyPr/>
          <a:lstStyle/>
          <a:p>
            <a:r>
              <a:rPr lang="zh-CN" altLang="en-US" dirty="0"/>
              <a:t>本体论</a:t>
            </a:r>
            <a:r>
              <a:rPr lang="en-US" altLang="zh-CN" dirty="0"/>
              <a:t>·Ontology</a:t>
            </a:r>
            <a:endParaRPr lang="zh-CN" altLang="en-US" dirty="0"/>
          </a:p>
        </p:txBody>
      </p:sp>
      <p:sp>
        <p:nvSpPr>
          <p:cNvPr id="3" name="内容占位符 2">
            <a:extLst>
              <a:ext uri="{FF2B5EF4-FFF2-40B4-BE49-F238E27FC236}">
                <a16:creationId xmlns:a16="http://schemas.microsoft.com/office/drawing/2014/main" id="{645D0E60-6BF4-4E26-8491-482E5BEF13D6}"/>
              </a:ext>
            </a:extLst>
          </p:cNvPr>
          <p:cNvSpPr>
            <a:spLocks noGrp="1"/>
          </p:cNvSpPr>
          <p:nvPr>
            <p:ph idx="1"/>
          </p:nvPr>
        </p:nvSpPr>
        <p:spPr/>
        <p:txBody>
          <a:bodyPr>
            <a:normAutofit lnSpcReduction="10000"/>
          </a:bodyPr>
          <a:lstStyle/>
          <a:p>
            <a:pPr marL="0" indent="0">
              <a:buNone/>
            </a:pPr>
            <a:r>
              <a:rPr lang="zh-CN" altLang="en-US" dirty="0"/>
              <a:t>哲学上，本体论（</a:t>
            </a:r>
            <a:r>
              <a:rPr lang="en-US" altLang="zh-CN" dirty="0"/>
              <a:t>Ontology</a:t>
            </a:r>
            <a:r>
              <a:rPr lang="zh-CN" altLang="en-US" dirty="0"/>
              <a:t>）是探究世界的本原或基质的哲学理论。</a:t>
            </a:r>
            <a:endParaRPr lang="en-US" altLang="zh-CN" dirty="0"/>
          </a:p>
          <a:p>
            <a:pPr marL="0" indent="0">
              <a:buNone/>
            </a:pPr>
            <a:endParaRPr lang="en-US" altLang="zh-CN" dirty="0"/>
          </a:p>
          <a:p>
            <a:pPr marL="0" indent="0">
              <a:lnSpc>
                <a:spcPct val="150000"/>
              </a:lnSpc>
              <a:buNone/>
            </a:pPr>
            <a:r>
              <a:rPr lang="zh-CN" altLang="en-US" dirty="0"/>
              <a:t>捕获相关领域的知识，提供对该领域知识的共同理解，确定该领域内共同认可的词汇，并从不同层次的形式化模式上给出这些</a:t>
            </a:r>
            <a:r>
              <a:rPr lang="zh-CN" altLang="en-US" b="1" dirty="0"/>
              <a:t>词汇</a:t>
            </a:r>
            <a:r>
              <a:rPr lang="en-US" altLang="zh-CN" dirty="0"/>
              <a:t>(</a:t>
            </a:r>
            <a:r>
              <a:rPr lang="zh-CN" altLang="en-US" dirty="0"/>
              <a:t>术语</a:t>
            </a:r>
            <a:r>
              <a:rPr lang="en-US" altLang="zh-CN" dirty="0"/>
              <a:t>)</a:t>
            </a:r>
            <a:r>
              <a:rPr lang="zh-CN" altLang="en-US" dirty="0"/>
              <a:t>和</a:t>
            </a:r>
            <a:r>
              <a:rPr lang="zh-CN" altLang="en-US" b="1" dirty="0"/>
              <a:t>词汇之间相互关系</a:t>
            </a:r>
            <a:r>
              <a:rPr lang="zh-CN" altLang="en-US" dirty="0"/>
              <a:t>的明确定义。</a:t>
            </a:r>
            <a:r>
              <a:rPr lang="en-US" altLang="zh-CN" dirty="0"/>
              <a:t>---</a:t>
            </a:r>
            <a:r>
              <a:rPr lang="zh-CN" altLang="en-US" dirty="0"/>
              <a:t>搜狗百科</a:t>
            </a:r>
            <a:endParaRPr lang="en-US" altLang="zh-CN" dirty="0"/>
          </a:p>
          <a:p>
            <a:pPr marL="0" indent="0">
              <a:lnSpc>
                <a:spcPct val="150000"/>
              </a:lnSpc>
              <a:buNone/>
            </a:pPr>
            <a:endParaRPr lang="en-US" altLang="zh-CN" dirty="0"/>
          </a:p>
          <a:p>
            <a:pPr marL="0" indent="0">
              <a:lnSpc>
                <a:spcPct val="150000"/>
              </a:lnSpc>
              <a:buNone/>
            </a:pPr>
            <a:r>
              <a:rPr lang="zh-CN" altLang="en-US" b="1" dirty="0"/>
              <a:t>确立独立存在的对象，及相互关系</a:t>
            </a:r>
          </a:p>
        </p:txBody>
      </p:sp>
    </p:spTree>
    <p:extLst>
      <p:ext uri="{BB962C8B-B14F-4D97-AF65-F5344CB8AC3E}">
        <p14:creationId xmlns:p14="http://schemas.microsoft.com/office/powerpoint/2010/main" val="237851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783170-2B96-4775-B549-B87617377147}"/>
              </a:ext>
            </a:extLst>
          </p:cNvPr>
          <p:cNvSpPr>
            <a:spLocks noGrp="1"/>
          </p:cNvSpPr>
          <p:nvPr>
            <p:ph type="title"/>
          </p:nvPr>
        </p:nvSpPr>
        <p:spPr/>
        <p:txBody>
          <a:bodyPr/>
          <a:lstStyle/>
          <a:p>
            <a:r>
              <a:rPr lang="zh-CN" altLang="en-US" dirty="0"/>
              <a:t>语义网</a:t>
            </a:r>
            <a:r>
              <a:rPr lang="en-US" altLang="zh-CN" dirty="0"/>
              <a:t>·The Semantic Web</a:t>
            </a:r>
            <a:endParaRPr lang="zh-CN" altLang="en-US" dirty="0"/>
          </a:p>
        </p:txBody>
      </p:sp>
      <p:pic>
        <p:nvPicPr>
          <p:cNvPr id="3074" name="Picture 2" descr="http://pelhans.com/img/in-post/xiaoxiangkg_note1/xiaoxiangkg_note1_3.png">
            <a:extLst>
              <a:ext uri="{FF2B5EF4-FFF2-40B4-BE49-F238E27FC236}">
                <a16:creationId xmlns:a16="http://schemas.microsoft.com/office/drawing/2014/main" id="{CBCDF0D3-7173-4123-BBD2-457B35D38B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1690688"/>
            <a:ext cx="507938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44FA2F7-9317-4B0D-8F23-B0D6F39C4CB8}"/>
              </a:ext>
            </a:extLst>
          </p:cNvPr>
          <p:cNvSpPr/>
          <p:nvPr/>
        </p:nvSpPr>
        <p:spPr>
          <a:xfrm>
            <a:off x="1016618" y="2633136"/>
            <a:ext cx="4841741" cy="646331"/>
          </a:xfrm>
          <a:prstGeom prst="rect">
            <a:avLst/>
          </a:prstGeom>
        </p:spPr>
        <p:txBody>
          <a:bodyPr wrap="square">
            <a:spAutoFit/>
          </a:bodyPr>
          <a:lstStyle/>
          <a:p>
            <a:r>
              <a:rPr lang="zh-CN" altLang="en-US" dirty="0"/>
              <a:t>语义网正是为了使得网络上的数据变得机器可读而提出的一个通用框架</a:t>
            </a:r>
          </a:p>
        </p:txBody>
      </p:sp>
      <p:sp>
        <p:nvSpPr>
          <p:cNvPr id="5" name="矩形 4">
            <a:extLst>
              <a:ext uri="{FF2B5EF4-FFF2-40B4-BE49-F238E27FC236}">
                <a16:creationId xmlns:a16="http://schemas.microsoft.com/office/drawing/2014/main" id="{4D106EE3-2AF8-472D-AA96-053D486C494B}"/>
              </a:ext>
            </a:extLst>
          </p:cNvPr>
          <p:cNvSpPr/>
          <p:nvPr/>
        </p:nvSpPr>
        <p:spPr>
          <a:xfrm>
            <a:off x="1016618" y="4221915"/>
            <a:ext cx="6096000" cy="1123513"/>
          </a:xfrm>
          <a:prstGeom prst="rect">
            <a:avLst/>
          </a:prstGeom>
        </p:spPr>
        <p:txBody>
          <a:bodyPr>
            <a:spAutoFit/>
          </a:bodyPr>
          <a:lstStyle/>
          <a:p>
            <a:r>
              <a:rPr lang="zh-CN" altLang="en-US" dirty="0"/>
              <a:t>“</a:t>
            </a:r>
            <a:r>
              <a:rPr lang="en-US" altLang="zh-CN" dirty="0"/>
              <a:t>Semantic”</a:t>
            </a:r>
            <a:r>
              <a:rPr lang="zh-CN" altLang="en-US" dirty="0"/>
              <a:t>：用更丰富的方式来表达数据背后的含义，让机器能够理解数据。</a:t>
            </a:r>
            <a:endParaRPr lang="en-US" altLang="zh-CN" dirty="0"/>
          </a:p>
          <a:p>
            <a:pPr>
              <a:lnSpc>
                <a:spcPct val="200000"/>
              </a:lnSpc>
            </a:pPr>
            <a:r>
              <a:rPr lang="zh-CN" altLang="en-US" dirty="0"/>
              <a:t>“</a:t>
            </a:r>
            <a:r>
              <a:rPr lang="en-US" altLang="zh-CN" dirty="0"/>
              <a:t>Web”</a:t>
            </a:r>
            <a:r>
              <a:rPr lang="zh-CN" altLang="en-US" dirty="0"/>
              <a:t>：希望这些数据相互链接，组成一个庞大的信息网络</a:t>
            </a:r>
          </a:p>
        </p:txBody>
      </p:sp>
    </p:spTree>
    <p:extLst>
      <p:ext uri="{BB962C8B-B14F-4D97-AF65-F5344CB8AC3E}">
        <p14:creationId xmlns:p14="http://schemas.microsoft.com/office/powerpoint/2010/main" val="161333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9E97-94B8-4105-B5C3-72C586AB60AE}"/>
              </a:ext>
            </a:extLst>
          </p:cNvPr>
          <p:cNvSpPr>
            <a:spLocks noGrp="1"/>
          </p:cNvSpPr>
          <p:nvPr>
            <p:ph type="title"/>
          </p:nvPr>
        </p:nvSpPr>
        <p:spPr/>
        <p:txBody>
          <a:bodyPr/>
          <a:lstStyle/>
          <a:p>
            <a:r>
              <a:rPr lang="zh-CN" altLang="en-US" dirty="0"/>
              <a:t>知识图谱的本质</a:t>
            </a:r>
          </a:p>
        </p:txBody>
      </p:sp>
      <p:pic>
        <p:nvPicPr>
          <p:cNvPr id="4" name="内容占位符 3">
            <a:extLst>
              <a:ext uri="{FF2B5EF4-FFF2-40B4-BE49-F238E27FC236}">
                <a16:creationId xmlns:a16="http://schemas.microsoft.com/office/drawing/2014/main" id="{507B2F96-A010-4E49-A2E5-787A536421A9}"/>
              </a:ext>
            </a:extLst>
          </p:cNvPr>
          <p:cNvPicPr>
            <a:picLocks noGrp="1" noChangeAspect="1"/>
          </p:cNvPicPr>
          <p:nvPr>
            <p:ph idx="1"/>
          </p:nvPr>
        </p:nvPicPr>
        <p:blipFill>
          <a:blip r:embed="rId2"/>
          <a:stretch>
            <a:fillRect/>
          </a:stretch>
        </p:blipFill>
        <p:spPr>
          <a:xfrm>
            <a:off x="770557" y="3504284"/>
            <a:ext cx="4591050" cy="1457325"/>
          </a:xfrm>
          <a:prstGeom prst="rect">
            <a:avLst/>
          </a:prstGeom>
        </p:spPr>
      </p:pic>
      <p:sp>
        <p:nvSpPr>
          <p:cNvPr id="5" name="矩形 4">
            <a:extLst>
              <a:ext uri="{FF2B5EF4-FFF2-40B4-BE49-F238E27FC236}">
                <a16:creationId xmlns:a16="http://schemas.microsoft.com/office/drawing/2014/main" id="{A996BE38-E8B2-409C-B045-D0B3FD1A189A}"/>
              </a:ext>
            </a:extLst>
          </p:cNvPr>
          <p:cNvSpPr/>
          <p:nvPr/>
        </p:nvSpPr>
        <p:spPr>
          <a:xfrm>
            <a:off x="838200" y="1942241"/>
            <a:ext cx="9584410" cy="369332"/>
          </a:xfrm>
          <a:prstGeom prst="rect">
            <a:avLst/>
          </a:prstGeom>
        </p:spPr>
        <p:txBody>
          <a:bodyPr wrap="square">
            <a:spAutoFit/>
          </a:bodyPr>
          <a:lstStyle/>
          <a:p>
            <a:pPr marL="285750" indent="-285750">
              <a:buFont typeface="Arial" panose="020B0604020202020204" pitchFamily="34" charset="0"/>
              <a:buChar char="•"/>
            </a:pPr>
            <a:r>
              <a:rPr lang="en-US" altLang="zh-CN" dirty="0"/>
              <a:t>A knowledge graph consists of a set of interconnected typed entities and their attributes.</a:t>
            </a:r>
            <a:endParaRPr lang="zh-CN" altLang="en-US" dirty="0"/>
          </a:p>
        </p:txBody>
      </p:sp>
      <p:sp>
        <p:nvSpPr>
          <p:cNvPr id="6" name="矩形 5">
            <a:extLst>
              <a:ext uri="{FF2B5EF4-FFF2-40B4-BE49-F238E27FC236}">
                <a16:creationId xmlns:a16="http://schemas.microsoft.com/office/drawing/2014/main" id="{F9312B79-BA87-4DF8-8E7A-3F18C5CBC975}"/>
              </a:ext>
            </a:extLst>
          </p:cNvPr>
          <p:cNvSpPr/>
          <p:nvPr/>
        </p:nvSpPr>
        <p:spPr>
          <a:xfrm>
            <a:off x="1087984" y="2416629"/>
            <a:ext cx="5955476" cy="369332"/>
          </a:xfrm>
          <a:prstGeom prst="rect">
            <a:avLst/>
          </a:prstGeom>
        </p:spPr>
        <p:txBody>
          <a:bodyPr wrap="none">
            <a:spAutoFit/>
          </a:bodyPr>
          <a:lstStyle/>
          <a:p>
            <a:r>
              <a:rPr lang="zh-CN" altLang="en-US" dirty="0"/>
              <a:t>知识图谱是由一些相互连接的实体和它们的属性构成的。</a:t>
            </a:r>
          </a:p>
        </p:txBody>
      </p:sp>
      <p:sp>
        <p:nvSpPr>
          <p:cNvPr id="7" name="矩形 6">
            <a:extLst>
              <a:ext uri="{FF2B5EF4-FFF2-40B4-BE49-F238E27FC236}">
                <a16:creationId xmlns:a16="http://schemas.microsoft.com/office/drawing/2014/main" id="{AC25899C-ED81-4AF6-AD65-A86F805934E3}"/>
              </a:ext>
            </a:extLst>
          </p:cNvPr>
          <p:cNvSpPr/>
          <p:nvPr/>
        </p:nvSpPr>
        <p:spPr>
          <a:xfrm>
            <a:off x="1087984" y="6154321"/>
            <a:ext cx="10515600" cy="338554"/>
          </a:xfrm>
          <a:prstGeom prst="rect">
            <a:avLst/>
          </a:prstGeom>
        </p:spPr>
        <p:txBody>
          <a:bodyPr wrap="square">
            <a:spAutoFit/>
          </a:bodyPr>
          <a:lstStyle/>
          <a:p>
            <a:r>
              <a:rPr lang="en-US" altLang="zh-CN" sz="1600" i="1" dirty="0"/>
              <a:t>Reference</a:t>
            </a:r>
            <a:r>
              <a:rPr lang="zh-CN" altLang="en-US" sz="1600" i="1" dirty="0"/>
              <a:t>：</a:t>
            </a:r>
            <a:r>
              <a:rPr lang="en-US" altLang="zh-CN" sz="1600" i="1" dirty="0"/>
              <a:t>Exploiting Linked Data and Knowledge Graphs in Large </a:t>
            </a:r>
            <a:r>
              <a:rPr lang="en-US" altLang="zh-CN" sz="1600" i="1" dirty="0" err="1"/>
              <a:t>Organisations</a:t>
            </a:r>
            <a:endParaRPr lang="zh-CN" altLang="en-US" sz="1600" i="1" dirty="0"/>
          </a:p>
        </p:txBody>
      </p:sp>
      <p:pic>
        <p:nvPicPr>
          <p:cNvPr id="9" name="图片 8">
            <a:extLst>
              <a:ext uri="{FF2B5EF4-FFF2-40B4-BE49-F238E27FC236}">
                <a16:creationId xmlns:a16="http://schemas.microsoft.com/office/drawing/2014/main" id="{BFF3FA7C-88AE-4F3F-BF65-195E9FEC0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5287" y="2883400"/>
            <a:ext cx="3187322" cy="2855557"/>
          </a:xfrm>
          <a:prstGeom prst="rect">
            <a:avLst/>
          </a:prstGeom>
        </p:spPr>
      </p:pic>
      <p:sp>
        <p:nvSpPr>
          <p:cNvPr id="10" name="矩形 9">
            <a:extLst>
              <a:ext uri="{FF2B5EF4-FFF2-40B4-BE49-F238E27FC236}">
                <a16:creationId xmlns:a16="http://schemas.microsoft.com/office/drawing/2014/main" id="{D3AA90DD-03B9-4640-9005-7C65482C027C}"/>
              </a:ext>
            </a:extLst>
          </p:cNvPr>
          <p:cNvSpPr/>
          <p:nvPr/>
        </p:nvSpPr>
        <p:spPr>
          <a:xfrm>
            <a:off x="1139287" y="5210270"/>
            <a:ext cx="6096000" cy="646331"/>
          </a:xfrm>
          <a:prstGeom prst="rect">
            <a:avLst/>
          </a:prstGeom>
        </p:spPr>
        <p:txBody>
          <a:bodyPr>
            <a:spAutoFit/>
          </a:bodyPr>
          <a:lstStyle/>
          <a:p>
            <a:r>
              <a:rPr lang="zh-CN" altLang="en-US" dirty="0"/>
              <a:t>从</a:t>
            </a:r>
            <a:r>
              <a:rPr lang="en-US" altLang="zh-CN" dirty="0"/>
              <a:t>NLP</a:t>
            </a:r>
            <a:r>
              <a:rPr lang="zh-CN" altLang="en-US" dirty="0"/>
              <a:t>角度看，</a:t>
            </a:r>
            <a:r>
              <a:rPr lang="en-US" altLang="zh-CN" dirty="0"/>
              <a:t>KG</a:t>
            </a:r>
            <a:r>
              <a:rPr lang="zh-CN" altLang="en-US" dirty="0"/>
              <a:t>主要在做怎么能够从文本中抽取语义和结构化的数据</a:t>
            </a:r>
          </a:p>
        </p:txBody>
      </p:sp>
    </p:spTree>
    <p:extLst>
      <p:ext uri="{BB962C8B-B14F-4D97-AF65-F5344CB8AC3E}">
        <p14:creationId xmlns:p14="http://schemas.microsoft.com/office/powerpoint/2010/main" val="324605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F494F-52D3-4505-97D2-EF6032ABACE2}"/>
              </a:ext>
            </a:extLst>
          </p:cNvPr>
          <p:cNvSpPr>
            <a:spLocks noGrp="1"/>
          </p:cNvSpPr>
          <p:nvPr>
            <p:ph type="title"/>
          </p:nvPr>
        </p:nvSpPr>
        <p:spPr/>
        <p:txBody>
          <a:bodyPr/>
          <a:lstStyle/>
          <a:p>
            <a:r>
              <a:rPr lang="zh-CN" altLang="en-US" dirty="0"/>
              <a:t>知识图谱技术体系</a:t>
            </a:r>
          </a:p>
        </p:txBody>
      </p:sp>
      <p:pic>
        <p:nvPicPr>
          <p:cNvPr id="4" name="内容占位符 3">
            <a:extLst>
              <a:ext uri="{FF2B5EF4-FFF2-40B4-BE49-F238E27FC236}">
                <a16:creationId xmlns:a16="http://schemas.microsoft.com/office/drawing/2014/main" id="{EF8C30E8-200B-4BD4-BDFB-4F84A0CC82EC}"/>
              </a:ext>
            </a:extLst>
          </p:cNvPr>
          <p:cNvPicPr>
            <a:picLocks noGrp="1" noChangeAspect="1"/>
          </p:cNvPicPr>
          <p:nvPr>
            <p:ph idx="1"/>
          </p:nvPr>
        </p:nvPicPr>
        <p:blipFill>
          <a:blip r:embed="rId3"/>
          <a:stretch>
            <a:fillRect/>
          </a:stretch>
        </p:blipFill>
        <p:spPr>
          <a:xfrm>
            <a:off x="2165457" y="1760430"/>
            <a:ext cx="7049577" cy="4351338"/>
          </a:xfrm>
          <a:prstGeom prst="rect">
            <a:avLst/>
          </a:prstGeom>
        </p:spPr>
      </p:pic>
    </p:spTree>
    <p:extLst>
      <p:ext uri="{BB962C8B-B14F-4D97-AF65-F5344CB8AC3E}">
        <p14:creationId xmlns:p14="http://schemas.microsoft.com/office/powerpoint/2010/main" val="164981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25A10-FFAD-44AC-B397-1F219401E5A0}"/>
              </a:ext>
            </a:extLst>
          </p:cNvPr>
          <p:cNvSpPr>
            <a:spLocks noGrp="1"/>
          </p:cNvSpPr>
          <p:nvPr>
            <p:ph type="title"/>
          </p:nvPr>
        </p:nvSpPr>
        <p:spPr/>
        <p:txBody>
          <a:bodyPr/>
          <a:lstStyle/>
          <a:p>
            <a:r>
              <a:rPr lang="zh-CN" altLang="en-US" dirty="0"/>
              <a:t>知识表示</a:t>
            </a:r>
          </a:p>
        </p:txBody>
      </p:sp>
      <p:pic>
        <p:nvPicPr>
          <p:cNvPr id="4" name="内容占位符 3">
            <a:extLst>
              <a:ext uri="{FF2B5EF4-FFF2-40B4-BE49-F238E27FC236}">
                <a16:creationId xmlns:a16="http://schemas.microsoft.com/office/drawing/2014/main" id="{2CE768FD-F9F7-4C15-A794-F8DD19B2636A}"/>
              </a:ext>
            </a:extLst>
          </p:cNvPr>
          <p:cNvPicPr>
            <a:picLocks noGrp="1" noChangeAspect="1"/>
          </p:cNvPicPr>
          <p:nvPr>
            <p:ph idx="1"/>
          </p:nvPr>
        </p:nvPicPr>
        <p:blipFill>
          <a:blip r:embed="rId2"/>
          <a:stretch>
            <a:fillRect/>
          </a:stretch>
        </p:blipFill>
        <p:spPr>
          <a:xfrm>
            <a:off x="6465304" y="1253331"/>
            <a:ext cx="3445935" cy="4351338"/>
          </a:xfrm>
          <a:prstGeom prst="rect">
            <a:avLst/>
          </a:prstGeom>
        </p:spPr>
      </p:pic>
      <p:sp>
        <p:nvSpPr>
          <p:cNvPr id="5" name="矩形 4">
            <a:extLst>
              <a:ext uri="{FF2B5EF4-FFF2-40B4-BE49-F238E27FC236}">
                <a16:creationId xmlns:a16="http://schemas.microsoft.com/office/drawing/2014/main" id="{AB01A111-54AA-493C-8AF4-E7930DF9194D}"/>
              </a:ext>
            </a:extLst>
          </p:cNvPr>
          <p:cNvSpPr/>
          <p:nvPr/>
        </p:nvSpPr>
        <p:spPr>
          <a:xfrm>
            <a:off x="603752" y="2766539"/>
            <a:ext cx="5122945" cy="881139"/>
          </a:xfrm>
          <a:prstGeom prst="rect">
            <a:avLst/>
          </a:prstGeom>
        </p:spPr>
        <p:txBody>
          <a:bodyPr wrap="square">
            <a:spAutoFit/>
          </a:bodyPr>
          <a:lstStyle/>
          <a:p>
            <a:pPr>
              <a:lnSpc>
                <a:spcPct val="150000"/>
              </a:lnSpc>
            </a:pPr>
            <a:r>
              <a:rPr lang="zh-CN" altLang="en-US" dirty="0"/>
              <a:t>从基于数理逻辑的知识表示过渡到基于向量空间学习的分布式知识表示</a:t>
            </a:r>
          </a:p>
        </p:txBody>
      </p:sp>
    </p:spTree>
    <p:extLst>
      <p:ext uri="{BB962C8B-B14F-4D97-AF65-F5344CB8AC3E}">
        <p14:creationId xmlns:p14="http://schemas.microsoft.com/office/powerpoint/2010/main" val="404731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BFD26-5311-4D8E-B14A-325B0157EB67}"/>
              </a:ext>
            </a:extLst>
          </p:cNvPr>
          <p:cNvSpPr>
            <a:spLocks noGrp="1"/>
          </p:cNvSpPr>
          <p:nvPr>
            <p:ph type="title"/>
          </p:nvPr>
        </p:nvSpPr>
        <p:spPr/>
        <p:txBody>
          <a:bodyPr/>
          <a:lstStyle/>
          <a:p>
            <a:r>
              <a:rPr lang="zh-CN" altLang="en-US" dirty="0"/>
              <a:t>语义网知识表示框架</a:t>
            </a:r>
          </a:p>
        </p:txBody>
      </p:sp>
      <p:pic>
        <p:nvPicPr>
          <p:cNvPr id="4" name="内容占位符 3">
            <a:extLst>
              <a:ext uri="{FF2B5EF4-FFF2-40B4-BE49-F238E27FC236}">
                <a16:creationId xmlns:a16="http://schemas.microsoft.com/office/drawing/2014/main" id="{750054D1-F4A0-4250-B86C-AAFEA96D59F9}"/>
              </a:ext>
            </a:extLst>
          </p:cNvPr>
          <p:cNvPicPr>
            <a:picLocks noGrp="1" noChangeAspect="1"/>
          </p:cNvPicPr>
          <p:nvPr>
            <p:ph idx="1"/>
          </p:nvPr>
        </p:nvPicPr>
        <p:blipFill>
          <a:blip r:embed="rId3"/>
          <a:stretch>
            <a:fillRect/>
          </a:stretch>
        </p:blipFill>
        <p:spPr>
          <a:xfrm>
            <a:off x="1887392" y="1825625"/>
            <a:ext cx="8417215" cy="4351338"/>
          </a:xfrm>
          <a:prstGeom prst="rect">
            <a:avLst/>
          </a:prstGeom>
        </p:spPr>
      </p:pic>
    </p:spTree>
    <p:extLst>
      <p:ext uri="{BB962C8B-B14F-4D97-AF65-F5344CB8AC3E}">
        <p14:creationId xmlns:p14="http://schemas.microsoft.com/office/powerpoint/2010/main" val="3812663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1782</Words>
  <Application>Microsoft Office PowerPoint</Application>
  <PresentationFormat>宽屏</PresentationFormat>
  <Paragraphs>182</Paragraphs>
  <Slides>28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华文行楷</vt:lpstr>
      <vt:lpstr>Arial</vt:lpstr>
      <vt:lpstr>Office 主题​​</vt:lpstr>
      <vt:lpstr>知识图谱技术概览</vt:lpstr>
      <vt:lpstr>知识图谱的发展</vt:lpstr>
      <vt:lpstr>语义网络·Semantic networks</vt:lpstr>
      <vt:lpstr>本体论·Ontology</vt:lpstr>
      <vt:lpstr>语义网·The Semantic Web</vt:lpstr>
      <vt:lpstr>知识图谱的本质</vt:lpstr>
      <vt:lpstr>知识图谱技术体系</vt:lpstr>
      <vt:lpstr>知识表示</vt:lpstr>
      <vt:lpstr>语义网知识表示框架</vt:lpstr>
      <vt:lpstr>资源描述框架·Resource Description Framework</vt:lpstr>
      <vt:lpstr>网络本体语言OWL·Web Ontology Language</vt:lpstr>
      <vt:lpstr>OWL</vt:lpstr>
      <vt:lpstr>OWL</vt:lpstr>
      <vt:lpstr>Owl属性描述举例： VintageYear is 1998</vt:lpstr>
      <vt:lpstr>Owl属性特征</vt:lpstr>
      <vt:lpstr>Owl属性限制</vt:lpstr>
      <vt:lpstr>SPARQL</vt:lpstr>
      <vt:lpstr>知识抽取</vt:lpstr>
      <vt:lpstr>知识抽取子任务</vt:lpstr>
      <vt:lpstr>知识问答·Knowledge-Based Question Answering， KBQA</vt:lpstr>
      <vt:lpstr>知识推理·Knowledge Inference</vt:lpstr>
      <vt:lpstr>本体和概念的可满足性</vt:lpstr>
      <vt:lpstr>分类与实例化</vt:lpstr>
      <vt:lpstr>描述逻辑·Description Logic</vt:lpstr>
      <vt:lpstr>描述逻辑的构造算子</vt:lpstr>
      <vt:lpstr>OWL与描述逻辑的对应</vt:lpstr>
      <vt:lpstr>推理工具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知识图谱技术概览</dc:title>
  <dc:creator>chenliang</dc:creator>
  <cp:lastModifiedBy>chenliang</cp:lastModifiedBy>
  <cp:revision>20</cp:revision>
  <dcterms:created xsi:type="dcterms:W3CDTF">2019-09-02T13:18:58Z</dcterms:created>
  <dcterms:modified xsi:type="dcterms:W3CDTF">2019-09-03T03:11:15Z</dcterms:modified>
</cp:coreProperties>
</file>