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2" r:id="rId5"/>
    <p:sldId id="281" r:id="rId6"/>
    <p:sldId id="258" r:id="rId7"/>
    <p:sldId id="262" r:id="rId8"/>
    <p:sldId id="264" r:id="rId9"/>
    <p:sldId id="265" r:id="rId10"/>
    <p:sldId id="266" r:id="rId11"/>
    <p:sldId id="283" r:id="rId12"/>
    <p:sldId id="260" r:id="rId13"/>
    <p:sldId id="269" r:id="rId14"/>
    <p:sldId id="272" r:id="rId15"/>
    <p:sldId id="270" r:id="rId16"/>
    <p:sldId id="274" r:id="rId17"/>
    <p:sldId id="275" r:id="rId18"/>
    <p:sldId id="276" r:id="rId19"/>
    <p:sldId id="278" r:id="rId20"/>
    <p:sldId id="273" r:id="rId21"/>
    <p:sldId id="279" r:id="rId22"/>
    <p:sldId id="28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10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19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46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79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7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1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36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7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86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6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B5767-0C82-49B7-9D11-B88B9C5EA895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4282-0120-4970-BA47-03E2B8B6A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8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ifp.illinois.edu/t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On Cooperative Settlement Between Content, Transit, and Eyeball Internet Service Providers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</a:t>
            </a:r>
          </a:p>
          <a:p>
            <a:r>
              <a:rPr lang="en-US" altLang="zh-CN" dirty="0" smtClean="0"/>
              <a:t>			Paper Sharing			</a:t>
            </a:r>
            <a:endParaRPr lang="en-US" altLang="zh-CN" dirty="0" smtClean="0"/>
          </a:p>
          <a:p>
            <a:r>
              <a:rPr lang="en-US" altLang="zh-CN" dirty="0" smtClean="0"/>
              <a:t>DIAO SHUO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896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214914" y="807710"/>
            <a:ext cx="3757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2.3 Other Detailed Concepts</a:t>
            </a:r>
            <a:endParaRPr lang="en-US" altLang="zh-CN" sz="2000" dirty="0"/>
          </a:p>
        </p:txBody>
      </p:sp>
      <p:sp>
        <p:nvSpPr>
          <p:cNvPr id="14" name="矩形 13"/>
          <p:cNvSpPr/>
          <p:nvPr/>
        </p:nvSpPr>
        <p:spPr>
          <a:xfrm>
            <a:off x="523892" y="1463080"/>
            <a:ext cx="43973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· User Elastic Demand Assumption</a:t>
            </a:r>
          </a:p>
          <a:p>
            <a:pPr lvl="1"/>
            <a:r>
              <a:rPr lang="en-US" altLang="zh-CN" sz="2000" dirty="0" smtClean="0"/>
              <a:t>· Conservation of Revenue</a:t>
            </a:r>
          </a:p>
          <a:p>
            <a:pPr lvl="1"/>
            <a:r>
              <a:rPr lang="en-US" altLang="zh-CN" sz="2000" dirty="0" smtClean="0"/>
              <a:t>· Dummy ISP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0235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214914" y="807710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2.4 Shapley </a:t>
            </a:r>
            <a:r>
              <a:rPr lang="en-US" altLang="zh-CN" sz="2000" b="1" dirty="0"/>
              <a:t>value</a:t>
            </a:r>
            <a:r>
              <a:rPr lang="en-US" altLang="zh-CN" sz="2000" dirty="0"/>
              <a:t> / cost distribution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49" y="1463080"/>
            <a:ext cx="5835157" cy="49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1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93939" y="1007765"/>
            <a:ext cx="3203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A. Content–Eyeball (CE) Model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9" y="1731962"/>
            <a:ext cx="3781425" cy="3876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264" y="2262070"/>
            <a:ext cx="6970712" cy="1820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2" y="1731962"/>
            <a:ext cx="1285875" cy="3429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674" y="4898775"/>
            <a:ext cx="3676650" cy="152639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250" y="5788025"/>
            <a:ext cx="1819275" cy="4762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3437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20643" y="1007765"/>
            <a:ext cx="4079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B. Content–Transit–Eyeball (CTE) Model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73212"/>
            <a:ext cx="6426200" cy="13470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3616823"/>
            <a:ext cx="4959349" cy="205754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2791176"/>
            <a:ext cx="4327525" cy="31857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058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4914" y="1192431"/>
            <a:ext cx="4188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C. Multiple Contents and Regions Model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32412"/>
            <a:ext cx="4041775" cy="688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027205"/>
            <a:ext cx="5913437" cy="51481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50" y="3368435"/>
            <a:ext cx="3244850" cy="280693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10153813" y="4402572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symmetric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870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4914" y="1072634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D. General Internet Topologies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9" y="506283"/>
            <a:ext cx="5019675" cy="60779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2076450"/>
            <a:ext cx="4200525" cy="36195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7307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4914" y="1072634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D. General Internet Topologies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307992" y="1729192"/>
            <a:ext cx="4828566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Theorem needed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· dummy ISP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· Conservation of Revenue – canonical</a:t>
            </a:r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· veto ISP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7941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14914" y="1072634"/>
            <a:ext cx="3222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D. General Internet Topologies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1878012"/>
            <a:ext cx="8477250" cy="42195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9980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97514" y="1029771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Generalize &amp; Study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796942" y="1807647"/>
            <a:ext cx="52245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 smtClean="0"/>
              <a:t>Further work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· Generalized </a:t>
            </a:r>
            <a:r>
              <a:rPr lang="en-US" altLang="zh-CN" dirty="0"/>
              <a:t>D</a:t>
            </a:r>
            <a:r>
              <a:rPr lang="en-US" altLang="zh-CN" dirty="0" smtClean="0"/>
              <a:t>emand </a:t>
            </a:r>
            <a:r>
              <a:rPr lang="en-US" altLang="zh-CN" dirty="0"/>
              <a:t>E</a:t>
            </a:r>
            <a:r>
              <a:rPr lang="en-US" altLang="zh-CN" dirty="0" smtClean="0"/>
              <a:t>lasticity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·</a:t>
            </a:r>
            <a:r>
              <a:rPr lang="en-US" altLang="zh-CN" dirty="0"/>
              <a:t> Connectivity Effects on the Shapley </a:t>
            </a:r>
            <a:r>
              <a:rPr lang="en-US" altLang="zh-CN" dirty="0" smtClean="0"/>
              <a:t>Revenues</a:t>
            </a:r>
          </a:p>
        </p:txBody>
      </p:sp>
    </p:spTree>
    <p:extLst>
      <p:ext uri="{BB962C8B-B14F-4D97-AF65-F5344CB8AC3E}">
        <p14:creationId xmlns:p14="http://schemas.microsoft.com/office/powerpoint/2010/main" val="3421920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126084"/>
            <a:ext cx="4648200" cy="12584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54625" y="1185446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The Shapley Cost for the CTE Model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32399" y="1818442"/>
            <a:ext cx="5532647" cy="3237272"/>
            <a:chOff x="5365749" y="2037378"/>
            <a:chExt cx="5532647" cy="323727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5450" y="2037378"/>
              <a:ext cx="5313362" cy="212167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5749" y="4021399"/>
              <a:ext cx="5532647" cy="1253251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73" y="4511424"/>
            <a:ext cx="5415067" cy="1805022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 flipV="1">
            <a:off x="5422900" y="5937250"/>
            <a:ext cx="501650" cy="127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81273" y="6191250"/>
            <a:ext cx="501650" cy="127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854700" y="5627020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?????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503911" y="916839"/>
            <a:ext cx="3725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2.4 Shapley </a:t>
            </a:r>
            <a:r>
              <a:rPr lang="en-US" altLang="zh-CN" dirty="0"/>
              <a:t>value / </a:t>
            </a:r>
            <a:r>
              <a:rPr lang="en-US" altLang="zh-CN" b="1" dirty="0"/>
              <a:t>cost</a:t>
            </a:r>
            <a:r>
              <a:rPr lang="en-US" altLang="zh-CN" dirty="0"/>
              <a:t>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27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3250" y="3873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03250" y="1035050"/>
            <a:ext cx="784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1.Introduction</a:t>
            </a:r>
          </a:p>
          <a:p>
            <a:pPr lvl="1"/>
            <a:r>
              <a:rPr lang="en-US" altLang="zh-CN" sz="2000" dirty="0" smtClean="0"/>
              <a:t>1.1 Authors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1.2 Publish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2.Basic Concepts &amp; Formula</a:t>
            </a:r>
          </a:p>
          <a:p>
            <a:pPr lvl="1"/>
            <a:r>
              <a:rPr lang="en-US" altLang="zh-CN" sz="2000" dirty="0" smtClean="0"/>
              <a:t>2.1 Calculate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hapley value of ISP</a:t>
            </a:r>
          </a:p>
          <a:p>
            <a:pPr lvl="1"/>
            <a:r>
              <a:rPr lang="en-US" altLang="zh-CN" sz="2000" dirty="0" smtClean="0"/>
              <a:t>2.2 </a:t>
            </a:r>
            <a:r>
              <a:rPr lang="en-US" altLang="zh-CN" sz="2000" dirty="0"/>
              <a:t>Internet </a:t>
            </a:r>
            <a:r>
              <a:rPr lang="en-US" altLang="zh-CN" sz="2000" dirty="0" smtClean="0"/>
              <a:t>model</a:t>
            </a:r>
          </a:p>
          <a:p>
            <a:pPr lvl="1"/>
            <a:r>
              <a:rPr lang="en-US" altLang="zh-CN" sz="2000" dirty="0" smtClean="0"/>
              <a:t>2.3 Concepts</a:t>
            </a:r>
          </a:p>
          <a:p>
            <a:pPr lvl="1"/>
            <a:r>
              <a:rPr lang="en-US" altLang="zh-CN" sz="2000" dirty="0" smtClean="0"/>
              <a:t>2.4 Shapley value / cost distribution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en-US" altLang="zh-CN" sz="3600" dirty="0" smtClean="0"/>
              <a:t>3.Implications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40" y="857250"/>
            <a:ext cx="3405272" cy="43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5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14914" y="90785"/>
            <a:ext cx="6147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.Implications</a:t>
            </a:r>
          </a:p>
          <a:p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62791" y="1091684"/>
            <a:ext cx="373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A. Core, Convex Game, and Stability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350" y="1204950"/>
            <a:ext cx="5470524" cy="28638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1913303"/>
            <a:ext cx="3711575" cy="9584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8" y="3610799"/>
            <a:ext cx="4746624" cy="6071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3700" y="3200400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To be core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779131"/>
            <a:ext cx="3832225" cy="74254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93571" y="5803384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divulge topological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7574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14914" y="90785"/>
            <a:ext cx="6147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3</a:t>
            </a:r>
            <a:r>
              <a:rPr lang="en-US" altLang="zh-CN" sz="2400" dirty="0" smtClean="0"/>
              <a:t>.Implications</a:t>
            </a:r>
          </a:p>
          <a:p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214914" y="1007765"/>
            <a:ext cx="4796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B. Justifications for Stable Bilateral Agreements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84250" y="16782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coincides with the zero-dollar peering and the customer/provider relationships established from bilateral agreements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4914" y="2601615"/>
            <a:ext cx="5129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C. Justifications for Unstable Bilateral Agreements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4250" y="29709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deviates from the theoretic Shapley solution severely</a:t>
            </a:r>
          </a:p>
          <a:p>
            <a:r>
              <a:rPr lang="en-US" altLang="zh-CN" dirty="0" smtClean="0"/>
              <a:t>located outside the core</a:t>
            </a:r>
          </a:p>
          <a:p>
            <a:r>
              <a:rPr lang="en-US" altLang="zh-CN" dirty="0" smtClean="0"/>
              <a:t>unstable.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4914" y="4010799"/>
            <a:ext cx="4254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D. Implications for Differentiated Services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84250" y="4496653"/>
            <a:ext cx="30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Supporting Gaming Services: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84250" y="5047397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Supporting Real-Time Data Services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3767331"/>
            <a:ext cx="3128962" cy="2001643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599" y="3863104"/>
            <a:ext cx="3292475" cy="200576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070393" y="598118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compensation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69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71728" y="1091684"/>
            <a:ext cx="9199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270750" y="610235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59250" y="2277249"/>
            <a:ext cx="327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</a:t>
            </a:r>
            <a:r>
              <a:rPr lang="en-US" altLang="zh-CN" sz="72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hanks</a:t>
            </a:r>
            <a:endParaRPr lang="zh-CN" altLang="en-US" sz="72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50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14914" y="90785"/>
            <a:ext cx="2420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1.Introduction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787399" y="16808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1.Richard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T. B.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Ma		</a:t>
            </a:r>
            <a:r>
              <a:rPr lang="en-US" altLang="zh-CN" dirty="0"/>
              <a:t>B.Sc</a:t>
            </a:r>
            <a:r>
              <a:rPr lang="en-US" altLang="zh-CN" dirty="0" smtClean="0"/>
              <a:t>. &amp; M.Phil.	CS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2.Dah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Ming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Chiu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		</a:t>
            </a:r>
            <a:r>
              <a:rPr lang="en-US" altLang="zh-CN" dirty="0" smtClean="0"/>
              <a:t>B.Sc.		EE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3.John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C. S.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Lui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 		</a:t>
            </a:r>
            <a:r>
              <a:rPr lang="en-US" altLang="zh-CN" dirty="0" smtClean="0"/>
              <a:t>Ph.D.		CS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4.Vishal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</a:rPr>
              <a:t>Misra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r>
              <a:rPr lang="en-US" altLang="zh-CN" dirty="0" err="1" smtClean="0"/>
              <a:t>B.Tech</a:t>
            </a:r>
            <a:r>
              <a:rPr lang="en-US" altLang="zh-CN" dirty="0" smtClean="0"/>
              <a:t>.		EE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5.Dan Rubenstein		</a:t>
            </a:r>
            <a:r>
              <a:rPr lang="en-US" altLang="zh-CN" dirty="0" smtClean="0"/>
              <a:t>B.S</a:t>
            </a:r>
            <a:r>
              <a:rPr lang="en-US" altLang="zh-CN" dirty="0"/>
              <a:t>. </a:t>
            </a:r>
            <a:r>
              <a:rPr lang="en-US" altLang="zh-CN" dirty="0" smtClean="0"/>
              <a:t>		Mathematics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4914" y="807710"/>
            <a:ext cx="1907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/>
              <a:t>1.1 Authors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62" y="689917"/>
            <a:ext cx="1143000" cy="1266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525" y="1612900"/>
            <a:ext cx="952500" cy="1181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336" y="2203450"/>
            <a:ext cx="942975" cy="118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00" y="2973526"/>
            <a:ext cx="923925" cy="1181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336" y="3564076"/>
            <a:ext cx="952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14914" y="90785"/>
            <a:ext cx="2420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1.Introduction</a:t>
            </a:r>
            <a:endParaRPr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214914" y="80771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1.2 Journal</a:t>
            </a:r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1079500" y="1734235"/>
            <a:ext cx="828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IEEE/ACM TRANSACTIONS ON NETWORKING, VOL. 19, NO. 3, JUNE </a:t>
            </a:r>
            <a:r>
              <a:rPr lang="en-US" altLang="zh-CN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endParaRPr lang="zh-CN" altLang="zh-CN" sz="28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266329"/>
              </p:ext>
            </p:extLst>
          </p:nvPr>
        </p:nvGraphicFramePr>
        <p:xfrm>
          <a:off x="1253490" y="3536474"/>
          <a:ext cx="8366760" cy="1066800"/>
        </p:xfrm>
        <a:graphic>
          <a:graphicData uri="http://schemas.openxmlformats.org/drawingml/2006/table">
            <a:tbl>
              <a:tblPr/>
              <a:tblGrid>
                <a:gridCol w="4183380">
                  <a:extLst>
                    <a:ext uri="{9D8B030D-6E8A-4147-A177-3AD203B41FA5}">
                      <a16:colId xmlns:a16="http://schemas.microsoft.com/office/drawing/2014/main" val="3606214831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12189110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effectLst/>
                        </a:rPr>
                        <a:t>Press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Institute of Electrical and Electronics Engineers Inc.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9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effectLst/>
                        </a:rPr>
                        <a:t>Country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UNITED STATES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0687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318569"/>
              </p:ext>
            </p:extLst>
          </p:nvPr>
        </p:nvGraphicFramePr>
        <p:xfrm>
          <a:off x="1253490" y="3140234"/>
          <a:ext cx="8366760" cy="396240"/>
        </p:xfrm>
        <a:graphic>
          <a:graphicData uri="http://schemas.openxmlformats.org/drawingml/2006/table">
            <a:tbl>
              <a:tblPr/>
              <a:tblGrid>
                <a:gridCol w="4183380">
                  <a:extLst>
                    <a:ext uri="{9D8B030D-6E8A-4147-A177-3AD203B41FA5}">
                      <a16:colId xmlns:a16="http://schemas.microsoft.com/office/drawing/2014/main" val="3115849274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3244805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effectLst/>
                        </a:rPr>
                        <a:t>Website</a:t>
                      </a:r>
                      <a:endParaRPr lang="zh-CN" altLang="en-US" b="1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strike="noStrike" dirty="0">
                          <a:solidFill>
                            <a:srgbClr val="0099FF"/>
                          </a:solidFill>
                          <a:effectLst/>
                          <a:hlinkClick r:id="rId2"/>
                        </a:rPr>
                        <a:t>http://www.ifp.illinois.edu/ton/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20816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4603274"/>
            <a:ext cx="5617709" cy="20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871728" y="1091684"/>
            <a:ext cx="90723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Background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· ISP :  Internet Service Provider</a:t>
            </a:r>
          </a:p>
          <a:p>
            <a:r>
              <a:rPr lang="en-US" altLang="zh-CN" dirty="0" smtClean="0"/>
              <a:t>	profit-seeking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selfish behavior</a:t>
            </a:r>
          </a:p>
          <a:p>
            <a:r>
              <a:rPr lang="en-US" altLang="zh-CN" dirty="0" smtClean="0"/>
              <a:t> ( Level 3 unilaterally terminated its “settlement free” peering relationship with Cogent 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· Traditional settlement model: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customer/provider relationship</a:t>
            </a:r>
            <a:endParaRPr lang="en-US" altLang="zh-CN" dirty="0"/>
          </a:p>
          <a:p>
            <a:r>
              <a:rPr lang="en-US" altLang="zh-CN" dirty="0" smtClean="0"/>
              <a:t>	zero-dollar peering relationship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· “which ISP should pay which ISP?”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2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871728" y="1091684"/>
            <a:ext cx="91993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091684"/>
            <a:ext cx="8343900" cy="8763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27418" y="1953220"/>
            <a:ext cx="2435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Profit = revenue - cost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49007" y="2583934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u="sng" dirty="0" smtClean="0"/>
              <a:t>S</a:t>
            </a:r>
            <a:r>
              <a:rPr lang="en-US" altLang="zh-CN" dirty="0" smtClean="0"/>
              <a:t> = set of ISPs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048443" y="3207782"/>
            <a:ext cx="2193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network system </a:t>
            </a:r>
            <a:r>
              <a:rPr lang="zh-CN" altLang="en-US" dirty="0" smtClean="0"/>
              <a:t>：</a:t>
            </a:r>
            <a:r>
              <a:rPr lang="en-US" altLang="zh-CN" i="1" u="sng" dirty="0" smtClean="0"/>
              <a:t>N</a:t>
            </a:r>
          </a:p>
          <a:p>
            <a:r>
              <a:rPr lang="en-US" altLang="zh-CN" dirty="0" smtClean="0"/>
              <a:t>Number of ISPs = N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32" y="4301193"/>
            <a:ext cx="933450" cy="43815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214914" y="807710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2.1 Shapley Value Definition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9743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62" y="4203700"/>
            <a:ext cx="822007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587" y="1377097"/>
            <a:ext cx="3985177" cy="3755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7112" y="1377097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marginal </a:t>
            </a:r>
            <a:r>
              <a:rPr lang="en-US" altLang="zh-CN" dirty="0"/>
              <a:t>contribution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2616200"/>
            <a:ext cx="7446169" cy="11239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91262" y="2945547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Shapley value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214914" y="807710"/>
            <a:ext cx="3724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2.1 Shapley Value Definition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793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921782"/>
            <a:ext cx="7094537" cy="53027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2006600"/>
            <a:ext cx="23241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436" y="4481371"/>
            <a:ext cx="4176713" cy="9494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214914" y="807710"/>
            <a:ext cx="2818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2.2 Internet Module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02940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0" y="546100"/>
            <a:ext cx="49212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" y="1074737"/>
            <a:ext cx="8296275" cy="1190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2563812"/>
            <a:ext cx="8439150" cy="1057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3434556"/>
            <a:ext cx="5522253" cy="6080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0" y="1998662"/>
            <a:ext cx="5010150" cy="447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35595" y="1860589"/>
            <a:ext cx="115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revenue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214914" y="90785"/>
            <a:ext cx="5334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</a:t>
            </a:r>
            <a:r>
              <a:rPr lang="en-US" altLang="zh-CN" sz="2400" dirty="0" smtClean="0"/>
              <a:t>.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Basic </a:t>
            </a:r>
            <a:r>
              <a:rPr lang="en-US" altLang="zh-CN" sz="2400" dirty="0"/>
              <a:t>Concepts &amp; Formula</a:t>
            </a:r>
          </a:p>
          <a:p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214914" y="807710"/>
            <a:ext cx="2818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 smtClean="0"/>
              <a:t>2.2 Internet Module</a:t>
            </a:r>
            <a:endParaRPr lang="en-US" altLang="zh-CN" sz="20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882407" y="4609306"/>
            <a:ext cx="3299028" cy="731837"/>
            <a:chOff x="488950" y="5127625"/>
            <a:chExt cx="3299028" cy="73183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8950" y="5154612"/>
              <a:ext cx="1009650" cy="70485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24114" y="5127625"/>
              <a:ext cx="1047750" cy="6667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97378" y="5199062"/>
              <a:ext cx="990600" cy="55245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36739" y="4636293"/>
            <a:ext cx="115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cost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061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399</Words>
  <Application>Microsoft Office PowerPoint</Application>
  <PresentationFormat>宽屏</PresentationFormat>
  <Paragraphs>120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黑体</vt:lpstr>
      <vt:lpstr>Arial</vt:lpstr>
      <vt:lpstr>Times New Roman</vt:lpstr>
      <vt:lpstr>Office 主题​​</vt:lpstr>
      <vt:lpstr>On Cooperative Settlement Between Content, Transit, and Eyeball Internet Service Providers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82</cp:revision>
  <dcterms:created xsi:type="dcterms:W3CDTF">2019-09-25T13:48:22Z</dcterms:created>
  <dcterms:modified xsi:type="dcterms:W3CDTF">2019-11-06T04:53:49Z</dcterms:modified>
</cp:coreProperties>
</file>