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43.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42.xml"/>
  <Override ContentType="application/vnd.openxmlformats-officedocument.presentationml.slide+xml" PartName="/ppt/slides/slide17.xml"/>
  <Override ContentType="application/vnd.openxmlformats-officedocument.presentationml.slide+xml" PartName="/ppt/slides/slide50.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56.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46.xml"/>
  <Override ContentType="application/vnd.openxmlformats-officedocument.presentationml.slide+xml" PartName="/ppt/slides/slide38.xml"/>
  <Override ContentType="application/vnd.openxmlformats-officedocument.presentationml.slide+xml" PartName="/ppt/slides/slide64.xml"/>
  <Override ContentType="application/vnd.openxmlformats-officedocument.presentationml.slide+xml" PartName="/ppt/slides/slide55.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62.xml"/>
  <Override ContentType="application/vnd.openxmlformats-officedocument.presentationml.slide+xml" PartName="/ppt/slides/slide32.xml"/>
  <Override ContentType="application/vnd.openxmlformats-officedocument.presentationml.slide+xml" PartName="/ppt/slides/slide63.xml"/>
  <Override ContentType="application/vnd.openxmlformats-officedocument.presentationml.slide+xml" PartName="/ppt/slides/slide58.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57.xml"/>
  <Override ContentType="application/vnd.openxmlformats-officedocument.presentationml.slide+xml" PartName="/ppt/slides/slide27.xml"/>
  <Override ContentType="application/vnd.openxmlformats-officedocument.presentationml.slide+xml" PartName="/ppt/slides/slide44.xml"/>
  <Override ContentType="application/vnd.openxmlformats-officedocument.presentationml.slide+xml" PartName="/ppt/slides/slide2.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Lst>
  <p:sldSz cy="6858000" cx="9144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2" Type="http://schemas.openxmlformats.org/officeDocument/2006/relationships/slide" Target="slides/slide67.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F156F-36D4-499D-A33D-9BB6F3616953}" type="datetimeFigureOut">
              <a:rPr lang="en-US" smtClean="0"/>
              <a:pPr/>
              <a:t>12/4/2024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F04369-C8AA-4495-B02D-45992D3755BE}" type="slidenum">
              <a:rPr lang="en-US" smtClean="0"/>
              <a:pPr/>
              <a:t>‹#›</a:t>
            </a:fld>
            <a:endParaRPr lang="en-US" dirty="0"/>
          </a:p>
        </p:txBody>
      </p:sp>
    </p:spTree>
    <p:extLst>
      <p:ext uri="{BB962C8B-B14F-4D97-AF65-F5344CB8AC3E}">
        <p14:creationId xmlns:p14="http://schemas.microsoft.com/office/powerpoint/2010/main" val="2285347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F04369-C8AA-4495-B02D-45992D3755BE}" type="slidenum">
              <a:rPr lang="en-US" smtClean="0"/>
              <a:pPr/>
              <a:t>24</a:t>
            </a:fld>
            <a:endParaRPr lang="en-US"/>
          </a:p>
        </p:txBody>
      </p:sp>
    </p:spTree>
    <p:extLst>
      <p:ext uri="{BB962C8B-B14F-4D97-AF65-F5344CB8AC3E}">
        <p14:creationId xmlns:p14="http://schemas.microsoft.com/office/powerpoint/2010/main" val="2113945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12/4/2024</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12/4/2024</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Estimation for Software Project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Estimation for Software Project</a:t>
            </a:r>
          </a:p>
        </p:txBody>
      </p:sp>
      <p:sp>
        <p:nvSpPr>
          <p:cNvPr id="3" name="Content Placeholder 2"/>
          <p:cNvSpPr>
            <a:spLocks noGrp="1"/>
          </p:cNvSpPr>
          <p:nvPr>
            <p:ph idx="1"/>
          </p:nvPr>
        </p:nvSpPr>
        <p:spPr>
          <a:xfrm>
            <a:off x="457200" y="1676400"/>
            <a:ext cx="8229600" cy="4389120"/>
          </a:xfrm>
        </p:spPr>
        <p:txBody>
          <a:bodyPr>
            <a:normAutofit/>
          </a:bodyPr>
          <a:lstStyle/>
          <a:p>
            <a:pPr algn="just"/>
            <a:r>
              <a:rPr lang="en-US" sz="2400" dirty="0">
                <a:latin typeface="Times New Roman" pitchFamily="18" charset="0"/>
                <a:cs typeface="Times New Roman" pitchFamily="18" charset="0"/>
              </a:rPr>
              <a:t>Functions described in the statement of scope are evaluated and in some cases refined to provide more detail prior to the beginning of estimation.</a:t>
            </a:r>
          </a:p>
          <a:p>
            <a:pPr algn="just"/>
            <a:r>
              <a:rPr lang="en-US" sz="2400" dirty="0">
                <a:latin typeface="Times New Roman" pitchFamily="18" charset="0"/>
                <a:cs typeface="Times New Roman" pitchFamily="18" charset="0"/>
              </a:rPr>
              <a:t>Because both cost and schedule estimates are functionally oriented, some degree of decomposition is often useful. </a:t>
            </a:r>
          </a:p>
          <a:p>
            <a:pPr algn="just"/>
            <a:r>
              <a:rPr lang="en-US" sz="2400" dirty="0">
                <a:latin typeface="Times New Roman" pitchFamily="18" charset="0"/>
                <a:cs typeface="Times New Roman" pitchFamily="18" charset="0"/>
              </a:rPr>
              <a:t>Performance considerations encompass processing and response time requirements. </a:t>
            </a:r>
          </a:p>
          <a:p>
            <a:pPr algn="just"/>
            <a:r>
              <a:rPr lang="en-US" sz="2400" dirty="0">
                <a:latin typeface="Times New Roman" pitchFamily="18" charset="0"/>
                <a:cs typeface="Times New Roman" pitchFamily="18" charset="0"/>
              </a:rPr>
              <a:t>Constraints identify limits placed on the software by external hardware, available memory, or other existing systems.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Estimation for Software Project</a:t>
            </a:r>
          </a:p>
        </p:txBody>
      </p:sp>
      <p:sp>
        <p:nvSpPr>
          <p:cNvPr id="3" name="Content Placeholder 2"/>
          <p:cNvSpPr>
            <a:spLocks noGrp="1"/>
          </p:cNvSpPr>
          <p:nvPr>
            <p:ph idx="1"/>
          </p:nvPr>
        </p:nvSpPr>
        <p:spPr>
          <a:xfrm>
            <a:off x="457200" y="1600200"/>
            <a:ext cx="8229600" cy="4724400"/>
          </a:xfrm>
        </p:spPr>
        <p:txBody>
          <a:bodyPr>
            <a:normAutofit lnSpcReduction="10000"/>
          </a:bodyPr>
          <a:lstStyle/>
          <a:p>
            <a:pPr algn="just"/>
            <a:r>
              <a:rPr lang="en-US" sz="2400" dirty="0">
                <a:latin typeface="Times New Roman" pitchFamily="18" charset="0"/>
                <a:cs typeface="Times New Roman" pitchFamily="18" charset="0"/>
              </a:rPr>
              <a:t>Once scope has been identified it is reasonable to ask: “Can we build software to meet this scope? Is the project feasible?”</a:t>
            </a:r>
          </a:p>
          <a:p>
            <a:pPr algn="just"/>
            <a:r>
              <a:rPr lang="en-US" sz="2400" dirty="0">
                <a:latin typeface="Times New Roman" pitchFamily="18" charset="0"/>
                <a:cs typeface="Times New Roman" pitchFamily="18" charset="0"/>
              </a:rPr>
              <a:t>Software feasibility has four solid dimensions: </a:t>
            </a:r>
          </a:p>
          <a:p>
            <a:pPr algn="just"/>
            <a:r>
              <a:rPr lang="en-US" sz="2400" i="1" dirty="0">
                <a:latin typeface="Times New Roman" pitchFamily="18" charset="0"/>
                <a:cs typeface="Times New Roman" pitchFamily="18" charset="0"/>
              </a:rPr>
              <a:t>Technology—</a:t>
            </a:r>
            <a:r>
              <a:rPr lang="en-US" sz="2400" dirty="0">
                <a:latin typeface="Times New Roman" pitchFamily="18" charset="0"/>
                <a:cs typeface="Times New Roman" pitchFamily="18" charset="0"/>
              </a:rPr>
              <a:t>Is a project technically feasible? Is it within the state of the art? Can defects be reduced to a level matching the application’s needs? </a:t>
            </a:r>
          </a:p>
          <a:p>
            <a:pPr algn="just"/>
            <a:r>
              <a:rPr lang="en-US" sz="2400" i="1" dirty="0">
                <a:latin typeface="Times New Roman" pitchFamily="18" charset="0"/>
                <a:cs typeface="Times New Roman" pitchFamily="18" charset="0"/>
              </a:rPr>
              <a:t>Finance—Is it financially feasible? Can development </a:t>
            </a:r>
            <a:r>
              <a:rPr lang="en-US" sz="2400" dirty="0">
                <a:latin typeface="Times New Roman" pitchFamily="18" charset="0"/>
                <a:cs typeface="Times New Roman" pitchFamily="18" charset="0"/>
              </a:rPr>
              <a:t>be completed at a cost the software organization, its client, or the market can afford? </a:t>
            </a:r>
          </a:p>
          <a:p>
            <a:pPr algn="just"/>
            <a:r>
              <a:rPr lang="en-US" sz="2400" i="1" dirty="0">
                <a:latin typeface="Times New Roman" pitchFamily="18" charset="0"/>
                <a:cs typeface="Times New Roman" pitchFamily="18" charset="0"/>
              </a:rPr>
              <a:t>Time—Will the project’s time-to-market beat the competition?</a:t>
            </a:r>
          </a:p>
          <a:p>
            <a:pPr algn="just"/>
            <a:r>
              <a:rPr lang="en-US" sz="2400" i="1" dirty="0">
                <a:latin typeface="Times New Roman" pitchFamily="18" charset="0"/>
                <a:cs typeface="Times New Roman" pitchFamily="18" charset="0"/>
              </a:rPr>
              <a:t>Resources—Does </a:t>
            </a:r>
            <a:r>
              <a:rPr lang="en-US" sz="2400" dirty="0">
                <a:latin typeface="Times New Roman" pitchFamily="18" charset="0"/>
                <a:cs typeface="Times New Roman" pitchFamily="18" charset="0"/>
              </a:rPr>
              <a:t>the organization have the resources needed to succeed?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Estimation for Software Project</a:t>
            </a:r>
          </a:p>
        </p:txBody>
      </p:sp>
      <p:sp>
        <p:nvSpPr>
          <p:cNvPr id="3" name="Content Placeholder 2"/>
          <p:cNvSpPr>
            <a:spLocks noGrp="1"/>
          </p:cNvSpPr>
          <p:nvPr>
            <p:ph idx="1"/>
          </p:nvPr>
        </p:nvSpPr>
        <p:spPr>
          <a:xfrm>
            <a:off x="457200" y="1143000"/>
            <a:ext cx="8229600" cy="4800600"/>
          </a:xfrm>
        </p:spPr>
        <p:txBody>
          <a:bodyPr>
            <a:normAutofit fontScale="92500" lnSpcReduction="10000"/>
          </a:bodyPr>
          <a:lstStyle/>
          <a:p>
            <a:pPr>
              <a:buNone/>
            </a:pPr>
            <a:r>
              <a:rPr lang="en-US" sz="2600" u="sng" dirty="0"/>
              <a:t>RESOURCES</a:t>
            </a:r>
          </a:p>
          <a:p>
            <a:pPr algn="just"/>
            <a:r>
              <a:rPr lang="en-US" sz="2600" dirty="0">
                <a:latin typeface="Times New Roman" pitchFamily="18" charset="0"/>
                <a:cs typeface="Times New Roman" pitchFamily="18" charset="0"/>
              </a:rPr>
              <a:t>The second planning task is estimation of the resources required to accomplish the software development effort. The three major categories of software engineering resources—people, reusable software components, and the development environment.</a:t>
            </a:r>
          </a:p>
          <a:p>
            <a:pPr algn="just"/>
            <a:r>
              <a:rPr lang="en-US" sz="2600" dirty="0">
                <a:latin typeface="Times New Roman" pitchFamily="18" charset="0"/>
                <a:cs typeface="Times New Roman" pitchFamily="18" charset="0"/>
              </a:rPr>
              <a:t>Each resource is specified with four characteristics: description of the resource, a statement of availability, time when the resource will be required, and duration of time that the resource will be applied. </a:t>
            </a:r>
          </a:p>
          <a:p>
            <a:pPr algn="just"/>
            <a:r>
              <a:rPr lang="en-US" sz="2600" dirty="0">
                <a:latin typeface="Times New Roman" pitchFamily="18" charset="0"/>
                <a:cs typeface="Times New Roman" pitchFamily="18" charset="0"/>
              </a:rPr>
              <a:t>The last two characteristics can be viewed as a </a:t>
            </a:r>
            <a:r>
              <a:rPr lang="en-US" sz="2600" i="1" dirty="0">
                <a:latin typeface="Times New Roman" pitchFamily="18" charset="0"/>
                <a:cs typeface="Times New Roman" pitchFamily="18" charset="0"/>
              </a:rPr>
              <a:t>time window. Availability of </a:t>
            </a:r>
            <a:r>
              <a:rPr lang="en-US" sz="2600" dirty="0">
                <a:latin typeface="Times New Roman" pitchFamily="18" charset="0"/>
                <a:cs typeface="Times New Roman" pitchFamily="18" charset="0"/>
              </a:rPr>
              <a:t>the resource for a specified window must be established at the earliest practical time</a:t>
            </a:r>
            <a:r>
              <a:rPr lang="en-US" sz="2600" dirty="0"/>
              <a:t>.</a:t>
            </a:r>
            <a:endParaRPr lang="en-US" sz="2600" u="sng"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Estimation for Software Project</a:t>
            </a:r>
          </a:p>
        </p:txBody>
      </p:sp>
      <p:pic>
        <p:nvPicPr>
          <p:cNvPr id="1026" name="Picture 2"/>
          <p:cNvPicPr>
            <a:picLocks noGrp="1" noChangeAspect="1" noChangeArrowheads="1"/>
          </p:cNvPicPr>
          <p:nvPr>
            <p:ph idx="1"/>
          </p:nvPr>
        </p:nvPicPr>
        <p:blipFill>
          <a:blip r:embed="rId2"/>
          <a:srcRect/>
          <a:stretch>
            <a:fillRect/>
          </a:stretch>
        </p:blipFill>
        <p:spPr bwMode="auto">
          <a:xfrm>
            <a:off x="381000" y="1524000"/>
            <a:ext cx="8534400" cy="541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Estimation for Software Project</a:t>
            </a:r>
          </a:p>
        </p:txBody>
      </p:sp>
      <p:sp>
        <p:nvSpPr>
          <p:cNvPr id="3" name="Content Placeholder 2"/>
          <p:cNvSpPr>
            <a:spLocks noGrp="1"/>
          </p:cNvSpPr>
          <p:nvPr>
            <p:ph idx="1"/>
          </p:nvPr>
        </p:nvSpPr>
        <p:spPr>
          <a:xfrm>
            <a:off x="457200" y="1600200"/>
            <a:ext cx="8229600" cy="4389120"/>
          </a:xfrm>
        </p:spPr>
        <p:txBody>
          <a:bodyPr>
            <a:normAutofit/>
          </a:bodyPr>
          <a:lstStyle/>
          <a:p>
            <a:pPr algn="just">
              <a:buNone/>
            </a:pPr>
            <a:r>
              <a:rPr lang="en-US" sz="2400" b="1" dirty="0">
                <a:latin typeface="Times New Roman" pitchFamily="18" charset="0"/>
                <a:cs typeface="Times New Roman" pitchFamily="18" charset="0"/>
              </a:rPr>
              <a:t>Human Resources</a:t>
            </a:r>
          </a:p>
          <a:p>
            <a:pPr algn="just"/>
            <a:r>
              <a:rPr lang="en-US" sz="2400" dirty="0">
                <a:latin typeface="Times New Roman" pitchFamily="18" charset="0"/>
                <a:cs typeface="Times New Roman" pitchFamily="18" charset="0"/>
              </a:rPr>
              <a:t>The planner begins by evaluating software scope and selecting the skills required to complete development.</a:t>
            </a:r>
          </a:p>
          <a:p>
            <a:pPr algn="just"/>
            <a:r>
              <a:rPr lang="en-US" sz="2400" dirty="0">
                <a:latin typeface="Times New Roman" pitchFamily="18" charset="0"/>
                <a:cs typeface="Times New Roman" pitchFamily="18" charset="0"/>
              </a:rPr>
              <a:t>Both organizational position (e.g., manager, senior software engineer) and specialty (e.g., telecommunications, database, client-server) are specified.</a:t>
            </a:r>
          </a:p>
          <a:p>
            <a:pPr algn="just"/>
            <a:r>
              <a:rPr lang="en-US" sz="2400" dirty="0">
                <a:latin typeface="Times New Roman" pitchFamily="18" charset="0"/>
                <a:cs typeface="Times New Roman" pitchFamily="18" charset="0"/>
              </a:rPr>
              <a:t>For relatively small projects, a single individual may perform all software engineering tasks, consulting with specialists as required. For larger projects, the software team may be geographically dispersed across a number of different locations.</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for Software Project</a:t>
            </a: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The number of people required for a software project can be determined only after an estimate of development effort is made.</a:t>
            </a:r>
          </a:p>
          <a:p>
            <a:pPr algn="just">
              <a:buNone/>
            </a:pP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Reusable Software Resources</a:t>
            </a:r>
          </a:p>
          <a:p>
            <a:pPr algn="just"/>
            <a:r>
              <a:rPr lang="en-US" sz="2400" dirty="0">
                <a:latin typeface="Times New Roman" pitchFamily="18" charset="0"/>
                <a:cs typeface="Times New Roman" pitchFamily="18" charset="0"/>
              </a:rPr>
              <a:t>Component-based software engineering  emphasizes reusability—that is, the creation and reuse of software building blocks.</a:t>
            </a:r>
          </a:p>
          <a:p>
            <a:pPr algn="just"/>
            <a:r>
              <a:rPr lang="en-US" sz="2400" dirty="0">
                <a:latin typeface="Times New Roman" pitchFamily="18" charset="0"/>
                <a:cs typeface="Times New Roman" pitchFamily="18" charset="0"/>
              </a:rPr>
              <a:t>Such building blocks, often called components, must be cataloged for easy reference, standardized for easy application, and validated for easy integration.</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Estimation for Software Project</a:t>
            </a:r>
          </a:p>
        </p:txBody>
      </p:sp>
      <p:sp>
        <p:nvSpPr>
          <p:cNvPr id="3" name="Content Placeholder 2"/>
          <p:cNvSpPr>
            <a:spLocks noGrp="1"/>
          </p:cNvSpPr>
          <p:nvPr>
            <p:ph idx="1"/>
          </p:nvPr>
        </p:nvSpPr>
        <p:spPr>
          <a:xfrm>
            <a:off x="457200" y="1447800"/>
            <a:ext cx="8229600" cy="4389120"/>
          </a:xfrm>
        </p:spPr>
        <p:txBody>
          <a:bodyPr>
            <a:noAutofit/>
          </a:bodyPr>
          <a:lstStyle/>
          <a:p>
            <a:pPr algn="just"/>
            <a:r>
              <a:rPr lang="en-US" sz="2400" dirty="0">
                <a:latin typeface="Times New Roman" pitchFamily="18" charset="0"/>
                <a:cs typeface="Times New Roman" pitchFamily="18" charset="0"/>
              </a:rPr>
              <a:t>Bennatan suggests four software resource categories that should be </a:t>
            </a:r>
            <a:r>
              <a:rPr lang="en-US" sz="2400" dirty="0" smtClean="0">
                <a:latin typeface="Times New Roman" pitchFamily="18" charset="0"/>
                <a:cs typeface="Times New Roman" pitchFamily="18" charset="0"/>
              </a:rPr>
              <a:t>considered </a:t>
            </a:r>
            <a:r>
              <a:rPr lang="en-US" sz="2400" dirty="0">
                <a:latin typeface="Times New Roman" pitchFamily="18" charset="0"/>
                <a:cs typeface="Times New Roman" pitchFamily="18" charset="0"/>
              </a:rPr>
              <a:t>as planning proceeds:</a:t>
            </a:r>
          </a:p>
          <a:p>
            <a:pPr algn="just"/>
            <a:r>
              <a:rPr lang="en-US" sz="2400" b="1" dirty="0">
                <a:latin typeface="Times New Roman" pitchFamily="18" charset="0"/>
                <a:cs typeface="Times New Roman" pitchFamily="18" charset="0"/>
              </a:rPr>
              <a:t>Off-the-shelf</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components</a:t>
            </a:r>
            <a:r>
              <a:rPr lang="en-US" sz="2400" b="1" i="1" dirty="0">
                <a:latin typeface="Times New Roman" pitchFamily="18" charset="0"/>
                <a:cs typeface="Times New Roman" pitchFamily="18" charset="0"/>
              </a:rPr>
              <a:t>:</a:t>
            </a: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Existing software that can be acquired from a third party or from a past project. COTS (commercial off-the-shelf) components are purchased from a third party, are ready for use on the current project, and have been fully validated.</a:t>
            </a:r>
          </a:p>
          <a:p>
            <a:pPr algn="just"/>
            <a:r>
              <a:rPr lang="en-US" sz="2400" b="1" dirty="0">
                <a:latin typeface="Times New Roman" pitchFamily="18" charset="0"/>
                <a:cs typeface="Times New Roman" pitchFamily="18" charset="0"/>
              </a:rPr>
              <a:t>Full-experience components: </a:t>
            </a:r>
            <a:r>
              <a:rPr lang="en-US" sz="2400" dirty="0">
                <a:latin typeface="Times New Roman" pitchFamily="18" charset="0"/>
                <a:cs typeface="Times New Roman" pitchFamily="18" charset="0"/>
              </a:rPr>
              <a:t>Existing specifications, designs, code, or test data developed for past projects that are similar to the software to be built for the current project. Members of the current software team have had full experience in the application area represented by these components. Therefore, modifications required for full-experience components will be relatively low risk.</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for Software Project</a:t>
            </a:r>
          </a:p>
        </p:txBody>
      </p:sp>
      <p:sp>
        <p:nvSpPr>
          <p:cNvPr id="3" name="Content Placeholder 2"/>
          <p:cNvSpPr>
            <a:spLocks noGrp="1"/>
          </p:cNvSpPr>
          <p:nvPr>
            <p:ph idx="1"/>
          </p:nvPr>
        </p:nvSpPr>
        <p:spPr/>
        <p:txBody>
          <a:bodyPr>
            <a:normAutofit/>
          </a:bodyPr>
          <a:lstStyle/>
          <a:p>
            <a:pPr algn="just"/>
            <a:r>
              <a:rPr lang="en-US" sz="2400" b="1" dirty="0">
                <a:latin typeface="Times New Roman" panose="02020603050405020304" pitchFamily="18" charset="0"/>
                <a:cs typeface="Times New Roman" panose="02020603050405020304" pitchFamily="18" charset="0"/>
              </a:rPr>
              <a:t>Partial-experience components:</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Existing specifications, designs, code, or test data developed for past projects that are related to the software to be built for the current project but will require substantial modification. Members of the current software team have only limited experience in the application area represented by these components. Therefore, modifications required for partial-experience components have a fair degree of risk.</a:t>
            </a:r>
          </a:p>
          <a:p>
            <a:pPr algn="just"/>
            <a:r>
              <a:rPr lang="en-US" sz="2400" b="1" dirty="0">
                <a:latin typeface="Times New Roman" panose="02020603050405020304" pitchFamily="18" charset="0"/>
                <a:cs typeface="Times New Roman" panose="02020603050405020304" pitchFamily="18" charset="0"/>
              </a:rPr>
              <a:t>New components:</a:t>
            </a:r>
            <a:r>
              <a:rPr lang="en-US" sz="2400" b="1"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Software components must be built by the software team specifically for the needs of the current project.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for Software Project</a:t>
            </a:r>
          </a:p>
        </p:txBody>
      </p:sp>
      <p:sp>
        <p:nvSpPr>
          <p:cNvPr id="3" name="Content Placeholder 2"/>
          <p:cNvSpPr>
            <a:spLocks noGrp="1"/>
          </p:cNvSpPr>
          <p:nvPr>
            <p:ph idx="1"/>
          </p:nvPr>
        </p:nvSpPr>
        <p:spPr/>
        <p:txBody>
          <a:bodyPr>
            <a:normAutofit/>
          </a:bodyPr>
          <a:lstStyle/>
          <a:p>
            <a:pPr>
              <a:buNone/>
            </a:pPr>
            <a:r>
              <a:rPr lang="en-US" sz="2400" b="1" dirty="0">
                <a:latin typeface="Times New Roman" pitchFamily="18" charset="0"/>
                <a:cs typeface="Times New Roman" pitchFamily="18" charset="0"/>
              </a:rPr>
              <a:t>Environmental Resources</a:t>
            </a:r>
          </a:p>
          <a:p>
            <a:pPr algn="just"/>
            <a:r>
              <a:rPr lang="en-US" sz="2400" dirty="0">
                <a:latin typeface="Times New Roman" pitchFamily="18" charset="0"/>
                <a:cs typeface="Times New Roman" pitchFamily="18" charset="0"/>
              </a:rPr>
              <a:t>The environment that supports a software project, often called the software engineering environment (SEE), incorporates hardware and software. </a:t>
            </a:r>
          </a:p>
          <a:p>
            <a:pPr algn="just"/>
            <a:r>
              <a:rPr lang="en-US" sz="2400" dirty="0">
                <a:latin typeface="Times New Roman" pitchFamily="18" charset="0"/>
                <a:cs typeface="Times New Roman" pitchFamily="18" charset="0"/>
              </a:rPr>
              <a:t>Hardware provides a platform that supports the tools (software) required to produce the work products that are an outcome of good software engineering practice.</a:t>
            </a:r>
          </a:p>
          <a:p>
            <a:pPr algn="just"/>
            <a:r>
              <a:rPr lang="en-US" sz="2400" dirty="0">
                <a:latin typeface="Times New Roman" pitchFamily="18" charset="0"/>
                <a:cs typeface="Times New Roman" pitchFamily="18" charset="0"/>
              </a:rPr>
              <a:t>Because most software organizations have multiple constituencies that require access to the SEE, you must prescribe the time window required for hardware and software and verify that these resources will be available.</a:t>
            </a:r>
            <a:endParaRPr lang="en-US" sz="2400" b="1"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for Software Project</a:t>
            </a: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When a computer-based system (incorporating specialized hardware and software) is to be engineered, the software team may require access to hardware elements being developed by other engineering teams. For example, software for a robotic device used within a manufacturing cell may require a specific robot (e.g., a robotic welder) as part of the validation test step.</a:t>
            </a:r>
          </a:p>
          <a:p>
            <a:pPr algn="just"/>
            <a:r>
              <a:rPr lang="en-US" sz="2400" dirty="0">
                <a:latin typeface="Times New Roman" pitchFamily="18" charset="0"/>
                <a:cs typeface="Times New Roman" pitchFamily="18" charset="0"/>
              </a:rPr>
              <a:t>Each hardware element must be specified as part of planning.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Estimation for Software Project</a:t>
            </a:r>
          </a:p>
        </p:txBody>
      </p:sp>
      <p:sp>
        <p:nvSpPr>
          <p:cNvPr id="3" name="Content Placeholder 2"/>
          <p:cNvSpPr>
            <a:spLocks noGrp="1"/>
          </p:cNvSpPr>
          <p:nvPr>
            <p:ph idx="1"/>
          </p:nvPr>
        </p:nvSpPr>
        <p:spPr>
          <a:xfrm>
            <a:off x="457200" y="1676400"/>
            <a:ext cx="8229600" cy="4389120"/>
          </a:xfrm>
        </p:spPr>
        <p:txBody>
          <a:bodyPr>
            <a:normAutofit lnSpcReduction="10000"/>
          </a:bodyPr>
          <a:lstStyle/>
          <a:p>
            <a:pPr algn="just"/>
            <a:r>
              <a:rPr lang="en-US" sz="2400" dirty="0">
                <a:latin typeface="Times New Roman" pitchFamily="18" charset="0"/>
                <a:cs typeface="Times New Roman" pitchFamily="18" charset="0"/>
              </a:rPr>
              <a:t>A real need for software has been established; stakeholders are onboard, software engineers are ready to start, and the project is about to begin. </a:t>
            </a:r>
          </a:p>
          <a:p>
            <a:pPr algn="just"/>
            <a:r>
              <a:rPr lang="en-US" sz="2400" dirty="0">
                <a:latin typeface="Times New Roman" pitchFamily="18" charset="0"/>
                <a:cs typeface="Times New Roman" pitchFamily="18" charset="0"/>
              </a:rPr>
              <a:t>Project planning encompasses five major activities—estimation, scheduling, risk analysis, quality management planning, and change management planning. </a:t>
            </a:r>
          </a:p>
          <a:p>
            <a:pPr algn="just"/>
            <a:r>
              <a:rPr lang="en-US" sz="2400" dirty="0">
                <a:latin typeface="Times New Roman" pitchFamily="18" charset="0"/>
                <a:cs typeface="Times New Roman" pitchFamily="18" charset="0"/>
              </a:rPr>
              <a:t>Attempt to determine how much money, effort, resources, and time it will take to build a specific software-based system or product.</a:t>
            </a:r>
          </a:p>
          <a:p>
            <a:pPr algn="just"/>
            <a:r>
              <a:rPr lang="en-US" sz="2400" dirty="0">
                <a:latin typeface="Times New Roman" pitchFamily="18" charset="0"/>
                <a:cs typeface="Times New Roman" pitchFamily="18" charset="0"/>
              </a:rPr>
              <a:t>Software project managers—using information solicited from project stakeholders and software metrics data collected from past projects.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for Software Project</a:t>
            </a:r>
          </a:p>
        </p:txBody>
      </p:sp>
      <p:sp>
        <p:nvSpPr>
          <p:cNvPr id="3" name="Content Placeholder 2"/>
          <p:cNvSpPr>
            <a:spLocks noGrp="1"/>
          </p:cNvSpPr>
          <p:nvPr>
            <p:ph idx="1"/>
          </p:nvPr>
        </p:nvSpPr>
        <p:spPr/>
        <p:txBody>
          <a:bodyPr>
            <a:normAutofit/>
          </a:bodyPr>
          <a:lstStyle/>
          <a:p>
            <a:pPr>
              <a:buNone/>
            </a:pPr>
            <a:r>
              <a:rPr lang="en-US" sz="2400" b="1" dirty="0">
                <a:latin typeface="Times New Roman" pitchFamily="18" charset="0"/>
                <a:cs typeface="Times New Roman" pitchFamily="18" charset="0"/>
              </a:rPr>
              <a:t>SOFTWARE PROJECT ESTIMATION</a:t>
            </a:r>
          </a:p>
          <a:p>
            <a:pPr algn="just"/>
            <a:r>
              <a:rPr lang="en-US" sz="2400" dirty="0">
                <a:latin typeface="Times New Roman" pitchFamily="18" charset="0"/>
                <a:cs typeface="Times New Roman" pitchFamily="18" charset="0"/>
              </a:rPr>
              <a:t>Too many variables—human, technical, environmental, political—can affect the ultimate cost of software and effort applied to develop it.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However</a:t>
            </a:r>
            <a:r>
              <a:rPr lang="en-US" sz="2400" dirty="0">
                <a:latin typeface="Times New Roman" pitchFamily="18" charset="0"/>
                <a:cs typeface="Times New Roman" pitchFamily="18" charset="0"/>
              </a:rPr>
              <a:t>, software project estimation can be transformed from a black art to a series of systematic steps that provide estimates with acceptable risk.</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for Software Project</a:t>
            </a: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To achieve reliable cost and effort estimates, a number of options arise:</a:t>
            </a:r>
          </a:p>
          <a:p>
            <a:pPr algn="just">
              <a:buNone/>
            </a:pPr>
            <a:r>
              <a:rPr lang="en-US" sz="2400" dirty="0">
                <a:latin typeface="Times New Roman" pitchFamily="18" charset="0"/>
                <a:cs typeface="Times New Roman" pitchFamily="18" charset="0"/>
              </a:rPr>
              <a:t>1.  Delay estimation until late in the project.</a:t>
            </a:r>
          </a:p>
          <a:p>
            <a:pPr algn="just">
              <a:buNone/>
            </a:pPr>
            <a:r>
              <a:rPr lang="en-US" sz="2400" dirty="0">
                <a:latin typeface="Times New Roman" pitchFamily="18" charset="0"/>
                <a:cs typeface="Times New Roman" pitchFamily="18" charset="0"/>
              </a:rPr>
              <a:t>2. Base estimates on similar projects that have already been completed.</a:t>
            </a:r>
          </a:p>
          <a:p>
            <a:pPr algn="just">
              <a:buNone/>
            </a:pPr>
            <a:r>
              <a:rPr lang="en-US" sz="2400" dirty="0">
                <a:latin typeface="Times New Roman" pitchFamily="18" charset="0"/>
                <a:cs typeface="Times New Roman" pitchFamily="18" charset="0"/>
              </a:rPr>
              <a:t>3. Use relatively simple decomposition techniques to generate project cost and effort estimates.</a:t>
            </a:r>
          </a:p>
          <a:p>
            <a:pPr algn="just">
              <a:buNone/>
            </a:pPr>
            <a:r>
              <a:rPr lang="en-US" sz="2400" dirty="0">
                <a:latin typeface="Times New Roman" pitchFamily="18" charset="0"/>
                <a:cs typeface="Times New Roman" pitchFamily="18" charset="0"/>
              </a:rPr>
              <a:t>4. Use one or more empirical models for software cost and effort estimation.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for Software Project</a:t>
            </a:r>
          </a:p>
        </p:txBody>
      </p:sp>
      <p:sp>
        <p:nvSpPr>
          <p:cNvPr id="3" name="Content Placeholder 2"/>
          <p:cNvSpPr>
            <a:spLocks noGrp="1"/>
          </p:cNvSpPr>
          <p:nvPr>
            <p:ph idx="1"/>
          </p:nvPr>
        </p:nvSpPr>
        <p:spPr/>
        <p:txBody>
          <a:bodyPr>
            <a:normAutofit lnSpcReduction="10000"/>
          </a:bodyPr>
          <a:lstStyle/>
          <a:p>
            <a:pPr>
              <a:buNone/>
            </a:pPr>
            <a:r>
              <a:rPr lang="en-US" sz="2400" b="1" dirty="0">
                <a:latin typeface="Times New Roman" pitchFamily="18" charset="0"/>
                <a:cs typeface="Times New Roman" pitchFamily="18" charset="0"/>
              </a:rPr>
              <a:t>DECOMPOSITION TECHNIQUES</a:t>
            </a:r>
          </a:p>
          <a:p>
            <a:pPr algn="just"/>
            <a:r>
              <a:rPr lang="en-US" sz="2400" dirty="0">
                <a:latin typeface="Times New Roman" pitchFamily="18" charset="0"/>
                <a:cs typeface="Times New Roman" pitchFamily="18" charset="0"/>
              </a:rPr>
              <a:t>Software project estimation is a form of problem solving, and in most cases, the problem to be solved is too complex to be considered in one piece. </a:t>
            </a:r>
          </a:p>
          <a:p>
            <a:pPr algn="just"/>
            <a:r>
              <a:rPr lang="en-US" sz="2400" dirty="0">
                <a:latin typeface="Times New Roman" pitchFamily="18" charset="0"/>
                <a:cs typeface="Times New Roman" pitchFamily="18" charset="0"/>
              </a:rPr>
              <a:t>For this reason, you should decompose the problem, recharacterizing it as a set of smaller problems.</a:t>
            </a:r>
          </a:p>
          <a:p>
            <a:pPr algn="just"/>
            <a:r>
              <a:rPr lang="en-US" sz="2400" dirty="0">
                <a:latin typeface="Times New Roman" pitchFamily="18" charset="0"/>
                <a:cs typeface="Times New Roman" pitchFamily="18" charset="0"/>
              </a:rPr>
              <a:t>The decomposition approach can be discussed in two different points of view: decomposition of the problem and decomposition of the process. </a:t>
            </a:r>
          </a:p>
          <a:p>
            <a:pPr algn="just"/>
            <a:r>
              <a:rPr lang="en-US" sz="2400" dirty="0">
                <a:latin typeface="Times New Roman" pitchFamily="18" charset="0"/>
                <a:cs typeface="Times New Roman" pitchFamily="18" charset="0"/>
              </a:rPr>
              <a:t>Estimation uses one or both forms of partitioning. But before an estimate can be made, you must understand the scope of the software to be built and generate an estimate of its “size.”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for Software Project</a:t>
            </a:r>
          </a:p>
        </p:txBody>
      </p:sp>
      <p:sp>
        <p:nvSpPr>
          <p:cNvPr id="3" name="Content Placeholder 2"/>
          <p:cNvSpPr>
            <a:spLocks noGrp="1"/>
          </p:cNvSpPr>
          <p:nvPr>
            <p:ph idx="1"/>
          </p:nvPr>
        </p:nvSpPr>
        <p:spPr/>
        <p:txBody>
          <a:bodyPr>
            <a:normAutofit fontScale="92500" lnSpcReduction="20000"/>
          </a:bodyPr>
          <a:lstStyle/>
          <a:p>
            <a:pPr>
              <a:buNone/>
            </a:pPr>
            <a:r>
              <a:rPr lang="en-US" b="1" dirty="0">
                <a:latin typeface="Times New Roman" pitchFamily="18" charset="0"/>
                <a:cs typeface="Times New Roman" pitchFamily="18" charset="0"/>
              </a:rPr>
              <a:t>Software Sizing</a:t>
            </a:r>
          </a:p>
          <a:p>
            <a:pPr>
              <a:buNone/>
            </a:pPr>
            <a:r>
              <a:rPr lang="en-US" sz="2400" dirty="0">
                <a:latin typeface="Times New Roman" pitchFamily="18" charset="0"/>
                <a:cs typeface="Times New Roman" pitchFamily="18" charset="0"/>
              </a:rPr>
              <a:t>	</a:t>
            </a:r>
            <a:r>
              <a:rPr lang="en-US" dirty="0">
                <a:latin typeface="Times New Roman" pitchFamily="18" charset="0"/>
                <a:cs typeface="Times New Roman" pitchFamily="18" charset="0"/>
              </a:rPr>
              <a:t>The accuracy of a software project estimate is predicated on a number of things:</a:t>
            </a:r>
          </a:p>
          <a:p>
            <a:pPr>
              <a:buNone/>
            </a:pPr>
            <a:r>
              <a:rPr lang="en-US" dirty="0">
                <a:latin typeface="Times New Roman" pitchFamily="18" charset="0"/>
                <a:cs typeface="Times New Roman" pitchFamily="18" charset="0"/>
              </a:rPr>
              <a:t>(1) the degree to which you have properly estimated the size of the product to be built;</a:t>
            </a:r>
          </a:p>
          <a:p>
            <a:pPr>
              <a:buNone/>
            </a:pPr>
            <a:r>
              <a:rPr lang="en-US" dirty="0">
                <a:latin typeface="Times New Roman" pitchFamily="18" charset="0"/>
                <a:cs typeface="Times New Roman" pitchFamily="18" charset="0"/>
              </a:rPr>
              <a:t>(2) the ability to translate the size estimate into human effort, calendar time, and dollars (a function of the availability of reliable software metrics from past projects);</a:t>
            </a:r>
          </a:p>
          <a:p>
            <a:pPr>
              <a:buNone/>
            </a:pPr>
            <a:r>
              <a:rPr lang="en-US" dirty="0">
                <a:latin typeface="Times New Roman" pitchFamily="18" charset="0"/>
                <a:cs typeface="Times New Roman" pitchFamily="18" charset="0"/>
              </a:rPr>
              <a:t>(3) the degree to which the project plan reflects the abilities of the software team; </a:t>
            </a:r>
          </a:p>
          <a:p>
            <a:pPr>
              <a:buNone/>
            </a:pPr>
            <a:r>
              <a:rPr lang="en-US" dirty="0">
                <a:latin typeface="Times New Roman" pitchFamily="18" charset="0"/>
                <a:cs typeface="Times New Roman" pitchFamily="18" charset="0"/>
              </a:rPr>
              <a:t>(4) the stability of product requirements and the environment that supports the software engineering effort.</a:t>
            </a:r>
            <a:endParaRPr lang="en-US" b="1"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for Software Project</a:t>
            </a: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Consider the </a:t>
            </a:r>
            <a:r>
              <a:rPr lang="en-US" sz="2400" i="1" dirty="0">
                <a:latin typeface="Times New Roman" pitchFamily="18" charset="0"/>
                <a:cs typeface="Times New Roman" pitchFamily="18" charset="0"/>
              </a:rPr>
              <a:t>software sizing problem. Because a project estimate </a:t>
            </a:r>
            <a:r>
              <a:rPr lang="en-US" sz="2400" dirty="0">
                <a:latin typeface="Times New Roman" pitchFamily="18" charset="0"/>
                <a:cs typeface="Times New Roman" pitchFamily="18" charset="0"/>
              </a:rPr>
              <a:t>is only as good as the estimate of the size of the work to be accomplished, sizing represents your first major challenge as a planner.</a:t>
            </a:r>
          </a:p>
          <a:p>
            <a:pPr algn="just"/>
            <a:r>
              <a:rPr lang="en-US" sz="2400" dirty="0">
                <a:latin typeface="Times New Roman" pitchFamily="18" charset="0"/>
                <a:cs typeface="Times New Roman" pitchFamily="18" charset="0"/>
              </a:rPr>
              <a:t>In the context of project planning, size refers to a quantifiable outcome of the software project.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If </a:t>
            </a:r>
            <a:r>
              <a:rPr lang="en-US" sz="2400" dirty="0">
                <a:latin typeface="Times New Roman" pitchFamily="18" charset="0"/>
                <a:cs typeface="Times New Roman" pitchFamily="18" charset="0"/>
              </a:rPr>
              <a:t>a direct approach is taken, size can be measured in lines of code (LOC).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If </a:t>
            </a:r>
            <a:r>
              <a:rPr lang="en-US" sz="2400" dirty="0">
                <a:latin typeface="Times New Roman" pitchFamily="18" charset="0"/>
                <a:cs typeface="Times New Roman" pitchFamily="18" charset="0"/>
              </a:rPr>
              <a:t>an indirect approach is chosen, size is represented as function points (FP).</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for Software Project</a:t>
            </a:r>
          </a:p>
        </p:txBody>
      </p:sp>
      <p:sp>
        <p:nvSpPr>
          <p:cNvPr id="3" name="Content Placeholder 2"/>
          <p:cNvSpPr>
            <a:spLocks noGrp="1"/>
          </p:cNvSpPr>
          <p:nvPr>
            <p:ph idx="1"/>
          </p:nvPr>
        </p:nvSpPr>
        <p:spPr/>
        <p:txBody>
          <a:bodyPr>
            <a:normAutofit/>
          </a:bodyPr>
          <a:lstStyle/>
          <a:p>
            <a:pPr algn="just">
              <a:buNone/>
            </a:pPr>
            <a:r>
              <a:rPr lang="en-US" dirty="0"/>
              <a:t>	</a:t>
            </a:r>
            <a:r>
              <a:rPr lang="en-US" sz="2400" dirty="0">
                <a:latin typeface="Times New Roman" pitchFamily="18" charset="0"/>
                <a:cs typeface="Times New Roman" pitchFamily="18" charset="0"/>
              </a:rPr>
              <a:t>Putnam and Myers suggest four different approaches to the sizing problem:</a:t>
            </a:r>
          </a:p>
          <a:p>
            <a:pPr algn="just">
              <a:buNone/>
            </a:pPr>
            <a:r>
              <a:rPr lang="en-US" sz="2400" dirty="0">
                <a:latin typeface="Times New Roman" pitchFamily="18" charset="0"/>
                <a:cs typeface="Times New Roman" pitchFamily="18" charset="0"/>
              </a:rPr>
              <a:t>1</a:t>
            </a:r>
            <a:r>
              <a:rPr lang="en-US" sz="2400" b="1" dirty="0">
                <a:latin typeface="Times New Roman" pitchFamily="18" charset="0"/>
                <a:cs typeface="Times New Roman" pitchFamily="18" charset="0"/>
              </a:rPr>
              <a:t>) Fuzzy logic sizing:</a:t>
            </a:r>
            <a:r>
              <a:rPr lang="en-US" sz="2400" dirty="0">
                <a:latin typeface="Times New Roman" pitchFamily="18" charset="0"/>
                <a:cs typeface="Times New Roman" pitchFamily="18" charset="0"/>
              </a:rPr>
              <a:t> This approach uses the approximate reasoning techniques that are the foundation of fuzzy logic. To apply this approach, the planner must identify the type of application, establish its magnitude on a qualitative scale, and then refine the magnitude within the original range.</a:t>
            </a:r>
          </a:p>
          <a:p>
            <a:pPr algn="just">
              <a:buNone/>
            </a:pPr>
            <a:r>
              <a:rPr lang="en-US" sz="2400" dirty="0">
                <a:latin typeface="Times New Roman" pitchFamily="18" charset="0"/>
                <a:cs typeface="Times New Roman" pitchFamily="18" charset="0"/>
              </a:rPr>
              <a:t>2) </a:t>
            </a:r>
            <a:r>
              <a:rPr lang="en-US" sz="2400" b="1" dirty="0">
                <a:latin typeface="Times New Roman" pitchFamily="18" charset="0"/>
                <a:cs typeface="Times New Roman" pitchFamily="18" charset="0"/>
              </a:rPr>
              <a:t>Function point sizing:</a:t>
            </a:r>
            <a:r>
              <a:rPr lang="en-US" sz="2400" dirty="0">
                <a:latin typeface="Times New Roman" pitchFamily="18" charset="0"/>
                <a:cs typeface="Times New Roman" pitchFamily="18" charset="0"/>
              </a:rPr>
              <a:t> The planner develops estimates of the information domain characteristics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Estimation for Software Project</a:t>
            </a:r>
          </a:p>
        </p:txBody>
      </p:sp>
      <p:sp>
        <p:nvSpPr>
          <p:cNvPr id="3" name="Content Placeholder 2"/>
          <p:cNvSpPr>
            <a:spLocks noGrp="1"/>
          </p:cNvSpPr>
          <p:nvPr>
            <p:ph idx="1"/>
          </p:nvPr>
        </p:nvSpPr>
        <p:spPr>
          <a:xfrm>
            <a:off x="457200" y="1066800"/>
            <a:ext cx="8229600" cy="5715000"/>
          </a:xfrm>
        </p:spPr>
        <p:txBody>
          <a:bodyPr>
            <a:noAutofit/>
          </a:bodyPr>
          <a:lstStyle/>
          <a:p>
            <a:pPr marL="514350" indent="-514350" algn="just">
              <a:buAutoNum type="arabicParenR" startAt="3"/>
            </a:pPr>
            <a:r>
              <a:rPr lang="en-US" sz="2400" b="1" dirty="0">
                <a:latin typeface="Times New Roman" pitchFamily="18" charset="0"/>
                <a:cs typeface="Times New Roman" pitchFamily="18" charset="0"/>
              </a:rPr>
              <a:t>Standard component sizing: </a:t>
            </a:r>
            <a:r>
              <a:rPr lang="en-US" sz="2400" dirty="0">
                <a:latin typeface="Times New Roman" pitchFamily="18" charset="0"/>
                <a:cs typeface="Times New Roman" pitchFamily="18" charset="0"/>
              </a:rPr>
              <a:t>Software is composed of a number of different “standard components” that are generic to a particular application area. For example, the standard components for an information system are subsystems, modules, screens, reports, interactive programs, batch programs, and LOC. The project planner estimates the number of occurrences of each standard component and then uses historical project data to estimate the delivered size per standard component.</a:t>
            </a:r>
          </a:p>
          <a:p>
            <a:pPr marL="514350" indent="-514350" algn="just">
              <a:buAutoNum type="arabicParenR" startAt="3"/>
            </a:pPr>
            <a:r>
              <a:rPr lang="en-US" sz="2400" b="1" dirty="0">
                <a:latin typeface="Times New Roman" pitchFamily="18" charset="0"/>
                <a:cs typeface="Times New Roman" pitchFamily="18" charset="0"/>
              </a:rPr>
              <a:t>Change sizing:</a:t>
            </a:r>
            <a:r>
              <a:rPr lang="en-US" sz="2400" dirty="0">
                <a:latin typeface="Times New Roman" pitchFamily="18" charset="0"/>
                <a:cs typeface="Times New Roman" pitchFamily="18" charset="0"/>
              </a:rPr>
              <a:t> This approach is used when a project encompasses the use of existing software that must be modified in some way as part of a project. The planner estimates the number and type (e.g., reuse, adding code, changing code, deleting code) of modifications that must be accomplished.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for Software Project</a:t>
            </a:r>
          </a:p>
        </p:txBody>
      </p:sp>
      <p:sp>
        <p:nvSpPr>
          <p:cNvPr id="3" name="Content Placeholder 2"/>
          <p:cNvSpPr>
            <a:spLocks noGrp="1"/>
          </p:cNvSpPr>
          <p:nvPr>
            <p:ph idx="1"/>
          </p:nvPr>
        </p:nvSpPr>
        <p:spPr/>
        <p:txBody>
          <a:bodyPr>
            <a:normAutofit/>
          </a:bodyPr>
          <a:lstStyle/>
          <a:p>
            <a:pPr algn="just">
              <a:buNone/>
            </a:pPr>
            <a:r>
              <a:rPr lang="en-US" sz="2400" b="1" dirty="0">
                <a:latin typeface="Times New Roman" pitchFamily="18" charset="0"/>
                <a:cs typeface="Times New Roman" pitchFamily="18" charset="0"/>
              </a:rPr>
              <a:t>Problem-Based Estimation</a:t>
            </a:r>
          </a:p>
          <a:p>
            <a:pPr algn="just"/>
            <a:r>
              <a:rPr lang="en-US" sz="2400" dirty="0">
                <a:latin typeface="Times New Roman" pitchFamily="18" charset="0"/>
                <a:cs typeface="Times New Roman" pitchFamily="18" charset="0"/>
              </a:rPr>
              <a:t>Lines of code and function points were described as measures from which productivity metrics can be computed. LOC and FP data are used in two ways during software project estimation: (1) as estimation variables to “size” each element of the software and </a:t>
            </a:r>
          </a:p>
          <a:p>
            <a:pPr algn="just">
              <a:buNone/>
            </a:pPr>
            <a:r>
              <a:rPr lang="en-US" sz="2400" dirty="0">
                <a:latin typeface="Times New Roman" pitchFamily="18" charset="0"/>
                <a:cs typeface="Times New Roman" pitchFamily="18" charset="0"/>
              </a:rPr>
              <a:t>	(2) as baseline metrics collected from past projects and used in conjunction with estimation variables to develop cost and effort projections.</a:t>
            </a:r>
            <a:endParaRPr lang="en-US" sz="2400" b="1"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for Software Project</a:t>
            </a: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LOC and FP estimation are distinct estimation techniques. Yet both have a number of characteristics in common. </a:t>
            </a:r>
          </a:p>
          <a:p>
            <a:pPr algn="just"/>
            <a:r>
              <a:rPr lang="en-US" sz="2400" dirty="0">
                <a:latin typeface="Times New Roman" pitchFamily="18" charset="0"/>
                <a:cs typeface="Times New Roman" pitchFamily="18" charset="0"/>
              </a:rPr>
              <a:t>Begin with a bounded statement of software scope and from this statement attempt to decompose the statement of scope into problem functions that can each be estimated individually. </a:t>
            </a:r>
          </a:p>
          <a:p>
            <a:pPr algn="just"/>
            <a:r>
              <a:rPr lang="en-US" sz="2400" dirty="0">
                <a:latin typeface="Times New Roman" pitchFamily="18" charset="0"/>
                <a:cs typeface="Times New Roman" pitchFamily="18" charset="0"/>
              </a:rPr>
              <a:t>LOC or FP (the estimation variable) is then estimated for each function. Alternatively, may choose another component for sizing, such as classes or objects, changes, or business processes affected.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for Software Project</a:t>
            </a: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Baseline productivity metrics (e.g., LOC/pm or FP/pm) are then applied to the appropriate estimation variable, and cost or effort for the function is derived. </a:t>
            </a:r>
          </a:p>
          <a:p>
            <a:pPr algn="just"/>
            <a:r>
              <a:rPr lang="en-US" sz="2400" dirty="0">
                <a:latin typeface="Times New Roman" pitchFamily="18" charset="0"/>
                <a:cs typeface="Times New Roman" pitchFamily="18" charset="0"/>
              </a:rPr>
              <a:t>Function estimates are combined to produce an overall estimate for the entire project.</a:t>
            </a:r>
          </a:p>
          <a:p>
            <a:pPr algn="just"/>
            <a:r>
              <a:rPr lang="en-US" sz="2400" dirty="0">
                <a:latin typeface="Times New Roman" pitchFamily="18" charset="0"/>
                <a:cs typeface="Times New Roman" pitchFamily="18" charset="0"/>
              </a:rPr>
              <a:t>In general, LOC/pm or FP/pm averages should be computed by project domain. </a:t>
            </a:r>
          </a:p>
          <a:p>
            <a:pPr algn="just"/>
            <a:r>
              <a:rPr lang="en-US" sz="2400" dirty="0">
                <a:latin typeface="Times New Roman" pitchFamily="18" charset="0"/>
                <a:cs typeface="Times New Roman" pitchFamily="18" charset="0"/>
              </a:rPr>
              <a:t>That is, projects should be grouped by team size, application area, complexity, and other relevant parameters. Local domain averages should then be computed.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a:t>Estimation for Software Project</a:t>
            </a:r>
          </a:p>
        </p:txBody>
      </p:sp>
      <p:sp>
        <p:nvSpPr>
          <p:cNvPr id="3" name="Content Placeholder 2"/>
          <p:cNvSpPr>
            <a:spLocks noGrp="1"/>
          </p:cNvSpPr>
          <p:nvPr>
            <p:ph idx="1"/>
          </p:nvPr>
        </p:nvSpPr>
        <p:spPr>
          <a:xfrm>
            <a:off x="533400" y="1905000"/>
            <a:ext cx="8229600" cy="4389120"/>
          </a:xfrm>
        </p:spPr>
        <p:txBody>
          <a:bodyPr>
            <a:normAutofit/>
          </a:bodyPr>
          <a:lstStyle/>
          <a:p>
            <a:pPr algn="just"/>
            <a:r>
              <a:rPr lang="en-US" sz="2400" dirty="0">
                <a:latin typeface="Times New Roman" pitchFamily="18" charset="0"/>
                <a:cs typeface="Times New Roman" pitchFamily="18" charset="0"/>
              </a:rPr>
              <a:t>Estimation begins with a description of the scope of the problem. </a:t>
            </a:r>
          </a:p>
          <a:p>
            <a:pPr algn="just"/>
            <a:r>
              <a:rPr lang="en-US" sz="2400" dirty="0">
                <a:latin typeface="Times New Roman" pitchFamily="18" charset="0"/>
                <a:cs typeface="Times New Roman" pitchFamily="18" charset="0"/>
              </a:rPr>
              <a:t>The problem is then decomposed into a set of smaller problems, and each of these is estimated using historical data and experience. </a:t>
            </a:r>
          </a:p>
          <a:p>
            <a:pPr algn="just"/>
            <a:r>
              <a:rPr lang="en-US" sz="2400" dirty="0">
                <a:latin typeface="Times New Roman" pitchFamily="18" charset="0"/>
                <a:cs typeface="Times New Roman" pitchFamily="18" charset="0"/>
              </a:rPr>
              <a:t>Problem complexity and risk are considered before a final estimate is made.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for Software Project</a:t>
            </a: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When a new project is estimated, it should first be allocated to a domain, and then the appropriate domain average for past productivity should be used in generating the estimate.</a:t>
            </a:r>
          </a:p>
          <a:p>
            <a:pPr algn="just"/>
            <a:r>
              <a:rPr lang="en-US" sz="2400" dirty="0">
                <a:latin typeface="Times New Roman" pitchFamily="18" charset="0"/>
                <a:cs typeface="Times New Roman" pitchFamily="18" charset="0"/>
              </a:rPr>
              <a:t>The LOC and FP estimation techniques differ in the level of detail required for decomposition and the target of the partitioning. </a:t>
            </a:r>
          </a:p>
          <a:p>
            <a:pPr algn="just"/>
            <a:r>
              <a:rPr lang="en-US" sz="2400" dirty="0">
                <a:latin typeface="Times New Roman" pitchFamily="18" charset="0"/>
                <a:cs typeface="Times New Roman" pitchFamily="18" charset="0"/>
              </a:rPr>
              <a:t>When LOC is used as the estimation variable, decomposition is absolutely essential and is often taken to considerable levels of detail. </a:t>
            </a:r>
          </a:p>
          <a:p>
            <a:pPr algn="just"/>
            <a:r>
              <a:rPr lang="en-US" sz="2400" dirty="0">
                <a:latin typeface="Times New Roman" pitchFamily="18" charset="0"/>
                <a:cs typeface="Times New Roman" pitchFamily="18" charset="0"/>
              </a:rPr>
              <a:t>The greater the degree of partitioning, the more likely reasonably accurate estimates of LOC can be developed.</a:t>
            </a:r>
          </a:p>
          <a:p>
            <a:pPr algn="just"/>
            <a:endParaRPr lang="en-US"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for Software Project</a:t>
            </a: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For FP estimates, decomposition works differently. Rather than focusing on function, each of the information domain characteristics—inputs, outputs, data files, inquiries, and external interfaces complexity adjustment values are estimated. </a:t>
            </a:r>
          </a:p>
          <a:p>
            <a:pPr algn="just"/>
            <a:r>
              <a:rPr lang="en-US" sz="2400" dirty="0">
                <a:latin typeface="Times New Roman" pitchFamily="18" charset="0"/>
                <a:cs typeface="Times New Roman" pitchFamily="18" charset="0"/>
              </a:rPr>
              <a:t>The resultant estimates can then be used to derive an FP value that can be tied to past data and used to generate an estimate.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a:t>Estimation for Software Project</a:t>
            </a:r>
          </a:p>
        </p:txBody>
      </p:sp>
      <p:sp>
        <p:nvSpPr>
          <p:cNvPr id="3" name="Content Placeholder 2"/>
          <p:cNvSpPr>
            <a:spLocks noGrp="1"/>
          </p:cNvSpPr>
          <p:nvPr>
            <p:ph sz="half" idx="1"/>
          </p:nvPr>
        </p:nvSpPr>
        <p:spPr>
          <a:xfrm>
            <a:off x="457200" y="2057400"/>
            <a:ext cx="8077200" cy="1905000"/>
          </a:xfrm>
        </p:spPr>
        <p:txBody>
          <a:bodyPr>
            <a:normAutofit/>
          </a:bodyPr>
          <a:lstStyle/>
          <a:p>
            <a:pPr algn="just"/>
            <a:r>
              <a:rPr lang="en-US" sz="2400" dirty="0">
                <a:latin typeface="Times New Roman" pitchFamily="18" charset="0"/>
                <a:cs typeface="Times New Roman" pitchFamily="18" charset="0"/>
              </a:rPr>
              <a:t>Three-point or expected value can then be computed. The expected value for the estimation variable (size) S can be computed as a weighted average of the optimistic (s</a:t>
            </a:r>
            <a:r>
              <a:rPr lang="en-US" sz="1800" baseline="-25000" dirty="0">
                <a:latin typeface="Times New Roman" pitchFamily="18" charset="0"/>
                <a:cs typeface="Times New Roman" pitchFamily="18" charset="0"/>
              </a:rPr>
              <a:t>opt</a:t>
            </a:r>
            <a:r>
              <a:rPr lang="en-US" sz="2400" dirty="0">
                <a:latin typeface="Times New Roman" pitchFamily="18" charset="0"/>
                <a:cs typeface="Times New Roman" pitchFamily="18" charset="0"/>
              </a:rPr>
              <a:t>), most likely (s</a:t>
            </a:r>
            <a:r>
              <a:rPr lang="en-US" sz="1600" baseline="-25000" dirty="0">
                <a:latin typeface="Times New Roman" pitchFamily="18" charset="0"/>
                <a:cs typeface="Times New Roman" pitchFamily="18" charset="0"/>
              </a:rPr>
              <a:t>m</a:t>
            </a:r>
            <a:r>
              <a:rPr lang="en-US" sz="2400" dirty="0">
                <a:latin typeface="Times New Roman" pitchFamily="18" charset="0"/>
                <a:cs typeface="Times New Roman" pitchFamily="18" charset="0"/>
              </a:rPr>
              <a:t>), and pessimistic (s</a:t>
            </a:r>
            <a:r>
              <a:rPr lang="en-US" sz="1800" baseline="-25000" dirty="0">
                <a:latin typeface="Times New Roman" pitchFamily="18" charset="0"/>
                <a:cs typeface="Times New Roman" pitchFamily="18" charset="0"/>
              </a:rPr>
              <a:t>pess</a:t>
            </a:r>
            <a:r>
              <a:rPr lang="en-US" sz="2400" dirty="0">
                <a:latin typeface="Times New Roman" pitchFamily="18" charset="0"/>
                <a:cs typeface="Times New Roman" pitchFamily="18" charset="0"/>
              </a:rPr>
              <a:t>) estimates.</a:t>
            </a: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pic>
        <p:nvPicPr>
          <p:cNvPr id="1027" name="Picture 3"/>
          <p:cNvPicPr>
            <a:picLocks noGrp="1" noChangeAspect="1" noChangeArrowheads="1"/>
          </p:cNvPicPr>
          <p:nvPr>
            <p:ph sz="half" idx="2"/>
          </p:nvPr>
        </p:nvPicPr>
        <p:blipFill>
          <a:blip r:embed="rId2"/>
          <a:srcRect/>
          <a:stretch>
            <a:fillRect/>
          </a:stretch>
        </p:blipFill>
        <p:spPr bwMode="auto">
          <a:xfrm>
            <a:off x="2133600" y="4038600"/>
            <a:ext cx="3886200" cy="16002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8600"/>
            <a:ext cx="8229600" cy="1143000"/>
          </a:xfrm>
        </p:spPr>
        <p:txBody>
          <a:bodyPr/>
          <a:lstStyle/>
          <a:p>
            <a:r>
              <a:rPr lang="en-US" dirty="0"/>
              <a:t>Estimation for Software Project</a:t>
            </a:r>
          </a:p>
        </p:txBody>
      </p:sp>
      <p:sp>
        <p:nvSpPr>
          <p:cNvPr id="6" name="Content Placeholder 5"/>
          <p:cNvSpPr>
            <a:spLocks noGrp="1"/>
          </p:cNvSpPr>
          <p:nvPr>
            <p:ph idx="1"/>
          </p:nvPr>
        </p:nvSpPr>
        <p:spPr>
          <a:xfrm>
            <a:off x="457200" y="1554480"/>
            <a:ext cx="8229600" cy="4389120"/>
          </a:xfrm>
        </p:spPr>
        <p:txBody>
          <a:bodyPr>
            <a:normAutofit lnSpcReduction="10000"/>
          </a:bodyPr>
          <a:lstStyle/>
          <a:p>
            <a:pPr algn="just">
              <a:buNone/>
            </a:pPr>
            <a:r>
              <a:rPr lang="en-US" sz="2400" b="1" dirty="0">
                <a:latin typeface="Times New Roman" pitchFamily="18" charset="0"/>
                <a:cs typeface="Times New Roman" pitchFamily="18" charset="0"/>
              </a:rPr>
              <a:t>An Example of LOC-Based Estimation</a:t>
            </a:r>
          </a:p>
          <a:p>
            <a:pPr algn="just"/>
            <a:r>
              <a:rPr lang="en-US" sz="2400" dirty="0">
                <a:latin typeface="Times New Roman" pitchFamily="18" charset="0"/>
                <a:cs typeface="Times New Roman" pitchFamily="18" charset="0"/>
              </a:rPr>
              <a:t>The mechanical CAD software will accept two- and three-dimensional geometric data from an engineer. The engineer will interact and control the CAD system through a user interface that will exhibit characteristics of good human/machine interface design. All geometric data and other supporting information will be maintained in a CAD database. Design analysis modules will be developed to produce the required output, which will be displayed on a variety of graphics devices. The software will be designed to control and interact with peripheral devices that include a mouse, digitizer, laser printer, and plotter.</a:t>
            </a:r>
            <a:endParaRPr lang="en-US" sz="2400" b="1"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for Software Project</a:t>
            </a:r>
          </a:p>
        </p:txBody>
      </p:sp>
      <p:sp>
        <p:nvSpPr>
          <p:cNvPr id="3" name="Content Placeholder 2"/>
          <p:cNvSpPr>
            <a:spLocks noGrp="1"/>
          </p:cNvSpPr>
          <p:nvPr>
            <p:ph idx="1"/>
          </p:nvPr>
        </p:nvSpPr>
        <p:spPr>
          <a:xfrm>
            <a:off x="457200" y="2164080"/>
            <a:ext cx="8229600" cy="4389120"/>
          </a:xfrm>
        </p:spPr>
        <p:txBody>
          <a:bodyPr>
            <a:normAutofit/>
          </a:bodyPr>
          <a:lstStyle/>
          <a:p>
            <a:pPr algn="just"/>
            <a:r>
              <a:rPr lang="en-US" sz="2400" dirty="0">
                <a:latin typeface="Times New Roman" pitchFamily="18" charset="0"/>
                <a:cs typeface="Times New Roman" pitchFamily="18" charset="0"/>
              </a:rPr>
              <a:t>A range of LOC estimates is developed for each function.</a:t>
            </a:r>
          </a:p>
          <a:p>
            <a:pPr algn="just"/>
            <a:r>
              <a:rPr lang="en-US" sz="2400" dirty="0">
                <a:latin typeface="Times New Roman" pitchFamily="18" charset="0"/>
                <a:cs typeface="Times New Roman" pitchFamily="18" charset="0"/>
              </a:rPr>
              <a:t>For example, the range of LOC estimates for the 3D geometric analysis function is optimistic, 4600 LOC; most likely, 6900 LOC; and pessimistic, 8600 LOC. Applying Equation, the expected value for the 3D geometric analysis function is 6800 LOC. Other estimates are derived in a similar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for Software Project</a:t>
            </a:r>
          </a:p>
        </p:txBody>
      </p:sp>
      <p:pic>
        <p:nvPicPr>
          <p:cNvPr id="1026" name="Picture 2"/>
          <p:cNvPicPr>
            <a:picLocks noGrp="1" noChangeAspect="1" noChangeArrowheads="1"/>
          </p:cNvPicPr>
          <p:nvPr>
            <p:ph idx="1"/>
          </p:nvPr>
        </p:nvPicPr>
        <p:blipFill>
          <a:blip r:embed="rId2"/>
          <a:srcRect/>
          <a:stretch>
            <a:fillRect/>
          </a:stretch>
        </p:blipFill>
        <p:spPr bwMode="auto">
          <a:xfrm>
            <a:off x="990600" y="1966780"/>
            <a:ext cx="6705600" cy="4129219"/>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for Software Project</a:t>
            </a: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A review of historical data indicates that the organizational average productivity for systems of this type is 620 LOC/pm. </a:t>
            </a:r>
          </a:p>
          <a:p>
            <a:pPr algn="just"/>
            <a:r>
              <a:rPr lang="en-US" sz="2400" dirty="0">
                <a:latin typeface="Times New Roman" pitchFamily="18" charset="0"/>
                <a:cs typeface="Times New Roman" pitchFamily="18" charset="0"/>
              </a:rPr>
              <a:t>Based on a burdened labor rate of $8000 per month, the cost per line of code is approximately $13. Based on the LOC estimate and the historical productivity data, the total estimated project cost is $431,000 and the estimated effort is 54 person-months.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Estimation for Software Project</a:t>
            </a:r>
          </a:p>
        </p:txBody>
      </p:sp>
      <p:sp>
        <p:nvSpPr>
          <p:cNvPr id="3" name="Content Placeholder 2"/>
          <p:cNvSpPr>
            <a:spLocks noGrp="1"/>
          </p:cNvSpPr>
          <p:nvPr>
            <p:ph idx="1"/>
          </p:nvPr>
        </p:nvSpPr>
        <p:spPr>
          <a:xfrm>
            <a:off x="457200" y="1676400"/>
            <a:ext cx="8229600" cy="4389120"/>
          </a:xfrm>
        </p:spPr>
        <p:txBody>
          <a:bodyPr>
            <a:normAutofit/>
          </a:bodyPr>
          <a:lstStyle/>
          <a:p>
            <a:pPr algn="just">
              <a:buNone/>
            </a:pPr>
            <a:r>
              <a:rPr lang="en-US" sz="2400" b="1" dirty="0">
                <a:latin typeface="Times New Roman" pitchFamily="18" charset="0"/>
                <a:cs typeface="Times New Roman" pitchFamily="18" charset="0"/>
              </a:rPr>
              <a:t>Process-Based Estimation</a:t>
            </a:r>
          </a:p>
          <a:p>
            <a:pPr algn="just"/>
            <a:r>
              <a:rPr lang="en-US" sz="2400" dirty="0">
                <a:latin typeface="Times New Roman" pitchFamily="18" charset="0"/>
                <a:cs typeface="Times New Roman" pitchFamily="18" charset="0"/>
              </a:rPr>
              <a:t>The most common technique for estimating a project is to base the estimate on the process that will be used. That is, the process is decomposed into a relatively small set of tasks and the effort required to accomplish each task is estimated.</a:t>
            </a:r>
          </a:p>
          <a:p>
            <a:pPr algn="just"/>
            <a:r>
              <a:rPr lang="en-US" sz="2400" dirty="0">
                <a:latin typeface="Times New Roman" pitchFamily="18" charset="0"/>
                <a:cs typeface="Times New Roman" pitchFamily="18" charset="0"/>
              </a:rPr>
              <a:t>A series of framework activities must be performed for each function.</a:t>
            </a:r>
          </a:p>
          <a:p>
            <a:pPr algn="just"/>
            <a:r>
              <a:rPr lang="en-US" sz="2400" dirty="0">
                <a:latin typeface="Times New Roman" pitchFamily="18" charset="0"/>
                <a:cs typeface="Times New Roman" pitchFamily="18" charset="0"/>
              </a:rPr>
              <a:t>Once problem functions and process activities are melded, estimate the effort (e.g., person-months) that will be required to accomplish each software process activity for each software function.</a:t>
            </a:r>
          </a:p>
          <a:p>
            <a:pPr algn="just"/>
            <a:endParaRPr lang="en-US" sz="2400" b="1" dirty="0"/>
          </a:p>
        </p:txBody>
      </p:sp>
    </p:spTree>
    <p:extLst>
      <p:ext uri="{BB962C8B-B14F-4D97-AF65-F5344CB8AC3E}">
        <p14:creationId xmlns:p14="http://schemas.microsoft.com/office/powerpoint/2010/main" val="1562453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Estimation for Software Project</a:t>
            </a:r>
          </a:p>
        </p:txBody>
      </p:sp>
      <p:sp>
        <p:nvSpPr>
          <p:cNvPr id="3" name="Content Placeholder 2"/>
          <p:cNvSpPr>
            <a:spLocks noGrp="1"/>
          </p:cNvSpPr>
          <p:nvPr>
            <p:ph idx="1"/>
          </p:nvPr>
        </p:nvSpPr>
        <p:spPr>
          <a:xfrm>
            <a:off x="457200" y="1676400"/>
            <a:ext cx="8229600" cy="4389120"/>
          </a:xfrm>
        </p:spPr>
        <p:txBody>
          <a:bodyPr>
            <a:normAutofit/>
          </a:bodyPr>
          <a:lstStyle/>
          <a:p>
            <a:pPr algn="just"/>
            <a:r>
              <a:rPr lang="en-US" sz="2400" dirty="0">
                <a:latin typeface="Times New Roman" pitchFamily="18" charset="0"/>
                <a:cs typeface="Times New Roman" pitchFamily="18" charset="0"/>
              </a:rPr>
              <a:t>Data constitute the central matrix of the table in Figure. Average labor rates (i.e., cost/unit effort) are then applied to the effort estimated for each process activity. </a:t>
            </a:r>
          </a:p>
          <a:p>
            <a:pPr algn="just"/>
            <a:r>
              <a:rPr lang="en-US" sz="2400" dirty="0">
                <a:latin typeface="Times New Roman" pitchFamily="18" charset="0"/>
                <a:cs typeface="Times New Roman" pitchFamily="18" charset="0"/>
              </a:rPr>
              <a:t>It is very likely the labor rate will vary for each task. Senior staff are heavily involved in early framework activities and are generally more expensive than junior staff involved in construction and release.</a:t>
            </a:r>
          </a:p>
          <a:p>
            <a:pPr algn="just"/>
            <a:r>
              <a:rPr lang="en-US" sz="2400" dirty="0">
                <a:latin typeface="Times New Roman" pitchFamily="18" charset="0"/>
                <a:cs typeface="Times New Roman" pitchFamily="18" charset="0"/>
              </a:rPr>
              <a:t>Costs and effort for each function and framework activity are computed as the last step.</a:t>
            </a:r>
          </a:p>
        </p:txBody>
      </p:sp>
    </p:spTree>
    <p:extLst>
      <p:ext uri="{BB962C8B-B14F-4D97-AF65-F5344CB8AC3E}">
        <p14:creationId xmlns:p14="http://schemas.microsoft.com/office/powerpoint/2010/main" val="24466693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for Software Project</a:t>
            </a:r>
          </a:p>
        </p:txBody>
      </p:sp>
      <p:pic>
        <p:nvPicPr>
          <p:cNvPr id="2050" name="Picture 2"/>
          <p:cNvPicPr>
            <a:picLocks noGrp="1" noChangeAspect="1" noChangeArrowheads="1"/>
          </p:cNvPicPr>
          <p:nvPr>
            <p:ph idx="1"/>
          </p:nvPr>
        </p:nvPicPr>
        <p:blipFill>
          <a:blip r:embed="rId2"/>
          <a:srcRect/>
          <a:stretch>
            <a:fillRect/>
          </a:stretch>
        </p:blipFill>
        <p:spPr bwMode="auto">
          <a:xfrm>
            <a:off x="914400" y="1752600"/>
            <a:ext cx="7010400" cy="4267200"/>
          </a:xfrm>
          <a:prstGeom prst="rect">
            <a:avLst/>
          </a:prstGeom>
          <a:noFill/>
          <a:ln w="9525">
            <a:noFill/>
            <a:miter lim="800000"/>
            <a:headEnd/>
            <a:tailEnd/>
          </a:ln>
          <a:effectLst/>
        </p:spPr>
      </p:pic>
    </p:spTree>
    <p:extLst>
      <p:ext uri="{BB962C8B-B14F-4D97-AF65-F5344CB8AC3E}">
        <p14:creationId xmlns:p14="http://schemas.microsoft.com/office/powerpoint/2010/main" val="521407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Estimation for Software Project</a:t>
            </a:r>
          </a:p>
        </p:txBody>
      </p:sp>
      <p:sp>
        <p:nvSpPr>
          <p:cNvPr id="3" name="Content Placeholder 2"/>
          <p:cNvSpPr>
            <a:spLocks noGrp="1"/>
          </p:cNvSpPr>
          <p:nvPr>
            <p:ph idx="1"/>
          </p:nvPr>
        </p:nvSpPr>
        <p:spPr/>
        <p:txBody>
          <a:bodyPr>
            <a:normAutofit lnSpcReduction="10000"/>
          </a:bodyPr>
          <a:lstStyle/>
          <a:p>
            <a:pPr algn="just"/>
            <a:r>
              <a:rPr lang="en-US" sz="2400" dirty="0">
                <a:latin typeface="Times New Roman" pitchFamily="18" charset="0"/>
                <a:cs typeface="Times New Roman" pitchFamily="18" charset="0"/>
              </a:rPr>
              <a:t>Estimation of resources, cost, and schedule for a software engineering effort requires experience, access to good historical information (metrics), and the courage to commit to quantitative predictions when qualitative information is all that exists. Estimation carries inherent risk, and this risk leads to uncertainty.</a:t>
            </a:r>
          </a:p>
          <a:p>
            <a:pPr algn="just"/>
            <a:r>
              <a:rPr lang="en-US" sz="2400" dirty="0">
                <a:latin typeface="Times New Roman" pitchFamily="18" charset="0"/>
                <a:cs typeface="Times New Roman" pitchFamily="18" charset="0"/>
              </a:rPr>
              <a:t>Project complexity has a strong effect on the uncertainty inherent in planning.</a:t>
            </a:r>
          </a:p>
          <a:p>
            <a:pPr algn="just"/>
            <a:r>
              <a:rPr lang="en-US" sz="2400" dirty="0">
                <a:latin typeface="Times New Roman" pitchFamily="18" charset="0"/>
                <a:cs typeface="Times New Roman" pitchFamily="18" charset="0"/>
              </a:rPr>
              <a:t>Project size is another important factor that can affect the accuracy and efficacy of </a:t>
            </a:r>
            <a:r>
              <a:rPr lang="en-US" sz="2400" dirty="0" smtClean="0">
                <a:latin typeface="Times New Roman" pitchFamily="18" charset="0"/>
                <a:cs typeface="Times New Roman" pitchFamily="18" charset="0"/>
              </a:rPr>
              <a:t>estimates.</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degree of structural uncertainty also has an effect on estimation risk.</a:t>
            </a:r>
          </a:p>
          <a:p>
            <a:pPr algn="just">
              <a:buNone/>
            </a:pPr>
            <a:endParaRPr lang="en-US" sz="2400" dirty="0"/>
          </a:p>
          <a:p>
            <a:pPr algn="just"/>
            <a:endParaRPr lang="en-US" sz="2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for Software Project</a:t>
            </a:r>
          </a:p>
        </p:txBody>
      </p:sp>
      <p:sp>
        <p:nvSpPr>
          <p:cNvPr id="3" name="Content Placeholder 2"/>
          <p:cNvSpPr>
            <a:spLocks noGrp="1"/>
          </p:cNvSpPr>
          <p:nvPr>
            <p:ph idx="1"/>
          </p:nvPr>
        </p:nvSpPr>
        <p:spPr/>
        <p:txBody>
          <a:bodyPr>
            <a:normAutofit/>
          </a:bodyPr>
          <a:lstStyle/>
          <a:p>
            <a:pPr algn="just">
              <a:buNone/>
            </a:pPr>
            <a:r>
              <a:rPr lang="en-US" sz="2400" b="1" dirty="0">
                <a:latin typeface="Times New Roman" pitchFamily="18" charset="0"/>
                <a:cs typeface="Times New Roman" pitchFamily="18" charset="0"/>
              </a:rPr>
              <a:t>Estimation with Use Cases</a:t>
            </a:r>
          </a:p>
          <a:p>
            <a:pPr algn="just"/>
            <a:r>
              <a:rPr lang="en-US" sz="2400" dirty="0">
                <a:latin typeface="Times New Roman" pitchFamily="18" charset="0"/>
                <a:cs typeface="Times New Roman" pitchFamily="18" charset="0"/>
              </a:rPr>
              <a:t>Use cases provide a software team with insight into software scope and requirements.</a:t>
            </a:r>
          </a:p>
          <a:p>
            <a:pPr algn="just"/>
            <a:r>
              <a:rPr lang="en-US" sz="2400" dirty="0">
                <a:latin typeface="Times New Roman" pitchFamily="18" charset="0"/>
                <a:cs typeface="Times New Roman" pitchFamily="18" charset="0"/>
              </a:rPr>
              <a:t>Developing an estimation approach with use cases is problematic for the following reasons:</a:t>
            </a:r>
          </a:p>
          <a:p>
            <a:pPr lvl="1" algn="just"/>
            <a:r>
              <a:rPr lang="en-US" sz="2400" dirty="0">
                <a:latin typeface="Times New Roman" pitchFamily="18" charset="0"/>
                <a:cs typeface="Times New Roman" pitchFamily="18" charset="0"/>
              </a:rPr>
              <a:t>Use cases are described using many different formats and styles—there is no standard form.</a:t>
            </a:r>
          </a:p>
          <a:p>
            <a:pPr lvl="1" algn="just"/>
            <a:r>
              <a:rPr lang="en-US" sz="2400" dirty="0">
                <a:latin typeface="Times New Roman" pitchFamily="18" charset="0"/>
                <a:cs typeface="Times New Roman" pitchFamily="18" charset="0"/>
              </a:rPr>
              <a:t>Use cases represent an external view (the user’s view) of the software and can therefore be written at many different levels of abstraction.</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30038980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for Software Project</a:t>
            </a: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Use cases do not address the complexity of the functions and features that are described.</a:t>
            </a:r>
          </a:p>
          <a:p>
            <a:pPr algn="just"/>
            <a:r>
              <a:rPr lang="en-US" sz="2400" dirty="0">
                <a:latin typeface="Times New Roman" pitchFamily="18" charset="0"/>
                <a:cs typeface="Times New Roman" pitchFamily="18" charset="0"/>
              </a:rPr>
              <a:t>Use cases can describe complex behavior (e.g., interactions) that involve many functions and features.</a:t>
            </a:r>
          </a:p>
          <a:p>
            <a:pPr algn="just"/>
            <a:r>
              <a:rPr lang="en-US" sz="2400" dirty="0">
                <a:latin typeface="Times New Roman" pitchFamily="18" charset="0"/>
                <a:cs typeface="Times New Roman" pitchFamily="18" charset="0"/>
              </a:rPr>
              <a:t>Unlike an LOC or a function point, one person’s “use case” may require months of effort while another person’s use case may be implemented in a day or two.</a:t>
            </a:r>
          </a:p>
          <a:p>
            <a:pPr algn="just"/>
            <a:r>
              <a:rPr lang="en-US" sz="2400" dirty="0">
                <a:latin typeface="Times New Roman" pitchFamily="18" charset="0"/>
                <a:cs typeface="Times New Roman" pitchFamily="18" charset="0"/>
              </a:rPr>
              <a:t>Although a number of investigators have considered use cases as an estimation input, no proven estimation method has emerged to date</a:t>
            </a:r>
          </a:p>
        </p:txBody>
      </p:sp>
    </p:spTree>
    <p:extLst>
      <p:ext uri="{BB962C8B-B14F-4D97-AF65-F5344CB8AC3E}">
        <p14:creationId xmlns:p14="http://schemas.microsoft.com/office/powerpoint/2010/main" val="26587694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for Software Project</a:t>
            </a: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Before use cases can be used for estimation, the level within the structural hierarchy is established, the average length (in pages) of each use case is determined, the type of software (e.g., real-time, business, engineering/scientific, </a:t>
            </a:r>
            <a:r>
              <a:rPr lang="en-US" sz="2400" dirty="0" err="1">
                <a:latin typeface="Times New Roman" pitchFamily="18" charset="0"/>
                <a:cs typeface="Times New Roman" pitchFamily="18" charset="0"/>
              </a:rPr>
              <a:t>WebApp</a:t>
            </a:r>
            <a:r>
              <a:rPr lang="en-US" sz="2400" dirty="0">
                <a:latin typeface="Times New Roman" pitchFamily="18" charset="0"/>
                <a:cs typeface="Times New Roman" pitchFamily="18" charset="0"/>
              </a:rPr>
              <a:t>, embedded) is defined, and a rough architecture for the system is considered. </a:t>
            </a:r>
          </a:p>
          <a:p>
            <a:pPr algn="just"/>
            <a:r>
              <a:rPr lang="en-US" sz="2400" dirty="0">
                <a:latin typeface="Times New Roman" pitchFamily="18" charset="0"/>
                <a:cs typeface="Times New Roman" pitchFamily="18" charset="0"/>
              </a:rPr>
              <a:t>Once these characteristics are established, empirical data may be used to establish the estimated number of LOC or FP per use case.</a:t>
            </a:r>
          </a:p>
          <a:p>
            <a:pPr algn="just"/>
            <a:r>
              <a:rPr lang="en-US" sz="2400" dirty="0">
                <a:latin typeface="Times New Roman" pitchFamily="18" charset="0"/>
                <a:cs typeface="Times New Roman" pitchFamily="18" charset="0"/>
              </a:rPr>
              <a:t>Historical data are then used to compute the effort required to develop the system.</a:t>
            </a:r>
          </a:p>
        </p:txBody>
      </p:sp>
    </p:spTree>
    <p:extLst>
      <p:ext uri="{BB962C8B-B14F-4D97-AF65-F5344CB8AC3E}">
        <p14:creationId xmlns:p14="http://schemas.microsoft.com/office/powerpoint/2010/main" val="2588837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for Software Project</a:t>
            </a:r>
          </a:p>
        </p:txBody>
      </p:sp>
      <p:pic>
        <p:nvPicPr>
          <p:cNvPr id="1027" name="Picture 3"/>
          <p:cNvPicPr>
            <a:picLocks noGrp="1" noChangeAspect="1" noChangeArrowheads="1"/>
          </p:cNvPicPr>
          <p:nvPr>
            <p:ph idx="1"/>
          </p:nvPr>
        </p:nvPicPr>
        <p:blipFill>
          <a:blip r:embed="rId2"/>
          <a:srcRect/>
          <a:stretch>
            <a:fillRect/>
          </a:stretch>
        </p:blipFill>
        <p:spPr bwMode="auto">
          <a:xfrm>
            <a:off x="838200" y="1905000"/>
            <a:ext cx="7467599" cy="4191000"/>
          </a:xfrm>
          <a:prstGeom prst="rect">
            <a:avLst/>
          </a:prstGeom>
          <a:noFill/>
          <a:ln w="9525">
            <a:noFill/>
            <a:miter lim="800000"/>
            <a:headEnd/>
            <a:tailEnd/>
          </a:ln>
          <a:effectLst/>
        </p:spPr>
      </p:pic>
    </p:spTree>
    <p:extLst>
      <p:ext uri="{BB962C8B-B14F-4D97-AF65-F5344CB8AC3E}">
        <p14:creationId xmlns:p14="http://schemas.microsoft.com/office/powerpoint/2010/main" val="10112450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for Software Project</a:t>
            </a:r>
          </a:p>
        </p:txBody>
      </p:sp>
      <p:sp>
        <p:nvSpPr>
          <p:cNvPr id="3" name="Content Placeholder 2"/>
          <p:cNvSpPr>
            <a:spLocks noGrp="1"/>
          </p:cNvSpPr>
          <p:nvPr>
            <p:ph idx="1"/>
          </p:nvPr>
        </p:nvSpPr>
        <p:spPr/>
        <p:txBody>
          <a:bodyPr>
            <a:normAutofit/>
          </a:bodyPr>
          <a:lstStyle/>
          <a:p>
            <a:pPr algn="just">
              <a:buNone/>
            </a:pPr>
            <a:r>
              <a:rPr lang="en-US" sz="2400" b="1" dirty="0">
                <a:latin typeface="Times New Roman" pitchFamily="18" charset="0"/>
                <a:cs typeface="Times New Roman" pitchFamily="18" charset="0"/>
              </a:rPr>
              <a:t>An Example of Use-Case–Based Estimation</a:t>
            </a:r>
          </a:p>
          <a:p>
            <a:pPr algn="just"/>
            <a:r>
              <a:rPr lang="en-US" sz="2400" dirty="0">
                <a:latin typeface="Times New Roman" pitchFamily="18" charset="0"/>
                <a:cs typeface="Times New Roman" pitchFamily="18" charset="0"/>
              </a:rPr>
              <a:t>Six use cases describe the user interface subsystem. Each use case is described by no more than 10 scenarios and has an average length of six pages.</a:t>
            </a:r>
          </a:p>
          <a:p>
            <a:pPr algn="just"/>
            <a:r>
              <a:rPr lang="en-US" sz="2400" dirty="0">
                <a:latin typeface="Times New Roman" pitchFamily="18" charset="0"/>
                <a:cs typeface="Times New Roman" pitchFamily="18" charset="0"/>
              </a:rPr>
              <a:t>The engineering subsystem group is described by 10 use cases.</a:t>
            </a:r>
          </a:p>
          <a:p>
            <a:pPr algn="just"/>
            <a:r>
              <a:rPr lang="en-US" sz="2400" dirty="0">
                <a:latin typeface="Times New Roman" pitchFamily="18" charset="0"/>
                <a:cs typeface="Times New Roman" pitchFamily="18" charset="0"/>
              </a:rPr>
              <a:t>Each of these use cases has no more than 20 scenarios associated with it and has an average length of eight pages. Finally, the infrastructure subsystem group is described by five use cases with an average of only six scenarios and an average length of five pages.</a:t>
            </a:r>
          </a:p>
        </p:txBody>
      </p:sp>
    </p:spTree>
    <p:extLst>
      <p:ext uri="{BB962C8B-B14F-4D97-AF65-F5344CB8AC3E}">
        <p14:creationId xmlns:p14="http://schemas.microsoft.com/office/powerpoint/2010/main" val="7659702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for Software Project</a:t>
            </a:r>
          </a:p>
        </p:txBody>
      </p:sp>
      <p:pic>
        <p:nvPicPr>
          <p:cNvPr id="1026" name="Picture 2"/>
          <p:cNvPicPr>
            <a:picLocks noGrp="1" noChangeAspect="1" noChangeArrowheads="1"/>
          </p:cNvPicPr>
          <p:nvPr>
            <p:ph idx="1"/>
          </p:nvPr>
        </p:nvPicPr>
        <p:blipFill>
          <a:blip r:embed="rId2"/>
          <a:srcRect/>
          <a:stretch>
            <a:fillRect/>
          </a:stretch>
        </p:blipFill>
        <p:spPr bwMode="auto">
          <a:xfrm>
            <a:off x="457201" y="2148840"/>
            <a:ext cx="8350346" cy="3947160"/>
          </a:xfrm>
          <a:prstGeom prst="rect">
            <a:avLst/>
          </a:prstGeom>
          <a:noFill/>
          <a:ln w="9525">
            <a:noFill/>
            <a:miter lim="800000"/>
            <a:headEnd/>
            <a:tailEnd/>
          </a:ln>
          <a:effectLst/>
        </p:spPr>
      </p:pic>
    </p:spTree>
    <p:extLst>
      <p:ext uri="{BB962C8B-B14F-4D97-AF65-F5344CB8AC3E}">
        <p14:creationId xmlns:p14="http://schemas.microsoft.com/office/powerpoint/2010/main" val="42347960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a:t>Estimation for Software Project</a:t>
            </a:r>
          </a:p>
        </p:txBody>
      </p:sp>
      <p:sp>
        <p:nvSpPr>
          <p:cNvPr id="3" name="Content Placeholder 2"/>
          <p:cNvSpPr>
            <a:spLocks noGrp="1"/>
          </p:cNvSpPr>
          <p:nvPr>
            <p:ph idx="1"/>
          </p:nvPr>
        </p:nvSpPr>
        <p:spPr/>
        <p:txBody>
          <a:bodyPr>
            <a:normAutofit lnSpcReduction="10000"/>
          </a:bodyPr>
          <a:lstStyle/>
          <a:p>
            <a:pPr>
              <a:buNone/>
            </a:pPr>
            <a:r>
              <a:rPr lang="en-US" sz="2800" b="1" dirty="0">
                <a:latin typeface="Times New Roman" panose="02020603050405020304" pitchFamily="18" charset="0"/>
                <a:cs typeface="Times New Roman" panose="02020603050405020304" pitchFamily="18" charset="0"/>
              </a:rPr>
              <a:t>EMPIRICAL ESTIMATION MODELS</a:t>
            </a:r>
          </a:p>
          <a:p>
            <a:pPr algn="just"/>
            <a:r>
              <a:rPr lang="en-US" sz="2400" dirty="0">
                <a:latin typeface="Times New Roman" panose="02020603050405020304" pitchFamily="18" charset="0"/>
                <a:cs typeface="Times New Roman" panose="02020603050405020304" pitchFamily="18" charset="0"/>
              </a:rPr>
              <a:t>An estimation model for computer software uses empirically derived formulas to predict effort as a function of LOC or FP</a:t>
            </a:r>
          </a:p>
          <a:p>
            <a:pPr algn="just"/>
            <a:r>
              <a:rPr lang="en-US" sz="2400" dirty="0">
                <a:latin typeface="Times New Roman" panose="02020603050405020304" pitchFamily="18" charset="0"/>
                <a:cs typeface="Times New Roman" panose="02020603050405020304" pitchFamily="18" charset="0"/>
              </a:rPr>
              <a:t>The empirical data that support most estimation models are derived from a limited sample of projects.</a:t>
            </a:r>
          </a:p>
          <a:p>
            <a:pPr algn="just"/>
            <a:r>
              <a:rPr lang="en-US" sz="2400" dirty="0">
                <a:latin typeface="Times New Roman" panose="02020603050405020304" pitchFamily="18" charset="0"/>
                <a:cs typeface="Times New Roman" panose="02020603050405020304" pitchFamily="18" charset="0"/>
              </a:rPr>
              <a:t>An estimation model should be calibrated to reflect local conditions. The model should be tested by applying data collected from completed projects, plugging the data into the model, and then comparing actual to predicted results. If agreement is poor, the model must be tuned and retested before it can be used.</a:t>
            </a:r>
          </a:p>
        </p:txBody>
      </p:sp>
    </p:spTree>
    <p:extLst>
      <p:ext uri="{BB962C8B-B14F-4D97-AF65-F5344CB8AC3E}">
        <p14:creationId xmlns:p14="http://schemas.microsoft.com/office/powerpoint/2010/main" val="14714311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a:t>Estimation for Software Project</a:t>
            </a:r>
          </a:p>
        </p:txBody>
      </p:sp>
      <p:sp>
        <p:nvSpPr>
          <p:cNvPr id="3" name="Content Placeholder 2"/>
          <p:cNvSpPr>
            <a:spLocks noGrp="1"/>
          </p:cNvSpPr>
          <p:nvPr>
            <p:ph sz="half" idx="1"/>
          </p:nvPr>
        </p:nvSpPr>
        <p:spPr>
          <a:xfrm>
            <a:off x="457200" y="1981200"/>
            <a:ext cx="7696200" cy="4953000"/>
          </a:xfrm>
        </p:spPr>
        <p:txBody>
          <a:bodyPr>
            <a:normAutofit/>
          </a:bodyPr>
          <a:lstStyle/>
          <a:p>
            <a:pPr algn="just">
              <a:buNone/>
            </a:pPr>
            <a:r>
              <a:rPr lang="en-US" sz="2400" b="1" dirty="0">
                <a:latin typeface="Times New Roman" panose="02020603050405020304" pitchFamily="18" charset="0"/>
                <a:cs typeface="Times New Roman" panose="02020603050405020304" pitchFamily="18" charset="0"/>
              </a:rPr>
              <a:t>The Structure of Estimation Models</a:t>
            </a:r>
          </a:p>
          <a:p>
            <a:pPr algn="just"/>
            <a:r>
              <a:rPr lang="en-US" sz="2400" dirty="0">
                <a:latin typeface="Times New Roman" panose="02020603050405020304" pitchFamily="18" charset="0"/>
                <a:cs typeface="Times New Roman" panose="02020603050405020304" pitchFamily="18" charset="0"/>
              </a:rPr>
              <a:t>A typical estimation model is derived using regression analysis on data collected from past software projects. The overall structure of such models takes the form</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where A, B, and C are empirically derived constants, E is effort in person-months, and </a:t>
            </a:r>
            <a:r>
              <a:rPr lang="en-US" sz="2400" dirty="0" err="1">
                <a:latin typeface="Times New Roman" panose="02020603050405020304" pitchFamily="18" charset="0"/>
                <a:cs typeface="Times New Roman" panose="02020603050405020304" pitchFamily="18" charset="0"/>
              </a:rPr>
              <a:t>ev</a:t>
            </a:r>
            <a:r>
              <a:rPr lang="en-US" sz="2400" dirty="0">
                <a:latin typeface="Times New Roman" panose="02020603050405020304" pitchFamily="18" charset="0"/>
                <a:cs typeface="Times New Roman" panose="02020603050405020304" pitchFamily="18" charset="0"/>
              </a:rPr>
              <a:t> is the estimation variable (either LOC or FP). </a:t>
            </a:r>
          </a:p>
        </p:txBody>
      </p:sp>
      <p:pic>
        <p:nvPicPr>
          <p:cNvPr id="1026" name="Picture 2"/>
          <p:cNvPicPr>
            <a:picLocks noGrp="1" noChangeAspect="1" noChangeArrowheads="1"/>
          </p:cNvPicPr>
          <p:nvPr>
            <p:ph sz="half" idx="2"/>
          </p:nvPr>
        </p:nvPicPr>
        <p:blipFill>
          <a:blip r:embed="rId2"/>
          <a:srcRect/>
          <a:stretch>
            <a:fillRect/>
          </a:stretch>
        </p:blipFill>
        <p:spPr bwMode="auto">
          <a:xfrm>
            <a:off x="1981200" y="3810000"/>
            <a:ext cx="2362200" cy="609600"/>
          </a:xfrm>
          <a:prstGeom prst="rect">
            <a:avLst/>
          </a:prstGeom>
          <a:noFill/>
          <a:ln w="9525">
            <a:noFill/>
            <a:miter lim="800000"/>
            <a:headEnd/>
            <a:tailEnd/>
          </a:ln>
          <a:effectLst/>
        </p:spPr>
      </p:pic>
    </p:spTree>
    <p:extLst>
      <p:ext uri="{BB962C8B-B14F-4D97-AF65-F5344CB8AC3E}">
        <p14:creationId xmlns:p14="http://schemas.microsoft.com/office/powerpoint/2010/main" val="12853354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for Software Project</a:t>
            </a:r>
          </a:p>
        </p:txBody>
      </p:sp>
      <p:sp>
        <p:nvSpPr>
          <p:cNvPr id="5" name="Content Placeholder 4"/>
          <p:cNvSpPr>
            <a:spLocks noGrp="1"/>
          </p:cNvSpPr>
          <p:nvPr>
            <p:ph idx="1"/>
          </p:nvPr>
        </p:nvSpPr>
        <p:spPr>
          <a:xfrm>
            <a:off x="457200" y="1981200"/>
            <a:ext cx="8229600" cy="4389120"/>
          </a:xfrm>
        </p:spPr>
        <p:txBody>
          <a:bodyPr>
            <a:normAutofit/>
          </a:bodyPr>
          <a:lstStyle/>
          <a:p>
            <a:pPr>
              <a:buNone/>
            </a:pPr>
            <a:r>
              <a:rPr lang="en-US" sz="2800" b="1" dirty="0">
                <a:latin typeface="Times New Roman" pitchFamily="18" charset="0"/>
                <a:cs typeface="Times New Roman" pitchFamily="18" charset="0"/>
              </a:rPr>
              <a:t>The COCOMO II Model</a:t>
            </a:r>
          </a:p>
          <a:p>
            <a:pPr algn="just"/>
            <a:r>
              <a:rPr lang="en-US" sz="2400" dirty="0">
                <a:latin typeface="Times New Roman" pitchFamily="18" charset="0"/>
                <a:cs typeface="Times New Roman" pitchFamily="18" charset="0"/>
              </a:rPr>
              <a:t>The original COCOMO model became one of the most widely used and discussed software cost estimation models in the industry. It has evolved into a more comprehensive estimation model, called COCOMOII. </a:t>
            </a:r>
          </a:p>
          <a:p>
            <a:pPr algn="just"/>
            <a:r>
              <a:rPr lang="en-US" sz="2400" dirty="0">
                <a:latin typeface="Times New Roman" pitchFamily="18" charset="0"/>
                <a:cs typeface="Times New Roman" pitchFamily="18" charset="0"/>
              </a:rPr>
              <a:t>COCOMO II is actually a hierarchy of estimation models that address the following areas:</a:t>
            </a:r>
          </a:p>
        </p:txBody>
      </p:sp>
    </p:spTree>
    <p:extLst>
      <p:ext uri="{BB962C8B-B14F-4D97-AF65-F5344CB8AC3E}">
        <p14:creationId xmlns:p14="http://schemas.microsoft.com/office/powerpoint/2010/main" val="17140636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for Software Project</a:t>
            </a:r>
          </a:p>
        </p:txBody>
      </p:sp>
      <p:sp>
        <p:nvSpPr>
          <p:cNvPr id="3" name="Content Placeholder 2"/>
          <p:cNvSpPr>
            <a:spLocks noGrp="1"/>
          </p:cNvSpPr>
          <p:nvPr>
            <p:ph idx="1"/>
          </p:nvPr>
        </p:nvSpPr>
        <p:spPr/>
        <p:txBody>
          <a:bodyPr>
            <a:normAutofit/>
          </a:bodyPr>
          <a:lstStyle/>
          <a:p>
            <a:pPr algn="just"/>
            <a:r>
              <a:rPr lang="en-US" sz="2400" b="1" dirty="0">
                <a:latin typeface="Times New Roman" panose="02020603050405020304" pitchFamily="18" charset="0"/>
                <a:cs typeface="Times New Roman" panose="02020603050405020304" pitchFamily="18" charset="0"/>
              </a:rPr>
              <a:t>Application composition model : </a:t>
            </a:r>
            <a:r>
              <a:rPr lang="en-US" sz="2400" dirty="0">
                <a:latin typeface="Times New Roman" panose="02020603050405020304" pitchFamily="18" charset="0"/>
                <a:cs typeface="Times New Roman" panose="02020603050405020304" pitchFamily="18" charset="0"/>
              </a:rPr>
              <a:t>Used during the early stages of software engineering, when prototyping of user interfaces, consideration of software and system interaction, assessment of performance, and evaluation of technology maturity are paramount.</a:t>
            </a:r>
          </a:p>
          <a:p>
            <a:pPr algn="just"/>
            <a:r>
              <a:rPr lang="en-US" sz="2400" b="1" dirty="0">
                <a:latin typeface="Times New Roman" panose="02020603050405020304" pitchFamily="18" charset="0"/>
                <a:cs typeface="Times New Roman" panose="02020603050405020304" pitchFamily="18" charset="0"/>
              </a:rPr>
              <a:t>Early design stage model : </a:t>
            </a:r>
            <a:r>
              <a:rPr lang="en-US" sz="2400" dirty="0">
                <a:latin typeface="Times New Roman" panose="02020603050405020304" pitchFamily="18" charset="0"/>
                <a:cs typeface="Times New Roman" panose="02020603050405020304" pitchFamily="18" charset="0"/>
              </a:rPr>
              <a:t>Used once requirements have been stabilized and basic software architecture has been established.</a:t>
            </a:r>
          </a:p>
          <a:p>
            <a:pPr algn="just"/>
            <a:r>
              <a:rPr lang="en-US" sz="2400" b="1" dirty="0">
                <a:latin typeface="Times New Roman" panose="02020603050405020304" pitchFamily="18" charset="0"/>
                <a:cs typeface="Times New Roman" panose="02020603050405020304" pitchFamily="18" charset="0"/>
              </a:rPr>
              <a:t>Post-architecture-stage model : </a:t>
            </a:r>
            <a:r>
              <a:rPr lang="en-US" sz="2400" dirty="0">
                <a:latin typeface="Times New Roman" panose="02020603050405020304" pitchFamily="18" charset="0"/>
                <a:cs typeface="Times New Roman" panose="02020603050405020304" pitchFamily="18" charset="0"/>
              </a:rPr>
              <a:t>Used during the construction of the software.</a:t>
            </a:r>
          </a:p>
        </p:txBody>
      </p:sp>
    </p:spTree>
    <p:extLst>
      <p:ext uri="{BB962C8B-B14F-4D97-AF65-F5344CB8AC3E}">
        <p14:creationId xmlns:p14="http://schemas.microsoft.com/office/powerpoint/2010/main" val="2496233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a:t>Estimation for Software Project</a:t>
            </a:r>
          </a:p>
        </p:txBody>
      </p:sp>
      <p:sp>
        <p:nvSpPr>
          <p:cNvPr id="3" name="Content Placeholder 2"/>
          <p:cNvSpPr>
            <a:spLocks noGrp="1"/>
          </p:cNvSpPr>
          <p:nvPr>
            <p:ph idx="1"/>
          </p:nvPr>
        </p:nvSpPr>
        <p:spPr>
          <a:xfrm>
            <a:off x="457200" y="1752600"/>
            <a:ext cx="8229600" cy="4389120"/>
          </a:xfrm>
        </p:spPr>
        <p:txBody>
          <a:bodyPr>
            <a:normAutofit lnSpcReduction="10000"/>
          </a:bodyPr>
          <a:lstStyle/>
          <a:p>
            <a:pPr algn="just"/>
            <a:r>
              <a:rPr lang="en-US" sz="2400" dirty="0">
                <a:latin typeface="Times New Roman" pitchFamily="18" charset="0"/>
                <a:cs typeface="Times New Roman" pitchFamily="18" charset="0"/>
              </a:rPr>
              <a:t>The availability of historical information has a strong influence on estimation risk. By looking back, you can emulate things that worked and improve areas where problems arose.</a:t>
            </a:r>
          </a:p>
          <a:p>
            <a:pPr algn="just"/>
            <a:r>
              <a:rPr lang="en-US" sz="2400" dirty="0">
                <a:latin typeface="Times New Roman" pitchFamily="18" charset="0"/>
                <a:cs typeface="Times New Roman" pitchFamily="18" charset="0"/>
              </a:rPr>
              <a:t>When comprehensive software metrics are available for past projects, estimates can be made with greater assurance, and overall risk is reduced.</a:t>
            </a:r>
            <a:r>
              <a:rPr lang="en-US" sz="2400" i="1" dirty="0">
                <a:latin typeface="Times New Roman" pitchFamily="18" charset="0"/>
                <a:cs typeface="Times New Roman" pitchFamily="18" charset="0"/>
              </a:rPr>
              <a:t> </a:t>
            </a:r>
          </a:p>
          <a:p>
            <a:pPr algn="just"/>
            <a:r>
              <a:rPr lang="en-US" sz="2400" dirty="0">
                <a:latin typeface="Times New Roman" pitchFamily="18" charset="0"/>
                <a:cs typeface="Times New Roman" pitchFamily="18" charset="0"/>
              </a:rPr>
              <a:t>Estimation risk is measured by the degree of uncertainty in the quantitative estimates established for resources, cost, and schedule. </a:t>
            </a:r>
          </a:p>
          <a:p>
            <a:pPr algn="just"/>
            <a:r>
              <a:rPr lang="en-US" sz="2400" dirty="0">
                <a:latin typeface="Times New Roman" pitchFamily="18" charset="0"/>
                <a:cs typeface="Times New Roman" pitchFamily="18" charset="0"/>
              </a:rPr>
              <a:t>If project scope is poorly understood or project requirements are subject to change, uncertainty and estimation risk become dangerously high.</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Estimation for Software Project</a:t>
            </a:r>
          </a:p>
        </p:txBody>
      </p:sp>
      <p:sp>
        <p:nvSpPr>
          <p:cNvPr id="3" name="Content Placeholder 2"/>
          <p:cNvSpPr>
            <a:spLocks noGrp="1"/>
          </p:cNvSpPr>
          <p:nvPr>
            <p:ph idx="1"/>
          </p:nvPr>
        </p:nvSpPr>
        <p:spPr>
          <a:xfrm>
            <a:off x="457200" y="1706880"/>
            <a:ext cx="8229600" cy="4389120"/>
          </a:xfrm>
        </p:spPr>
        <p:txBody>
          <a:bodyPr>
            <a:normAutofit lnSpcReduction="10000"/>
          </a:bodyPr>
          <a:lstStyle/>
          <a:p>
            <a:pPr algn="just"/>
            <a:r>
              <a:rPr lang="en-US" sz="2400" dirty="0">
                <a:latin typeface="Times New Roman" pitchFamily="18" charset="0"/>
                <a:cs typeface="Times New Roman" pitchFamily="18" charset="0"/>
              </a:rPr>
              <a:t>Like all estimation models for software, the COCOMO II models require sizing information. Three different sizing options are available as part of the model hierarchy: object points, function points, and lines of source code.</a:t>
            </a:r>
          </a:p>
          <a:p>
            <a:pPr algn="just"/>
            <a:r>
              <a:rPr lang="en-US" sz="2400" dirty="0">
                <a:latin typeface="Times New Roman" pitchFamily="18" charset="0"/>
                <a:cs typeface="Times New Roman" pitchFamily="18" charset="0"/>
              </a:rPr>
              <a:t>The COCOMO II application composition model uses object points .</a:t>
            </a:r>
          </a:p>
          <a:p>
            <a:pPr algn="just"/>
            <a:r>
              <a:rPr lang="en-US" sz="2400" dirty="0">
                <a:latin typeface="Times New Roman" pitchFamily="18" charset="0"/>
                <a:cs typeface="Times New Roman" pitchFamily="18" charset="0"/>
              </a:rPr>
              <a:t>Like function points, the object point is an indirect software measure that is computed using counts of the number of </a:t>
            </a:r>
          </a:p>
          <a:p>
            <a:pPr marL="457200" indent="-457200" algn="just">
              <a:buAutoNum type="arabicParenBoth"/>
            </a:pPr>
            <a:r>
              <a:rPr lang="en-US" sz="2400" dirty="0">
                <a:latin typeface="Times New Roman" pitchFamily="18" charset="0"/>
                <a:cs typeface="Times New Roman" pitchFamily="18" charset="0"/>
              </a:rPr>
              <a:t>screens (at the user interface), </a:t>
            </a:r>
          </a:p>
          <a:p>
            <a:pPr marL="457200" indent="-457200" algn="just">
              <a:buAutoNum type="arabicParenBoth"/>
            </a:pPr>
            <a:r>
              <a:rPr lang="en-US" sz="2400" dirty="0">
                <a:latin typeface="Times New Roman" pitchFamily="18" charset="0"/>
                <a:cs typeface="Times New Roman" pitchFamily="18" charset="0"/>
              </a:rPr>
              <a:t>reports, and</a:t>
            </a:r>
          </a:p>
          <a:p>
            <a:pPr marL="457200" indent="-457200" algn="just">
              <a:buAutoNum type="arabicParenBoth"/>
            </a:pPr>
            <a:r>
              <a:rPr lang="en-US" sz="2400" dirty="0">
                <a:latin typeface="Times New Roman" pitchFamily="18" charset="0"/>
                <a:cs typeface="Times New Roman" pitchFamily="18" charset="0"/>
              </a:rPr>
              <a:t>components likely to be required to build the application.</a:t>
            </a:r>
          </a:p>
        </p:txBody>
      </p:sp>
    </p:spTree>
    <p:extLst>
      <p:ext uri="{BB962C8B-B14F-4D97-AF65-F5344CB8AC3E}">
        <p14:creationId xmlns:p14="http://schemas.microsoft.com/office/powerpoint/2010/main" val="24672736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a:t>Estimation for Software Project</a:t>
            </a:r>
          </a:p>
        </p:txBody>
      </p:sp>
      <p:sp>
        <p:nvSpPr>
          <p:cNvPr id="3" name="Content Placeholder 2"/>
          <p:cNvSpPr>
            <a:spLocks noGrp="1"/>
          </p:cNvSpPr>
          <p:nvPr>
            <p:ph sz="half" idx="1"/>
          </p:nvPr>
        </p:nvSpPr>
        <p:spPr>
          <a:xfrm>
            <a:off x="457200" y="1600201"/>
            <a:ext cx="8458200" cy="2590799"/>
          </a:xfrm>
        </p:spPr>
        <p:txBody>
          <a:bodyPr>
            <a:normAutofit lnSpcReduction="10000"/>
          </a:bodyPr>
          <a:lstStyle/>
          <a:p>
            <a:pPr algn="just"/>
            <a:r>
              <a:rPr lang="en-US" sz="2400" dirty="0">
                <a:latin typeface="Times New Roman" pitchFamily="18" charset="0"/>
                <a:cs typeface="Times New Roman" pitchFamily="18" charset="0"/>
              </a:rPr>
              <a:t>Each object instance (e.g., a screen or report) is classified into one of three complexity levels (i.e., simple, medium, or difficult)</a:t>
            </a:r>
          </a:p>
          <a:p>
            <a:pPr algn="just"/>
            <a:r>
              <a:rPr lang="en-US" sz="2400" dirty="0">
                <a:latin typeface="Times New Roman" pitchFamily="18" charset="0"/>
                <a:cs typeface="Times New Roman" pitchFamily="18" charset="0"/>
              </a:rPr>
              <a:t>Once complexity is determined, the number of screens, reports, and components are weighted</a:t>
            </a:r>
          </a:p>
          <a:p>
            <a:pPr algn="just"/>
            <a:r>
              <a:rPr lang="en-US" sz="2400" dirty="0">
                <a:latin typeface="Times New Roman" pitchFamily="18" charset="0"/>
                <a:cs typeface="Times New Roman" pitchFamily="18" charset="0"/>
              </a:rPr>
              <a:t>The object point count is then determined by multiplying the original number of object instances by the weighting factor in and summing to obtain a total object point count.</a:t>
            </a:r>
          </a:p>
        </p:txBody>
      </p:sp>
      <p:pic>
        <p:nvPicPr>
          <p:cNvPr id="2050" name="Picture 2"/>
          <p:cNvPicPr>
            <a:picLocks noGrp="1" noChangeAspect="1" noChangeArrowheads="1"/>
          </p:cNvPicPr>
          <p:nvPr>
            <p:ph sz="half" idx="2"/>
          </p:nvPr>
        </p:nvPicPr>
        <p:blipFill>
          <a:blip r:embed="rId2"/>
          <a:srcRect/>
          <a:stretch>
            <a:fillRect/>
          </a:stretch>
        </p:blipFill>
        <p:spPr bwMode="auto">
          <a:xfrm>
            <a:off x="1219200" y="4419600"/>
            <a:ext cx="7162800" cy="2286000"/>
          </a:xfrm>
          <a:prstGeom prst="rect">
            <a:avLst/>
          </a:prstGeom>
          <a:noFill/>
          <a:ln w="9525">
            <a:noFill/>
            <a:miter lim="800000"/>
            <a:headEnd/>
            <a:tailEnd/>
          </a:ln>
          <a:effectLst/>
        </p:spPr>
      </p:pic>
    </p:spTree>
    <p:extLst>
      <p:ext uri="{BB962C8B-B14F-4D97-AF65-F5344CB8AC3E}">
        <p14:creationId xmlns:p14="http://schemas.microsoft.com/office/powerpoint/2010/main" val="25946445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for Software Project</a:t>
            </a:r>
          </a:p>
        </p:txBody>
      </p:sp>
      <p:sp>
        <p:nvSpPr>
          <p:cNvPr id="6" name="Content Placeholder 5"/>
          <p:cNvSpPr>
            <a:spLocks noGrp="1"/>
          </p:cNvSpPr>
          <p:nvPr>
            <p:ph idx="1"/>
          </p:nvPr>
        </p:nvSpPr>
        <p:spPr/>
        <p:txBody>
          <a:bodyPr>
            <a:normAutofit/>
          </a:bodyPr>
          <a:lstStyle/>
          <a:p>
            <a:pPr algn="just"/>
            <a:r>
              <a:rPr lang="en-US" sz="2400" dirty="0">
                <a:latin typeface="Times New Roman" pitchFamily="18" charset="0"/>
                <a:cs typeface="Times New Roman" pitchFamily="18" charset="0"/>
              </a:rPr>
              <a:t>When component-based development or general software reuse is to be applied, the percent of reuse (%reuse) is estimated and the object point count is adjusted:</a:t>
            </a:r>
          </a:p>
          <a:p>
            <a:pPr algn="just">
              <a:buNone/>
            </a:pPr>
            <a:r>
              <a:rPr lang="en-US" sz="2400" dirty="0">
                <a:latin typeface="Times New Roman" pitchFamily="18" charset="0"/>
                <a:cs typeface="Times New Roman" pitchFamily="18" charset="0"/>
              </a:rPr>
              <a:t>	       </a:t>
            </a:r>
            <a:r>
              <a:rPr lang="fr-FR" sz="2400" dirty="0">
                <a:latin typeface="Times New Roman" pitchFamily="18" charset="0"/>
                <a:cs typeface="Times New Roman" pitchFamily="18" charset="0"/>
              </a:rPr>
              <a:t>NOP=(object points)*[(100-%reuse)/100]</a:t>
            </a:r>
          </a:p>
          <a:p>
            <a:pPr algn="just">
              <a:buNone/>
            </a:pPr>
            <a:r>
              <a:rPr lang="en-US" sz="2400" dirty="0">
                <a:latin typeface="Times New Roman" pitchFamily="18" charset="0"/>
                <a:cs typeface="Times New Roman" pitchFamily="18" charset="0"/>
              </a:rPr>
              <a:t>        where NOP is defined as new object points.</a:t>
            </a:r>
          </a:p>
          <a:p>
            <a:r>
              <a:rPr lang="en-US" sz="2400" dirty="0">
                <a:latin typeface="Times New Roman" pitchFamily="18" charset="0"/>
                <a:cs typeface="Times New Roman" pitchFamily="18" charset="0"/>
              </a:rPr>
              <a:t>To derive an estimate of effort based on the computed NOP value, a “productivity rate” must be derived.</a:t>
            </a:r>
          </a:p>
          <a:p>
            <a:pPr lvl="1">
              <a:buNone/>
            </a:pPr>
            <a:r>
              <a:rPr lang="en-US" sz="2400" dirty="0">
                <a:latin typeface="Times New Roman" pitchFamily="18" charset="0"/>
                <a:cs typeface="Times New Roman" pitchFamily="18" charset="0"/>
              </a:rPr>
              <a:t>            PROD = NOP/Person-month</a:t>
            </a:r>
          </a:p>
        </p:txBody>
      </p:sp>
    </p:spTree>
    <p:extLst>
      <p:ext uri="{BB962C8B-B14F-4D97-AF65-F5344CB8AC3E}">
        <p14:creationId xmlns:p14="http://schemas.microsoft.com/office/powerpoint/2010/main" val="18189426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Estimation for Software Project</a:t>
            </a:r>
          </a:p>
        </p:txBody>
      </p:sp>
      <p:sp>
        <p:nvSpPr>
          <p:cNvPr id="3" name="Content Placeholder 2"/>
          <p:cNvSpPr>
            <a:spLocks noGrp="1"/>
          </p:cNvSpPr>
          <p:nvPr>
            <p:ph sz="half" idx="1"/>
          </p:nvPr>
        </p:nvSpPr>
        <p:spPr>
          <a:xfrm>
            <a:off x="609600" y="4191000"/>
            <a:ext cx="8077200" cy="1523999"/>
          </a:xfrm>
        </p:spPr>
        <p:txBody>
          <a:bodyPr>
            <a:normAutofit/>
          </a:bodyPr>
          <a:lstStyle/>
          <a:p>
            <a:pPr algn="just"/>
            <a:r>
              <a:rPr lang="en-US" sz="2400" dirty="0">
                <a:latin typeface="Times New Roman" pitchFamily="18" charset="0"/>
                <a:cs typeface="Times New Roman" pitchFamily="18" charset="0"/>
              </a:rPr>
              <a:t>Once the productivity rate has been determined, an estimate of project effort is computed using </a:t>
            </a:r>
          </a:p>
          <a:p>
            <a:pPr algn="just">
              <a:buNone/>
            </a:pPr>
            <a:r>
              <a:rPr lang="en-US" sz="2400" dirty="0">
                <a:latin typeface="Times New Roman" pitchFamily="18" charset="0"/>
                <a:cs typeface="Times New Roman" pitchFamily="18" charset="0"/>
              </a:rPr>
              <a:t>		Estimated effort =NOP/ PROD</a:t>
            </a:r>
          </a:p>
          <a:p>
            <a:pPr lvl="1" algn="just"/>
            <a:endParaRPr lang="en-US" sz="2000" dirty="0"/>
          </a:p>
        </p:txBody>
      </p:sp>
      <p:pic>
        <p:nvPicPr>
          <p:cNvPr id="3074" name="Picture 2"/>
          <p:cNvPicPr>
            <a:picLocks noGrp="1" noChangeAspect="1" noChangeArrowheads="1"/>
          </p:cNvPicPr>
          <p:nvPr>
            <p:ph sz="half" idx="2"/>
          </p:nvPr>
        </p:nvPicPr>
        <p:blipFill>
          <a:blip r:embed="rId2"/>
          <a:srcRect/>
          <a:stretch>
            <a:fillRect/>
          </a:stretch>
        </p:blipFill>
        <p:spPr bwMode="auto">
          <a:xfrm>
            <a:off x="643270" y="1447800"/>
            <a:ext cx="7696200" cy="2720163"/>
          </a:xfrm>
          <a:prstGeom prst="rect">
            <a:avLst/>
          </a:prstGeom>
          <a:noFill/>
          <a:ln w="9525">
            <a:noFill/>
            <a:miter lim="800000"/>
            <a:headEnd/>
            <a:tailEnd/>
          </a:ln>
          <a:effectLst/>
        </p:spPr>
      </p:pic>
    </p:spTree>
    <p:extLst>
      <p:ext uri="{BB962C8B-B14F-4D97-AF65-F5344CB8AC3E}">
        <p14:creationId xmlns:p14="http://schemas.microsoft.com/office/powerpoint/2010/main" val="33345136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for Software Project</a:t>
            </a:r>
          </a:p>
        </p:txBody>
      </p:sp>
      <p:sp>
        <p:nvSpPr>
          <p:cNvPr id="5" name="Content Placeholder 4"/>
          <p:cNvSpPr>
            <a:spLocks noGrp="1"/>
          </p:cNvSpPr>
          <p:nvPr>
            <p:ph sz="half" idx="1"/>
          </p:nvPr>
        </p:nvSpPr>
        <p:spPr>
          <a:xfrm>
            <a:off x="457200" y="2362200"/>
            <a:ext cx="8305800" cy="2514600"/>
          </a:xfrm>
        </p:spPr>
        <p:txBody>
          <a:bodyPr>
            <a:normAutofit fontScale="92500" lnSpcReduction="10000"/>
          </a:bodyPr>
          <a:lstStyle/>
          <a:p>
            <a:pPr>
              <a:buNone/>
            </a:pPr>
            <a:r>
              <a:rPr lang="en-US" sz="2600" b="1" dirty="0">
                <a:latin typeface="Times New Roman" pitchFamily="18" charset="0"/>
                <a:cs typeface="Times New Roman" pitchFamily="18" charset="0"/>
              </a:rPr>
              <a:t>The Software Equation</a:t>
            </a:r>
          </a:p>
          <a:p>
            <a:pPr algn="just"/>
            <a:r>
              <a:rPr lang="en-US" sz="2400" dirty="0">
                <a:latin typeface="Times New Roman" pitchFamily="18" charset="0"/>
                <a:cs typeface="Times New Roman" pitchFamily="18" charset="0"/>
              </a:rPr>
              <a:t>The software equation is a dynamic multivariable model that assumes a specific distribution of effort over the life of a software development project.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model has been derived from productivity data collected for over 4000 contemporary software projects. Based on these data, an estimation model is of the form</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2743999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Estimation for Software Project</a:t>
            </a:r>
          </a:p>
        </p:txBody>
      </p:sp>
      <p:pic>
        <p:nvPicPr>
          <p:cNvPr id="1027" name="Picture 3"/>
          <p:cNvPicPr>
            <a:picLocks noGrp="1" noChangeAspect="1" noChangeArrowheads="1"/>
          </p:cNvPicPr>
          <p:nvPr>
            <p:ph idx="1"/>
          </p:nvPr>
        </p:nvPicPr>
        <p:blipFill>
          <a:blip r:embed="rId2"/>
          <a:srcRect/>
          <a:stretch>
            <a:fillRect/>
          </a:stretch>
        </p:blipFill>
        <p:spPr bwMode="auto">
          <a:xfrm>
            <a:off x="881062" y="1600200"/>
            <a:ext cx="7381875" cy="4267199"/>
          </a:xfrm>
          <a:prstGeom prst="rect">
            <a:avLst/>
          </a:prstGeom>
          <a:noFill/>
          <a:ln w="9525">
            <a:noFill/>
            <a:miter lim="800000"/>
            <a:headEnd/>
            <a:tailEnd/>
          </a:ln>
          <a:effectLst/>
        </p:spPr>
      </p:pic>
    </p:spTree>
    <p:extLst>
      <p:ext uri="{BB962C8B-B14F-4D97-AF65-F5344CB8AC3E}">
        <p14:creationId xmlns:p14="http://schemas.microsoft.com/office/powerpoint/2010/main" val="40531597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a:t>Estimation for Software Project</a:t>
            </a:r>
          </a:p>
        </p:txBody>
      </p:sp>
      <p:sp>
        <p:nvSpPr>
          <p:cNvPr id="3" name="Content Placeholder 2"/>
          <p:cNvSpPr>
            <a:spLocks noGrp="1"/>
          </p:cNvSpPr>
          <p:nvPr>
            <p:ph idx="1"/>
          </p:nvPr>
        </p:nvSpPr>
        <p:spPr>
          <a:xfrm>
            <a:off x="457200" y="1447800"/>
            <a:ext cx="8229600" cy="5181600"/>
          </a:xfrm>
        </p:spPr>
        <p:txBody>
          <a:bodyPr>
            <a:noAutofit/>
          </a:bodyPr>
          <a:lstStyle/>
          <a:p>
            <a:pPr algn="just"/>
            <a:r>
              <a:rPr lang="en-US" sz="2400" dirty="0">
                <a:latin typeface="Times New Roman" pitchFamily="18" charset="0"/>
                <a:cs typeface="Times New Roman" pitchFamily="18" charset="0"/>
              </a:rPr>
              <a:t>Typical values might be P=2000 for development of real-time embedded software, P=10,000 for telecommunication and systems software, and P=28,000 for business systems applications. </a:t>
            </a:r>
          </a:p>
          <a:p>
            <a:pPr algn="just"/>
            <a:r>
              <a:rPr lang="en-US" sz="2400" dirty="0">
                <a:latin typeface="Times New Roman" pitchFamily="18" charset="0"/>
                <a:cs typeface="Times New Roman" pitchFamily="18" charset="0"/>
              </a:rPr>
              <a:t>The productivity parameter can be derived for local conditions using historical data collected from past development efforts.</a:t>
            </a:r>
          </a:p>
          <a:p>
            <a:pPr algn="just"/>
            <a:r>
              <a:rPr lang="en-US" sz="2400" dirty="0">
                <a:latin typeface="Times New Roman" pitchFamily="18" charset="0"/>
                <a:cs typeface="Times New Roman" pitchFamily="18" charset="0"/>
              </a:rPr>
              <a:t> B increases slowly as the need for integration, testing, quality assurance, documentation, and management skills grows. For small programs (KLOC=5 to 15), B=0.16. For programs greater than 70 KLOC, B=0.39.</a:t>
            </a:r>
          </a:p>
          <a:p>
            <a:pPr algn="just"/>
            <a:r>
              <a:rPr lang="en-US" sz="2400" dirty="0">
                <a:latin typeface="Times New Roman" pitchFamily="18" charset="0"/>
                <a:cs typeface="Times New Roman" pitchFamily="18" charset="0"/>
              </a:rPr>
              <a:t>The software equation has two independent parameters:</a:t>
            </a:r>
          </a:p>
          <a:p>
            <a:pPr marL="514350" indent="-514350" algn="just">
              <a:buAutoNum type="arabicParenBoth"/>
            </a:pPr>
            <a:r>
              <a:rPr lang="en-US" sz="2400" dirty="0">
                <a:latin typeface="Times New Roman" pitchFamily="18" charset="0"/>
                <a:cs typeface="Times New Roman" pitchFamily="18" charset="0"/>
              </a:rPr>
              <a:t>an estimate of size (in LOC) and </a:t>
            </a:r>
          </a:p>
          <a:p>
            <a:pPr marL="514350" indent="-514350" algn="just">
              <a:buAutoNum type="arabicParenBoth"/>
            </a:pPr>
            <a:r>
              <a:rPr lang="en-US" sz="2400" dirty="0">
                <a:latin typeface="Times New Roman" pitchFamily="18" charset="0"/>
                <a:cs typeface="Times New Roman" pitchFamily="18" charset="0"/>
              </a:rPr>
              <a:t>an indication of project duration in calendar months or years.</a:t>
            </a:r>
          </a:p>
        </p:txBody>
      </p:sp>
    </p:spTree>
    <p:extLst>
      <p:ext uri="{BB962C8B-B14F-4D97-AF65-F5344CB8AC3E}">
        <p14:creationId xmlns:p14="http://schemas.microsoft.com/office/powerpoint/2010/main" val="10982649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Estimation for Software Project</a:t>
            </a:r>
          </a:p>
        </p:txBody>
      </p:sp>
      <p:sp>
        <p:nvSpPr>
          <p:cNvPr id="3" name="Content Placeholder 2"/>
          <p:cNvSpPr>
            <a:spLocks noGrp="1"/>
          </p:cNvSpPr>
          <p:nvPr>
            <p:ph idx="1"/>
          </p:nvPr>
        </p:nvSpPr>
        <p:spPr>
          <a:xfrm>
            <a:off x="457200" y="1371600"/>
            <a:ext cx="8229600" cy="4800600"/>
          </a:xfrm>
        </p:spPr>
        <p:txBody>
          <a:bodyPr>
            <a:noAutofit/>
          </a:bodyPr>
          <a:lstStyle/>
          <a:p>
            <a:pPr>
              <a:buNone/>
            </a:pPr>
            <a:r>
              <a:rPr lang="en-US" sz="2400" b="1" dirty="0">
                <a:latin typeface="Times New Roman" pitchFamily="18" charset="0"/>
                <a:cs typeface="Times New Roman" pitchFamily="18" charset="0"/>
              </a:rPr>
              <a:t>ESTIMATION FOR OBJECT-ORIENTED PROJECTS</a:t>
            </a:r>
          </a:p>
          <a:p>
            <a:pPr>
              <a:buNone/>
            </a:pPr>
            <a:r>
              <a:rPr lang="en-US" sz="2400" dirty="0">
                <a:latin typeface="Times New Roman" pitchFamily="18" charset="0"/>
                <a:cs typeface="Times New Roman" pitchFamily="18" charset="0"/>
              </a:rPr>
              <a:t>	Methods has been designed explicitly for OO software such as</a:t>
            </a:r>
          </a:p>
          <a:p>
            <a:pPr>
              <a:buNone/>
            </a:pPr>
            <a:r>
              <a:rPr lang="en-US" sz="2400" dirty="0">
                <a:latin typeface="Times New Roman" pitchFamily="18" charset="0"/>
                <a:cs typeface="Times New Roman" pitchFamily="18" charset="0"/>
              </a:rPr>
              <a:t>1. Develop estimates using effort decomposition, FP analysis, and any other method that is applicable for conventional applications.</a:t>
            </a:r>
          </a:p>
          <a:p>
            <a:pPr>
              <a:buNone/>
            </a:pPr>
            <a:r>
              <a:rPr lang="en-US" sz="2400" dirty="0">
                <a:latin typeface="Times New Roman" pitchFamily="18" charset="0"/>
                <a:cs typeface="Times New Roman" pitchFamily="18" charset="0"/>
              </a:rPr>
              <a:t>2. Using the requirements model, develop use cases and determine a count. Recognize that the number of use cases may change as the project progresses.</a:t>
            </a:r>
          </a:p>
          <a:p>
            <a:pPr>
              <a:buNone/>
            </a:pPr>
            <a:r>
              <a:rPr lang="en-US" sz="2400" dirty="0">
                <a:latin typeface="Times New Roman" pitchFamily="18" charset="0"/>
                <a:cs typeface="Times New Roman" pitchFamily="18" charset="0"/>
              </a:rPr>
              <a:t>3. From the requirements model, determine the number of key classes .</a:t>
            </a:r>
          </a:p>
          <a:p>
            <a:pPr>
              <a:buNone/>
            </a:pPr>
            <a:r>
              <a:rPr lang="en-US" sz="2400" dirty="0">
                <a:latin typeface="Times New Roman" pitchFamily="18" charset="0"/>
                <a:cs typeface="Times New Roman" pitchFamily="18" charset="0"/>
              </a:rPr>
              <a:t>4. Categorize the type of interface for the application and develop a multiplier for support classes.</a:t>
            </a:r>
          </a:p>
        </p:txBody>
      </p:sp>
    </p:spTree>
    <p:extLst>
      <p:ext uri="{BB962C8B-B14F-4D97-AF65-F5344CB8AC3E}">
        <p14:creationId xmlns:p14="http://schemas.microsoft.com/office/powerpoint/2010/main" val="21512790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Estimation for Software Project</a:t>
            </a:r>
          </a:p>
        </p:txBody>
      </p:sp>
      <p:sp>
        <p:nvSpPr>
          <p:cNvPr id="6" name="Content Placeholder 5"/>
          <p:cNvSpPr>
            <a:spLocks noGrp="1"/>
          </p:cNvSpPr>
          <p:nvPr>
            <p:ph sz="half" idx="2"/>
          </p:nvPr>
        </p:nvSpPr>
        <p:spPr>
          <a:xfrm>
            <a:off x="685800" y="3810000"/>
            <a:ext cx="7924800" cy="2286000"/>
          </a:xfrm>
        </p:spPr>
        <p:txBody>
          <a:bodyPr>
            <a:normAutofit/>
          </a:bodyPr>
          <a:lstStyle/>
          <a:p>
            <a:pPr algn="just">
              <a:buNone/>
            </a:pPr>
            <a:r>
              <a:rPr lang="en-US" sz="2400" dirty="0">
                <a:latin typeface="Times New Roman" pitchFamily="18" charset="0"/>
                <a:cs typeface="Times New Roman" pitchFamily="18" charset="0"/>
              </a:rPr>
              <a:t>5. Multiply the total number of classes (key + support) by the average number of work units per class</a:t>
            </a:r>
          </a:p>
          <a:p>
            <a:pPr algn="just">
              <a:buNone/>
            </a:pPr>
            <a:r>
              <a:rPr lang="en-US" sz="2400" dirty="0">
                <a:latin typeface="Times New Roman" pitchFamily="18" charset="0"/>
                <a:cs typeface="Times New Roman" pitchFamily="18" charset="0"/>
              </a:rPr>
              <a:t>6. Cross-check the class-based estimate by multiplying the average number of work units per use case.</a:t>
            </a:r>
          </a:p>
        </p:txBody>
      </p:sp>
      <p:pic>
        <p:nvPicPr>
          <p:cNvPr id="2050" name="Picture 2"/>
          <p:cNvPicPr>
            <a:picLocks noGrp="1" noChangeAspect="1" noChangeArrowheads="1"/>
          </p:cNvPicPr>
          <p:nvPr>
            <p:ph sz="half" idx="1"/>
          </p:nvPr>
        </p:nvPicPr>
        <p:blipFill>
          <a:blip r:embed="rId2"/>
          <a:srcRect/>
          <a:stretch>
            <a:fillRect/>
          </a:stretch>
        </p:blipFill>
        <p:spPr bwMode="auto">
          <a:xfrm>
            <a:off x="1524000" y="1600200"/>
            <a:ext cx="5638800" cy="1981200"/>
          </a:xfrm>
          <a:prstGeom prst="rect">
            <a:avLst/>
          </a:prstGeom>
          <a:noFill/>
          <a:ln w="9525">
            <a:noFill/>
            <a:miter lim="800000"/>
            <a:headEnd/>
            <a:tailEnd/>
          </a:ln>
          <a:effectLst/>
        </p:spPr>
      </p:pic>
    </p:spTree>
    <p:extLst>
      <p:ext uri="{BB962C8B-B14F-4D97-AF65-F5344CB8AC3E}">
        <p14:creationId xmlns:p14="http://schemas.microsoft.com/office/powerpoint/2010/main" val="42171689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Estimation for Software Project</a:t>
            </a:r>
          </a:p>
        </p:txBody>
      </p:sp>
      <p:sp>
        <p:nvSpPr>
          <p:cNvPr id="3" name="Content Placeholder 2"/>
          <p:cNvSpPr>
            <a:spLocks noGrp="1"/>
          </p:cNvSpPr>
          <p:nvPr>
            <p:ph idx="1"/>
          </p:nvPr>
        </p:nvSpPr>
        <p:spPr>
          <a:xfrm>
            <a:off x="457200" y="1676400"/>
            <a:ext cx="8229600" cy="4389120"/>
          </a:xfrm>
        </p:spPr>
        <p:txBody>
          <a:bodyPr>
            <a:normAutofit/>
          </a:bodyPr>
          <a:lstStyle/>
          <a:p>
            <a:pPr>
              <a:buNone/>
            </a:pPr>
            <a:r>
              <a:rPr lang="en-US" sz="2800" b="1" dirty="0">
                <a:latin typeface="Times New Roman" pitchFamily="18" charset="0"/>
                <a:cs typeface="Times New Roman" pitchFamily="18" charset="0"/>
              </a:rPr>
              <a:t>SPECIALIZED ESTIMATION TECHNIQUES</a:t>
            </a:r>
          </a:p>
          <a:p>
            <a:pPr>
              <a:buNone/>
            </a:pPr>
            <a:r>
              <a:rPr lang="en-US" sz="2400" b="1" u="sng" dirty="0">
                <a:latin typeface="Times New Roman" pitchFamily="18" charset="0"/>
                <a:cs typeface="Times New Roman" pitchFamily="18" charset="0"/>
              </a:rPr>
              <a:t>Estimation for Agile Development</a:t>
            </a:r>
          </a:p>
          <a:p>
            <a:pPr algn="just">
              <a:buNone/>
            </a:pPr>
            <a:r>
              <a:rPr lang="en-US" sz="2400" dirty="0">
                <a:latin typeface="Times New Roman" pitchFamily="18" charset="0"/>
                <a:cs typeface="Times New Roman" pitchFamily="18" charset="0"/>
              </a:rPr>
              <a:t>	Estimation for agile projects uses a decomposition approach that encompasses the following steps:</a:t>
            </a:r>
          </a:p>
          <a:p>
            <a:pPr algn="just">
              <a:buNone/>
            </a:pPr>
            <a:r>
              <a:rPr lang="en-US" sz="2400" dirty="0">
                <a:latin typeface="Times New Roman" pitchFamily="18" charset="0"/>
                <a:cs typeface="Times New Roman" pitchFamily="18" charset="0"/>
              </a:rPr>
              <a:t>1. Each user scenario (the equivalent of a mini use case created at the very start of a project by end users or other stakeholders) is considered separately for estimation purposes.</a:t>
            </a:r>
          </a:p>
          <a:p>
            <a:pPr algn="just">
              <a:buNone/>
            </a:pPr>
            <a:r>
              <a:rPr lang="en-US" sz="2400" dirty="0">
                <a:latin typeface="Times New Roman" pitchFamily="18" charset="0"/>
                <a:cs typeface="Times New Roman" pitchFamily="18" charset="0"/>
              </a:rPr>
              <a:t>2. The scenario is decomposed into the set of software engineering tasks that will be required to develop it.</a:t>
            </a:r>
          </a:p>
        </p:txBody>
      </p:sp>
    </p:spTree>
    <p:extLst>
      <p:ext uri="{BB962C8B-B14F-4D97-AF65-F5344CB8AC3E}">
        <p14:creationId xmlns:p14="http://schemas.microsoft.com/office/powerpoint/2010/main" val="2483235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Estimation for Software Project</a:t>
            </a:r>
          </a:p>
        </p:txBody>
      </p:sp>
      <p:sp>
        <p:nvSpPr>
          <p:cNvPr id="3" name="Content Placeholder 2"/>
          <p:cNvSpPr>
            <a:spLocks noGrp="1"/>
          </p:cNvSpPr>
          <p:nvPr>
            <p:ph idx="1"/>
          </p:nvPr>
        </p:nvSpPr>
        <p:spPr>
          <a:xfrm>
            <a:off x="457200" y="1676400"/>
            <a:ext cx="8229600" cy="4389120"/>
          </a:xfrm>
        </p:spPr>
        <p:txBody>
          <a:bodyPr>
            <a:normAutofit/>
          </a:bodyPr>
          <a:lstStyle/>
          <a:p>
            <a:pPr algn="just">
              <a:buNone/>
            </a:pPr>
            <a:r>
              <a:rPr lang="en-US" sz="2400" dirty="0">
                <a:latin typeface="Times New Roman" pitchFamily="18" charset="0"/>
                <a:cs typeface="Times New Roman" pitchFamily="18" charset="0"/>
              </a:rPr>
              <a:t>THE PROJECT PLANNING PROCESS</a:t>
            </a:r>
          </a:p>
          <a:p>
            <a:pPr algn="just"/>
            <a:r>
              <a:rPr lang="en-US" sz="2400" dirty="0">
                <a:latin typeface="Times New Roman" pitchFamily="18" charset="0"/>
                <a:cs typeface="Times New Roman" pitchFamily="18" charset="0"/>
              </a:rPr>
              <a:t>The objective of software project planning is to provide a framework that enables the manager to make reasonable estimates of resources, cost, and schedule. </a:t>
            </a:r>
          </a:p>
          <a:p>
            <a:pPr algn="just"/>
            <a:r>
              <a:rPr lang="en-US" sz="2400" dirty="0">
                <a:latin typeface="Times New Roman" pitchFamily="18" charset="0"/>
                <a:cs typeface="Times New Roman" pitchFamily="18" charset="0"/>
              </a:rPr>
              <a:t>In addition, estimates should attempt to define best-case and worst-case scenarios so that project outcomes can be bounded. </a:t>
            </a:r>
          </a:p>
          <a:p>
            <a:pPr algn="just"/>
            <a:r>
              <a:rPr lang="en-US" sz="2400" dirty="0">
                <a:latin typeface="Times New Roman" pitchFamily="18" charset="0"/>
                <a:cs typeface="Times New Roman" pitchFamily="18" charset="0"/>
              </a:rPr>
              <a:t>Although there is an inherent degree of uncertainty, the software team embarks on a plan that has been established as a consequence of these tasks. Therefore, the plan must be adapted and updated as the project proceeds</a:t>
            </a:r>
            <a:r>
              <a:rPr lang="en-US" sz="2400" dirty="0"/>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Estimation for Software Project</a:t>
            </a:r>
          </a:p>
        </p:txBody>
      </p:sp>
      <p:sp>
        <p:nvSpPr>
          <p:cNvPr id="3" name="Content Placeholder 2"/>
          <p:cNvSpPr>
            <a:spLocks noGrp="1"/>
          </p:cNvSpPr>
          <p:nvPr>
            <p:ph idx="1"/>
          </p:nvPr>
        </p:nvSpPr>
        <p:spPr>
          <a:xfrm>
            <a:off x="457200" y="1600200"/>
            <a:ext cx="8229600" cy="5029200"/>
          </a:xfrm>
        </p:spPr>
        <p:txBody>
          <a:bodyPr>
            <a:noAutofit/>
          </a:bodyPr>
          <a:lstStyle/>
          <a:p>
            <a:pPr algn="just">
              <a:buNone/>
            </a:pPr>
            <a:r>
              <a:rPr lang="en-US" sz="2400" dirty="0">
                <a:latin typeface="Times New Roman" pitchFamily="18" charset="0"/>
                <a:cs typeface="Times New Roman" pitchFamily="18" charset="0"/>
              </a:rPr>
              <a:t>3a. The effort required for each task is estimated separately. Note: Estimation can be based on historical data, an empirical model, or experience.</a:t>
            </a:r>
          </a:p>
          <a:p>
            <a:pPr algn="just">
              <a:buNone/>
            </a:pPr>
            <a:r>
              <a:rPr lang="en-US" sz="2400" dirty="0">
                <a:latin typeface="Times New Roman" pitchFamily="18" charset="0"/>
                <a:cs typeface="Times New Roman" pitchFamily="18" charset="0"/>
              </a:rPr>
              <a:t>3b. Alternatively, the volume of the scenario can be estimated in LOC or FP. </a:t>
            </a:r>
          </a:p>
          <a:p>
            <a:pPr algn="just">
              <a:buNone/>
            </a:pPr>
            <a:r>
              <a:rPr lang="en-US" sz="2400" dirty="0">
                <a:latin typeface="Times New Roman" pitchFamily="18" charset="0"/>
                <a:cs typeface="Times New Roman" pitchFamily="18" charset="0"/>
              </a:rPr>
              <a:t>4a. Estimates for each task are summed to create an estimate for the scenario.</a:t>
            </a:r>
          </a:p>
          <a:p>
            <a:pPr algn="just">
              <a:buNone/>
            </a:pPr>
            <a:r>
              <a:rPr lang="en-US" sz="2400" dirty="0">
                <a:latin typeface="Times New Roman" pitchFamily="18" charset="0"/>
                <a:cs typeface="Times New Roman" pitchFamily="18" charset="0"/>
              </a:rPr>
              <a:t>4b. Alternatively, the volume estimate for the scenario is translated into effort using historical data.</a:t>
            </a:r>
          </a:p>
          <a:p>
            <a:pPr algn="just">
              <a:buNone/>
            </a:pPr>
            <a:r>
              <a:rPr lang="en-US" sz="2400" dirty="0">
                <a:latin typeface="Times New Roman" pitchFamily="18" charset="0"/>
                <a:cs typeface="Times New Roman" pitchFamily="18" charset="0"/>
              </a:rPr>
              <a:t>5. The effort estimates for all scenarios that are to be implemented for a given software increment are summed to develop the effort estimate for the increment.</a:t>
            </a:r>
          </a:p>
        </p:txBody>
      </p:sp>
    </p:spTree>
    <p:extLst>
      <p:ext uri="{BB962C8B-B14F-4D97-AF65-F5344CB8AC3E}">
        <p14:creationId xmlns:p14="http://schemas.microsoft.com/office/powerpoint/2010/main" val="27981059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Estimation for Software Project</a:t>
            </a:r>
          </a:p>
        </p:txBody>
      </p:sp>
      <p:sp>
        <p:nvSpPr>
          <p:cNvPr id="3" name="Content Placeholder 2"/>
          <p:cNvSpPr>
            <a:spLocks noGrp="1"/>
          </p:cNvSpPr>
          <p:nvPr>
            <p:ph idx="1"/>
          </p:nvPr>
        </p:nvSpPr>
        <p:spPr>
          <a:xfrm>
            <a:off x="457200" y="1676400"/>
            <a:ext cx="8229600" cy="4389120"/>
          </a:xfrm>
        </p:spPr>
        <p:txBody>
          <a:bodyPr>
            <a:normAutofit fontScale="92500" lnSpcReduction="10000"/>
          </a:bodyPr>
          <a:lstStyle/>
          <a:p>
            <a:pPr algn="just">
              <a:buNone/>
            </a:pPr>
            <a:r>
              <a:rPr lang="en-US" sz="2800" b="1" dirty="0">
                <a:latin typeface="Times New Roman" pitchFamily="18" charset="0"/>
                <a:cs typeface="Times New Roman" pitchFamily="18" charset="0"/>
              </a:rPr>
              <a:t>THE MAKE/BUY DECISION</a:t>
            </a:r>
          </a:p>
          <a:p>
            <a:pPr algn="just"/>
            <a:r>
              <a:rPr lang="en-US" sz="2600" dirty="0">
                <a:latin typeface="Times New Roman" pitchFamily="18" charset="0"/>
                <a:cs typeface="Times New Roman" pitchFamily="18" charset="0"/>
              </a:rPr>
              <a:t>In many software application areas, it is often more cost effective to acquire rather than develop computer software. Software engineering managers are faced with a make/ buy decision that can be further complicated by a number of acquisition options:</a:t>
            </a:r>
          </a:p>
          <a:p>
            <a:pPr marL="514350" indent="-514350" algn="just">
              <a:buAutoNum type="arabicParenBoth"/>
            </a:pPr>
            <a:r>
              <a:rPr lang="en-US" sz="2600" dirty="0">
                <a:latin typeface="Times New Roman" pitchFamily="18" charset="0"/>
                <a:cs typeface="Times New Roman" pitchFamily="18" charset="0"/>
              </a:rPr>
              <a:t>Software may be purchased (or licensed) off-the-shelf,</a:t>
            </a:r>
          </a:p>
          <a:p>
            <a:pPr marL="514350" indent="-514350" algn="just">
              <a:buAutoNum type="arabicParenBoth"/>
            </a:pPr>
            <a:r>
              <a:rPr lang="en-US" dirty="0">
                <a:latin typeface="Times New Roman" pitchFamily="18" charset="0"/>
                <a:cs typeface="Times New Roman" pitchFamily="18" charset="0"/>
              </a:rPr>
              <a:t>F</a:t>
            </a:r>
            <a:r>
              <a:rPr lang="en-US" sz="2600" dirty="0">
                <a:latin typeface="Times New Roman" pitchFamily="18" charset="0"/>
                <a:cs typeface="Times New Roman" pitchFamily="18" charset="0"/>
              </a:rPr>
              <a:t>ull-experience or partial-experience software components may be acquired and then modified and integrated to meet specific needs.</a:t>
            </a:r>
          </a:p>
          <a:p>
            <a:pPr marL="514350" indent="-514350" algn="just">
              <a:buAutoNum type="arabicParenBoth"/>
            </a:pPr>
            <a:r>
              <a:rPr lang="en-US" sz="2600" dirty="0">
                <a:latin typeface="Times New Roman" pitchFamily="18" charset="0"/>
                <a:cs typeface="Times New Roman" pitchFamily="18" charset="0"/>
              </a:rPr>
              <a:t>Software may be custom built by an outside contractor to meet the purchaser’s specifications.</a:t>
            </a:r>
            <a:endParaRPr lang="en-US" sz="2600" b="1" dirty="0">
              <a:latin typeface="Times New Roman" pitchFamily="18" charset="0"/>
              <a:cs typeface="Times New Roman" pitchFamily="18" charset="0"/>
            </a:endParaRPr>
          </a:p>
        </p:txBody>
      </p:sp>
    </p:spTree>
    <p:extLst>
      <p:ext uri="{BB962C8B-B14F-4D97-AF65-F5344CB8AC3E}">
        <p14:creationId xmlns:p14="http://schemas.microsoft.com/office/powerpoint/2010/main" val="1528323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a:t>Estimation for Software Project</a:t>
            </a: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In the final analysis, the make/buy decision is made based on the following conditions: </a:t>
            </a:r>
          </a:p>
          <a:p>
            <a:pPr>
              <a:buNone/>
            </a:pPr>
            <a:r>
              <a:rPr lang="en-US" sz="2400" dirty="0">
                <a:latin typeface="Times New Roman" pitchFamily="18" charset="0"/>
                <a:cs typeface="Times New Roman" pitchFamily="18" charset="0"/>
              </a:rPr>
              <a:t>(1) Will the delivery date of the software product be sooner than that for internally developed software? </a:t>
            </a:r>
          </a:p>
          <a:p>
            <a:pPr>
              <a:buNone/>
            </a:pPr>
            <a:r>
              <a:rPr lang="en-US" sz="2400" dirty="0">
                <a:latin typeface="Times New Roman" pitchFamily="18" charset="0"/>
                <a:cs typeface="Times New Roman" pitchFamily="18" charset="0"/>
              </a:rPr>
              <a:t>(2) Will the cost of acquisition plus the cost of customization be less than the cost of developing the software internally?</a:t>
            </a:r>
          </a:p>
          <a:p>
            <a:pPr>
              <a:buNone/>
            </a:pPr>
            <a:r>
              <a:rPr lang="en-US" sz="2400" dirty="0">
                <a:latin typeface="Times New Roman" pitchFamily="18" charset="0"/>
                <a:cs typeface="Times New Roman" pitchFamily="18" charset="0"/>
              </a:rPr>
              <a:t>(3) Will the cost of outside support (e.g., a maintenance contract) be less than the cost f internal support? These conditions apply for each of the acquisition options.</a:t>
            </a:r>
          </a:p>
        </p:txBody>
      </p:sp>
    </p:spTree>
    <p:extLst>
      <p:ext uri="{BB962C8B-B14F-4D97-AF65-F5344CB8AC3E}">
        <p14:creationId xmlns:p14="http://schemas.microsoft.com/office/powerpoint/2010/main" val="21595033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for Software Project</a:t>
            </a:r>
          </a:p>
        </p:txBody>
      </p:sp>
      <p:sp>
        <p:nvSpPr>
          <p:cNvPr id="3" name="Content Placeholder 2"/>
          <p:cNvSpPr>
            <a:spLocks noGrp="1"/>
          </p:cNvSpPr>
          <p:nvPr>
            <p:ph idx="1"/>
          </p:nvPr>
        </p:nvSpPr>
        <p:spPr/>
        <p:txBody>
          <a:bodyPr>
            <a:normAutofit/>
          </a:bodyPr>
          <a:lstStyle/>
          <a:p>
            <a:pPr algn="just">
              <a:buNone/>
            </a:pPr>
            <a:r>
              <a:rPr lang="en-US" sz="2400" b="1" u="sng" dirty="0">
                <a:latin typeface="Times New Roman" pitchFamily="18" charset="0"/>
                <a:cs typeface="Times New Roman" pitchFamily="18" charset="0"/>
              </a:rPr>
              <a:t>Creating a Decision Tree</a:t>
            </a:r>
          </a:p>
          <a:p>
            <a:pPr algn="just"/>
            <a:r>
              <a:rPr lang="en-US" sz="2400" dirty="0">
                <a:latin typeface="Times New Roman" pitchFamily="18" charset="0"/>
                <a:cs typeface="Times New Roman" pitchFamily="18" charset="0"/>
              </a:rPr>
              <a:t>The steps just described can be augmented using statistical techniques such as decision tree analysis. In this case, the software engineering organization can </a:t>
            </a:r>
          </a:p>
          <a:p>
            <a:pPr algn="just">
              <a:buNone/>
            </a:pPr>
            <a:r>
              <a:rPr lang="en-US" sz="2400" dirty="0">
                <a:latin typeface="Times New Roman" pitchFamily="18" charset="0"/>
                <a:cs typeface="Times New Roman" pitchFamily="18" charset="0"/>
              </a:rPr>
              <a:t>(1) Build system X from scratch.</a:t>
            </a:r>
          </a:p>
          <a:p>
            <a:pPr algn="just">
              <a:buNone/>
            </a:pPr>
            <a:r>
              <a:rPr lang="en-US" sz="2400" dirty="0">
                <a:latin typeface="Times New Roman" pitchFamily="18" charset="0"/>
                <a:cs typeface="Times New Roman" pitchFamily="18" charset="0"/>
              </a:rPr>
              <a:t>(2) Reuse existing partial-experience components to construct the system.</a:t>
            </a:r>
          </a:p>
          <a:p>
            <a:pPr algn="just">
              <a:buNone/>
            </a:pPr>
            <a:r>
              <a:rPr lang="en-US" sz="2400" dirty="0">
                <a:latin typeface="Times New Roman" pitchFamily="18" charset="0"/>
                <a:cs typeface="Times New Roman" pitchFamily="18" charset="0"/>
              </a:rPr>
              <a:t>(3) Buy an available software product and modify it to meet local needs.</a:t>
            </a:r>
          </a:p>
          <a:p>
            <a:pPr algn="just">
              <a:buNone/>
            </a:pPr>
            <a:r>
              <a:rPr lang="en-US" sz="2400" dirty="0">
                <a:latin typeface="Times New Roman" pitchFamily="18" charset="0"/>
                <a:cs typeface="Times New Roman" pitchFamily="18" charset="0"/>
              </a:rPr>
              <a:t>(4) Contract the software development to an outside vendor.</a:t>
            </a:r>
            <a:endParaRPr lang="en-US" sz="24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728927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a:t>Estimation for Software Project</a:t>
            </a:r>
          </a:p>
        </p:txBody>
      </p:sp>
      <p:pic>
        <p:nvPicPr>
          <p:cNvPr id="3074" name="Picture 2"/>
          <p:cNvPicPr>
            <a:picLocks noGrp="1" noChangeAspect="1" noChangeArrowheads="1"/>
          </p:cNvPicPr>
          <p:nvPr>
            <p:ph idx="1"/>
          </p:nvPr>
        </p:nvPicPr>
        <p:blipFill>
          <a:blip r:embed="rId2"/>
          <a:srcRect/>
          <a:stretch>
            <a:fillRect/>
          </a:stretch>
        </p:blipFill>
        <p:spPr bwMode="auto">
          <a:xfrm>
            <a:off x="685800" y="1805780"/>
            <a:ext cx="7391400" cy="4442619"/>
          </a:xfrm>
          <a:prstGeom prst="rect">
            <a:avLst/>
          </a:prstGeom>
          <a:noFill/>
          <a:ln w="9525">
            <a:noFill/>
            <a:miter lim="800000"/>
            <a:headEnd/>
            <a:tailEnd/>
          </a:ln>
          <a:effectLst/>
        </p:spPr>
      </p:pic>
    </p:spTree>
    <p:extLst>
      <p:ext uri="{BB962C8B-B14F-4D97-AF65-F5344CB8AC3E}">
        <p14:creationId xmlns:p14="http://schemas.microsoft.com/office/powerpoint/2010/main" val="13627819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43000"/>
                <a:ext cx="8229600" cy="4343400"/>
              </a:xfrm>
            </p:spPr>
            <p:txBody>
              <a:bodyPr>
                <a:noAutofit/>
              </a:bodyPr>
              <a:lstStyle/>
              <a:p>
                <a:pPr algn="just"/>
                <a:r>
                  <a:rPr lang="en-US" sz="2400" dirty="0">
                    <a:latin typeface="Times New Roman" pitchFamily="18" charset="0"/>
                    <a:cs typeface="Times New Roman" pitchFamily="18" charset="0"/>
                  </a:rPr>
                  <a:t>If the system is to be built from scratch, there is a 70 percent probability that the job will be difficult. Using the estimation techniques discussed earlier in this chapter, the project planner estimates that a difficult development effort will cost $450,000. A simple development effort is estimated to cost $380,000. The expected value for cost, computed along any branch of the decision tree, is</a:t>
                </a:r>
              </a:p>
              <a:p>
                <a:pPr algn="just"/>
                <a:r>
                  <a:rPr lang="en-US" sz="2400" dirty="0">
                    <a:latin typeface="Times New Roman" pitchFamily="18" charset="0"/>
                    <a:cs typeface="Times New Roman" pitchFamily="18" charset="0"/>
                  </a:rPr>
                  <a:t>Expected cost =</a:t>
                </a:r>
                <a14:m>
                  <m:oMath xmlns:m="http://schemas.openxmlformats.org/officeDocument/2006/math">
                    <m:r>
                      <a:rPr lang="en-US" sz="2400" i="1" smtClean="0">
                        <a:latin typeface="Cambria Math"/>
                      </a:rPr>
                      <m:t> </m:t>
                    </m:r>
                  </m:oMath>
                </a14:m>
                <a:r>
                  <a:rPr lang="en-US" sz="2400" dirty="0">
                    <a:latin typeface="Times New Roman" pitchFamily="18" charset="0"/>
                    <a:cs typeface="Times New Roman" pitchFamily="18" charset="0"/>
                  </a:rPr>
                  <a:t>∑(path probability)</a:t>
                </a:r>
                <a:r>
                  <a:rPr lang="en-US" sz="2400" baseline="-25000" dirty="0">
                    <a:latin typeface="Times New Roman" pitchFamily="18" charset="0"/>
                    <a:cs typeface="Times New Roman" pitchFamily="18" charset="0"/>
                  </a:rPr>
                  <a:t>i</a:t>
                </a:r>
                <a:r>
                  <a:rPr lang="en-US" sz="2400" dirty="0">
                    <a:latin typeface="Times New Roman" pitchFamily="18" charset="0"/>
                    <a:cs typeface="Times New Roman" pitchFamily="18" charset="0"/>
                  </a:rPr>
                  <a:t> * (estimated path cost)</a:t>
                </a:r>
                <a:r>
                  <a:rPr lang="en-US" sz="2400" baseline="-25000" dirty="0">
                    <a:latin typeface="Times New Roman" pitchFamily="18" charset="0"/>
                    <a:cs typeface="Times New Roman" pitchFamily="18" charset="0"/>
                  </a:rPr>
                  <a:t>i</a:t>
                </a:r>
              </a:p>
              <a:p>
                <a:pPr marL="0" indent="0" algn="just">
                  <a:buNone/>
                </a:pPr>
                <a:r>
                  <a:rPr lang="en-US" sz="2400" dirty="0">
                    <a:latin typeface="Times New Roman" pitchFamily="18" charset="0"/>
                    <a:cs typeface="Times New Roman" pitchFamily="18" charset="0"/>
                  </a:rPr>
                  <a:t>          where i is the decision tree path.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43000"/>
                <a:ext cx="8229600" cy="4343400"/>
              </a:xfrm>
              <a:blipFill rotWithShape="0">
                <a:blip r:embed="rId2"/>
                <a:stretch>
                  <a:fillRect l="-741" t="-1124" r="-1111"/>
                </a:stretch>
              </a:blipFill>
            </p:spPr>
            <p:txBody>
              <a:bodyPr/>
              <a:lstStyle/>
              <a:p>
                <a:r>
                  <a:rPr lang="en-IN">
                    <a:noFill/>
                  </a:rPr>
                  <a:t> </a:t>
                </a:r>
              </a:p>
            </p:txBody>
          </p:sp>
        </mc:Fallback>
      </mc:AlternateContent>
    </p:spTree>
    <p:extLst>
      <p:ext uri="{BB962C8B-B14F-4D97-AF65-F5344CB8AC3E}">
        <p14:creationId xmlns:p14="http://schemas.microsoft.com/office/powerpoint/2010/main" val="37474692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05400"/>
          </a:xfrm>
        </p:spPr>
        <p:txBody>
          <a:bodyPr>
            <a:normAutofit fontScale="92500" lnSpcReduction="20000"/>
          </a:bodyPr>
          <a:lstStyle/>
          <a:p>
            <a:pPr marL="0" indent="0" algn="just">
              <a:buNone/>
            </a:pPr>
            <a:r>
              <a:rPr lang="en-US" sz="2800" dirty="0">
                <a:latin typeface="Times New Roman" pitchFamily="18" charset="0"/>
                <a:cs typeface="Times New Roman" pitchFamily="18" charset="0"/>
              </a:rPr>
              <a:t>For the build path,</a:t>
            </a:r>
          </a:p>
          <a:p>
            <a:pPr algn="just">
              <a:buFont typeface="Arial" pitchFamily="34" charset="0"/>
              <a:buChar char="•"/>
            </a:pPr>
            <a:r>
              <a:rPr lang="en-US" dirty="0">
                <a:latin typeface="Times New Roman" pitchFamily="18" charset="0"/>
                <a:cs typeface="Times New Roman" pitchFamily="18" charset="0"/>
              </a:rPr>
              <a:t>Expected cost</a:t>
            </a:r>
            <a:r>
              <a:rPr lang="en-US" baseline="-30000" dirty="0">
                <a:latin typeface="Times New Roman" pitchFamily="18" charset="0"/>
                <a:cs typeface="Times New Roman" pitchFamily="18" charset="0"/>
              </a:rPr>
              <a:t>build</a:t>
            </a:r>
            <a:r>
              <a:rPr lang="en-US" dirty="0">
                <a:latin typeface="Times New Roman" pitchFamily="18" charset="0"/>
                <a:cs typeface="Times New Roman" pitchFamily="18" charset="0"/>
              </a:rPr>
              <a:t> = 0.30 ($380K)+0.70 ($450K) = $429K</a:t>
            </a:r>
          </a:p>
          <a:p>
            <a:pPr algn="just"/>
            <a:r>
              <a:rPr lang="en-US" dirty="0">
                <a:latin typeface="Times New Roman" pitchFamily="18" charset="0"/>
                <a:cs typeface="Times New Roman" pitchFamily="18" charset="0"/>
              </a:rPr>
              <a:t>Following other paths of the decision tree, the projected costs for reuse, purchase, and contract, under a variety of circumstances, are also shown. The expected costs for these paths are</a:t>
            </a:r>
          </a:p>
          <a:p>
            <a:pPr algn="just"/>
            <a:r>
              <a:rPr lang="en-US" dirty="0">
                <a:latin typeface="Times New Roman" pitchFamily="18" charset="0"/>
                <a:cs typeface="Times New Roman" pitchFamily="18" charset="0"/>
              </a:rPr>
              <a:t>Expected cost</a:t>
            </a:r>
            <a:r>
              <a:rPr lang="en-US" baseline="-38000" dirty="0">
                <a:latin typeface="Times New Roman" pitchFamily="18" charset="0"/>
                <a:cs typeface="Times New Roman" pitchFamily="18" charset="0"/>
              </a:rPr>
              <a:t>reuse</a:t>
            </a:r>
            <a:r>
              <a:rPr lang="en-US" dirty="0">
                <a:latin typeface="Times New Roman" pitchFamily="18" charset="0"/>
                <a:cs typeface="Times New Roman" pitchFamily="18" charset="0"/>
              </a:rPr>
              <a:t> = 0.40($275K)+0.60[0.20($310K)  </a:t>
            </a:r>
          </a:p>
          <a:p>
            <a:pPr marL="0" indent="0" algn="just">
              <a:buNone/>
            </a:pPr>
            <a:r>
              <a:rPr lang="en-US" dirty="0">
                <a:latin typeface="Times New Roman" pitchFamily="18" charset="0"/>
                <a:cs typeface="Times New Roman" pitchFamily="18" charset="0"/>
              </a:rPr>
              <a:t>     +0.80($490K)] = $382K </a:t>
            </a:r>
          </a:p>
          <a:p>
            <a:pPr algn="just"/>
            <a:r>
              <a:rPr lang="en-US" dirty="0">
                <a:latin typeface="Times New Roman" pitchFamily="18" charset="0"/>
                <a:cs typeface="Times New Roman" pitchFamily="18" charset="0"/>
              </a:rPr>
              <a:t>Expected cost</a:t>
            </a:r>
            <a:r>
              <a:rPr lang="en-US" baseline="-30000" dirty="0">
                <a:latin typeface="Times New Roman" pitchFamily="18" charset="0"/>
                <a:cs typeface="Times New Roman" pitchFamily="18" charset="0"/>
              </a:rPr>
              <a:t>buy</a:t>
            </a:r>
            <a:r>
              <a:rPr lang="en-US" dirty="0">
                <a:latin typeface="Times New Roman" pitchFamily="18" charset="0"/>
                <a:cs typeface="Times New Roman" pitchFamily="18" charset="0"/>
              </a:rPr>
              <a:t> =  0.70($210K) + 0.30 ($400K) = $267K </a:t>
            </a:r>
          </a:p>
          <a:p>
            <a:pPr algn="just"/>
            <a:r>
              <a:rPr lang="en-US" dirty="0">
                <a:latin typeface="Times New Roman" pitchFamily="18" charset="0"/>
                <a:cs typeface="Times New Roman" pitchFamily="18" charset="0"/>
              </a:rPr>
              <a:t>Expected cost</a:t>
            </a:r>
            <a:r>
              <a:rPr lang="en-US" baseline="-30000" dirty="0">
                <a:latin typeface="Times New Roman" pitchFamily="18" charset="0"/>
                <a:cs typeface="Times New Roman" pitchFamily="18" charset="0"/>
              </a:rPr>
              <a:t>contract</a:t>
            </a:r>
            <a:r>
              <a:rPr lang="en-US" dirty="0">
                <a:latin typeface="Times New Roman" pitchFamily="18" charset="0"/>
                <a:cs typeface="Times New Roman" pitchFamily="18" charset="0"/>
              </a:rPr>
              <a:t> = 0.60 ($350K) +  0.40 ($500K) = $410K</a:t>
            </a:r>
          </a:p>
          <a:p>
            <a:pPr algn="just"/>
            <a:r>
              <a:rPr lang="en-US" dirty="0">
                <a:latin typeface="Times New Roman" pitchFamily="18" charset="0"/>
                <a:cs typeface="Times New Roman" pitchFamily="18" charset="0"/>
              </a:rPr>
              <a:t>Based on the probability and projected costs that have been noted in Decision Tree , the lowest expected cost is the “buy” option.</a:t>
            </a:r>
          </a:p>
          <a:p>
            <a:pPr algn="just"/>
            <a:r>
              <a:rPr lang="en-US" dirty="0">
                <a:latin typeface="Times New Roman" pitchFamily="18" charset="0"/>
                <a:cs typeface="Times New Roman" pitchFamily="18" charset="0"/>
              </a:rPr>
              <a:t>Based on this ultimate decision is taken.</a:t>
            </a:r>
          </a:p>
          <a:p>
            <a:endParaRPr lang="en-US" dirty="0"/>
          </a:p>
        </p:txBody>
      </p:sp>
    </p:spTree>
    <p:extLst>
      <p:ext uri="{BB962C8B-B14F-4D97-AF65-F5344CB8AC3E}">
        <p14:creationId xmlns:p14="http://schemas.microsoft.com/office/powerpoint/2010/main" val="32135487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a:t>Outsourcing</a:t>
            </a:r>
          </a:p>
        </p:txBody>
      </p:sp>
      <p:sp>
        <p:nvSpPr>
          <p:cNvPr id="3" name="Content Placeholder 2"/>
          <p:cNvSpPr>
            <a:spLocks noGrp="1"/>
          </p:cNvSpPr>
          <p:nvPr>
            <p:ph idx="1"/>
          </p:nvPr>
        </p:nvSpPr>
        <p:spPr/>
        <p:txBody>
          <a:bodyPr>
            <a:normAutofit fontScale="92500"/>
          </a:bodyPr>
          <a:lstStyle/>
          <a:p>
            <a:r>
              <a:rPr lang="en-US" dirty="0">
                <a:latin typeface="Times New Roman" pitchFamily="18" charset="0"/>
                <a:cs typeface="Times New Roman" pitchFamily="18" charset="0"/>
              </a:rPr>
              <a:t>Outsourcing is extremely simple.</a:t>
            </a:r>
          </a:p>
          <a:p>
            <a:r>
              <a:rPr lang="en-US" dirty="0">
                <a:latin typeface="Times New Roman" pitchFamily="18" charset="0"/>
                <a:cs typeface="Times New Roman" pitchFamily="18" charset="0"/>
              </a:rPr>
              <a:t>Software engineering activities are contracted to a third party who dose the work at lower cost and, hopefully, higher quality.</a:t>
            </a:r>
          </a:p>
          <a:p>
            <a:r>
              <a:rPr lang="en-US" dirty="0">
                <a:latin typeface="Times New Roman" pitchFamily="18" charset="0"/>
                <a:cs typeface="Times New Roman" pitchFamily="18" charset="0"/>
              </a:rPr>
              <a:t>The decision to outsource can be either strategic or tactical.</a:t>
            </a:r>
          </a:p>
          <a:p>
            <a:r>
              <a:rPr lang="en-US" dirty="0">
                <a:latin typeface="Times New Roman" pitchFamily="18" charset="0"/>
                <a:cs typeface="Times New Roman" pitchFamily="18" charset="0"/>
              </a:rPr>
              <a:t>At the strategic level, business managers consider whether a significant portion of all software work can be contracted to others.</a:t>
            </a:r>
          </a:p>
          <a:p>
            <a:r>
              <a:rPr lang="en-US" dirty="0">
                <a:latin typeface="Times New Roman" pitchFamily="18" charset="0"/>
                <a:cs typeface="Times New Roman" pitchFamily="18" charset="0"/>
              </a:rPr>
              <a:t>At the tactical level, a project manager determines whether part or all of a project can be best accomplished by subcontracting the software work. </a:t>
            </a:r>
          </a:p>
        </p:txBody>
      </p:sp>
    </p:spTree>
    <p:extLst>
      <p:ext uri="{BB962C8B-B14F-4D97-AF65-F5344CB8AC3E}">
        <p14:creationId xmlns:p14="http://schemas.microsoft.com/office/powerpoint/2010/main" val="1596067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Estimation for Software Project</a:t>
            </a:r>
          </a:p>
        </p:txBody>
      </p:sp>
      <p:sp>
        <p:nvSpPr>
          <p:cNvPr id="3" name="Content Placeholder 2"/>
          <p:cNvSpPr>
            <a:spLocks noGrp="1"/>
          </p:cNvSpPr>
          <p:nvPr>
            <p:ph idx="1"/>
          </p:nvPr>
        </p:nvSpPr>
        <p:spPr>
          <a:xfrm>
            <a:off x="457200" y="1752600"/>
            <a:ext cx="8229600" cy="4389120"/>
          </a:xfrm>
        </p:spPr>
        <p:txBody>
          <a:bodyPr>
            <a:normAutofit lnSpcReduction="10000"/>
          </a:bodyPr>
          <a:lstStyle/>
          <a:p>
            <a:pPr>
              <a:buNone/>
            </a:pPr>
            <a:r>
              <a:rPr lang="en-US" sz="2400" u="sng" dirty="0">
                <a:latin typeface="Times New Roman" pitchFamily="18" charset="0"/>
                <a:cs typeface="Times New Roman" pitchFamily="18" charset="0"/>
              </a:rPr>
              <a:t>Task Set for Project Planning</a:t>
            </a:r>
          </a:p>
          <a:p>
            <a:pPr>
              <a:buNone/>
            </a:pPr>
            <a:r>
              <a:rPr lang="en-US" sz="2400" dirty="0">
                <a:latin typeface="Times New Roman" pitchFamily="18" charset="0"/>
                <a:cs typeface="Times New Roman" pitchFamily="18" charset="0"/>
              </a:rPr>
              <a:t>1. Establish project scope.</a:t>
            </a:r>
          </a:p>
          <a:p>
            <a:pPr>
              <a:buNone/>
            </a:pPr>
            <a:r>
              <a:rPr lang="en-US" sz="2400" dirty="0">
                <a:latin typeface="Times New Roman" pitchFamily="18" charset="0"/>
                <a:cs typeface="Times New Roman" pitchFamily="18" charset="0"/>
              </a:rPr>
              <a:t>2. Determine feasibility.</a:t>
            </a:r>
          </a:p>
          <a:p>
            <a:pPr>
              <a:buNone/>
            </a:pPr>
            <a:r>
              <a:rPr lang="en-US" sz="2400" dirty="0">
                <a:latin typeface="Times New Roman" pitchFamily="18" charset="0"/>
                <a:cs typeface="Times New Roman" pitchFamily="18" charset="0"/>
              </a:rPr>
              <a:t>3. Analyze risks</a:t>
            </a:r>
          </a:p>
          <a:p>
            <a:pPr>
              <a:buNone/>
            </a:pPr>
            <a:r>
              <a:rPr lang="en-US" sz="2400" dirty="0">
                <a:latin typeface="Times New Roman" pitchFamily="18" charset="0"/>
                <a:cs typeface="Times New Roman" pitchFamily="18" charset="0"/>
              </a:rPr>
              <a:t>4. Define required resources.</a:t>
            </a:r>
          </a:p>
          <a:p>
            <a:pPr>
              <a:buNone/>
            </a:pPr>
            <a:r>
              <a:rPr lang="en-US" sz="2400" dirty="0">
                <a:latin typeface="Times New Roman" pitchFamily="18" charset="0"/>
                <a:cs typeface="Times New Roman" pitchFamily="18" charset="0"/>
              </a:rPr>
              <a:t>	a. Determine required human resources.</a:t>
            </a:r>
          </a:p>
          <a:p>
            <a:pPr>
              <a:buNone/>
            </a:pPr>
            <a:r>
              <a:rPr lang="en-US" sz="2400" dirty="0">
                <a:latin typeface="Times New Roman" pitchFamily="18" charset="0"/>
                <a:cs typeface="Times New Roman" pitchFamily="18" charset="0"/>
              </a:rPr>
              <a:t>	b. Define reusable software resources.</a:t>
            </a:r>
          </a:p>
          <a:p>
            <a:pPr>
              <a:buNone/>
            </a:pPr>
            <a:r>
              <a:rPr lang="en-US" sz="2400" dirty="0">
                <a:latin typeface="Times New Roman" pitchFamily="18" charset="0"/>
                <a:cs typeface="Times New Roman" pitchFamily="18" charset="0"/>
              </a:rPr>
              <a:t>	c. Identify environmental resources.</a:t>
            </a:r>
          </a:p>
          <a:p>
            <a:pPr>
              <a:buNone/>
            </a:pPr>
            <a:r>
              <a:rPr lang="en-US" sz="2400" dirty="0">
                <a:latin typeface="Times New Roman" pitchFamily="18" charset="0"/>
                <a:cs typeface="Times New Roman" pitchFamily="18" charset="0"/>
              </a:rPr>
              <a:t>5. Estimate cost and effort.</a:t>
            </a:r>
          </a:p>
          <a:p>
            <a:pPr>
              <a:buNone/>
            </a:pPr>
            <a:r>
              <a:rPr lang="en-US" sz="2400" dirty="0">
                <a:latin typeface="Times New Roman" pitchFamily="18" charset="0"/>
                <a:cs typeface="Times New Roman" pitchFamily="18" charset="0"/>
              </a:rPr>
              <a:t>	a. Decompose the problem.</a:t>
            </a:r>
            <a:endParaRPr lang="en-US" sz="2400" u="sng"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Estimation for Software Project</a:t>
            </a:r>
          </a:p>
        </p:txBody>
      </p:sp>
      <p:sp>
        <p:nvSpPr>
          <p:cNvPr id="3" name="Content Placeholder 2"/>
          <p:cNvSpPr>
            <a:spLocks noGrp="1"/>
          </p:cNvSpPr>
          <p:nvPr>
            <p:ph idx="1"/>
          </p:nvPr>
        </p:nvSpPr>
        <p:spPr>
          <a:xfrm>
            <a:off x="457200" y="1630680"/>
            <a:ext cx="8229600" cy="4389120"/>
          </a:xfrm>
        </p:spPr>
        <p:txBody>
          <a:bodyPr>
            <a:normAutofit/>
          </a:bodyPr>
          <a:lstStyle/>
          <a:p>
            <a:pPr>
              <a:buNone/>
            </a:pPr>
            <a:r>
              <a:rPr lang="en-US" sz="2400" dirty="0">
                <a:latin typeface="Times New Roman" pitchFamily="18" charset="0"/>
                <a:cs typeface="Times New Roman" pitchFamily="18" charset="0"/>
              </a:rPr>
              <a:t>    b. Develop two or more estimates using size, function points, process tasks, or use cases.</a:t>
            </a:r>
          </a:p>
          <a:p>
            <a:pPr>
              <a:buNone/>
            </a:pPr>
            <a:r>
              <a:rPr lang="en-US" sz="2400" dirty="0">
                <a:latin typeface="Times New Roman" pitchFamily="18" charset="0"/>
                <a:cs typeface="Times New Roman" pitchFamily="18" charset="0"/>
              </a:rPr>
              <a:t>    c. Reconcile the estimates.</a:t>
            </a:r>
          </a:p>
          <a:p>
            <a:pPr>
              <a:buNone/>
            </a:pPr>
            <a:r>
              <a:rPr lang="en-US" sz="2400" dirty="0">
                <a:latin typeface="Times New Roman" pitchFamily="18" charset="0"/>
                <a:cs typeface="Times New Roman" pitchFamily="18" charset="0"/>
              </a:rPr>
              <a:t>6. Develop a project schedule.</a:t>
            </a:r>
          </a:p>
          <a:p>
            <a:pPr>
              <a:buNone/>
            </a:pPr>
            <a:r>
              <a:rPr lang="en-US" sz="2400" dirty="0">
                <a:latin typeface="Times New Roman" pitchFamily="18" charset="0"/>
                <a:cs typeface="Times New Roman" pitchFamily="18" charset="0"/>
              </a:rPr>
              <a:t>	a. Establish a meaningful task set.</a:t>
            </a:r>
          </a:p>
          <a:p>
            <a:pPr>
              <a:buNone/>
            </a:pPr>
            <a:r>
              <a:rPr lang="en-US" sz="2400" dirty="0">
                <a:latin typeface="Times New Roman" pitchFamily="18" charset="0"/>
                <a:cs typeface="Times New Roman" pitchFamily="18" charset="0"/>
              </a:rPr>
              <a:t>	b. Define a task network.</a:t>
            </a:r>
          </a:p>
          <a:p>
            <a:pPr>
              <a:buNone/>
            </a:pPr>
            <a:r>
              <a:rPr lang="en-US" sz="2400" dirty="0">
                <a:latin typeface="Times New Roman" pitchFamily="18" charset="0"/>
                <a:cs typeface="Times New Roman" pitchFamily="18" charset="0"/>
              </a:rPr>
              <a:t>	c. Use scheduling tools to develop a time-line chart.</a:t>
            </a:r>
          </a:p>
          <a:p>
            <a:pPr>
              <a:buNone/>
            </a:pPr>
            <a:r>
              <a:rPr lang="en-US" sz="2400" dirty="0">
                <a:latin typeface="Times New Roman" pitchFamily="18" charset="0"/>
                <a:cs typeface="Times New Roman" pitchFamily="18" charset="0"/>
              </a:rPr>
              <a:t>	d. Define schedule tracking mechanisms.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Estimation for Software Project</a:t>
            </a:r>
          </a:p>
        </p:txBody>
      </p:sp>
      <p:sp>
        <p:nvSpPr>
          <p:cNvPr id="3" name="Content Placeholder 2"/>
          <p:cNvSpPr>
            <a:spLocks noGrp="1"/>
          </p:cNvSpPr>
          <p:nvPr>
            <p:ph idx="1"/>
          </p:nvPr>
        </p:nvSpPr>
        <p:spPr>
          <a:xfrm>
            <a:off x="457200" y="1600200"/>
            <a:ext cx="8229600" cy="4389120"/>
          </a:xfrm>
        </p:spPr>
        <p:txBody>
          <a:bodyPr>
            <a:normAutofit/>
          </a:bodyPr>
          <a:lstStyle/>
          <a:p>
            <a:pPr>
              <a:buNone/>
            </a:pPr>
            <a:r>
              <a:rPr lang="en-US" sz="2400" u="sng" dirty="0">
                <a:latin typeface="Times New Roman" panose="02020603050405020304" pitchFamily="18" charset="0"/>
                <a:cs typeface="Times New Roman" panose="02020603050405020304" pitchFamily="18" charset="0"/>
              </a:rPr>
              <a:t>SOFTWARE SCOPE AND FEASIBILITY</a:t>
            </a:r>
          </a:p>
          <a:p>
            <a:pPr algn="just"/>
            <a:r>
              <a:rPr lang="en-US" sz="2400" dirty="0">
                <a:latin typeface="Times New Roman" panose="02020603050405020304" pitchFamily="18" charset="0"/>
                <a:cs typeface="Times New Roman" panose="02020603050405020304" pitchFamily="18" charset="0"/>
              </a:rPr>
              <a:t>Software scope describes the functions and features that are to be delivered to end users; the data that are input and output; the “content” that is presented to users as a consequence of using the software; and the performance, constraints, interfaces, and reliability that bound the system. Scope is defined using one of two techniques:</a:t>
            </a:r>
          </a:p>
          <a:p>
            <a:pPr algn="just">
              <a:buNone/>
            </a:pPr>
            <a:r>
              <a:rPr lang="en-US" sz="2400" dirty="0">
                <a:latin typeface="Times New Roman" panose="02020603050405020304" pitchFamily="18" charset="0"/>
                <a:cs typeface="Times New Roman" panose="02020603050405020304" pitchFamily="18" charset="0"/>
              </a:rPr>
              <a:t>	1. A narrative description of software scope is developed after communication with all stakeholders.</a:t>
            </a:r>
          </a:p>
          <a:p>
            <a:pPr algn="just">
              <a:buNone/>
            </a:pPr>
            <a:r>
              <a:rPr lang="en-US" sz="2400" dirty="0">
                <a:latin typeface="Times New Roman" panose="02020603050405020304" pitchFamily="18" charset="0"/>
                <a:cs typeface="Times New Roman" panose="02020603050405020304" pitchFamily="18" charset="0"/>
              </a:rPr>
              <a:t>	2. A set of use cases is developed by end users.</a:t>
            </a:r>
            <a:endParaRPr lang="en-US" sz="2400" u="sng"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