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489" r:id="rId2"/>
    <p:sldId id="285" r:id="rId3"/>
    <p:sldId id="491" r:id="rId4"/>
    <p:sldId id="487" r:id="rId5"/>
    <p:sldId id="488" r:id="rId6"/>
    <p:sldId id="490" r:id="rId7"/>
    <p:sldId id="273" r:id="rId8"/>
    <p:sldId id="274" r:id="rId9"/>
    <p:sldId id="492" r:id="rId10"/>
    <p:sldId id="289" r:id="rId11"/>
    <p:sldId id="493" r:id="rId12"/>
    <p:sldId id="470" r:id="rId13"/>
    <p:sldId id="494" r:id="rId14"/>
    <p:sldId id="471" r:id="rId15"/>
    <p:sldId id="472" r:id="rId16"/>
    <p:sldId id="495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635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5" autoAdjust="0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24" y="296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78C0E5-A972-374D-873B-27DE709221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AF940ABF-D426-402C-A2AC-DC3D94AD5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E3ACC-6F27-4FEA-B0E9-CFD5C87CC139}" type="datetime2">
              <a:rPr lang="zh-CN" altLang="en-US"/>
              <a:pPr>
                <a:defRPr/>
              </a:pPr>
              <a:t>2018年4月13日 Friday</a:t>
            </a:fld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FFBE08AF-3775-4127-AB78-0FC8CD34B3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246FAAA5-A63A-4B16-82C2-0E10EA209B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71E9-F8CA-4CF7-B841-6846459FCD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430741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69153" y="2505190"/>
            <a:ext cx="8529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Hans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课程简介及</a:t>
            </a:r>
            <a:r>
              <a:rPr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系统的特点</a:t>
            </a:r>
            <a:endParaRPr lang="en-US" altLang="zh-CN" sz="5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7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032657" y="1727099"/>
            <a:ext cx="2954655" cy="461665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zh-CN" altLang="en-US" sz="2400" dirty="0"/>
              <a:t>数字信号处理的实现</a:t>
            </a:r>
          </a:p>
        </p:txBody>
      </p:sp>
      <p:sp>
        <p:nvSpPr>
          <p:cNvPr id="18" name="矩形 17"/>
          <p:cNvSpPr/>
          <p:nvPr/>
        </p:nvSpPr>
        <p:spPr>
          <a:xfrm>
            <a:off x="1032657" y="2555339"/>
            <a:ext cx="6540637" cy="262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）在通用计算机上用软件（如</a:t>
            </a:r>
            <a:r>
              <a:rPr lang="en-US" altLang="zh-CN" sz="1600" dirty="0"/>
              <a:t>Fortran</a:t>
            </a:r>
            <a:r>
              <a:rPr lang="zh-CN" altLang="en-US" sz="1600" dirty="0"/>
              <a:t>、</a:t>
            </a:r>
            <a:r>
              <a:rPr lang="en-US" altLang="zh-CN" sz="1600" dirty="0"/>
              <a:t>C</a:t>
            </a:r>
            <a:r>
              <a:rPr lang="zh-CN" altLang="en-US" sz="1600" dirty="0"/>
              <a:t>语言）实现，但速度慢，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主要用于算法的模拟；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）在通用计算机系统中加入专用的加速处理器，以增强运算能力和提高运算速度。不适合于嵌入式应用，专用性强，应用受到限制；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endParaRPr lang="zh-CN" altLang="en-US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）用单片机实现，用于不太复杂的数字信号处理。不适合于以乘法</a:t>
            </a:r>
            <a:r>
              <a:rPr lang="en-US" altLang="zh-Hans" sz="1600" dirty="0"/>
              <a:t>-</a:t>
            </a:r>
            <a:r>
              <a:rPr lang="zh-CN" altLang="en-US" sz="1600" dirty="0"/>
              <a:t>累加运算为主的密集型运算；</a:t>
            </a:r>
            <a:endParaRPr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C2DE9E-9089-274F-99E2-BD3FE2569E3B}"/>
              </a:ext>
            </a:extLst>
          </p:cNvPr>
          <p:cNvSpPr/>
          <p:nvPr/>
        </p:nvSpPr>
        <p:spPr>
          <a:xfrm>
            <a:off x="542940" y="468161"/>
            <a:ext cx="979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</a:t>
            </a:r>
            <a:r>
              <a:rPr lang="en-US" altLang="zh-Hans" sz="1400" dirty="0">
                <a:latin typeface="Tw Cen MT" panose="020B0602020104020603" pitchFamily="34" charset="0"/>
              </a:rPr>
              <a:t>TWO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416C37-1B46-AE40-8471-38832D8B6BCA}"/>
              </a:ext>
            </a:extLst>
          </p:cNvPr>
          <p:cNvSpPr/>
          <p:nvPr/>
        </p:nvSpPr>
        <p:spPr>
          <a:xfrm>
            <a:off x="542940" y="6808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信号处理技术基础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214387-6882-EE41-BC79-2CA9763BCA2D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8D420A-E577-7E42-8EFB-62720C629BD7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032658" y="2609767"/>
            <a:ext cx="7001000" cy="2941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）用通用的可编程 </a:t>
            </a:r>
            <a:r>
              <a:rPr lang="en-US" altLang="zh-CN" sz="1600" dirty="0"/>
              <a:t>DSP </a:t>
            </a:r>
            <a:r>
              <a:rPr lang="zh-CN" altLang="en-US" sz="1600" dirty="0"/>
              <a:t>芯片实现，具有可编程性和强大的处理能力，可完成复杂的数字信号处理的算法，在实时 </a:t>
            </a:r>
            <a:r>
              <a:rPr lang="en-US" altLang="zh-CN" sz="1600" dirty="0"/>
              <a:t>DSP </a:t>
            </a:r>
            <a:r>
              <a:rPr lang="zh-CN" altLang="en-US" sz="1600" dirty="0"/>
              <a:t>领域中处于主导地位； 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endParaRPr lang="zh-CN" altLang="en-US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）用专用的 </a:t>
            </a:r>
            <a:r>
              <a:rPr lang="en-US" altLang="zh-CN" sz="1600" dirty="0"/>
              <a:t>DSP </a:t>
            </a:r>
            <a:r>
              <a:rPr lang="zh-CN" altLang="en-US" sz="1600" dirty="0"/>
              <a:t>芯片实现，可用在要求信号处理速度极快的特殊场合，如专用于 </a:t>
            </a:r>
            <a:r>
              <a:rPr lang="en-US" altLang="zh-CN" sz="1600" dirty="0"/>
              <a:t>FFT</a:t>
            </a:r>
            <a:r>
              <a:rPr lang="zh-CN" altLang="en-US" sz="1600" dirty="0"/>
              <a:t>、数字滤波、卷积、相关算法的 </a:t>
            </a:r>
            <a:r>
              <a:rPr lang="en-US" altLang="zh-CN" sz="1600" dirty="0"/>
              <a:t>DSP </a:t>
            </a:r>
            <a:r>
              <a:rPr lang="zh-CN" altLang="en-US" sz="1600" dirty="0"/>
              <a:t>芯片，相应的信号处理算法由内部硬件电路实现。用户无需编程，但专用性强，应用受到限制； 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endParaRPr lang="zh-CN" altLang="en-US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6</a:t>
            </a:r>
            <a:r>
              <a:rPr lang="zh-CN" altLang="en-US" sz="1600" dirty="0"/>
              <a:t>）用基于通用 </a:t>
            </a:r>
            <a:r>
              <a:rPr lang="en-US" altLang="zh-CN" sz="1600" dirty="0"/>
              <a:t>DSP</a:t>
            </a:r>
            <a:r>
              <a:rPr lang="zh-CN" altLang="en-US" sz="1600" dirty="0"/>
              <a:t>核的</a:t>
            </a:r>
            <a:r>
              <a:rPr lang="en-US" altLang="zh-CN" sz="1600" dirty="0"/>
              <a:t>ASIC</a:t>
            </a:r>
            <a:r>
              <a:rPr lang="zh-CN" altLang="en-US" sz="1600" dirty="0"/>
              <a:t>芯片实现。 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C2DE9E-9089-274F-99E2-BD3FE2569E3B}"/>
              </a:ext>
            </a:extLst>
          </p:cNvPr>
          <p:cNvSpPr/>
          <p:nvPr/>
        </p:nvSpPr>
        <p:spPr>
          <a:xfrm>
            <a:off x="542940" y="468161"/>
            <a:ext cx="979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</a:t>
            </a:r>
            <a:r>
              <a:rPr lang="en-US" altLang="zh-Hans" sz="1400" dirty="0">
                <a:latin typeface="Tw Cen MT" panose="020B0602020104020603" pitchFamily="34" charset="0"/>
              </a:rPr>
              <a:t>TWO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416C37-1B46-AE40-8471-38832D8B6BCA}"/>
              </a:ext>
            </a:extLst>
          </p:cNvPr>
          <p:cNvSpPr/>
          <p:nvPr/>
        </p:nvSpPr>
        <p:spPr>
          <a:xfrm>
            <a:off x="542940" y="6808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信号处理技术基础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4BF08C-91B4-9A48-9EB6-0528C75927D9}"/>
              </a:ext>
            </a:extLst>
          </p:cNvPr>
          <p:cNvSpPr/>
          <p:nvPr/>
        </p:nvSpPr>
        <p:spPr>
          <a:xfrm>
            <a:off x="1032657" y="1727099"/>
            <a:ext cx="2954655" cy="461665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zh-CN" altLang="en-US" sz="2400" dirty="0"/>
              <a:t>数字信号处理的实现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2388FE-A695-744D-AB3A-CBCE1B59FD94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1F2124-F8F7-0143-AD67-9BE7C9F0012C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>
            <a:extLst>
              <a:ext uri="{FF2B5EF4-FFF2-40B4-BE49-F238E27FC236}">
                <a16:creationId xmlns:a16="http://schemas.microsoft.com/office/drawing/2014/main" id="{45B58535-E95C-44CF-B5B4-D07E282B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518" y="3080205"/>
            <a:ext cx="26468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通信  计算机   军品   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工业   仪器   消费类   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办公自动化 </a:t>
            </a:r>
          </a:p>
        </p:txBody>
      </p:sp>
      <p:sp>
        <p:nvSpPr>
          <p:cNvPr id="10243" name="Rectangle 6">
            <a:extLst>
              <a:ext uri="{FF2B5EF4-FFF2-40B4-BE49-F238E27FC236}">
                <a16:creationId xmlns:a16="http://schemas.microsoft.com/office/drawing/2014/main" id="{E0ACB29D-7B99-4BD4-BE9D-7E0E7AFD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33" y="1919951"/>
            <a:ext cx="43195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数字信号处理技术的应用</a:t>
            </a:r>
          </a:p>
        </p:txBody>
      </p:sp>
      <p:pic>
        <p:nvPicPr>
          <p:cNvPr id="10244" name="Picture 8">
            <a:extLst>
              <a:ext uri="{FF2B5EF4-FFF2-40B4-BE49-F238E27FC236}">
                <a16:creationId xmlns:a16="http://schemas.microsoft.com/office/drawing/2014/main" id="{D2E5335D-16CB-4C99-B378-89B66703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89" y="1875939"/>
            <a:ext cx="6797578" cy="407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87E8F6A-5C41-BF48-B85E-1EC5A87AAB61}"/>
              </a:ext>
            </a:extLst>
          </p:cNvPr>
          <p:cNvSpPr/>
          <p:nvPr/>
        </p:nvSpPr>
        <p:spPr>
          <a:xfrm>
            <a:off x="542940" y="468161"/>
            <a:ext cx="979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</a:t>
            </a:r>
            <a:r>
              <a:rPr lang="en-US" altLang="zh-Hans" sz="1400" dirty="0">
                <a:latin typeface="Tw Cen MT" panose="020B0602020104020603" pitchFamily="34" charset="0"/>
              </a:rPr>
              <a:t>TWO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36A655-1AE2-B143-8891-01BD45C9DD7B}"/>
              </a:ext>
            </a:extLst>
          </p:cNvPr>
          <p:cNvSpPr/>
          <p:nvPr/>
        </p:nvSpPr>
        <p:spPr>
          <a:xfrm>
            <a:off x="542940" y="6808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信号处理技术基础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A78253-4629-184F-9075-8F510E42EDA6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AF833F-BFCD-1346-9B06-F7E8E2860429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54272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2444" y="2194682"/>
            <a:ext cx="1999193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800" b="1" dirty="0">
                <a:latin typeface="Tw Cen MT" panose="020B0602020104020603" pitchFamily="34" charset="0"/>
                <a:ea typeface="微软雅黑" panose="020B0503020204020204" charset="-122"/>
              </a:rPr>
              <a:t>PART</a:t>
            </a:r>
            <a:r>
              <a:rPr lang="zh-Hans" altLang="en-US" sz="2800" b="1" dirty="0">
                <a:latin typeface="Tw Cen MT" panose="020B0602020104020603" pitchFamily="34" charset="0"/>
                <a:ea typeface="微软雅黑" panose="020B0503020204020204" charset="-122"/>
              </a:rPr>
              <a:t> </a:t>
            </a:r>
            <a:r>
              <a:rPr lang="en-US" altLang="zh-Hans" sz="2800" b="1" dirty="0">
                <a:latin typeface="Tw Cen MT" panose="020B0602020104020603" pitchFamily="34" charset="0"/>
                <a:ea typeface="微软雅黑" panose="020B0503020204020204" charset="-122"/>
              </a:rPr>
              <a:t>3</a:t>
            </a:r>
            <a:endParaRPr lang="zh-CN" altLang="en-US" sz="3600" b="1" dirty="0">
              <a:latin typeface="Tw Cen MT" panose="020B0602020104020603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0608" y="2737452"/>
            <a:ext cx="6490783" cy="119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6000" dirty="0">
                <a:latin typeface="+mj-lt"/>
                <a:ea typeface="微软雅黑" panose="020B0503020204020204" charset="-122"/>
              </a:rPr>
              <a:t>DSP</a:t>
            </a:r>
            <a:r>
              <a:rPr lang="zh-CN" altLang="en-US" sz="6000" dirty="0">
                <a:latin typeface="+mj-lt"/>
                <a:ea typeface="微软雅黑" panose="020B0503020204020204" charset="-122"/>
              </a:rPr>
              <a:t>系统的特点</a:t>
            </a:r>
          </a:p>
        </p:txBody>
      </p:sp>
      <p:sp>
        <p:nvSpPr>
          <p:cNvPr id="4" name="矩形 3"/>
          <p:cNvSpPr/>
          <p:nvPr/>
        </p:nvSpPr>
        <p:spPr>
          <a:xfrm>
            <a:off x="3628164" y="2836671"/>
            <a:ext cx="1160463" cy="5892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C9802A-66AE-9B4F-8287-2DE6308865D0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1823B8-E470-B440-BDA8-BA44B5FF3C92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2290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1">
            <a:extLst>
              <a:ext uri="{FF2B5EF4-FFF2-40B4-BE49-F238E27FC236}">
                <a16:creationId xmlns:a16="http://schemas.microsoft.com/office/drawing/2014/main" id="{7352EB1B-F6F6-4FC0-AE22-D4456D402121}"/>
              </a:ext>
            </a:extLst>
          </p:cNvPr>
          <p:cNvGrpSpPr>
            <a:grpSpLocks/>
          </p:cNvGrpSpPr>
          <p:nvPr/>
        </p:nvGrpSpPr>
        <p:grpSpPr bwMode="auto">
          <a:xfrm>
            <a:off x="1370115" y="2477407"/>
            <a:ext cx="6384506" cy="2987221"/>
            <a:chOff x="592138" y="2060575"/>
            <a:chExt cx="7464425" cy="34925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DFCDBD3-B0CF-4EE6-8117-118F5405C67F}"/>
                </a:ext>
              </a:extLst>
            </p:cNvPr>
            <p:cNvSpPr/>
            <p:nvPr/>
          </p:nvSpPr>
          <p:spPr>
            <a:xfrm>
              <a:off x="592138" y="2960688"/>
              <a:ext cx="1223962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A/D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7CE861F-CDC5-4872-B69E-59AB79F5BF24}"/>
                </a:ext>
              </a:extLst>
            </p:cNvPr>
            <p:cNvSpPr/>
            <p:nvPr/>
          </p:nvSpPr>
          <p:spPr>
            <a:xfrm>
              <a:off x="592138" y="3824288"/>
              <a:ext cx="1223962" cy="649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D/A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4D3F136-D3D7-4D6D-9B5C-4092A721B2DA}"/>
                </a:ext>
              </a:extLst>
            </p:cNvPr>
            <p:cNvSpPr/>
            <p:nvPr/>
          </p:nvSpPr>
          <p:spPr>
            <a:xfrm>
              <a:off x="2247900" y="2960688"/>
              <a:ext cx="1584325" cy="1512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输入</a:t>
              </a:r>
              <a:r>
                <a:rPr lang="en-US" altLang="zh-CN" dirty="0">
                  <a:solidFill>
                    <a:schemeClr val="tx1"/>
                  </a:solidFill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</a:rPr>
                <a:t>输出接口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D5B8894-6241-4B9B-BC76-571B5EEDED32}"/>
                </a:ext>
              </a:extLst>
            </p:cNvPr>
            <p:cNvSpPr/>
            <p:nvPr/>
          </p:nvSpPr>
          <p:spPr>
            <a:xfrm>
              <a:off x="4248150" y="3249613"/>
              <a:ext cx="1584325" cy="935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数据传输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网络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6EC8FF-25D4-4569-8A1E-F029FE981B49}"/>
                </a:ext>
              </a:extLst>
            </p:cNvPr>
            <p:cNvSpPr/>
            <p:nvPr/>
          </p:nvSpPr>
          <p:spPr>
            <a:xfrm>
              <a:off x="6492875" y="3392488"/>
              <a:ext cx="1223963" cy="649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DSPs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DF2B69-9D09-4E74-96B0-194B0FC1CF7C}"/>
                </a:ext>
              </a:extLst>
            </p:cNvPr>
            <p:cNvSpPr/>
            <p:nvPr/>
          </p:nvSpPr>
          <p:spPr>
            <a:xfrm>
              <a:off x="6153150" y="4616450"/>
              <a:ext cx="1903413" cy="936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控制处理器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3701958-906B-4CE1-A299-23A6419E2052}"/>
                </a:ext>
              </a:extLst>
            </p:cNvPr>
            <p:cNvSpPr/>
            <p:nvPr/>
          </p:nvSpPr>
          <p:spPr>
            <a:xfrm>
              <a:off x="4427538" y="2060575"/>
              <a:ext cx="1223962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存储器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EFF1E99-3C6F-4D38-B08E-8C75C83CBAB7}"/>
                </a:ext>
              </a:extLst>
            </p:cNvPr>
            <p:cNvCxnSpPr/>
            <p:nvPr/>
          </p:nvCxnSpPr>
          <p:spPr>
            <a:xfrm>
              <a:off x="1812925" y="3346450"/>
              <a:ext cx="433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C1543BD-737C-4272-A902-6CB300D9B367}"/>
                </a:ext>
              </a:extLst>
            </p:cNvPr>
            <p:cNvCxnSpPr/>
            <p:nvPr/>
          </p:nvCxnSpPr>
          <p:spPr>
            <a:xfrm>
              <a:off x="1812925" y="4149725"/>
              <a:ext cx="433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9A9209B-CF36-467C-9211-2FBCB1D6EFFE}"/>
                </a:ext>
              </a:extLst>
            </p:cNvPr>
            <p:cNvCxnSpPr/>
            <p:nvPr/>
          </p:nvCxnSpPr>
          <p:spPr>
            <a:xfrm>
              <a:off x="3816350" y="3752850"/>
              <a:ext cx="431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A39EB30-10EB-4174-A2A0-1B103CB23BBB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5832475" y="3716338"/>
              <a:ext cx="66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839F8A8-F3B2-4497-8919-7BE006D5451F}"/>
                </a:ext>
              </a:extLst>
            </p:cNvPr>
            <p:cNvCxnSpPr>
              <a:stCxn id="19" idx="0"/>
              <a:endCxn id="16" idx="2"/>
            </p:cNvCxnSpPr>
            <p:nvPr/>
          </p:nvCxnSpPr>
          <p:spPr>
            <a:xfrm flipV="1">
              <a:off x="7104063" y="4041775"/>
              <a:ext cx="0" cy="5746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984B39F-8C64-4A2D-BC9F-968B28229DDF}"/>
                </a:ext>
              </a:extLst>
            </p:cNvPr>
            <p:cNvCxnSpPr/>
            <p:nvPr/>
          </p:nvCxnSpPr>
          <p:spPr>
            <a:xfrm flipV="1">
              <a:off x="5040313" y="2708275"/>
              <a:ext cx="0" cy="5762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18">
              <a:extLst>
                <a:ext uri="{FF2B5EF4-FFF2-40B4-BE49-F238E27FC236}">
                  <a16:creationId xmlns:a16="http://schemas.microsoft.com/office/drawing/2014/main" id="{B466DAC9-EDBE-4E80-8AD0-3D46F7D8DD79}"/>
                </a:ext>
              </a:extLst>
            </p:cNvPr>
            <p:cNvCxnSpPr>
              <a:stCxn id="19" idx="1"/>
              <a:endCxn id="14" idx="2"/>
            </p:cNvCxnSpPr>
            <p:nvPr/>
          </p:nvCxnSpPr>
          <p:spPr>
            <a:xfrm rot="10800000">
              <a:off x="3040063" y="4473575"/>
              <a:ext cx="3113087" cy="61118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A83E6DF-4707-432A-AACA-36C5198A5CBB}"/>
                </a:ext>
              </a:extLst>
            </p:cNvPr>
            <p:cNvCxnSpPr>
              <a:endCxn id="15" idx="2"/>
            </p:cNvCxnSpPr>
            <p:nvPr/>
          </p:nvCxnSpPr>
          <p:spPr>
            <a:xfrm flipV="1">
              <a:off x="5040313" y="4184650"/>
              <a:ext cx="0" cy="8651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7">
              <a:extLst>
                <a:ext uri="{FF2B5EF4-FFF2-40B4-BE49-F238E27FC236}">
                  <a16:creationId xmlns:a16="http://schemas.microsoft.com/office/drawing/2014/main" id="{096CAADE-0664-4B0A-9E12-EBCAD75709B3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 flipH="1" flipV="1">
              <a:off x="5651500" y="2384425"/>
              <a:ext cx="2405063" cy="2700338"/>
            </a:xfrm>
            <a:prstGeom prst="bentConnector3">
              <a:avLst>
                <a:gd name="adj1" fmla="val -2199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C0373E1-1600-4C28-8D56-56B2AE736FEC}"/>
              </a:ext>
            </a:extLst>
          </p:cNvPr>
          <p:cNvSpPr/>
          <p:nvPr/>
        </p:nvSpPr>
        <p:spPr>
          <a:xfrm>
            <a:off x="1370115" y="1688097"/>
            <a:ext cx="2212465" cy="461665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DSP</a:t>
            </a:r>
            <a:r>
              <a:rPr lang="zh-CN" altLang="en-US" sz="2400" dirty="0"/>
              <a:t>系统的结构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671A98A-5AAD-544C-B020-4D5358159C76}"/>
              </a:ext>
            </a:extLst>
          </p:cNvPr>
          <p:cNvSpPr/>
          <p:nvPr/>
        </p:nvSpPr>
        <p:spPr>
          <a:xfrm>
            <a:off x="542940" y="468161"/>
            <a:ext cx="1021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</a:t>
            </a:r>
            <a:r>
              <a:rPr lang="en-US" altLang="zh-Hans" sz="1400" dirty="0">
                <a:latin typeface="Tw Cen MT" panose="020B0602020104020603" pitchFamily="34" charset="0"/>
              </a:rPr>
              <a:t>THREE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550835B-7E15-2547-AA51-A1BC600A9D83}"/>
              </a:ext>
            </a:extLst>
          </p:cNvPr>
          <p:cNvSpPr/>
          <p:nvPr/>
        </p:nvSpPr>
        <p:spPr>
          <a:xfrm>
            <a:off x="542940" y="680848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DSP</a:t>
            </a:r>
            <a:r>
              <a:rPr lang="zh-CN" altLang="en-US" sz="2400" b="1" dirty="0"/>
              <a:t>系统的特点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AA6BAE6-8095-F746-BA13-BD09ECF2DE3F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0C3813A-C1AC-5C4F-B357-420BA04671EF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9F8EB6-1ACB-4D8A-80D4-56BFAE807024}"/>
              </a:ext>
            </a:extLst>
          </p:cNvPr>
          <p:cNvSpPr/>
          <p:nvPr/>
        </p:nvSpPr>
        <p:spPr>
          <a:xfrm>
            <a:off x="943493" y="1621146"/>
            <a:ext cx="2212465" cy="461665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DSP</a:t>
            </a:r>
            <a:r>
              <a:rPr lang="zh-CN" altLang="en-US" sz="2400" dirty="0"/>
              <a:t>系统的特点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B45EEA-2AF6-3C44-A52E-CE7DBA163E16}"/>
              </a:ext>
            </a:extLst>
          </p:cNvPr>
          <p:cNvSpPr/>
          <p:nvPr/>
        </p:nvSpPr>
        <p:spPr>
          <a:xfrm>
            <a:off x="542940" y="468161"/>
            <a:ext cx="1021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</a:t>
            </a:r>
            <a:r>
              <a:rPr lang="en-US" altLang="zh-Hans" sz="1400" dirty="0">
                <a:latin typeface="Tw Cen MT" panose="020B0602020104020603" pitchFamily="34" charset="0"/>
              </a:rPr>
              <a:t>THREE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88FF18-EAE9-C145-920F-1A9A4E1D4092}"/>
              </a:ext>
            </a:extLst>
          </p:cNvPr>
          <p:cNvSpPr/>
          <p:nvPr/>
        </p:nvSpPr>
        <p:spPr>
          <a:xfrm>
            <a:off x="542940" y="680848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DSP</a:t>
            </a:r>
            <a:r>
              <a:rPr lang="zh-CN" altLang="en-US" sz="2400" b="1" dirty="0"/>
              <a:t>系统的特点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8F5A27-5CBA-D84E-A4E4-7EF6491E5866}"/>
              </a:ext>
            </a:extLst>
          </p:cNvPr>
          <p:cNvSpPr/>
          <p:nvPr/>
        </p:nvSpPr>
        <p:spPr>
          <a:xfrm>
            <a:off x="1684183" y="4700098"/>
            <a:ext cx="7369628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稳定性好。</a:t>
            </a:r>
            <a:endParaRPr lang="en-US" altLang="zh-CN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系统以数字处理为基础，受环境温度及噪声的影响较小，可靠性高。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E737F-C66E-734D-89CF-38EB6353C6B1}"/>
              </a:ext>
            </a:extLst>
          </p:cNvPr>
          <p:cNvSpPr/>
          <p:nvPr/>
        </p:nvSpPr>
        <p:spPr>
          <a:xfrm>
            <a:off x="1684183" y="3422643"/>
            <a:ext cx="7369628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编程方便。</a:t>
            </a:r>
            <a:endParaRPr lang="en-US" altLang="zh-CN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系统中的可编程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芯片可使设计人员在开发过程中灵活方便地对软件进行修改和升级。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D52DD3-DE6D-B94C-BB66-A13EA1EECB99}"/>
              </a:ext>
            </a:extLst>
          </p:cNvPr>
          <p:cNvSpPr/>
          <p:nvPr/>
        </p:nvSpPr>
        <p:spPr>
          <a:xfrm>
            <a:off x="1684183" y="2444977"/>
            <a:ext cx="7369628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接口方便。</a:t>
            </a:r>
            <a:endParaRPr lang="en-US" altLang="zh-CN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系统与其他以现代数字技术为基础的系统或设备都是互相兼容的。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9D228D-65A1-EF42-9AD2-F6C0DA3ECBED}"/>
              </a:ext>
            </a:extLst>
          </p:cNvPr>
          <p:cNvSpPr txBox="1"/>
          <p:nvPr/>
        </p:nvSpPr>
        <p:spPr>
          <a:xfrm>
            <a:off x="1032657" y="2390785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0</a:t>
            </a:r>
            <a:r>
              <a:rPr kumimoji="1" lang="en-US" altLang="zh-Han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1</a:t>
            </a:r>
            <a:endParaRPr kumimoji="1"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7514C0-AB19-644D-AC36-0011894A5C87}"/>
              </a:ext>
            </a:extLst>
          </p:cNvPr>
          <p:cNvSpPr txBox="1"/>
          <p:nvPr/>
        </p:nvSpPr>
        <p:spPr>
          <a:xfrm>
            <a:off x="1032525" y="3345090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0</a:t>
            </a:r>
            <a:r>
              <a:rPr kumimoji="1" lang="en-US" altLang="zh-Han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2</a:t>
            </a:r>
            <a:endParaRPr kumimoji="1"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E9FC9A-B8B9-1740-BE81-36D0600CCB5B}"/>
              </a:ext>
            </a:extLst>
          </p:cNvPr>
          <p:cNvSpPr txBox="1"/>
          <p:nvPr/>
        </p:nvSpPr>
        <p:spPr>
          <a:xfrm>
            <a:off x="1032525" y="4637752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0</a:t>
            </a:r>
            <a:r>
              <a:rPr kumimoji="1" lang="en-US" altLang="zh-Han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3</a:t>
            </a:r>
            <a:endParaRPr kumimoji="1"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807CD3-FE85-D247-9224-EE007657E80E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9482B7-C6B1-174F-9B92-1A4A4B09F4AF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9F8EB6-1ACB-4D8A-80D4-56BFAE807024}"/>
              </a:ext>
            </a:extLst>
          </p:cNvPr>
          <p:cNvSpPr/>
          <p:nvPr/>
        </p:nvSpPr>
        <p:spPr>
          <a:xfrm>
            <a:off x="943493" y="1621146"/>
            <a:ext cx="2212465" cy="461665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DSP</a:t>
            </a:r>
            <a:r>
              <a:rPr lang="zh-CN" altLang="en-US" sz="2400" dirty="0"/>
              <a:t>系统的特点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B45EEA-2AF6-3C44-A52E-CE7DBA163E16}"/>
              </a:ext>
            </a:extLst>
          </p:cNvPr>
          <p:cNvSpPr/>
          <p:nvPr/>
        </p:nvSpPr>
        <p:spPr>
          <a:xfrm>
            <a:off x="542940" y="468161"/>
            <a:ext cx="1021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</a:t>
            </a:r>
            <a:r>
              <a:rPr lang="en-US" altLang="zh-Hans" sz="1400" dirty="0">
                <a:latin typeface="Tw Cen MT" panose="020B0602020104020603" pitchFamily="34" charset="0"/>
              </a:rPr>
              <a:t>THREE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88FF18-EAE9-C145-920F-1A9A4E1D4092}"/>
              </a:ext>
            </a:extLst>
          </p:cNvPr>
          <p:cNvSpPr/>
          <p:nvPr/>
        </p:nvSpPr>
        <p:spPr>
          <a:xfrm>
            <a:off x="542940" y="680848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DSP</a:t>
            </a:r>
            <a:r>
              <a:rPr lang="zh-CN" altLang="en-US" sz="2400" b="1" dirty="0"/>
              <a:t>系统的特点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3F69AA-0A40-1449-AE36-904921D15324}"/>
              </a:ext>
            </a:extLst>
          </p:cNvPr>
          <p:cNvSpPr/>
          <p:nvPr/>
        </p:nvSpPr>
        <p:spPr>
          <a:xfrm>
            <a:off x="1737245" y="4692182"/>
            <a:ext cx="6096000" cy="774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集成方便。</a:t>
            </a:r>
            <a:endParaRPr lang="en-US" altLang="zh-CN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系统中的数字部件有高度的规范性，便于大规模集成。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275BDC-4A33-1548-8815-8992050A8556}"/>
              </a:ext>
            </a:extLst>
          </p:cNvPr>
          <p:cNvSpPr/>
          <p:nvPr/>
        </p:nvSpPr>
        <p:spPr>
          <a:xfrm>
            <a:off x="1737245" y="3388634"/>
            <a:ext cx="6982207" cy="1134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可重复性好。</a:t>
            </a:r>
            <a:endParaRPr lang="en-US" altLang="zh-CN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模拟系统的性能受元器件性能参数变化比较大，而数字系统基本不受影响，便于测试、调试和大规模生产。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BDFDC5-3FA2-6047-BEA4-ADDBD8EECF55}"/>
              </a:ext>
            </a:extLst>
          </p:cNvPr>
          <p:cNvSpPr/>
          <p:nvPr/>
        </p:nvSpPr>
        <p:spPr>
          <a:xfrm>
            <a:off x="1737246" y="2410094"/>
            <a:ext cx="6982207" cy="774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精度高。</a:t>
            </a:r>
            <a:endParaRPr lang="en-US" altLang="zh-CN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目前推出的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芯片大多是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位或更高，可以达到很高的处理精度。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25AFE8-ED36-2141-9145-6E51E8C27E5C}"/>
              </a:ext>
            </a:extLst>
          </p:cNvPr>
          <p:cNvSpPr txBox="1"/>
          <p:nvPr/>
        </p:nvSpPr>
        <p:spPr>
          <a:xfrm>
            <a:off x="1032657" y="2390785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0</a:t>
            </a:r>
            <a:r>
              <a:rPr kumimoji="1" lang="en-US" altLang="zh-Han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4</a:t>
            </a:r>
            <a:endParaRPr kumimoji="1"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263751-258F-9544-B61A-BC08E06DD81B}"/>
              </a:ext>
            </a:extLst>
          </p:cNvPr>
          <p:cNvSpPr txBox="1"/>
          <p:nvPr/>
        </p:nvSpPr>
        <p:spPr>
          <a:xfrm>
            <a:off x="1032525" y="3345090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0</a:t>
            </a:r>
            <a:r>
              <a:rPr kumimoji="1" lang="en-US" altLang="zh-Han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5</a:t>
            </a:r>
            <a:endParaRPr kumimoji="1"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D13A0A-2445-AC41-AD7B-643D04199E72}"/>
              </a:ext>
            </a:extLst>
          </p:cNvPr>
          <p:cNvSpPr txBox="1"/>
          <p:nvPr/>
        </p:nvSpPr>
        <p:spPr>
          <a:xfrm>
            <a:off x="1032525" y="4637752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0</a:t>
            </a:r>
            <a:r>
              <a:rPr kumimoji="1" lang="en-US" altLang="zh-Han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6</a:t>
            </a:r>
            <a:endParaRPr kumimoji="1"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D71454-65BD-CB41-80E5-4661EA74C4F0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8208E6-F748-B34D-8601-2254BA979759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9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39065" y="3035324"/>
            <a:ext cx="34526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latin typeface="Tw Cen MT" panose="020B0602020104020603" pitchFamily="34" charset="0"/>
              </a:rPr>
              <a:t>THANK YOU</a:t>
            </a:r>
          </a:p>
        </p:txBody>
      </p:sp>
      <p:sp>
        <p:nvSpPr>
          <p:cNvPr id="7" name="矩形 6"/>
          <p:cNvSpPr/>
          <p:nvPr/>
        </p:nvSpPr>
        <p:spPr>
          <a:xfrm>
            <a:off x="10902173" y="498263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438" y="368298"/>
            <a:ext cx="3137336" cy="6145301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-25400" y="1786467"/>
            <a:ext cx="4445000" cy="1659466"/>
          </a:xfrm>
          <a:custGeom>
            <a:avLst/>
            <a:gdLst>
              <a:gd name="connsiteX0" fmla="*/ 0 w 4445000"/>
              <a:gd name="connsiteY0" fmla="*/ 1659466 h 1659466"/>
              <a:gd name="connsiteX1" fmla="*/ 2472267 w 4445000"/>
              <a:gd name="connsiteY1" fmla="*/ 0 h 1659466"/>
              <a:gd name="connsiteX2" fmla="*/ 4445000 w 4445000"/>
              <a:gd name="connsiteY2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1659466">
                <a:moveTo>
                  <a:pt x="0" y="1659466"/>
                </a:moveTo>
                <a:lnTo>
                  <a:pt x="2472267" y="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-25400" y="2861733"/>
            <a:ext cx="4394200" cy="592667"/>
          </a:xfrm>
          <a:custGeom>
            <a:avLst/>
            <a:gdLst>
              <a:gd name="connsiteX0" fmla="*/ 0 w 4394200"/>
              <a:gd name="connsiteY0" fmla="*/ 592667 h 592667"/>
              <a:gd name="connsiteX1" fmla="*/ 2912533 w 4394200"/>
              <a:gd name="connsiteY1" fmla="*/ 0 h 592667"/>
              <a:gd name="connsiteX2" fmla="*/ 4394200 w 4394200"/>
              <a:gd name="connsiteY2" fmla="*/ 0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592667">
                <a:moveTo>
                  <a:pt x="0" y="592667"/>
                </a:moveTo>
                <a:lnTo>
                  <a:pt x="2912533" y="0"/>
                </a:lnTo>
                <a:lnTo>
                  <a:pt x="43942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-25400" y="3403598"/>
            <a:ext cx="4394200" cy="592667"/>
          </a:xfrm>
          <a:custGeom>
            <a:avLst/>
            <a:gdLst>
              <a:gd name="connsiteX0" fmla="*/ 0 w 4394200"/>
              <a:gd name="connsiteY0" fmla="*/ 592667 h 592667"/>
              <a:gd name="connsiteX1" fmla="*/ 2912533 w 4394200"/>
              <a:gd name="connsiteY1" fmla="*/ 0 h 592667"/>
              <a:gd name="connsiteX2" fmla="*/ 4394200 w 4394200"/>
              <a:gd name="connsiteY2" fmla="*/ 0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592667">
                <a:moveTo>
                  <a:pt x="0" y="592667"/>
                </a:moveTo>
                <a:lnTo>
                  <a:pt x="2912533" y="0"/>
                </a:lnTo>
                <a:lnTo>
                  <a:pt x="43942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61380" y="172824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latin typeface="Tw Cen MT" panose="020B0602020104020603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361380" y="2814032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latin typeface="Tw Cen MT" panose="020B0602020104020603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61380" y="3943739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latin typeface="Tw Cen MT" panose="020B0602020104020603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211870" y="2600123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信号处理技术基础</a:t>
            </a:r>
          </a:p>
        </p:txBody>
      </p:sp>
      <p:sp>
        <p:nvSpPr>
          <p:cNvPr id="91" name="矩形 90"/>
          <p:cNvSpPr/>
          <p:nvPr/>
        </p:nvSpPr>
        <p:spPr>
          <a:xfrm>
            <a:off x="5211870" y="3717405"/>
            <a:ext cx="2667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DSP</a:t>
            </a:r>
            <a:r>
              <a:rPr lang="zh-CN" altLang="en-US" sz="2800" b="1" dirty="0"/>
              <a:t>系统的特点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4807872" y="148045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w Cen MT" panose="020B0602020104020603" pitchFamily="34" charset="0"/>
              </a:rPr>
              <a:t>1</a:t>
            </a:r>
            <a:endParaRPr lang="zh-CN" altLang="en-US" sz="3200" dirty="0">
              <a:latin typeface="Tw Cen MT" panose="020B0602020104020603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807872" y="257265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w Cen MT" panose="020B0602020104020603" pitchFamily="34" charset="0"/>
              </a:rPr>
              <a:t>2</a:t>
            </a:r>
            <a:endParaRPr lang="zh-CN" altLang="en-US" sz="3200" dirty="0">
              <a:latin typeface="Tw Cen MT" panose="020B0602020104020603" pitchFamily="3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807872" y="368662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w Cen MT" panose="020B0602020104020603" pitchFamily="34" charset="0"/>
              </a:rPr>
              <a:t>3</a:t>
            </a:r>
            <a:endParaRPr lang="zh-CN" altLang="en-US" sz="3200" dirty="0">
              <a:latin typeface="Tw Cen MT" panose="020B06020201040206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9481146C-4702-44BB-BF24-B3E13F1F8A03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840422-0176-4084-8B90-0300AD73DBBE}"/>
              </a:ext>
            </a:extLst>
          </p:cNvPr>
          <p:cNvSpPr/>
          <p:nvPr/>
        </p:nvSpPr>
        <p:spPr>
          <a:xfrm>
            <a:off x="5211870" y="1511233"/>
            <a:ext cx="1980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课程简介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39658F2-4AA6-354A-B5DC-876CEBEC4388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5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51271" y="2194682"/>
            <a:ext cx="1999193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800" b="1" dirty="0">
                <a:latin typeface="Tw Cen MT" panose="020B0602020104020603" pitchFamily="34" charset="0"/>
                <a:ea typeface="微软雅黑" panose="020B0503020204020204" charset="-122"/>
              </a:rPr>
              <a:t>PART</a:t>
            </a:r>
            <a:r>
              <a:rPr lang="zh-Hans" altLang="en-US" sz="2800" b="1" dirty="0">
                <a:latin typeface="Tw Cen MT" panose="020B0602020104020603" pitchFamily="34" charset="0"/>
                <a:ea typeface="微软雅黑" panose="020B0503020204020204" charset="-122"/>
              </a:rPr>
              <a:t> </a:t>
            </a:r>
            <a:r>
              <a:rPr lang="en-US" altLang="zh-Hans" sz="2800" b="1" dirty="0">
                <a:latin typeface="Tw Cen MT" panose="020B0602020104020603" pitchFamily="34" charset="0"/>
                <a:ea typeface="微软雅黑" panose="020B0503020204020204" charset="-122"/>
              </a:rPr>
              <a:t>1</a:t>
            </a:r>
            <a:endParaRPr lang="zh-CN" altLang="en-US" sz="3600" b="1" dirty="0">
              <a:latin typeface="Tw Cen MT" panose="020B0602020104020603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0608" y="2737452"/>
            <a:ext cx="6490783" cy="119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课程简介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4596991" y="2836671"/>
            <a:ext cx="1160463" cy="589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C9802A-66AE-9B4F-8287-2DE6308865D0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1823B8-E470-B440-BDA8-BA44B5FF3C92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204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940" y="468161"/>
            <a:ext cx="923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ONE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3297" y="2266562"/>
            <a:ext cx="7703760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DSP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技术与应用是自动化专业的专业课程。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通过本课程的学习，使学生在硬件上掌握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的硬件结构、各部件工作原理；在软件上掌握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的指令系统、程序设计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熟悉软件开发方法，理解各种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算法的实现，并掌握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系统设计和实现方法；具备独立设计简单的应用系统的能力；为今后深入研究或从事相关的工作，奠定宽阔的基础。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93FD62-7825-774B-84FC-527EA9FE4FAB}"/>
              </a:ext>
            </a:extLst>
          </p:cNvPr>
          <p:cNvSpPr/>
          <p:nvPr/>
        </p:nvSpPr>
        <p:spPr>
          <a:xfrm>
            <a:off x="542940" y="68084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课程简介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E4718A-1D77-3E40-80ED-BAD2A12A70B8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7A2098-DC9A-4D49-ADEC-4C60ADBADB4D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940" y="468161"/>
            <a:ext cx="923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ONE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04797" y="2451618"/>
            <a:ext cx="7703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本课程以基于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芯片的系统开发和应用为目标，通过对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公司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TMS320F2812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芯片的原理、结构及开发应用的介绍，使学生对该型号的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芯片的开发和应用有一个比较系统的认识，从而也对整个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DSP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芯片家族各芯片的开发有一个整体的了解。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93FD62-7825-774B-84FC-527EA9FE4FAB}"/>
              </a:ext>
            </a:extLst>
          </p:cNvPr>
          <p:cNvSpPr/>
          <p:nvPr/>
        </p:nvSpPr>
        <p:spPr>
          <a:xfrm>
            <a:off x="542940" y="68084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课程简介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AF3F9B-6CEA-D040-B36C-308BF8CE6D63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A0E2F8-DC4B-9F45-BAC0-46AF10DEF368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38157" y="2194682"/>
            <a:ext cx="1999193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800" b="1" dirty="0">
                <a:latin typeface="Tw Cen MT" panose="020B0602020104020603" pitchFamily="34" charset="0"/>
                <a:ea typeface="微软雅黑" panose="020B0503020204020204" charset="-122"/>
              </a:rPr>
              <a:t>PART</a:t>
            </a:r>
            <a:r>
              <a:rPr lang="zh-Hans" altLang="en-US" sz="2800" b="1" dirty="0">
                <a:latin typeface="Tw Cen MT" panose="020B0602020104020603" pitchFamily="34" charset="0"/>
                <a:ea typeface="微软雅黑" panose="020B0503020204020204" charset="-122"/>
              </a:rPr>
              <a:t> </a:t>
            </a:r>
            <a:r>
              <a:rPr lang="en-US" altLang="zh-CN" sz="2800" b="1" dirty="0">
                <a:latin typeface="Tw Cen MT" panose="020B0602020104020603" pitchFamily="34" charset="0"/>
                <a:ea typeface="微软雅黑" panose="020B0503020204020204" charset="-122"/>
              </a:rPr>
              <a:t>2</a:t>
            </a:r>
            <a:endParaRPr lang="zh-CN" altLang="en-US" sz="3600" b="1" dirty="0">
              <a:latin typeface="Tw Cen MT" panose="020B0602020104020603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0608" y="2737452"/>
            <a:ext cx="6490783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信号处理技术基础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3083877" y="2836671"/>
            <a:ext cx="1160463" cy="58929"/>
          </a:xfrm>
          <a:prstGeom prst="rect">
            <a:avLst/>
          </a:prstGeom>
          <a:solidFill>
            <a:srgbClr val="FF8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C9802A-66AE-9B4F-8287-2DE6308865D0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1823B8-E470-B440-BDA8-BA44B5FF3C92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104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032657" y="1563756"/>
            <a:ext cx="2031325" cy="461665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zh-CN" altLang="en-US" sz="2400" dirty="0"/>
              <a:t>数字信号处理</a:t>
            </a:r>
          </a:p>
        </p:txBody>
      </p:sp>
      <p:sp>
        <p:nvSpPr>
          <p:cNvPr id="18" name="矩形 17"/>
          <p:cNvSpPr/>
          <p:nvPr/>
        </p:nvSpPr>
        <p:spPr>
          <a:xfrm>
            <a:off x="1032657" y="2261014"/>
            <a:ext cx="7373593" cy="374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 sz="1600" dirty="0"/>
              <a:t>数字信号处理是利用计算机或专用处理设备，以数字的形式对信号进行分析、采集、合成、变换、滤波、估算、压缩、识别等加工处理，以便提取有用的信息并进行有效的传输与应用。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endParaRPr lang="en-US" altLang="zh-CN" sz="1600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 sz="1600" dirty="0"/>
              <a:t>与模拟信号处理相比，数字信号处理具有精确、灵活、抗干扰能力强、可靠性高、体积小、易于大规模集成等优点。</a:t>
            </a:r>
            <a:endParaRPr lang="en-US" altLang="zh-CN" sz="1600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p"/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 sz="1600" dirty="0"/>
              <a:t>数字信号处理是以众多学科为理论基础的，所涉及的范围极其广泛。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endParaRPr lang="en-US" altLang="zh-CN" sz="1600" dirty="0"/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数字信号处理特点 </a:t>
            </a:r>
            <a:r>
              <a:rPr kumimoji="1" lang="en-US" altLang="zh-CN" sz="1600" b="1" dirty="0">
                <a:solidFill>
                  <a:srgbClr val="000000"/>
                </a:solidFill>
              </a:rPr>
              <a:t>—— </a:t>
            </a:r>
            <a:r>
              <a:rPr kumimoji="1" lang="zh-CN" altLang="en-US" sz="1600" b="1" dirty="0">
                <a:solidFill>
                  <a:srgbClr val="000000"/>
                </a:solidFill>
              </a:rPr>
              <a:t>大量的实时计算，                                                </a:t>
            </a:r>
          </a:p>
          <a:p>
            <a:pPr>
              <a:lnSpc>
                <a:spcPct val="130000"/>
              </a:lnSpc>
              <a:defRPr/>
            </a:pPr>
            <a:r>
              <a:rPr kumimoji="1" lang="zh-CN" altLang="en-US" sz="1600" b="1" dirty="0">
                <a:solidFill>
                  <a:srgbClr val="000000"/>
                </a:solidFill>
              </a:rPr>
              <a:t>          </a:t>
            </a:r>
            <a:r>
              <a:rPr kumimoji="1" lang="en-US" altLang="zh-CN" sz="1600" b="1" dirty="0">
                <a:solidFill>
                  <a:srgbClr val="000000"/>
                </a:solidFill>
              </a:rPr>
              <a:t>	</a:t>
            </a:r>
            <a:r>
              <a:rPr kumimoji="1" lang="zh-Hans" altLang="en-US" sz="1600" b="1" dirty="0">
                <a:solidFill>
                  <a:srgbClr val="000000"/>
                </a:solidFill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</a:rPr>
              <a:t>数据具有高度重复 （“乘加”操作在滤波、卷积和</a:t>
            </a:r>
            <a:r>
              <a:rPr kumimoji="1" lang="en-US" altLang="zh-CN" sz="1600" b="1" dirty="0">
                <a:solidFill>
                  <a:srgbClr val="000000"/>
                </a:solidFill>
              </a:rPr>
              <a:t>FFT</a:t>
            </a:r>
            <a:r>
              <a:rPr kumimoji="1" lang="zh-CN" altLang="en-US" sz="1600" b="1" dirty="0">
                <a:solidFill>
                  <a:srgbClr val="000000"/>
                </a:solidFill>
              </a:rPr>
              <a:t>中常见）</a:t>
            </a:r>
            <a:r>
              <a:rPr lang="zh-CN" altLang="en-US" sz="1600" dirty="0"/>
              <a:t>  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C4B207-AC76-5A45-82DD-80C97422A294}"/>
              </a:ext>
            </a:extLst>
          </p:cNvPr>
          <p:cNvSpPr/>
          <p:nvPr/>
        </p:nvSpPr>
        <p:spPr>
          <a:xfrm>
            <a:off x="542940" y="468161"/>
            <a:ext cx="979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</a:t>
            </a:r>
            <a:r>
              <a:rPr lang="en-US" altLang="zh-Hans" sz="1400" dirty="0">
                <a:latin typeface="Tw Cen MT" panose="020B0602020104020603" pitchFamily="34" charset="0"/>
              </a:rPr>
              <a:t>TWO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F34F44-B54A-C541-8F26-85A1164E62BB}"/>
              </a:ext>
            </a:extLst>
          </p:cNvPr>
          <p:cNvSpPr/>
          <p:nvPr/>
        </p:nvSpPr>
        <p:spPr>
          <a:xfrm>
            <a:off x="542940" y="6808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信号处理技术基础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E2F48-90B7-B442-85EF-1ED52FDEE1FF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102F81-3F10-0C4E-A919-DEEA6D0547AF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27480C-DCC7-4837-A68B-54FF497A71B2}"/>
              </a:ext>
            </a:extLst>
          </p:cNvPr>
          <p:cNvSpPr/>
          <p:nvPr/>
        </p:nvSpPr>
        <p:spPr>
          <a:xfrm>
            <a:off x="1032657" y="2128568"/>
            <a:ext cx="638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数字信号处理包括算法研究和实现方法两个方面的内容</a:t>
            </a:r>
            <a:r>
              <a:rPr lang="en-US" altLang="zh-CN" dirty="0"/>
              <a:t>: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8812D2-6DA3-9E44-82CA-D48A5AAFCB54}"/>
              </a:ext>
            </a:extLst>
          </p:cNvPr>
          <p:cNvSpPr/>
          <p:nvPr/>
        </p:nvSpPr>
        <p:spPr>
          <a:xfrm>
            <a:off x="542940" y="468161"/>
            <a:ext cx="979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</a:t>
            </a:r>
            <a:r>
              <a:rPr lang="en-US" altLang="zh-Hans" sz="1400" dirty="0">
                <a:latin typeface="Tw Cen MT" panose="020B0602020104020603" pitchFamily="34" charset="0"/>
              </a:rPr>
              <a:t>TWO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37A2B2-A4E6-7C4F-ABAD-0B0FFC34C86F}"/>
              </a:ext>
            </a:extLst>
          </p:cNvPr>
          <p:cNvSpPr/>
          <p:nvPr/>
        </p:nvSpPr>
        <p:spPr>
          <a:xfrm>
            <a:off x="542940" y="6808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信号处理技术基础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062D89-2ABB-BF41-994D-25DACFC5E6DA}"/>
              </a:ext>
            </a:extLst>
          </p:cNvPr>
          <p:cNvSpPr/>
          <p:nvPr/>
        </p:nvSpPr>
        <p:spPr>
          <a:xfrm>
            <a:off x="1643743" y="4338339"/>
            <a:ext cx="5410200" cy="1142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数字信号处理的实现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Hans" altLang="en-US" dirty="0"/>
              <a:t>     </a:t>
            </a:r>
            <a:r>
              <a:rPr lang="zh-CN" altLang="en-US" dirty="0"/>
              <a:t>是指用硬件、软件或软硬件相结合的方法来实现各种算法。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3EB406-6400-C947-A2DC-CEFD6CAD25DD}"/>
              </a:ext>
            </a:extLst>
          </p:cNvPr>
          <p:cNvSpPr/>
          <p:nvPr/>
        </p:nvSpPr>
        <p:spPr>
          <a:xfrm>
            <a:off x="1643743" y="2847001"/>
            <a:ext cx="5410200" cy="1142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算法研究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Hans" altLang="en-US" dirty="0"/>
              <a:t>     </a:t>
            </a:r>
            <a:r>
              <a:rPr lang="zh-CN" altLang="en-US" dirty="0"/>
              <a:t>是指如何以最小的运算量和存储器的使用量来完成指定的任务。</a:t>
            </a:r>
            <a:r>
              <a:rPr lang="en-US" altLang="zh-CN" dirty="0"/>
              <a:t>	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9AF614-8A5A-CB4D-97C6-62803EB03978}"/>
              </a:ext>
            </a:extLst>
          </p:cNvPr>
          <p:cNvSpPr txBox="1"/>
          <p:nvPr/>
        </p:nvSpPr>
        <p:spPr>
          <a:xfrm>
            <a:off x="1032657" y="2750016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0</a:t>
            </a:r>
            <a:r>
              <a:rPr kumimoji="1" lang="en-US" altLang="zh-Han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1</a:t>
            </a:r>
            <a:endParaRPr kumimoji="1"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BAFF3A-31E0-EB4D-A709-8AB79CF7F167}"/>
              </a:ext>
            </a:extLst>
          </p:cNvPr>
          <p:cNvSpPr txBox="1"/>
          <p:nvPr/>
        </p:nvSpPr>
        <p:spPr>
          <a:xfrm>
            <a:off x="1032657" y="4219588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0</a:t>
            </a:r>
            <a:r>
              <a:rPr kumimoji="1" lang="en-US" altLang="zh-Han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2</a:t>
            </a:r>
            <a:endParaRPr kumimoji="1"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7454B19-9DAD-994E-B106-098596A55E9A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00ADFA-E3A6-F848-B473-D7214305F28C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71228E5-E1EC-47F5-9F78-BAFFFFBBFB65}"/>
              </a:ext>
            </a:extLst>
          </p:cNvPr>
          <p:cNvSpPr/>
          <p:nvPr/>
        </p:nvSpPr>
        <p:spPr>
          <a:xfrm>
            <a:off x="1047354" y="2750335"/>
            <a:ext cx="6735932" cy="1502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         </a:t>
            </a:r>
            <a:r>
              <a:rPr lang="en-US" altLang="zh-CN" dirty="0"/>
              <a:t>DSP</a:t>
            </a:r>
            <a:r>
              <a:rPr lang="zh-CN" altLang="en-US" dirty="0"/>
              <a:t>可以代表数字信号处理技术（</a:t>
            </a:r>
            <a:r>
              <a:rPr lang="en-US" altLang="zh-CN" dirty="0"/>
              <a:t>Digital Signal Processing</a:t>
            </a:r>
            <a:r>
              <a:rPr lang="zh-CN" altLang="en-US" dirty="0"/>
              <a:t>），是指理论和计算方法上的技术；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       也可以代表数字信号处理器（</a:t>
            </a:r>
            <a:r>
              <a:rPr lang="en-US" altLang="zh-CN" dirty="0"/>
              <a:t>Digital Signal Processor</a:t>
            </a:r>
            <a:r>
              <a:rPr lang="zh-CN" altLang="en-US" dirty="0"/>
              <a:t>），是指实现这些技术的通用或专用可编程微处理器芯片。</a:t>
            </a:r>
            <a:endParaRPr lang="en-US" altLang="zh-CN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A90BD2-1639-46F7-A6BE-7BE7F5D56012}"/>
              </a:ext>
            </a:extLst>
          </p:cNvPr>
          <p:cNvSpPr/>
          <p:nvPr/>
        </p:nvSpPr>
        <p:spPr>
          <a:xfrm>
            <a:off x="1129944" y="1778573"/>
            <a:ext cx="784861" cy="461665"/>
          </a:xfrm>
          <a:prstGeom prst="rect">
            <a:avLst/>
          </a:prstGeom>
          <a:solidFill>
            <a:srgbClr val="FFCC00"/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DSP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8812D2-6DA3-9E44-82CA-D48A5AAFCB54}"/>
              </a:ext>
            </a:extLst>
          </p:cNvPr>
          <p:cNvSpPr/>
          <p:nvPr/>
        </p:nvSpPr>
        <p:spPr>
          <a:xfrm>
            <a:off x="542940" y="468161"/>
            <a:ext cx="979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w Cen MT" panose="020B0602020104020603" pitchFamily="34" charset="0"/>
              </a:rPr>
              <a:t>PART </a:t>
            </a:r>
            <a:r>
              <a:rPr lang="en-US" altLang="zh-Hans" sz="1400" dirty="0">
                <a:latin typeface="Tw Cen MT" panose="020B0602020104020603" pitchFamily="34" charset="0"/>
              </a:rPr>
              <a:t>TWO</a:t>
            </a:r>
            <a:endParaRPr lang="zh-CN" altLang="en-US" sz="1400" dirty="0">
              <a:latin typeface="Tw Cen MT" panose="020B0602020104020603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37A2B2-A4E6-7C4F-ABAD-0B0FFC34C86F}"/>
              </a:ext>
            </a:extLst>
          </p:cNvPr>
          <p:cNvSpPr/>
          <p:nvPr/>
        </p:nvSpPr>
        <p:spPr>
          <a:xfrm>
            <a:off x="542940" y="6808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信号处理技术基础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42F64B-DD9E-F041-8A91-0308BB0DBB42}"/>
              </a:ext>
            </a:extLst>
          </p:cNvPr>
          <p:cNvSpPr/>
          <p:nvPr/>
        </p:nvSpPr>
        <p:spPr>
          <a:xfrm>
            <a:off x="1047354" y="4594761"/>
            <a:ext cx="6096000" cy="11422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本书中，</a:t>
            </a:r>
            <a:r>
              <a:rPr lang="en-US" altLang="zh-CN" dirty="0"/>
              <a:t>DSP</a:t>
            </a:r>
            <a:r>
              <a:rPr lang="zh-CN" altLang="en-US" dirty="0"/>
              <a:t>英文缩写是指数字信号处理器。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它的</a:t>
            </a:r>
            <a:r>
              <a:rPr lang="zh-CN" altLang="en-US" dirty="0">
                <a:solidFill>
                  <a:srgbClr val="FF0000"/>
                </a:solidFill>
              </a:rPr>
              <a:t>强大数据处理能力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高运行速度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是最值得称道的两大特色。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DC1E49-85B7-AB42-92A3-598F58FC1712}"/>
              </a:ext>
            </a:extLst>
          </p:cNvPr>
          <p:cNvSpPr/>
          <p:nvPr/>
        </p:nvSpPr>
        <p:spPr>
          <a:xfrm>
            <a:off x="33438" y="65244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武汉理工大学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F74320E-07AB-8640-A03D-09AC40B3CDA8}"/>
              </a:ext>
            </a:extLst>
          </p:cNvPr>
          <p:cNvSpPr/>
          <p:nvPr/>
        </p:nvSpPr>
        <p:spPr>
          <a:xfrm>
            <a:off x="5486697" y="6524484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Han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Hans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技术与应用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4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1218</Words>
  <Application>Microsoft Macintosh PowerPoint</Application>
  <PresentationFormat>宽屏</PresentationFormat>
  <Paragraphs>147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宋体</vt:lpstr>
      <vt:lpstr>微软雅黑</vt:lpstr>
      <vt:lpstr>微软雅黑</vt:lpstr>
      <vt:lpstr>Segoe UI</vt:lpstr>
      <vt:lpstr>Segoe UI Light</vt:lpstr>
      <vt:lpstr>Arial</vt:lpstr>
      <vt:lpstr>Calibri</vt:lpstr>
      <vt:lpstr>Tw Cen MT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Fan Xiao</cp:lastModifiedBy>
  <cp:revision>119</cp:revision>
  <dcterms:created xsi:type="dcterms:W3CDTF">2015-08-18T02:51:00Z</dcterms:created>
  <dcterms:modified xsi:type="dcterms:W3CDTF">2018-04-13T08:06:15Z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