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4"/>
  </p:sldMasterIdLst>
  <p:sldIdLst>
    <p:sldId id="257" r:id="rId5"/>
    <p:sldId id="258" r:id="rId6"/>
    <p:sldId id="259" r:id="rId7"/>
    <p:sldId id="260" r:id="rId8"/>
    <p:sldId id="261" r:id="rId9"/>
    <p:sldId id="262" r:id="rId10"/>
    <p:sldId id="267" r:id="rId11"/>
    <p:sldId id="268" r:id="rId12"/>
    <p:sldId id="269" r:id="rId13"/>
    <p:sldId id="270" r:id="rId14"/>
    <p:sldId id="263" r:id="rId15"/>
    <p:sldId id="264" r:id="rId16"/>
    <p:sldId id="265" r:id="rId17"/>
    <p:sldId id="266" r:id="rId1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D01557-2E6C-41D7-8583-194770F5095B}" type="datetime1">
              <a:rPr lang="es-MX" smtClean="0"/>
              <a:pPr/>
              <a:t>18/06/2020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9C9AF9E-AFC3-4074-B474-629E5C866350}"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42086DB-8A58-484B-9966-102F2A6B469F}" type="datetime1">
              <a:rPr lang="es-MX" smtClean="0"/>
              <a:pPr/>
              <a:t>18/06/2020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9C9AF9E-AFC3-4074-B474-629E5C866350}"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D50CC72-BB3F-4FD4-8600-0A56C63266BA}" type="datetime1">
              <a:rPr lang="es-MX" smtClean="0"/>
              <a:pPr/>
              <a:t>18/06/2020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9C9AF9E-AFC3-4074-B474-629E5C866350}"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7787002-A1BC-4488-9498-15C39A1CCF1C}" type="datetime1">
              <a:rPr lang="es-MX" smtClean="0"/>
              <a:pPr/>
              <a:t>18/06/2020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9C9AF9E-AFC3-4074-B474-629E5C866350}"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22F87BF-1DAE-4E17-8F18-AEBF8A2CEA65}" type="datetime1">
              <a:rPr lang="es-MX" smtClean="0"/>
              <a:pPr/>
              <a:t>18/06/2020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9C9AF9E-AFC3-4074-B474-629E5C866350}"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9C61C4-5761-4AC4-AF24-3AB6B846F462}" type="datetime1">
              <a:rPr lang="es-MX" smtClean="0"/>
              <a:pPr/>
              <a:t>18/06/2020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9C9AF9E-AFC3-4074-B474-629E5C866350}"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E6EEFA0-4FC4-4810-9956-EADECF5A6170}" type="datetime1">
              <a:rPr lang="es-MX" smtClean="0"/>
              <a:pPr/>
              <a:t>18/06/2020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9C9AF9E-AFC3-4074-B474-629E5C866350}"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7F2BAFE-AB31-4202-8FA2-BFDAF2EC50AE}" type="datetime1">
              <a:rPr lang="es-MX" smtClean="0"/>
              <a:pPr/>
              <a:t>18/06/2020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9C9AF9E-AFC3-4074-B474-629E5C866350}"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D625A-1FD7-48F4-8353-879E3B4D34BC}" type="datetime1">
              <a:rPr lang="es-MX" smtClean="0"/>
              <a:pPr/>
              <a:t>18/06/2020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9C9AF9E-AFC3-4074-B474-629E5C866350}"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A9D96CD-7F4D-4012-96A5-7AF1D751187C}" type="datetime1">
              <a:rPr lang="es-MX" smtClean="0"/>
              <a:pPr/>
              <a:t>18/06/2020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9C9AF9E-AFC3-4074-B474-629E5C866350}" type="slidenum">
              <a:rPr lang="es-MX" smtClean="0"/>
              <a:pPr/>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B29344E3-066B-48C0-B4C6-3BAEB7B8D271}" type="datetime1">
              <a:rPr lang="es-MX" smtClean="0"/>
              <a:pPr/>
              <a:t>18/06/2020</a:t>
            </a:fld>
            <a:endParaRPr lang="es-MX"/>
          </a:p>
        </p:txBody>
      </p:sp>
      <p:sp>
        <p:nvSpPr>
          <p:cNvPr id="9" name="Slide Number Placeholder 8"/>
          <p:cNvSpPr>
            <a:spLocks noGrp="1"/>
          </p:cNvSpPr>
          <p:nvPr>
            <p:ph type="sldNum" sz="quarter" idx="11"/>
          </p:nvPr>
        </p:nvSpPr>
        <p:spPr/>
        <p:txBody>
          <a:bodyPr/>
          <a:lstStyle/>
          <a:p>
            <a:fld id="{69C9AF9E-AFC3-4074-B474-629E5C866350}" type="slidenum">
              <a:rPr lang="es-MX" smtClean="0"/>
              <a:pPr/>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9C9AF9E-AFC3-4074-B474-629E5C866350}" type="slidenum">
              <a:rPr lang="es-MX" smtClean="0"/>
              <a:pPr/>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E5F7536-1E9B-41FE-9B5F-B7A52D0E48F2}" type="datetime1">
              <a:rPr lang="es-MX" smtClean="0"/>
              <a:pPr/>
              <a:t>18/06/2020</a:t>
            </a:fld>
            <a:endParaRPr lang="es-MX"/>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946A5882-0C70-45A7-83E8-D26982F162A2}"/>
              </a:ext>
            </a:extLst>
          </p:cNvPr>
          <p:cNvSpPr>
            <a:spLocks noGrp="1"/>
          </p:cNvSpPr>
          <p:nvPr>
            <p:ph idx="1"/>
          </p:nvPr>
        </p:nvSpPr>
        <p:spPr>
          <a:xfrm>
            <a:off x="1348013" y="821635"/>
            <a:ext cx="5699951" cy="4962527"/>
          </a:xfrm>
        </p:spPr>
        <p:txBody>
          <a:bodyPr>
            <a:normAutofit fontScale="25000" lnSpcReduction="20000"/>
          </a:bodyPr>
          <a:lstStyle/>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Universidad Autónoma del Estado de México</a:t>
            </a:r>
            <a:endParaRPr lang="es-MX" sz="6600" dirty="0">
              <a:solidFill>
                <a:srgbClr val="000000"/>
              </a:solidFill>
              <a:latin typeface="Arial" panose="020B0604020202020204" pitchFamily="34" charset="0"/>
              <a:cs typeface="Arial" panose="020B0604020202020204" pitchFamily="34" charset="0"/>
            </a:endParaRPr>
          </a:p>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Unidad Académica Profesional Tianguistenco</a:t>
            </a:r>
            <a:endParaRPr lang="es-MX" sz="6600" dirty="0">
              <a:solidFill>
                <a:srgbClr val="000000"/>
              </a:solidFill>
              <a:latin typeface="Arial" panose="020B0604020202020204" pitchFamily="34" charset="0"/>
              <a:cs typeface="Arial" panose="020B0604020202020204" pitchFamily="34" charset="0"/>
            </a:endParaRPr>
          </a:p>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Ingeniería en software</a:t>
            </a:r>
          </a:p>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Asignatura:  </a:t>
            </a:r>
            <a:r>
              <a:rPr lang="es-MX" sz="6600" dirty="0">
                <a:solidFill>
                  <a:srgbClr val="000000"/>
                </a:solidFill>
                <a:latin typeface="Arial" panose="020B0604020202020204" pitchFamily="34" charset="0"/>
                <a:cs typeface="Arial" panose="020B0604020202020204" pitchFamily="34" charset="0"/>
              </a:rPr>
              <a:t>Desarrollo De Aplicaciones Web</a:t>
            </a:r>
          </a:p>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 Profesor: </a:t>
            </a:r>
            <a:r>
              <a:rPr lang="it-IT" sz="6600" dirty="0">
                <a:solidFill>
                  <a:srgbClr val="000000"/>
                </a:solidFill>
                <a:latin typeface="Arial" panose="020B0604020202020204" pitchFamily="34" charset="0"/>
                <a:cs typeface="Arial" panose="020B0604020202020204" pitchFamily="34" charset="0"/>
              </a:rPr>
              <a:t>Ing. Gustavo Gomez Vergara</a:t>
            </a:r>
            <a:endParaRPr lang="es-MX" sz="6600" dirty="0">
              <a:solidFill>
                <a:srgbClr val="000000"/>
              </a:solidFill>
              <a:latin typeface="Arial" panose="020B0604020202020204" pitchFamily="34" charset="0"/>
              <a:cs typeface="Arial" panose="020B0604020202020204" pitchFamily="34" charset="0"/>
            </a:endParaRPr>
          </a:p>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 Título: </a:t>
            </a:r>
            <a:r>
              <a:rPr lang="es-MX" sz="6600" dirty="0">
                <a:solidFill>
                  <a:srgbClr val="000000"/>
                </a:solidFill>
                <a:latin typeface="Arial" panose="020B0604020202020204" pitchFamily="34" charset="0"/>
                <a:cs typeface="Arial" panose="020B0604020202020204" pitchFamily="34" charset="0"/>
              </a:rPr>
              <a:t>Proyecto Medisoft Consultorios</a:t>
            </a:r>
          </a:p>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Alumno:  </a:t>
            </a:r>
            <a:r>
              <a:rPr lang="es-MX" sz="6600" dirty="0">
                <a:solidFill>
                  <a:srgbClr val="000000"/>
                </a:solidFill>
                <a:latin typeface="Arial" panose="020B0604020202020204" pitchFamily="34" charset="0"/>
                <a:cs typeface="Arial" panose="020B0604020202020204" pitchFamily="34" charset="0"/>
              </a:rPr>
              <a:t>Moises Vidal Hernandez </a:t>
            </a:r>
          </a:p>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Grupo: </a:t>
            </a:r>
            <a:r>
              <a:rPr lang="es-MX" sz="6600" dirty="0">
                <a:solidFill>
                  <a:srgbClr val="000000"/>
                </a:solidFill>
                <a:latin typeface="Arial" panose="020B0604020202020204" pitchFamily="34" charset="0"/>
                <a:cs typeface="Arial" panose="020B0604020202020204" pitchFamily="34" charset="0"/>
              </a:rPr>
              <a:t>S5</a:t>
            </a:r>
          </a:p>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Periodo:  </a:t>
            </a:r>
            <a:r>
              <a:rPr lang="es-MX" sz="6600" dirty="0">
                <a:solidFill>
                  <a:srgbClr val="000000"/>
                </a:solidFill>
                <a:latin typeface="Arial" panose="020B0604020202020204" pitchFamily="34" charset="0"/>
                <a:cs typeface="Arial" panose="020B0604020202020204" pitchFamily="34" charset="0"/>
              </a:rPr>
              <a:t>6to. Semestre 2020A</a:t>
            </a:r>
          </a:p>
          <a:p>
            <a:pPr marL="85725" indent="0" algn="ctr">
              <a:lnSpc>
                <a:spcPct val="170000"/>
              </a:lnSpc>
              <a:buNone/>
            </a:pPr>
            <a:r>
              <a:rPr lang="es-MX" sz="6600" b="1" dirty="0">
                <a:solidFill>
                  <a:srgbClr val="000000"/>
                </a:solidFill>
                <a:latin typeface="Arial" panose="020B0604020202020204" pitchFamily="34" charset="0"/>
                <a:cs typeface="Arial" panose="020B0604020202020204" pitchFamily="34" charset="0"/>
              </a:rPr>
              <a:t>Fecha: </a:t>
            </a:r>
            <a:r>
              <a:rPr lang="es-MX" sz="6600" dirty="0">
                <a:solidFill>
                  <a:srgbClr val="000000"/>
                </a:solidFill>
                <a:latin typeface="Arial" panose="020B0604020202020204" pitchFamily="34" charset="0"/>
                <a:cs typeface="Arial" panose="020B0604020202020204" pitchFamily="34" charset="0"/>
              </a:rPr>
              <a:t>06/Julio/2020</a:t>
            </a:r>
          </a:p>
          <a:p>
            <a:endParaRPr lang="es-MX" dirty="0"/>
          </a:p>
        </p:txBody>
      </p:sp>
      <p:pic>
        <p:nvPicPr>
          <p:cNvPr id="7" name="4 Imagen" descr="Escudo UAEM.jpg">
            <a:extLst>
              <a:ext uri="{FF2B5EF4-FFF2-40B4-BE49-F238E27FC236}">
                <a16:creationId xmlns:a16="http://schemas.microsoft.com/office/drawing/2014/main" id="{461066EA-A300-4D9F-8ABF-6B935358EEB0}"/>
              </a:ext>
            </a:extLst>
          </p:cNvPr>
          <p:cNvPicPr>
            <a:picLocks noChangeAspect="1"/>
          </p:cNvPicPr>
          <p:nvPr/>
        </p:nvPicPr>
        <p:blipFill>
          <a:blip r:embed="rId2" cstate="print"/>
          <a:stretch>
            <a:fillRect/>
          </a:stretch>
        </p:blipFill>
        <p:spPr>
          <a:xfrm>
            <a:off x="274421" y="548719"/>
            <a:ext cx="1192675" cy="1050237"/>
          </a:xfrm>
          <a:prstGeom prst="rect">
            <a:avLst/>
          </a:prstGeom>
        </p:spPr>
      </p:pic>
      <p:pic>
        <p:nvPicPr>
          <p:cNvPr id="1026" name="Picture 2">
            <a:extLst>
              <a:ext uri="{FF2B5EF4-FFF2-40B4-BE49-F238E27FC236}">
                <a16:creationId xmlns:a16="http://schemas.microsoft.com/office/drawing/2014/main" id="{E8C59994-F76E-4BFF-A073-747CEDE9816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7163" l="3135" r="95925">
                        <a14:foregroundMark x1="62382" y1="77660" x2="79937" y2="84397"/>
                        <a14:foregroundMark x1="55486" y1="84043" x2="54859" y2="81915"/>
                        <a14:foregroundMark x1="56426" y1="86170" x2="56426" y2="86170"/>
                        <a14:foregroundMark x1="57053" y1="87234" x2="57053" y2="87943"/>
                        <a14:foregroundMark x1="58621" y1="84397" x2="58621" y2="84397"/>
                        <a14:foregroundMark x1="15987" y1="11348" x2="47022" y2="0"/>
                        <a14:foregroundMark x1="69592" y1="4255" x2="82132" y2="7801"/>
                        <a14:foregroundMark x1="85266" y1="11348" x2="90282" y2="14539"/>
                        <a14:foregroundMark x1="89342" y1="20213" x2="91850" y2="21631"/>
                        <a14:foregroundMark x1="96238" y1="21986" x2="96238" y2="21986"/>
                        <a14:foregroundMark x1="94044" y1="26950" x2="94044" y2="24113"/>
                        <a14:foregroundMark x1="90596" y1="30851" x2="92163" y2="32624"/>
                        <a14:foregroundMark x1="94984" y1="32979" x2="94984" y2="32979"/>
                        <a14:foregroundMark x1="6897" y1="21986" x2="10658" y2="15248"/>
                        <a14:foregroundMark x1="8777" y1="35106" x2="11285" y2="32624"/>
                        <a14:foregroundMark x1="4702" y1="20213" x2="3135" y2="19858"/>
                        <a14:foregroundMark x1="15361" y1="97163" x2="28080" y2="93105"/>
                        <a14:foregroundMark x1="33856" y1="96809" x2="74295" y2="95035"/>
                        <a14:foregroundMark x1="74295" y1="95035" x2="82445" y2="97163"/>
                        <a14:foregroundMark x1="33229" y1="95745" x2="57680" y2="96099"/>
                        <a14:foregroundMark x1="55172" y1="92908" x2="54232" y2="93262"/>
                        <a14:foregroundMark x1="42320" y1="95390" x2="42320" y2="95390"/>
                        <a14:foregroundMark x1="44828" y1="93617" x2="44828" y2="93617"/>
                        <a14:foregroundMark x1="44201" y1="93262" x2="41379" y2="93617"/>
                        <a14:foregroundMark x1="41066" y1="93972" x2="40439" y2="93972"/>
                        <a14:foregroundMark x1="35737" y1="94326" x2="34483" y2="94326"/>
                        <a14:foregroundMark x1="34483" y1="94326" x2="34483" y2="94326"/>
                        <a14:foregroundMark x1="34169" y1="93617" x2="34169" y2="93617"/>
                        <a14:foregroundMark x1="32602" y1="93617" x2="32602" y2="93617"/>
                        <a14:foregroundMark x1="31975" y1="93262" x2="34796" y2="97163"/>
                        <a14:foregroundMark x1="37304" y1="93617" x2="40439" y2="93617"/>
                        <a14:backgroundMark x1="38340" y1="90701" x2="38540" y2="90597"/>
                        <a14:backgroundMark x1="31114" y1="93930" x2="28840" y2="94326"/>
                        <a14:backgroundMark x1="33265" y1="92163" x2="28213" y2="92908"/>
                      </a14:backgroundRemoval>
                    </a14:imgEffect>
                  </a14:imgLayer>
                </a14:imgProps>
              </a:ext>
              <a:ext uri="{28A0092B-C50C-407E-A947-70E740481C1C}">
                <a14:useLocalDpi xmlns:a14="http://schemas.microsoft.com/office/drawing/2010/main" val="0"/>
              </a:ext>
            </a:extLst>
          </a:blip>
          <a:srcRect/>
          <a:stretch>
            <a:fillRect/>
          </a:stretch>
        </p:blipFill>
        <p:spPr bwMode="auto">
          <a:xfrm>
            <a:off x="7047964" y="548718"/>
            <a:ext cx="1225277" cy="105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Marcador de número de diapositiva 13">
            <a:extLst>
              <a:ext uri="{FF2B5EF4-FFF2-40B4-BE49-F238E27FC236}">
                <a16:creationId xmlns:a16="http://schemas.microsoft.com/office/drawing/2014/main" id="{4DF64A6C-4D25-4A99-946A-9490C6B21575}"/>
              </a:ext>
            </a:extLst>
          </p:cNvPr>
          <p:cNvSpPr>
            <a:spLocks noGrp="1"/>
          </p:cNvSpPr>
          <p:nvPr>
            <p:ph type="sldNum" sz="quarter" idx="12"/>
          </p:nvPr>
        </p:nvSpPr>
        <p:spPr/>
        <p:txBody>
          <a:bodyPr/>
          <a:lstStyle/>
          <a:p>
            <a:fld id="{32E79082-D8C6-4498-91B0-7A239CCE70F3}" type="slidenum">
              <a:rPr lang="es-MX" smtClean="0"/>
              <a:t>1</a:t>
            </a:fld>
            <a:endParaRPr lang="es-MX"/>
          </a:p>
        </p:txBody>
      </p:sp>
      <p:pic>
        <p:nvPicPr>
          <p:cNvPr id="8" name="Imagen 7">
            <a:extLst>
              <a:ext uri="{FF2B5EF4-FFF2-40B4-BE49-F238E27FC236}">
                <a16:creationId xmlns:a16="http://schemas.microsoft.com/office/drawing/2014/main" id="{17303AA2-5629-43B1-8D51-A12BB94783C3}"/>
              </a:ext>
            </a:extLst>
          </p:cNvPr>
          <p:cNvPicPr/>
          <p:nvPr/>
        </p:nvPicPr>
        <p:blipFill>
          <a:blip r:embed="rId5" cstate="print">
            <a:extLst>
              <a:ext uri="{BEBA8EAE-BF5A-486C-A8C5-ECC9F3942E4B}">
                <a14:imgProps xmlns:a14="http://schemas.microsoft.com/office/drawing/2010/main">
                  <a14:imgLayer r:embed="rId6">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900309" y="5077460"/>
            <a:ext cx="1143000" cy="1143000"/>
          </a:xfrm>
          <a:prstGeom prst="rect">
            <a:avLst/>
          </a:prstGeom>
          <a:noFill/>
          <a:ln>
            <a:noFill/>
          </a:ln>
        </p:spPr>
      </p:pic>
      <p:pic>
        <p:nvPicPr>
          <p:cNvPr id="3" name="Imagen 2">
            <a:extLst>
              <a:ext uri="{FF2B5EF4-FFF2-40B4-BE49-F238E27FC236}">
                <a16:creationId xmlns:a16="http://schemas.microsoft.com/office/drawing/2014/main" id="{761D8C09-7CC0-4EE6-A781-6EBE6B2CD6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668" y="4777276"/>
            <a:ext cx="1743368" cy="1743368"/>
          </a:xfrm>
          <a:prstGeom prst="rect">
            <a:avLst/>
          </a:prstGeom>
        </p:spPr>
      </p:pic>
    </p:spTree>
    <p:extLst>
      <p:ext uri="{BB962C8B-B14F-4D97-AF65-F5344CB8AC3E}">
        <p14:creationId xmlns:p14="http://schemas.microsoft.com/office/powerpoint/2010/main" val="64853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C8852-AE4C-437B-B564-BA89F57E6F40}"/>
              </a:ext>
            </a:extLst>
          </p:cNvPr>
          <p:cNvSpPr>
            <a:spLocks noGrp="1"/>
          </p:cNvSpPr>
          <p:nvPr>
            <p:ph type="title"/>
          </p:nvPr>
        </p:nvSpPr>
        <p:spPr/>
        <p:txBody>
          <a:bodyPr/>
          <a:lstStyle/>
          <a:p>
            <a:r>
              <a:rPr lang="es-MX" dirty="0"/>
              <a:t>Análisis</a:t>
            </a:r>
          </a:p>
        </p:txBody>
      </p:sp>
      <p:sp>
        <p:nvSpPr>
          <p:cNvPr id="4" name="Marcador de número de diapositiva 3">
            <a:extLst>
              <a:ext uri="{FF2B5EF4-FFF2-40B4-BE49-F238E27FC236}">
                <a16:creationId xmlns:a16="http://schemas.microsoft.com/office/drawing/2014/main" id="{FB61FB05-9AEE-4BB2-BE6E-865DB4DBDDEA}"/>
              </a:ext>
            </a:extLst>
          </p:cNvPr>
          <p:cNvSpPr>
            <a:spLocks noGrp="1"/>
          </p:cNvSpPr>
          <p:nvPr>
            <p:ph type="sldNum" sz="quarter" idx="12"/>
          </p:nvPr>
        </p:nvSpPr>
        <p:spPr/>
        <p:txBody>
          <a:bodyPr/>
          <a:lstStyle/>
          <a:p>
            <a:fld id="{69C9AF9E-AFC3-4074-B474-629E5C866350}" type="slidenum">
              <a:rPr lang="es-MX" smtClean="0"/>
              <a:pPr/>
              <a:t>10</a:t>
            </a:fld>
            <a:endParaRPr lang="es-MX"/>
          </a:p>
        </p:txBody>
      </p:sp>
      <p:pic>
        <p:nvPicPr>
          <p:cNvPr id="7" name="Marcador de contenido 6" descr="Imagen que contiene texto&#10;&#10;Descripción generada automáticamente">
            <a:extLst>
              <a:ext uri="{FF2B5EF4-FFF2-40B4-BE49-F238E27FC236}">
                <a16:creationId xmlns:a16="http://schemas.microsoft.com/office/drawing/2014/main" id="{9530C4E6-87ED-4D6C-A11F-E1900DFFF374}"/>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r="12632"/>
          <a:stretch/>
        </p:blipFill>
        <p:spPr>
          <a:xfrm rot="16200000">
            <a:off x="1969611" y="208855"/>
            <a:ext cx="4595178" cy="7012745"/>
          </a:xfrm>
        </p:spPr>
      </p:pic>
    </p:spTree>
    <p:extLst>
      <p:ext uri="{BB962C8B-B14F-4D97-AF65-F5344CB8AC3E}">
        <p14:creationId xmlns:p14="http://schemas.microsoft.com/office/powerpoint/2010/main" val="401419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2493E-EF96-4459-B631-B4909E3A9F61}"/>
              </a:ext>
            </a:extLst>
          </p:cNvPr>
          <p:cNvSpPr>
            <a:spLocks noGrp="1"/>
          </p:cNvSpPr>
          <p:nvPr>
            <p:ph type="title"/>
          </p:nvPr>
        </p:nvSpPr>
        <p:spPr/>
        <p:txBody>
          <a:bodyPr/>
          <a:lstStyle/>
          <a:p>
            <a:r>
              <a:rPr lang="es-MX" dirty="0"/>
              <a:t>Módulos</a:t>
            </a:r>
          </a:p>
        </p:txBody>
      </p:sp>
      <p:sp>
        <p:nvSpPr>
          <p:cNvPr id="3" name="Marcador de contenido 2">
            <a:extLst>
              <a:ext uri="{FF2B5EF4-FFF2-40B4-BE49-F238E27FC236}">
                <a16:creationId xmlns:a16="http://schemas.microsoft.com/office/drawing/2014/main" id="{0616CEE0-14C5-4C82-A2CE-82C0F91C5D5C}"/>
              </a:ext>
            </a:extLst>
          </p:cNvPr>
          <p:cNvSpPr>
            <a:spLocks noGrp="1"/>
          </p:cNvSpPr>
          <p:nvPr>
            <p:ph idx="1"/>
          </p:nvPr>
        </p:nvSpPr>
        <p:spPr/>
        <p:txBody>
          <a:bodyPr>
            <a:normAutofit/>
          </a:bodyPr>
          <a:lstStyle/>
          <a:p>
            <a:pPr lvl="0"/>
            <a:r>
              <a:rPr lang="es-MX" dirty="0"/>
              <a:t>Bases de datos</a:t>
            </a:r>
          </a:p>
          <a:p>
            <a:pPr lvl="0"/>
            <a:r>
              <a:rPr lang="es-MX" dirty="0"/>
              <a:t>Gestión de usuarios</a:t>
            </a:r>
          </a:p>
          <a:p>
            <a:pPr lvl="0"/>
            <a:r>
              <a:rPr lang="es-MX" dirty="0"/>
              <a:t>Administrador </a:t>
            </a:r>
          </a:p>
          <a:p>
            <a:pPr lvl="0"/>
            <a:r>
              <a:rPr lang="es-MX" dirty="0"/>
              <a:t>Médicos </a:t>
            </a:r>
          </a:p>
          <a:p>
            <a:pPr lvl="0"/>
            <a:r>
              <a:rPr lang="es-MX" dirty="0"/>
              <a:t>Auxiliares farmacéuticos </a:t>
            </a:r>
          </a:p>
          <a:p>
            <a:pPr lvl="0"/>
            <a:r>
              <a:rPr lang="es-MX" dirty="0"/>
              <a:t>Gestión de medicamentos </a:t>
            </a:r>
          </a:p>
          <a:p>
            <a:pPr lvl="0"/>
            <a:r>
              <a:rPr lang="es-MX" dirty="0"/>
              <a:t>Realizar consultas</a:t>
            </a:r>
          </a:p>
          <a:p>
            <a:pPr lvl="0"/>
            <a:r>
              <a:rPr lang="es-MX" dirty="0"/>
              <a:t>Expedición de recetas</a:t>
            </a:r>
          </a:p>
          <a:p>
            <a:pPr lvl="0"/>
            <a:r>
              <a:rPr lang="es-MX" dirty="0"/>
              <a:t>Revisión de consultas</a:t>
            </a:r>
          </a:p>
          <a:p>
            <a:pPr lvl="0"/>
            <a:r>
              <a:rPr lang="es-MX" dirty="0"/>
              <a:t>Venta de medicamentos </a:t>
            </a:r>
          </a:p>
          <a:p>
            <a:pPr lvl="0"/>
            <a:r>
              <a:rPr lang="es-MX" dirty="0"/>
              <a:t>Revisión de ventas de medicamentos</a:t>
            </a:r>
          </a:p>
          <a:p>
            <a:endParaRPr lang="es-MX" dirty="0"/>
          </a:p>
        </p:txBody>
      </p:sp>
      <p:sp>
        <p:nvSpPr>
          <p:cNvPr id="4" name="Marcador de número de diapositiva 3">
            <a:extLst>
              <a:ext uri="{FF2B5EF4-FFF2-40B4-BE49-F238E27FC236}">
                <a16:creationId xmlns:a16="http://schemas.microsoft.com/office/drawing/2014/main" id="{14809C00-D4C1-4AE8-8144-BB9314F3EEA7}"/>
              </a:ext>
            </a:extLst>
          </p:cNvPr>
          <p:cNvSpPr>
            <a:spLocks noGrp="1"/>
          </p:cNvSpPr>
          <p:nvPr>
            <p:ph type="sldNum" sz="quarter" idx="12"/>
          </p:nvPr>
        </p:nvSpPr>
        <p:spPr/>
        <p:txBody>
          <a:bodyPr/>
          <a:lstStyle/>
          <a:p>
            <a:fld id="{69C9AF9E-AFC3-4074-B474-629E5C866350}" type="slidenum">
              <a:rPr lang="es-MX" smtClean="0"/>
              <a:pPr/>
              <a:t>11</a:t>
            </a:fld>
            <a:endParaRPr lang="es-MX"/>
          </a:p>
        </p:txBody>
      </p:sp>
    </p:spTree>
    <p:extLst>
      <p:ext uri="{BB962C8B-B14F-4D97-AF65-F5344CB8AC3E}">
        <p14:creationId xmlns:p14="http://schemas.microsoft.com/office/powerpoint/2010/main" val="379165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AF6C9-3DC1-4C15-A380-7E8085E23342}"/>
              </a:ext>
            </a:extLst>
          </p:cNvPr>
          <p:cNvSpPr>
            <a:spLocks noGrp="1"/>
          </p:cNvSpPr>
          <p:nvPr>
            <p:ph type="title"/>
          </p:nvPr>
        </p:nvSpPr>
        <p:spPr/>
        <p:txBody>
          <a:bodyPr/>
          <a:lstStyle/>
          <a:p>
            <a:r>
              <a:rPr lang="es-MX" dirty="0"/>
              <a:t>Herramientas</a:t>
            </a:r>
          </a:p>
        </p:txBody>
      </p:sp>
      <p:sp>
        <p:nvSpPr>
          <p:cNvPr id="3" name="Marcador de contenido 2">
            <a:extLst>
              <a:ext uri="{FF2B5EF4-FFF2-40B4-BE49-F238E27FC236}">
                <a16:creationId xmlns:a16="http://schemas.microsoft.com/office/drawing/2014/main" id="{A5AA7CCA-DC1A-453B-9BFC-06D154ED09A8}"/>
              </a:ext>
            </a:extLst>
          </p:cNvPr>
          <p:cNvSpPr>
            <a:spLocks noGrp="1"/>
          </p:cNvSpPr>
          <p:nvPr>
            <p:ph idx="1"/>
          </p:nvPr>
        </p:nvSpPr>
        <p:spPr/>
        <p:txBody>
          <a:bodyPr/>
          <a:lstStyle/>
          <a:p>
            <a:pPr marL="114300" indent="0">
              <a:buNone/>
            </a:pPr>
            <a:r>
              <a:rPr lang="es-MX" dirty="0"/>
              <a:t>Dentro de las herramientas que emplearon para el desarrollo de esta aplicación web destacan:</a:t>
            </a:r>
          </a:p>
          <a:p>
            <a:r>
              <a:rPr lang="es-MX" dirty="0"/>
              <a:t>XAMPP</a:t>
            </a:r>
          </a:p>
          <a:p>
            <a:r>
              <a:rPr lang="es-MX" dirty="0"/>
              <a:t>MYSQL</a:t>
            </a:r>
          </a:p>
          <a:p>
            <a:r>
              <a:rPr lang="es-MX" dirty="0"/>
              <a:t>Sublime Text</a:t>
            </a:r>
          </a:p>
          <a:p>
            <a:r>
              <a:rPr lang="es-MX" dirty="0"/>
              <a:t>Visual Studio Code</a:t>
            </a:r>
          </a:p>
          <a:p>
            <a:r>
              <a:rPr lang="es-MX" dirty="0"/>
              <a:t>PHP</a:t>
            </a:r>
          </a:p>
          <a:p>
            <a:r>
              <a:rPr lang="es-MX" dirty="0"/>
              <a:t>HTML</a:t>
            </a:r>
          </a:p>
          <a:p>
            <a:r>
              <a:rPr lang="es-MX" dirty="0"/>
              <a:t>CSS</a:t>
            </a:r>
          </a:p>
          <a:p>
            <a:r>
              <a:rPr lang="es-MX" dirty="0"/>
              <a:t>JavaScript</a:t>
            </a:r>
          </a:p>
          <a:p>
            <a:r>
              <a:rPr lang="es-MX" dirty="0"/>
              <a:t>Bootstrap</a:t>
            </a:r>
          </a:p>
          <a:p>
            <a:endParaRPr lang="es-MX" dirty="0"/>
          </a:p>
        </p:txBody>
      </p:sp>
      <p:sp>
        <p:nvSpPr>
          <p:cNvPr id="4" name="Marcador de número de diapositiva 3">
            <a:extLst>
              <a:ext uri="{FF2B5EF4-FFF2-40B4-BE49-F238E27FC236}">
                <a16:creationId xmlns:a16="http://schemas.microsoft.com/office/drawing/2014/main" id="{C3CBD984-EE28-4D31-A416-F1541449EE1B}"/>
              </a:ext>
            </a:extLst>
          </p:cNvPr>
          <p:cNvSpPr>
            <a:spLocks noGrp="1"/>
          </p:cNvSpPr>
          <p:nvPr>
            <p:ph type="sldNum" sz="quarter" idx="12"/>
          </p:nvPr>
        </p:nvSpPr>
        <p:spPr/>
        <p:txBody>
          <a:bodyPr/>
          <a:lstStyle/>
          <a:p>
            <a:fld id="{69C9AF9E-AFC3-4074-B474-629E5C866350}" type="slidenum">
              <a:rPr lang="es-MX" smtClean="0"/>
              <a:pPr/>
              <a:t>12</a:t>
            </a:fld>
            <a:endParaRPr lang="es-MX"/>
          </a:p>
        </p:txBody>
      </p:sp>
      <p:pic>
        <p:nvPicPr>
          <p:cNvPr id="6" name="Imagen 5" descr="Imagen que contiene dibujo, tabla&#10;&#10;Descripción generada automáticamente">
            <a:extLst>
              <a:ext uri="{FF2B5EF4-FFF2-40B4-BE49-F238E27FC236}">
                <a16:creationId xmlns:a16="http://schemas.microsoft.com/office/drawing/2014/main" id="{FA18143F-B6A5-44D9-9986-B0E65339D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2063495"/>
            <a:ext cx="1768393" cy="990300"/>
          </a:xfrm>
          <a:prstGeom prst="rect">
            <a:avLst/>
          </a:prstGeom>
        </p:spPr>
      </p:pic>
      <p:pic>
        <p:nvPicPr>
          <p:cNvPr id="8" name="Imagen 7" descr="Imagen que contiene dibujo, alimentos&#10;&#10;Descripción generada automáticamente">
            <a:extLst>
              <a:ext uri="{FF2B5EF4-FFF2-40B4-BE49-F238E27FC236}">
                <a16:creationId xmlns:a16="http://schemas.microsoft.com/office/drawing/2014/main" id="{72E66FA7-EF34-44E4-A2E3-24A91E5A0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593" y="2261217"/>
            <a:ext cx="2027583" cy="1049274"/>
          </a:xfrm>
          <a:prstGeom prst="rect">
            <a:avLst/>
          </a:prstGeom>
        </p:spPr>
      </p:pic>
      <p:pic>
        <p:nvPicPr>
          <p:cNvPr id="10" name="Imagen 9" descr="Imagen que contiene dibujo, plato&#10;&#10;Descripción generada automáticamente">
            <a:extLst>
              <a:ext uri="{FF2B5EF4-FFF2-40B4-BE49-F238E27FC236}">
                <a16:creationId xmlns:a16="http://schemas.microsoft.com/office/drawing/2014/main" id="{E0C6FB43-E5FC-4774-8019-7A8031205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465" y="2933862"/>
            <a:ext cx="2160104" cy="1166456"/>
          </a:xfrm>
          <a:prstGeom prst="rect">
            <a:avLst/>
          </a:prstGeom>
        </p:spPr>
      </p:pic>
      <p:pic>
        <p:nvPicPr>
          <p:cNvPr id="12" name="Imagen 11" descr="Imagen que contiene botiquín de primeros auxilios, dibujo, firmar, parada&#10;&#10;Descripción generada automáticamente">
            <a:extLst>
              <a:ext uri="{FF2B5EF4-FFF2-40B4-BE49-F238E27FC236}">
                <a16:creationId xmlns:a16="http://schemas.microsoft.com/office/drawing/2014/main" id="{86BCACAE-5C95-4C77-B017-77BD501C1C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1396" y="4326631"/>
            <a:ext cx="2818778" cy="1421799"/>
          </a:xfrm>
          <a:prstGeom prst="rect">
            <a:avLst/>
          </a:prstGeom>
        </p:spPr>
      </p:pic>
      <p:pic>
        <p:nvPicPr>
          <p:cNvPr id="17" name="Imagen 16" descr="Imagen que contiene dibujo&#10;&#10;Descripción generada automáticamente">
            <a:extLst>
              <a:ext uri="{FF2B5EF4-FFF2-40B4-BE49-F238E27FC236}">
                <a16:creationId xmlns:a16="http://schemas.microsoft.com/office/drawing/2014/main" id="{AA0B2C61-478C-4D4B-819F-874705657F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1481" y="4576071"/>
            <a:ext cx="1072889" cy="1072889"/>
          </a:xfrm>
          <a:prstGeom prst="rect">
            <a:avLst/>
          </a:prstGeom>
        </p:spPr>
      </p:pic>
      <p:pic>
        <p:nvPicPr>
          <p:cNvPr id="19" name="Imagen 18" descr="Imagen que contiene dibujo, señal&#10;&#10;Descripción generada automáticamente">
            <a:extLst>
              <a:ext uri="{FF2B5EF4-FFF2-40B4-BE49-F238E27FC236}">
                <a16:creationId xmlns:a16="http://schemas.microsoft.com/office/drawing/2014/main" id="{26ABBF7C-5164-49FD-9AEF-494FC949D9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7681" y="2349759"/>
            <a:ext cx="2383365" cy="1166456"/>
          </a:xfrm>
          <a:prstGeom prst="rect">
            <a:avLst/>
          </a:prstGeom>
        </p:spPr>
      </p:pic>
      <p:pic>
        <p:nvPicPr>
          <p:cNvPr id="22" name="Imagen 21" descr="Imagen que contiene dibujo&#10;&#10;Descripción generada automáticamente">
            <a:extLst>
              <a:ext uri="{FF2B5EF4-FFF2-40B4-BE49-F238E27FC236}">
                <a16:creationId xmlns:a16="http://schemas.microsoft.com/office/drawing/2014/main" id="{5FF924AC-CFD9-4BD9-89C8-41AF2A710575}"/>
              </a:ext>
            </a:extLst>
          </p:cNvPr>
          <p:cNvPicPr>
            <a:picLocks noChangeAspect="1"/>
          </p:cNvPicPr>
          <p:nvPr/>
        </p:nvPicPr>
        <p:blipFill rotWithShape="1">
          <a:blip r:embed="rId8">
            <a:extLst>
              <a:ext uri="{28A0092B-C50C-407E-A947-70E740481C1C}">
                <a14:useLocalDpi xmlns:a14="http://schemas.microsoft.com/office/drawing/2010/main" val="0"/>
              </a:ext>
            </a:extLst>
          </a:blip>
          <a:srcRect l="31304" t="19662" r="30290" b="16441"/>
          <a:stretch/>
        </p:blipFill>
        <p:spPr>
          <a:xfrm>
            <a:off x="2424513" y="4100318"/>
            <a:ext cx="1329926" cy="1244610"/>
          </a:xfrm>
          <a:prstGeom prst="rect">
            <a:avLst/>
          </a:prstGeom>
        </p:spPr>
      </p:pic>
    </p:spTree>
    <p:extLst>
      <p:ext uri="{BB962C8B-B14F-4D97-AF65-F5344CB8AC3E}">
        <p14:creationId xmlns:p14="http://schemas.microsoft.com/office/powerpoint/2010/main" val="325409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DA881-0956-4C59-B738-4DE834EBE6B5}"/>
              </a:ext>
            </a:extLst>
          </p:cNvPr>
          <p:cNvSpPr>
            <a:spLocks noGrp="1"/>
          </p:cNvSpPr>
          <p:nvPr>
            <p:ph type="title"/>
          </p:nvPr>
        </p:nvSpPr>
        <p:spPr>
          <a:xfrm>
            <a:off x="457200" y="274638"/>
            <a:ext cx="7620000" cy="1143000"/>
          </a:xfrm>
        </p:spPr>
        <p:txBody>
          <a:bodyPr anchor="ctr">
            <a:normAutofit/>
          </a:bodyPr>
          <a:lstStyle/>
          <a:p>
            <a:r>
              <a:rPr lang="es-MX" dirty="0"/>
              <a:t>Metodología</a:t>
            </a:r>
          </a:p>
        </p:txBody>
      </p:sp>
      <p:pic>
        <p:nvPicPr>
          <p:cNvPr id="5" name="Imagen 4">
            <a:extLst>
              <a:ext uri="{FF2B5EF4-FFF2-40B4-BE49-F238E27FC236}">
                <a16:creationId xmlns:a16="http://schemas.microsoft.com/office/drawing/2014/main" id="{65C8462D-ADA8-4BBE-A8A0-D7D6FD3EE33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57200" y="2039112"/>
            <a:ext cx="3657600" cy="3584447"/>
          </a:xfrm>
          <a:prstGeom prst="rect">
            <a:avLst/>
          </a:prstGeom>
          <a:noFill/>
          <a:ln>
            <a:noFill/>
          </a:ln>
        </p:spPr>
      </p:pic>
      <p:sp>
        <p:nvSpPr>
          <p:cNvPr id="3" name="Marcador de contenido 2">
            <a:extLst>
              <a:ext uri="{FF2B5EF4-FFF2-40B4-BE49-F238E27FC236}">
                <a16:creationId xmlns:a16="http://schemas.microsoft.com/office/drawing/2014/main" id="{D78460C4-CD65-479E-8492-58746E100E28}"/>
              </a:ext>
            </a:extLst>
          </p:cNvPr>
          <p:cNvSpPr>
            <a:spLocks noGrp="1"/>
          </p:cNvSpPr>
          <p:nvPr>
            <p:ph sz="half" idx="2"/>
          </p:nvPr>
        </p:nvSpPr>
        <p:spPr>
          <a:xfrm>
            <a:off x="4419600" y="1536192"/>
            <a:ext cx="3657600" cy="5047170"/>
          </a:xfrm>
        </p:spPr>
        <p:txBody>
          <a:bodyPr>
            <a:normAutofit fontScale="85000" lnSpcReduction="10000"/>
          </a:bodyPr>
          <a:lstStyle/>
          <a:p>
            <a:pPr algn="just">
              <a:lnSpc>
                <a:spcPct val="90000"/>
              </a:lnSpc>
            </a:pPr>
            <a:r>
              <a:rPr lang="es-MX" dirty="0"/>
              <a:t>En cuestiones de la metodología para el desarrollo de esta aplicación web emplearemos el uso de una metodología ágil llamada SCRUM, ya que esta metodología se acopla perfectamente para proyectos que tienen que entregarse en pocos lapsos de tiempo, además de que se deben estar entregando avances constantes cada semana.</a:t>
            </a:r>
          </a:p>
          <a:p>
            <a:pPr>
              <a:lnSpc>
                <a:spcPct val="90000"/>
              </a:lnSpc>
            </a:pPr>
            <a:endParaRPr lang="es-MX" sz="2000" dirty="0"/>
          </a:p>
        </p:txBody>
      </p:sp>
      <p:sp>
        <p:nvSpPr>
          <p:cNvPr id="4" name="Marcador de número de diapositiva 3">
            <a:extLst>
              <a:ext uri="{FF2B5EF4-FFF2-40B4-BE49-F238E27FC236}">
                <a16:creationId xmlns:a16="http://schemas.microsoft.com/office/drawing/2014/main" id="{31DAE1CC-B4C7-4351-BFBC-A43066BD8CC7}"/>
              </a:ext>
            </a:extLst>
          </p:cNvPr>
          <p:cNvSpPr>
            <a:spLocks noGrp="1"/>
          </p:cNvSpPr>
          <p:nvPr>
            <p:ph type="sldNum" sz="quarter" idx="12"/>
          </p:nvPr>
        </p:nvSpPr>
        <p:spPr>
          <a:xfrm>
            <a:off x="8531788" y="5648960"/>
            <a:ext cx="548640" cy="396240"/>
          </a:xfrm>
        </p:spPr>
        <p:txBody>
          <a:bodyPr anchor="ctr">
            <a:normAutofit/>
          </a:bodyPr>
          <a:lstStyle/>
          <a:p>
            <a:pPr>
              <a:spcAft>
                <a:spcPts val="600"/>
              </a:spcAft>
            </a:pPr>
            <a:fld id="{69C9AF9E-AFC3-4074-B474-629E5C866350}" type="slidenum">
              <a:rPr lang="es-MX" smtClean="0"/>
              <a:pPr>
                <a:spcAft>
                  <a:spcPts val="600"/>
                </a:spcAft>
              </a:pPr>
              <a:t>13</a:t>
            </a:fld>
            <a:endParaRPr lang="es-MX"/>
          </a:p>
        </p:txBody>
      </p:sp>
    </p:spTree>
    <p:extLst>
      <p:ext uri="{BB962C8B-B14F-4D97-AF65-F5344CB8AC3E}">
        <p14:creationId xmlns:p14="http://schemas.microsoft.com/office/powerpoint/2010/main" val="256617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A61C8-48A3-423E-923D-773B737E0969}"/>
              </a:ext>
            </a:extLst>
          </p:cNvPr>
          <p:cNvSpPr>
            <a:spLocks noGrp="1"/>
          </p:cNvSpPr>
          <p:nvPr>
            <p:ph type="title"/>
          </p:nvPr>
        </p:nvSpPr>
        <p:spPr>
          <a:xfrm>
            <a:off x="457200" y="274638"/>
            <a:ext cx="7620000" cy="1143000"/>
          </a:xfrm>
        </p:spPr>
        <p:txBody>
          <a:bodyPr anchor="ctr">
            <a:normAutofit/>
          </a:bodyPr>
          <a:lstStyle/>
          <a:p>
            <a:r>
              <a:rPr lang="es-MX" dirty="0"/>
              <a:t>Modelo</a:t>
            </a:r>
          </a:p>
        </p:txBody>
      </p:sp>
      <p:sp>
        <p:nvSpPr>
          <p:cNvPr id="3" name="Marcador de contenido 2">
            <a:extLst>
              <a:ext uri="{FF2B5EF4-FFF2-40B4-BE49-F238E27FC236}">
                <a16:creationId xmlns:a16="http://schemas.microsoft.com/office/drawing/2014/main" id="{27E1A0D7-41F4-454A-A541-3E7B0AAF82D5}"/>
              </a:ext>
            </a:extLst>
          </p:cNvPr>
          <p:cNvSpPr>
            <a:spLocks noGrp="1"/>
          </p:cNvSpPr>
          <p:nvPr>
            <p:ph sz="half" idx="1"/>
          </p:nvPr>
        </p:nvSpPr>
        <p:spPr>
          <a:xfrm>
            <a:off x="457200" y="1536192"/>
            <a:ext cx="3657600" cy="4590288"/>
          </a:xfrm>
        </p:spPr>
        <p:txBody>
          <a:bodyPr>
            <a:normAutofit/>
          </a:bodyPr>
          <a:lstStyle/>
          <a:p>
            <a:pPr algn="just"/>
            <a:r>
              <a:rPr lang="es-MX" dirty="0"/>
              <a:t>Emplearemos una modelo cascada que nos permitirá el flujo correcto de trabajo y así también se implementará el modelo de la metodología scrum.</a:t>
            </a:r>
          </a:p>
          <a:p>
            <a:endParaRPr lang="es-MX" dirty="0"/>
          </a:p>
        </p:txBody>
      </p:sp>
      <p:pic>
        <p:nvPicPr>
          <p:cNvPr id="6" name="Marcador de contenido 5" descr="Captura de pantalla de un celular con letras&#10;&#10;Descripción generada automáticamente">
            <a:extLst>
              <a:ext uri="{FF2B5EF4-FFF2-40B4-BE49-F238E27FC236}">
                <a16:creationId xmlns:a16="http://schemas.microsoft.com/office/drawing/2014/main" id="{F8535117-2DD3-4193-BA93-AA38EC369696}"/>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267200" y="1923666"/>
            <a:ext cx="3955774" cy="3010668"/>
          </a:xfrm>
          <a:prstGeom prst="rect">
            <a:avLst/>
          </a:prstGeom>
          <a:noFill/>
          <a:ln>
            <a:noFill/>
          </a:ln>
        </p:spPr>
      </p:pic>
      <p:sp>
        <p:nvSpPr>
          <p:cNvPr id="5" name="Marcador de número de diapositiva 4">
            <a:extLst>
              <a:ext uri="{FF2B5EF4-FFF2-40B4-BE49-F238E27FC236}">
                <a16:creationId xmlns:a16="http://schemas.microsoft.com/office/drawing/2014/main" id="{5810E2C1-4E6E-4B9D-BB47-FD41567741DA}"/>
              </a:ext>
            </a:extLst>
          </p:cNvPr>
          <p:cNvSpPr>
            <a:spLocks noGrp="1"/>
          </p:cNvSpPr>
          <p:nvPr>
            <p:ph type="sldNum" sz="quarter" idx="12"/>
          </p:nvPr>
        </p:nvSpPr>
        <p:spPr>
          <a:xfrm>
            <a:off x="8531788" y="5648960"/>
            <a:ext cx="548640" cy="396240"/>
          </a:xfrm>
        </p:spPr>
        <p:txBody>
          <a:bodyPr anchor="ctr">
            <a:normAutofit/>
          </a:bodyPr>
          <a:lstStyle/>
          <a:p>
            <a:pPr>
              <a:spcAft>
                <a:spcPts val="600"/>
              </a:spcAft>
            </a:pPr>
            <a:fld id="{69C9AF9E-AFC3-4074-B474-629E5C866350}" type="slidenum">
              <a:rPr lang="es-MX" smtClean="0"/>
              <a:pPr>
                <a:spcAft>
                  <a:spcPts val="600"/>
                </a:spcAft>
              </a:pPr>
              <a:t>14</a:t>
            </a:fld>
            <a:endParaRPr lang="es-MX"/>
          </a:p>
        </p:txBody>
      </p:sp>
    </p:spTree>
    <p:extLst>
      <p:ext uri="{BB962C8B-B14F-4D97-AF65-F5344CB8AC3E}">
        <p14:creationId xmlns:p14="http://schemas.microsoft.com/office/powerpoint/2010/main" val="31250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4E740-8004-4657-8296-D796BB2DD6FA}"/>
              </a:ext>
            </a:extLst>
          </p:cNvPr>
          <p:cNvSpPr>
            <a:spLocks noGrp="1"/>
          </p:cNvSpPr>
          <p:nvPr>
            <p:ph type="title"/>
          </p:nvPr>
        </p:nvSpPr>
        <p:spPr/>
        <p:txBody>
          <a:bodyPr/>
          <a:lstStyle/>
          <a:p>
            <a:r>
              <a:rPr lang="es-MX" dirty="0"/>
              <a:t>Contenido</a:t>
            </a:r>
          </a:p>
        </p:txBody>
      </p:sp>
      <p:sp>
        <p:nvSpPr>
          <p:cNvPr id="3" name="Marcador de contenido 2">
            <a:extLst>
              <a:ext uri="{FF2B5EF4-FFF2-40B4-BE49-F238E27FC236}">
                <a16:creationId xmlns:a16="http://schemas.microsoft.com/office/drawing/2014/main" id="{F2701A93-9685-4AC0-81A9-F47BC095BB42}"/>
              </a:ext>
            </a:extLst>
          </p:cNvPr>
          <p:cNvSpPr>
            <a:spLocks noGrp="1"/>
          </p:cNvSpPr>
          <p:nvPr>
            <p:ph idx="1"/>
          </p:nvPr>
        </p:nvSpPr>
        <p:spPr/>
        <p:txBody>
          <a:bodyPr>
            <a:normAutofit/>
          </a:bodyPr>
          <a:lstStyle/>
          <a:p>
            <a:r>
              <a:rPr lang="es-MX" sz="2800" dirty="0"/>
              <a:t>Introducción</a:t>
            </a:r>
          </a:p>
          <a:p>
            <a:r>
              <a:rPr lang="es-MX" sz="2800" dirty="0"/>
              <a:t>Objetivos Generales</a:t>
            </a:r>
          </a:p>
          <a:p>
            <a:r>
              <a:rPr lang="es-MX" sz="2800" dirty="0"/>
              <a:t>Objetivos Específicos</a:t>
            </a:r>
          </a:p>
          <a:p>
            <a:r>
              <a:rPr lang="es-MX" sz="2800" dirty="0"/>
              <a:t>Análisis</a:t>
            </a:r>
          </a:p>
          <a:p>
            <a:r>
              <a:rPr lang="es-MX" sz="2800" dirty="0"/>
              <a:t>Módulos </a:t>
            </a:r>
          </a:p>
          <a:p>
            <a:r>
              <a:rPr lang="es-MX" sz="2800" dirty="0"/>
              <a:t>Herramientas</a:t>
            </a:r>
          </a:p>
          <a:p>
            <a:r>
              <a:rPr lang="es-MX" sz="2800" dirty="0"/>
              <a:t>Modelo</a:t>
            </a:r>
          </a:p>
          <a:p>
            <a:r>
              <a:rPr lang="es-MX" sz="2800" dirty="0"/>
              <a:t>Video Funcionamiento</a:t>
            </a:r>
          </a:p>
        </p:txBody>
      </p:sp>
      <p:sp>
        <p:nvSpPr>
          <p:cNvPr id="4" name="Marcador de número de diapositiva 3">
            <a:extLst>
              <a:ext uri="{FF2B5EF4-FFF2-40B4-BE49-F238E27FC236}">
                <a16:creationId xmlns:a16="http://schemas.microsoft.com/office/drawing/2014/main" id="{98A533CE-4F15-41BD-A254-1401ACA46953}"/>
              </a:ext>
            </a:extLst>
          </p:cNvPr>
          <p:cNvSpPr>
            <a:spLocks noGrp="1"/>
          </p:cNvSpPr>
          <p:nvPr>
            <p:ph type="sldNum" sz="quarter" idx="12"/>
          </p:nvPr>
        </p:nvSpPr>
        <p:spPr/>
        <p:txBody>
          <a:bodyPr/>
          <a:lstStyle/>
          <a:p>
            <a:fld id="{69C9AF9E-AFC3-4074-B474-629E5C866350}" type="slidenum">
              <a:rPr lang="es-MX" smtClean="0"/>
              <a:pPr/>
              <a:t>2</a:t>
            </a:fld>
            <a:endParaRPr lang="es-MX"/>
          </a:p>
        </p:txBody>
      </p:sp>
    </p:spTree>
    <p:extLst>
      <p:ext uri="{BB962C8B-B14F-4D97-AF65-F5344CB8AC3E}">
        <p14:creationId xmlns:p14="http://schemas.microsoft.com/office/powerpoint/2010/main" val="346656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BE5BB-9A91-4729-9A2B-CFCE65F0BE0D}"/>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13612F88-BE70-472F-B982-A3A3C9F64996}"/>
              </a:ext>
            </a:extLst>
          </p:cNvPr>
          <p:cNvSpPr>
            <a:spLocks noGrp="1"/>
          </p:cNvSpPr>
          <p:nvPr>
            <p:ph idx="1"/>
          </p:nvPr>
        </p:nvSpPr>
        <p:spPr>
          <a:xfrm>
            <a:off x="457200" y="1417638"/>
            <a:ext cx="7620000" cy="4983162"/>
          </a:xfrm>
        </p:spPr>
        <p:txBody>
          <a:bodyPr>
            <a:normAutofit/>
          </a:bodyPr>
          <a:lstStyle/>
          <a:p>
            <a:pPr algn="just"/>
            <a:r>
              <a:rPr lang="es-MX" dirty="0"/>
              <a:t>Algunos establecimientos que se encargan del cuidado de la salud como lo son los consultorios médicos que tienen conjunta una farmacia, no cuentan con una tecnología que les ayuda en el flujo de su trabajo y tener un control sobre su tipo de servicios que ofrecen los cuales son: consultas medicas y ventas de medicamentos. </a:t>
            </a:r>
          </a:p>
          <a:p>
            <a:pPr algn="just"/>
            <a:r>
              <a:rPr lang="es-MX" dirty="0"/>
              <a:t>La solución que se ha propuesto a estos establecimientos es incorporar un sistema de software, específicamente será una aplicación web que permita a los médicos de estos establecimientos brindar atención medica a sus pacientes tomando nota desde una computadora, en la pantalla se mostrara una interfaz web que será similar a una receta, en donde se capturaran datos del paciente y la orden medica que indica el medico en turno .</a:t>
            </a:r>
          </a:p>
        </p:txBody>
      </p:sp>
      <p:sp>
        <p:nvSpPr>
          <p:cNvPr id="4" name="Marcador de número de diapositiva 3">
            <a:extLst>
              <a:ext uri="{FF2B5EF4-FFF2-40B4-BE49-F238E27FC236}">
                <a16:creationId xmlns:a16="http://schemas.microsoft.com/office/drawing/2014/main" id="{DE71ED64-17D7-4328-BB1B-9FDB47FC7A8C}"/>
              </a:ext>
            </a:extLst>
          </p:cNvPr>
          <p:cNvSpPr>
            <a:spLocks noGrp="1"/>
          </p:cNvSpPr>
          <p:nvPr>
            <p:ph type="sldNum" sz="quarter" idx="12"/>
          </p:nvPr>
        </p:nvSpPr>
        <p:spPr/>
        <p:txBody>
          <a:bodyPr/>
          <a:lstStyle/>
          <a:p>
            <a:fld id="{69C9AF9E-AFC3-4074-B474-629E5C866350}" type="slidenum">
              <a:rPr lang="es-MX" smtClean="0"/>
              <a:pPr/>
              <a:t>3</a:t>
            </a:fld>
            <a:endParaRPr lang="es-MX"/>
          </a:p>
        </p:txBody>
      </p:sp>
    </p:spTree>
    <p:extLst>
      <p:ext uri="{BB962C8B-B14F-4D97-AF65-F5344CB8AC3E}">
        <p14:creationId xmlns:p14="http://schemas.microsoft.com/office/powerpoint/2010/main" val="130297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A7AC4-A2AD-44E6-9B64-03FD8603E185}"/>
              </a:ext>
            </a:extLst>
          </p:cNvPr>
          <p:cNvSpPr>
            <a:spLocks noGrp="1"/>
          </p:cNvSpPr>
          <p:nvPr>
            <p:ph type="title"/>
          </p:nvPr>
        </p:nvSpPr>
        <p:spPr/>
        <p:txBody>
          <a:bodyPr/>
          <a:lstStyle/>
          <a:p>
            <a:r>
              <a:rPr lang="es-MX" dirty="0"/>
              <a:t>Objetivos Generales</a:t>
            </a:r>
          </a:p>
        </p:txBody>
      </p:sp>
      <p:sp>
        <p:nvSpPr>
          <p:cNvPr id="3" name="Marcador de contenido 2">
            <a:extLst>
              <a:ext uri="{FF2B5EF4-FFF2-40B4-BE49-F238E27FC236}">
                <a16:creationId xmlns:a16="http://schemas.microsoft.com/office/drawing/2014/main" id="{14E8712E-C08F-48BB-A170-AF9FAAF3DF78}"/>
              </a:ext>
            </a:extLst>
          </p:cNvPr>
          <p:cNvSpPr>
            <a:spLocks noGrp="1"/>
          </p:cNvSpPr>
          <p:nvPr>
            <p:ph idx="1"/>
          </p:nvPr>
        </p:nvSpPr>
        <p:spPr>
          <a:xfrm>
            <a:off x="457200" y="1417638"/>
            <a:ext cx="7620000" cy="4983162"/>
          </a:xfrm>
        </p:spPr>
        <p:txBody>
          <a:bodyPr>
            <a:normAutofit fontScale="85000" lnSpcReduction="10000"/>
          </a:bodyPr>
          <a:lstStyle/>
          <a:p>
            <a:pPr lvl="0" algn="just"/>
            <a:r>
              <a:rPr lang="es-MX" sz="2400" dirty="0"/>
              <a:t>El sistema debe tener roles o niveles de usuario.</a:t>
            </a:r>
          </a:p>
          <a:p>
            <a:pPr lvl="0" algn="just"/>
            <a:r>
              <a:rPr lang="es-MX" sz="2400" dirty="0"/>
              <a:t>Para saber el tipo de usuario que ingresa, se le solicitara un inicio de sesión (login)</a:t>
            </a:r>
          </a:p>
          <a:p>
            <a:pPr lvl="0" algn="just"/>
            <a:r>
              <a:rPr lang="es-MX" sz="2400" dirty="0"/>
              <a:t>En el caso del administrador se debe permitir la gestión (alta, consulta, modificación y eliminación) de médicos, empleados, medicamentos y consultas.</a:t>
            </a:r>
            <a:endParaRPr lang="es-MX" sz="2000" dirty="0"/>
          </a:p>
          <a:p>
            <a:pPr lvl="0" algn="just"/>
            <a:r>
              <a:rPr lang="es-MX" sz="2400" dirty="0"/>
              <a:t>En el caso del médico, dentro de sus principales funciones del sistema destaca la agenda de consultas que se van a realizar o se han realizado.</a:t>
            </a:r>
            <a:endParaRPr lang="es-MX" sz="2000" dirty="0"/>
          </a:p>
          <a:p>
            <a:pPr lvl="0" algn="just"/>
            <a:r>
              <a:rPr lang="es-MX" sz="2400" dirty="0"/>
              <a:t>Si se hace una consulta se debe que expedir o imprimir un formato de receta que contenga datos personales del paciente.</a:t>
            </a:r>
            <a:endParaRPr lang="es-MX" sz="2000" dirty="0"/>
          </a:p>
          <a:p>
            <a:pPr lvl="0" algn="just"/>
            <a:r>
              <a:rPr lang="es-MX" sz="2400" dirty="0"/>
              <a:t>Para el caso de empleados, se debe permitir la venta de medicamentos.</a:t>
            </a:r>
            <a:endParaRPr lang="es-MX" sz="2000" dirty="0"/>
          </a:p>
          <a:p>
            <a:pPr lvl="0" algn="just"/>
            <a:r>
              <a:rPr lang="es-MX" sz="2400" dirty="0"/>
              <a:t>La venta de medicamentos será asistida con una base de datos, en la cual se almacenan datos de los medicamentos que se tiene disponibles en farmacia.</a:t>
            </a:r>
            <a:endParaRPr lang="es-MX" dirty="0"/>
          </a:p>
        </p:txBody>
      </p:sp>
      <p:sp>
        <p:nvSpPr>
          <p:cNvPr id="4" name="Marcador de número de diapositiva 3">
            <a:extLst>
              <a:ext uri="{FF2B5EF4-FFF2-40B4-BE49-F238E27FC236}">
                <a16:creationId xmlns:a16="http://schemas.microsoft.com/office/drawing/2014/main" id="{00277CE2-9682-4616-B993-D506526FF274}"/>
              </a:ext>
            </a:extLst>
          </p:cNvPr>
          <p:cNvSpPr>
            <a:spLocks noGrp="1"/>
          </p:cNvSpPr>
          <p:nvPr>
            <p:ph type="sldNum" sz="quarter" idx="12"/>
          </p:nvPr>
        </p:nvSpPr>
        <p:spPr/>
        <p:txBody>
          <a:bodyPr/>
          <a:lstStyle/>
          <a:p>
            <a:fld id="{69C9AF9E-AFC3-4074-B474-629E5C866350}" type="slidenum">
              <a:rPr lang="es-MX" smtClean="0"/>
              <a:pPr/>
              <a:t>4</a:t>
            </a:fld>
            <a:endParaRPr lang="es-MX"/>
          </a:p>
        </p:txBody>
      </p:sp>
    </p:spTree>
    <p:extLst>
      <p:ext uri="{BB962C8B-B14F-4D97-AF65-F5344CB8AC3E}">
        <p14:creationId xmlns:p14="http://schemas.microsoft.com/office/powerpoint/2010/main" val="170901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F18FC-17C0-454B-A7D7-5B7653101A85}"/>
              </a:ext>
            </a:extLst>
          </p:cNvPr>
          <p:cNvSpPr>
            <a:spLocks noGrp="1"/>
          </p:cNvSpPr>
          <p:nvPr>
            <p:ph type="title"/>
          </p:nvPr>
        </p:nvSpPr>
        <p:spPr/>
        <p:txBody>
          <a:bodyPr/>
          <a:lstStyle/>
          <a:p>
            <a:r>
              <a:rPr lang="es-MX" dirty="0"/>
              <a:t>Objetivos Específicos</a:t>
            </a:r>
          </a:p>
        </p:txBody>
      </p:sp>
      <p:sp>
        <p:nvSpPr>
          <p:cNvPr id="3" name="Marcador de contenido 2">
            <a:extLst>
              <a:ext uri="{FF2B5EF4-FFF2-40B4-BE49-F238E27FC236}">
                <a16:creationId xmlns:a16="http://schemas.microsoft.com/office/drawing/2014/main" id="{F99D864D-82F0-44C0-8782-EF77195609F0}"/>
              </a:ext>
            </a:extLst>
          </p:cNvPr>
          <p:cNvSpPr>
            <a:spLocks noGrp="1"/>
          </p:cNvSpPr>
          <p:nvPr>
            <p:ph idx="1"/>
          </p:nvPr>
        </p:nvSpPr>
        <p:spPr/>
        <p:txBody>
          <a:bodyPr/>
          <a:lstStyle/>
          <a:p>
            <a:pPr lvl="0" algn="just"/>
            <a:r>
              <a:rPr lang="es-MX" sz="2400" dirty="0"/>
              <a:t>Desarrollar un sistema que permita tener un control de los medicamentos que se tienen disponibles a la venta, así como la venta de estos. </a:t>
            </a:r>
          </a:p>
          <a:p>
            <a:pPr lvl="0" algn="just"/>
            <a:r>
              <a:rPr lang="es-MX" sz="2400" dirty="0"/>
              <a:t>Se tendrá un seguimiento donde podremos observar el flujo en el que los medicamentos o mercancía entran (que se surte) y sale (que se comercializan), así el establecimiento obtendrá grandes beneficios en rentabilidad y ganancias.</a:t>
            </a:r>
          </a:p>
          <a:p>
            <a:pPr lvl="0" algn="just"/>
            <a:r>
              <a:rPr lang="es-MX" sz="2400" dirty="0"/>
              <a:t>Tendremos también la facilidad de atender consultas y visualizar los registros de las consultas que haya realizado cada médico.</a:t>
            </a:r>
          </a:p>
          <a:p>
            <a:endParaRPr lang="es-MX" dirty="0"/>
          </a:p>
        </p:txBody>
      </p:sp>
      <p:sp>
        <p:nvSpPr>
          <p:cNvPr id="4" name="Marcador de número de diapositiva 3">
            <a:extLst>
              <a:ext uri="{FF2B5EF4-FFF2-40B4-BE49-F238E27FC236}">
                <a16:creationId xmlns:a16="http://schemas.microsoft.com/office/drawing/2014/main" id="{6DBD261F-95AA-406A-8BEF-1A5066720670}"/>
              </a:ext>
            </a:extLst>
          </p:cNvPr>
          <p:cNvSpPr>
            <a:spLocks noGrp="1"/>
          </p:cNvSpPr>
          <p:nvPr>
            <p:ph type="sldNum" sz="quarter" idx="12"/>
          </p:nvPr>
        </p:nvSpPr>
        <p:spPr/>
        <p:txBody>
          <a:bodyPr/>
          <a:lstStyle/>
          <a:p>
            <a:fld id="{69C9AF9E-AFC3-4074-B474-629E5C866350}" type="slidenum">
              <a:rPr lang="es-MX" smtClean="0"/>
              <a:pPr/>
              <a:t>5</a:t>
            </a:fld>
            <a:endParaRPr lang="es-MX"/>
          </a:p>
        </p:txBody>
      </p:sp>
    </p:spTree>
    <p:extLst>
      <p:ext uri="{BB962C8B-B14F-4D97-AF65-F5344CB8AC3E}">
        <p14:creationId xmlns:p14="http://schemas.microsoft.com/office/powerpoint/2010/main" val="214826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C8852-AE4C-437B-B564-BA89F57E6F40}"/>
              </a:ext>
            </a:extLst>
          </p:cNvPr>
          <p:cNvSpPr>
            <a:spLocks noGrp="1"/>
          </p:cNvSpPr>
          <p:nvPr>
            <p:ph type="title"/>
          </p:nvPr>
        </p:nvSpPr>
        <p:spPr/>
        <p:txBody>
          <a:bodyPr/>
          <a:lstStyle/>
          <a:p>
            <a:r>
              <a:rPr lang="es-MX" dirty="0"/>
              <a:t>Análisis</a:t>
            </a:r>
          </a:p>
        </p:txBody>
      </p:sp>
      <p:pic>
        <p:nvPicPr>
          <p:cNvPr id="6" name="Marcador de contenido 5" descr="Imagen que contiene texto&#10;&#10;Descripción generada automáticamente">
            <a:extLst>
              <a:ext uri="{FF2B5EF4-FFF2-40B4-BE49-F238E27FC236}">
                <a16:creationId xmlns:a16="http://schemas.microsoft.com/office/drawing/2014/main" id="{81CF2EBF-B9CE-476F-BF6D-B1C9C509A6E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rot="16200000">
            <a:off x="2099641" y="593519"/>
            <a:ext cx="4944718" cy="6592957"/>
          </a:xfrm>
        </p:spPr>
      </p:pic>
      <p:sp>
        <p:nvSpPr>
          <p:cNvPr id="4" name="Marcador de número de diapositiva 3">
            <a:extLst>
              <a:ext uri="{FF2B5EF4-FFF2-40B4-BE49-F238E27FC236}">
                <a16:creationId xmlns:a16="http://schemas.microsoft.com/office/drawing/2014/main" id="{FB61FB05-9AEE-4BB2-BE6E-865DB4DBDDEA}"/>
              </a:ext>
            </a:extLst>
          </p:cNvPr>
          <p:cNvSpPr>
            <a:spLocks noGrp="1"/>
          </p:cNvSpPr>
          <p:nvPr>
            <p:ph type="sldNum" sz="quarter" idx="12"/>
          </p:nvPr>
        </p:nvSpPr>
        <p:spPr/>
        <p:txBody>
          <a:bodyPr/>
          <a:lstStyle/>
          <a:p>
            <a:fld id="{69C9AF9E-AFC3-4074-B474-629E5C866350}" type="slidenum">
              <a:rPr lang="es-MX" smtClean="0"/>
              <a:pPr/>
              <a:t>6</a:t>
            </a:fld>
            <a:endParaRPr lang="es-MX"/>
          </a:p>
        </p:txBody>
      </p:sp>
    </p:spTree>
    <p:extLst>
      <p:ext uri="{BB962C8B-B14F-4D97-AF65-F5344CB8AC3E}">
        <p14:creationId xmlns:p14="http://schemas.microsoft.com/office/powerpoint/2010/main" val="15278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C8852-AE4C-437B-B564-BA89F57E6F40}"/>
              </a:ext>
            </a:extLst>
          </p:cNvPr>
          <p:cNvSpPr>
            <a:spLocks noGrp="1"/>
          </p:cNvSpPr>
          <p:nvPr>
            <p:ph type="title"/>
          </p:nvPr>
        </p:nvSpPr>
        <p:spPr/>
        <p:txBody>
          <a:bodyPr/>
          <a:lstStyle/>
          <a:p>
            <a:r>
              <a:rPr lang="es-MX" dirty="0"/>
              <a:t>Análisis</a:t>
            </a:r>
          </a:p>
        </p:txBody>
      </p:sp>
      <p:sp>
        <p:nvSpPr>
          <p:cNvPr id="4" name="Marcador de número de diapositiva 3">
            <a:extLst>
              <a:ext uri="{FF2B5EF4-FFF2-40B4-BE49-F238E27FC236}">
                <a16:creationId xmlns:a16="http://schemas.microsoft.com/office/drawing/2014/main" id="{FB61FB05-9AEE-4BB2-BE6E-865DB4DBDDEA}"/>
              </a:ext>
            </a:extLst>
          </p:cNvPr>
          <p:cNvSpPr>
            <a:spLocks noGrp="1"/>
          </p:cNvSpPr>
          <p:nvPr>
            <p:ph type="sldNum" sz="quarter" idx="12"/>
          </p:nvPr>
        </p:nvSpPr>
        <p:spPr/>
        <p:txBody>
          <a:bodyPr/>
          <a:lstStyle/>
          <a:p>
            <a:fld id="{69C9AF9E-AFC3-4074-B474-629E5C866350}" type="slidenum">
              <a:rPr lang="es-MX" smtClean="0"/>
              <a:pPr/>
              <a:t>7</a:t>
            </a:fld>
            <a:endParaRPr lang="es-MX"/>
          </a:p>
        </p:txBody>
      </p:sp>
      <p:pic>
        <p:nvPicPr>
          <p:cNvPr id="8" name="Marcador de contenido 7" descr="Imagen que contiene texto&#10;&#10;Descripción generada automáticamente">
            <a:extLst>
              <a:ext uri="{FF2B5EF4-FFF2-40B4-BE49-F238E27FC236}">
                <a16:creationId xmlns:a16="http://schemas.microsoft.com/office/drawing/2014/main" id="{1CDACD44-B782-4B99-9BC9-0C2388722DD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rot="16200000">
            <a:off x="1670601" y="385112"/>
            <a:ext cx="5193197" cy="6924263"/>
          </a:xfrm>
        </p:spPr>
      </p:pic>
    </p:spTree>
    <p:extLst>
      <p:ext uri="{BB962C8B-B14F-4D97-AF65-F5344CB8AC3E}">
        <p14:creationId xmlns:p14="http://schemas.microsoft.com/office/powerpoint/2010/main" val="154056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C8852-AE4C-437B-B564-BA89F57E6F40}"/>
              </a:ext>
            </a:extLst>
          </p:cNvPr>
          <p:cNvSpPr>
            <a:spLocks noGrp="1"/>
          </p:cNvSpPr>
          <p:nvPr>
            <p:ph type="title"/>
          </p:nvPr>
        </p:nvSpPr>
        <p:spPr/>
        <p:txBody>
          <a:bodyPr/>
          <a:lstStyle/>
          <a:p>
            <a:r>
              <a:rPr lang="es-MX" dirty="0"/>
              <a:t>Análisis</a:t>
            </a:r>
          </a:p>
        </p:txBody>
      </p:sp>
      <p:sp>
        <p:nvSpPr>
          <p:cNvPr id="4" name="Marcador de número de diapositiva 3">
            <a:extLst>
              <a:ext uri="{FF2B5EF4-FFF2-40B4-BE49-F238E27FC236}">
                <a16:creationId xmlns:a16="http://schemas.microsoft.com/office/drawing/2014/main" id="{FB61FB05-9AEE-4BB2-BE6E-865DB4DBDDEA}"/>
              </a:ext>
            </a:extLst>
          </p:cNvPr>
          <p:cNvSpPr>
            <a:spLocks noGrp="1"/>
          </p:cNvSpPr>
          <p:nvPr>
            <p:ph type="sldNum" sz="quarter" idx="12"/>
          </p:nvPr>
        </p:nvSpPr>
        <p:spPr/>
        <p:txBody>
          <a:bodyPr/>
          <a:lstStyle/>
          <a:p>
            <a:fld id="{69C9AF9E-AFC3-4074-B474-629E5C866350}" type="slidenum">
              <a:rPr lang="es-MX" smtClean="0"/>
              <a:pPr/>
              <a:t>8</a:t>
            </a:fld>
            <a:endParaRPr lang="es-MX"/>
          </a:p>
        </p:txBody>
      </p:sp>
      <p:pic>
        <p:nvPicPr>
          <p:cNvPr id="7" name="Marcador de contenido 6" descr="Imagen que contiene texto&#10;&#10;Descripción generada automáticamente">
            <a:extLst>
              <a:ext uri="{FF2B5EF4-FFF2-40B4-BE49-F238E27FC236}">
                <a16:creationId xmlns:a16="http://schemas.microsoft.com/office/drawing/2014/main" id="{14085AB1-12D1-4581-9414-D3066CD2B4A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66800" y="1417638"/>
            <a:ext cx="6400800" cy="4800600"/>
          </a:xfrm>
        </p:spPr>
      </p:pic>
    </p:spTree>
    <p:extLst>
      <p:ext uri="{BB962C8B-B14F-4D97-AF65-F5344CB8AC3E}">
        <p14:creationId xmlns:p14="http://schemas.microsoft.com/office/powerpoint/2010/main" val="72351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C8852-AE4C-437B-B564-BA89F57E6F40}"/>
              </a:ext>
            </a:extLst>
          </p:cNvPr>
          <p:cNvSpPr>
            <a:spLocks noGrp="1"/>
          </p:cNvSpPr>
          <p:nvPr>
            <p:ph type="title"/>
          </p:nvPr>
        </p:nvSpPr>
        <p:spPr/>
        <p:txBody>
          <a:bodyPr/>
          <a:lstStyle/>
          <a:p>
            <a:r>
              <a:rPr lang="es-MX" dirty="0"/>
              <a:t>Análisis</a:t>
            </a:r>
          </a:p>
        </p:txBody>
      </p:sp>
      <p:sp>
        <p:nvSpPr>
          <p:cNvPr id="4" name="Marcador de número de diapositiva 3">
            <a:extLst>
              <a:ext uri="{FF2B5EF4-FFF2-40B4-BE49-F238E27FC236}">
                <a16:creationId xmlns:a16="http://schemas.microsoft.com/office/drawing/2014/main" id="{FB61FB05-9AEE-4BB2-BE6E-865DB4DBDDEA}"/>
              </a:ext>
            </a:extLst>
          </p:cNvPr>
          <p:cNvSpPr>
            <a:spLocks noGrp="1"/>
          </p:cNvSpPr>
          <p:nvPr>
            <p:ph type="sldNum" sz="quarter" idx="12"/>
          </p:nvPr>
        </p:nvSpPr>
        <p:spPr/>
        <p:txBody>
          <a:bodyPr/>
          <a:lstStyle/>
          <a:p>
            <a:fld id="{69C9AF9E-AFC3-4074-B474-629E5C866350}" type="slidenum">
              <a:rPr lang="es-MX" smtClean="0"/>
              <a:pPr/>
              <a:t>9</a:t>
            </a:fld>
            <a:endParaRPr lang="es-MX"/>
          </a:p>
        </p:txBody>
      </p:sp>
      <p:pic>
        <p:nvPicPr>
          <p:cNvPr id="8" name="Marcador de contenido 7" descr="Imagen que contiene texto, pizarrón&#10;&#10;Descripción generada automáticamente">
            <a:extLst>
              <a:ext uri="{FF2B5EF4-FFF2-40B4-BE49-F238E27FC236}">
                <a16:creationId xmlns:a16="http://schemas.microsoft.com/office/drawing/2014/main" id="{F0879ED6-558B-47CE-BA88-52A9C63D2239}"/>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l="10292" t="8291" r="15471"/>
          <a:stretch/>
        </p:blipFill>
        <p:spPr>
          <a:xfrm rot="16200000">
            <a:off x="1954558" y="-53216"/>
            <a:ext cx="4627562" cy="7622278"/>
          </a:xfrm>
        </p:spPr>
      </p:pic>
    </p:spTree>
    <p:extLst>
      <p:ext uri="{BB962C8B-B14F-4D97-AF65-F5344CB8AC3E}">
        <p14:creationId xmlns:p14="http://schemas.microsoft.com/office/powerpoint/2010/main" val="2101714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APT">
  <a:themeElements>
    <a:clrScheme name="Personalizado 7">
      <a:dk1>
        <a:srgbClr val="2F2B20"/>
      </a:dk1>
      <a:lt1>
        <a:srgbClr val="FFFFFF"/>
      </a:lt1>
      <a:dk2>
        <a:srgbClr val="424D04"/>
      </a:dk2>
      <a:lt2>
        <a:srgbClr val="DFDCB7"/>
      </a:lt2>
      <a:accent1>
        <a:srgbClr val="637307"/>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UAPT" id="{CB089175-2C93-44F2-A99C-75E9DBADC17C}" vid="{E1EE6622-6157-4F32-AA1C-CAA3AF92D6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BA6F3CB815A9499F58351568E9F030" ma:contentTypeVersion="5" ma:contentTypeDescription="Create a new document." ma:contentTypeScope="" ma:versionID="38f76cc087a6e91c36f6ffa984ff2829">
  <xsd:schema xmlns:xsd="http://www.w3.org/2001/XMLSchema" xmlns:xs="http://www.w3.org/2001/XMLSchema" xmlns:p="http://schemas.microsoft.com/office/2006/metadata/properties" xmlns:ns3="7b110727-53eb-4a6e-8f1a-083f54a2c0ae" xmlns:ns4="3ac7f85f-3206-4d88-8844-f17a7cb122d0" targetNamespace="http://schemas.microsoft.com/office/2006/metadata/properties" ma:root="true" ma:fieldsID="e09167ee526fab00df532dd0679a098d" ns3:_="" ns4:_="">
    <xsd:import namespace="7b110727-53eb-4a6e-8f1a-083f54a2c0ae"/>
    <xsd:import namespace="3ac7f85f-3206-4d88-8844-f17a7cb122d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110727-53eb-4a6e-8f1a-083f54a2c0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c7f85f-3206-4d88-8844-f17a7cb122d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19F6C5-82D4-453F-B419-D5F2DDE701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110727-53eb-4a6e-8f1a-083f54a2c0ae"/>
    <ds:schemaRef ds:uri="3ac7f85f-3206-4d88-8844-f17a7cb122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699D1A-55AE-4B2A-9C44-C150C7DDF13D}">
  <ds:schemaRefs>
    <ds:schemaRef ds:uri="http://schemas.microsoft.com/sharepoint/v3/contenttype/forms"/>
  </ds:schemaRefs>
</ds:datastoreItem>
</file>

<file path=customXml/itemProps3.xml><?xml version="1.0" encoding="utf-8"?>
<ds:datastoreItem xmlns:ds="http://schemas.openxmlformats.org/officeDocument/2006/customXml" ds:itemID="{AABB65F9-E930-41B9-BDC0-74762F496E9B}">
  <ds:schemaRefs>
    <ds:schemaRef ds:uri="http://purl.org/dc/elements/1.1/"/>
    <ds:schemaRef ds:uri="http://schemas.microsoft.com/office/infopath/2007/PartnerControls"/>
    <ds:schemaRef ds:uri="3ac7f85f-3206-4d88-8844-f17a7cb122d0"/>
    <ds:schemaRef ds:uri="http://www.w3.org/XML/1998/namespace"/>
    <ds:schemaRef ds:uri="http://schemas.microsoft.com/office/2006/documentManagement/types"/>
    <ds:schemaRef ds:uri="http://purl.org/dc/dcmitype/"/>
    <ds:schemaRef ds:uri="http://schemas.openxmlformats.org/package/2006/metadata/core-properties"/>
    <ds:schemaRef ds:uri="7b110727-53eb-4a6e-8f1a-083f54a2c0a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68</TotalTime>
  <Words>594</Words>
  <Application>Microsoft Office PowerPoint</Application>
  <PresentationFormat>Presentación en pantalla (4:3)</PresentationFormat>
  <Paragraphs>80</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Cambria</vt:lpstr>
      <vt:lpstr>UAPT</vt:lpstr>
      <vt:lpstr>Presentación de PowerPoint</vt:lpstr>
      <vt:lpstr>Contenido</vt:lpstr>
      <vt:lpstr>Introducción</vt:lpstr>
      <vt:lpstr>Objetivos Generales</vt:lpstr>
      <vt:lpstr>Objetivos Específicos</vt:lpstr>
      <vt:lpstr>Análisis</vt:lpstr>
      <vt:lpstr>Análisis</vt:lpstr>
      <vt:lpstr>Análisis</vt:lpstr>
      <vt:lpstr>Análisis</vt:lpstr>
      <vt:lpstr>Análisis</vt:lpstr>
      <vt:lpstr>Módulos</vt:lpstr>
      <vt:lpstr>Herramientas</vt:lpstr>
      <vt:lpstr>Metodología</vt:lpstr>
      <vt:lpstr>Modelo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Moises Vidal Hernandez</dc:creator>
  <cp:lastModifiedBy>Moises Vidal Hernandez</cp:lastModifiedBy>
  <cp:revision>4</cp:revision>
  <dcterms:created xsi:type="dcterms:W3CDTF">2020-06-18T23:45:12Z</dcterms:created>
  <dcterms:modified xsi:type="dcterms:W3CDTF">2020-06-19T02:32:31Z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0x010100C5BA6F3CB815A9499F58351568E9F030</vt:lpwstr>
  </property>
</Properties>
</file>