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1" r:id="rId16"/>
    <p:sldId id="271" r:id="rId17"/>
    <p:sldId id="272" r:id="rId18"/>
    <p:sldId id="273" r:id="rId19"/>
    <p:sldId id="274" r:id="rId20"/>
    <p:sldId id="275" r:id="rId21"/>
    <p:sldId id="276" r:id="rId22"/>
    <p:sldId id="277" r:id="rId23"/>
    <p:sldId id="278" r:id="rId24"/>
    <p:sldId id="282"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377973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405674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9021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542901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1023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219651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65756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348690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52370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B65B4-90C2-4353-910E-FA58FFEC0374}"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213627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CB65B4-90C2-4353-910E-FA58FFEC0374}"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18314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B65B4-90C2-4353-910E-FA58FFEC0374}"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140322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CB65B4-90C2-4353-910E-FA58FFEC0374}"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429187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B65B4-90C2-4353-910E-FA58FFEC0374}" type="datetimeFigureOut">
              <a:rPr lang="en-IN" smtClean="0"/>
              <a:t>14-12-2022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348746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B65B4-90C2-4353-910E-FA58FFEC0374}"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A9D1D-CA8C-4917-AB22-4F492AF87529}" type="slidenum">
              <a:rPr lang="en-IN" smtClean="0"/>
              <a:t>‹#›</a:t>
            </a:fld>
            <a:endParaRPr lang="en-IN"/>
          </a:p>
        </p:txBody>
      </p:sp>
    </p:spTree>
    <p:extLst>
      <p:ext uri="{BB962C8B-B14F-4D97-AF65-F5344CB8AC3E}">
        <p14:creationId xmlns:p14="http://schemas.microsoft.com/office/powerpoint/2010/main" val="295783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A9D1D-CA8C-4917-AB22-4F492AF87529}" type="slidenum">
              <a:rPr lang="en-IN" smtClean="0"/>
              <a:t>‹#›</a:t>
            </a:fld>
            <a:endParaRPr lang="en-IN"/>
          </a:p>
        </p:txBody>
      </p:sp>
      <p:sp>
        <p:nvSpPr>
          <p:cNvPr id="5" name="Date Placeholder 4"/>
          <p:cNvSpPr>
            <a:spLocks noGrp="1"/>
          </p:cNvSpPr>
          <p:nvPr>
            <p:ph type="dt" sz="half" idx="10"/>
          </p:nvPr>
        </p:nvSpPr>
        <p:spPr/>
        <p:txBody>
          <a:bodyPr/>
          <a:lstStyle/>
          <a:p>
            <a:fld id="{23CB65B4-90C2-4353-910E-FA58FFEC0374}" type="datetimeFigureOut">
              <a:rPr lang="en-IN" smtClean="0"/>
              <a:t>14-12-2022</a:t>
            </a:fld>
            <a:endParaRPr lang="en-IN"/>
          </a:p>
        </p:txBody>
      </p:sp>
    </p:spTree>
    <p:extLst>
      <p:ext uri="{BB962C8B-B14F-4D97-AF65-F5344CB8AC3E}">
        <p14:creationId xmlns:p14="http://schemas.microsoft.com/office/powerpoint/2010/main" val="34714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CB65B4-90C2-4353-910E-FA58FFEC0374}" type="datetimeFigureOut">
              <a:rPr lang="en-IN" smtClean="0"/>
              <a:t>14-12-2022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9D1D-CA8C-4917-AB22-4F492AF87529}" type="slidenum">
              <a:rPr lang="en-IN" smtClean="0"/>
              <a:t>‹#›</a:t>
            </a:fld>
            <a:endParaRPr lang="en-IN"/>
          </a:p>
        </p:txBody>
      </p:sp>
    </p:spTree>
    <p:extLst>
      <p:ext uri="{BB962C8B-B14F-4D97-AF65-F5344CB8AC3E}">
        <p14:creationId xmlns:p14="http://schemas.microsoft.com/office/powerpoint/2010/main" val="324442362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838200" y="335629"/>
            <a:ext cx="10164097" cy="2545223"/>
          </a:xfrm>
        </p:spPr>
        <p:txBody>
          <a:bodyPr>
            <a:normAutofit/>
          </a:bodyPr>
          <a:lstStyle/>
          <a:p>
            <a:pPr algn="ctr"/>
            <a:r>
              <a:rPr lang="en-US" altLang="zh-CN" sz="5400" dirty="0">
                <a:solidFill>
                  <a:schemeClr val="accent2">
                    <a:lumMod val="50000"/>
                  </a:schemeClr>
                </a:solidFill>
                <a:latin typeface="Times New Roman" panose="02020603050405020304" pitchFamily="18" charset="0"/>
                <a:cs typeface="Times New Roman" panose="02020603050405020304" pitchFamily="18" charset="0"/>
              </a:rPr>
              <a:t>ONLINE BOOK STORE </a:t>
            </a:r>
            <a:endParaRPr lang="en-IN" sz="5400" dirty="0">
              <a:solidFill>
                <a:schemeClr val="accent2">
                  <a:lumMod val="50000"/>
                </a:schemeClr>
              </a:solidFill>
            </a:endParaRPr>
          </a:p>
        </p:txBody>
      </p:sp>
      <p:sp>
        <p:nvSpPr>
          <p:cNvPr id="1048601" name="Content Placeholder 2"/>
          <p:cNvSpPr>
            <a:spLocks noGrp="1"/>
          </p:cNvSpPr>
          <p:nvPr>
            <p:ph sz="half" idx="1"/>
          </p:nvPr>
        </p:nvSpPr>
        <p:spPr>
          <a:xfrm>
            <a:off x="570270" y="2094271"/>
            <a:ext cx="5525729" cy="3215148"/>
          </a:xfrm>
        </p:spPr>
        <p:txBody>
          <a:bodyPr>
            <a:normAutofit lnSpcReduction="10000"/>
          </a:bodyPr>
          <a:lstStyle/>
          <a:p>
            <a:pPr>
              <a:buFontTx/>
              <a:buNone/>
            </a:pPr>
            <a:r>
              <a:rPr lang="en-US" altLang="zh-CN" sz="2800" b="1" dirty="0">
                <a:latin typeface="Times New Roman" panose="02020603050405020304" pitchFamily="18" charset="0"/>
                <a:cs typeface="Times New Roman" panose="02020603050405020304" pitchFamily="18" charset="0"/>
              </a:rPr>
              <a:t>UNDER THE  GUIDANCE OF</a:t>
            </a:r>
            <a:endParaRPr lang="zh-CN" altLang="zh-CN" sz="2800" b="1" dirty="0">
              <a:latin typeface="Times New Roman" panose="02020603050405020304" pitchFamily="18" charset="0"/>
              <a:cs typeface="Times New Roman" panose="02020603050405020304" pitchFamily="18" charset="0"/>
            </a:endParaRPr>
          </a:p>
          <a:p>
            <a:pPr>
              <a:buFontTx/>
              <a:buNone/>
            </a:pPr>
            <a:r>
              <a:rPr lang="en-US" altLang="zh-CN" sz="3200" dirty="0">
                <a:latin typeface="Times New Roman" panose="02020603050405020304" pitchFamily="18" charset="0"/>
                <a:cs typeface="Times New Roman" panose="02020603050405020304" pitchFamily="18" charset="0"/>
              </a:rPr>
              <a:t>     POOJA MEHTA</a:t>
            </a:r>
            <a:endParaRPr lang="zh-CN" altLang="zh-CN" sz="3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1048602" name="Content Placeholder 3"/>
          <p:cNvSpPr>
            <a:spLocks noGrp="1"/>
          </p:cNvSpPr>
          <p:nvPr>
            <p:ph sz="half" idx="2"/>
          </p:nvPr>
        </p:nvSpPr>
        <p:spPr>
          <a:xfrm>
            <a:off x="6096000" y="3254476"/>
            <a:ext cx="5181600" cy="3451124"/>
          </a:xfrm>
        </p:spPr>
        <p:txBody>
          <a:bodyPr>
            <a:normAutofit lnSpcReduction="10000"/>
          </a:bodyPr>
          <a:lstStyle/>
          <a:p>
            <a:pPr>
              <a:buFontTx/>
              <a:buNone/>
            </a:pPr>
            <a:r>
              <a:rPr lang="en-US" altLang="zh-CN" sz="3200" b="1" dirty="0">
                <a:latin typeface="Times New Roman" panose="02020603050405020304" pitchFamily="18" charset="0"/>
                <a:cs typeface="Times New Roman" panose="02020603050405020304" pitchFamily="18" charset="0"/>
              </a:rPr>
              <a:t>Submitted by</a:t>
            </a:r>
          </a:p>
          <a:p>
            <a:pPr>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   Yogesh G</a:t>
            </a:r>
            <a:endParaRPr lang="zh-CN" altLang="en-US" dirty="0"/>
          </a:p>
          <a:p>
            <a:pPr>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	Rajamanickam B</a:t>
            </a:r>
            <a:endParaRPr lang="zh-CN" altLang="en-US" dirty="0"/>
          </a:p>
          <a:p>
            <a:pPr>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	Martin</a:t>
            </a:r>
          </a:p>
          <a:p>
            <a:pPr>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	Supriya</a:t>
            </a:r>
          </a:p>
          <a:p>
            <a:pPr>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	Priyadharshini</a:t>
            </a:r>
          </a:p>
          <a:p>
            <a:pPr>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	Nayahi Fanisha</a:t>
            </a:r>
          </a:p>
          <a:p>
            <a:pPr>
              <a:buFontTx/>
              <a:buNone/>
            </a:pPr>
            <a:endParaRPr lang="en-US" altLang="zh-CN" sz="2400" dirty="0">
              <a:latin typeface="Times New Roman" panose="02020603050405020304" pitchFamily="18" charset="0"/>
              <a:cs typeface="Times New Roman" panose="02020603050405020304" pitchFamily="18" charset="0"/>
            </a:endParaRPr>
          </a:p>
          <a:p>
            <a:pPr>
              <a:buFontTx/>
              <a:buNone/>
            </a:pPr>
            <a:endParaRPr lang="zh-CN" altLang="zh-CN" sz="3200"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a:xfrm>
            <a:off x="838200" y="365125"/>
            <a:ext cx="10515600" cy="618101"/>
          </a:xfrm>
        </p:spPr>
        <p:txBody>
          <a:bodyPr>
            <a:noAutofit/>
          </a:bodyPr>
          <a:lstStyle/>
          <a:p>
            <a:r>
              <a:rPr lang="en-US" altLang="en-US" dirty="0">
                <a:solidFill>
                  <a:schemeClr val="accent2">
                    <a:lumMod val="50000"/>
                  </a:schemeClr>
                </a:solidFill>
                <a:latin typeface="Times New Roman" panose="02020603050405020304" pitchFamily="18" charset="0"/>
                <a:cs typeface="Times New Roman" panose="02020603050405020304" pitchFamily="18" charset="0"/>
              </a:rPr>
              <a:t>Spring Annotations </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47" name="Content Placeholder 2"/>
          <p:cNvSpPr>
            <a:spLocks noGrp="1"/>
          </p:cNvSpPr>
          <p:nvPr>
            <p:ph idx="1"/>
          </p:nvPr>
        </p:nvSpPr>
        <p:spPr>
          <a:xfrm>
            <a:off x="838200" y="1056691"/>
            <a:ext cx="10515600" cy="5678406"/>
          </a:xfrm>
        </p:spPr>
        <p:txBody>
          <a:bodyPr>
            <a:noAutofit/>
          </a:bodyPr>
          <a:lstStyle/>
          <a:p>
            <a:pPr algn="just">
              <a:lnSpc>
                <a:spcPct val="160000"/>
              </a:lnSpc>
            </a:pPr>
            <a:r>
              <a:rPr lang="en-US" altLang="zh-CN" sz="2000" dirty="0">
                <a:latin typeface="Times New Roman" panose="02020603050405020304" pitchFamily="18" charset="0"/>
                <a:cs typeface="Times New Roman" panose="02020603050405020304" pitchFamily="18" charset="0"/>
              </a:rPr>
              <a:t>@Controller :@Controller Annotation Indicates That A Particular Class Serves The Role Of A Controller. Spring Controller Annotation Is Typically Used In Combination With Annotated Handler Methods Based On The @Requestmapping.</a:t>
            </a:r>
            <a:endParaRPr lang="zh-CN" altLang="zh-CN" sz="2000" dirty="0">
              <a:latin typeface="Times New Roman" panose="02020603050405020304" pitchFamily="18" charset="0"/>
              <a:cs typeface="Times New Roman" panose="02020603050405020304" pitchFamily="18" charset="0"/>
            </a:endParaRPr>
          </a:p>
          <a:p>
            <a:pPr algn="just">
              <a:lnSpc>
                <a:spcPct val="160000"/>
              </a:lnSpc>
            </a:pPr>
            <a:r>
              <a:rPr lang="en-US" altLang="zh-CN" sz="2000" dirty="0">
                <a:latin typeface="Times New Roman" panose="02020603050405020304" pitchFamily="18" charset="0"/>
                <a:cs typeface="Times New Roman" panose="02020603050405020304" pitchFamily="18" charset="0"/>
              </a:rPr>
              <a:t>@Restcontroller :@Restcontroller Annotation In Order To Simplify The Creation Of Restful Web Services. It's A Convenient Annotation That Combines @Controller And @Responsebody.</a:t>
            </a:r>
            <a:endParaRPr lang="zh-CN" altLang="zh-CN" sz="2000" dirty="0">
              <a:latin typeface="Times New Roman" panose="02020603050405020304" pitchFamily="18" charset="0"/>
              <a:cs typeface="Times New Roman" panose="02020603050405020304" pitchFamily="18" charset="0"/>
            </a:endParaRPr>
          </a:p>
          <a:p>
            <a:pPr algn="just">
              <a:lnSpc>
                <a:spcPct val="160000"/>
              </a:lnSpc>
            </a:pPr>
            <a:r>
              <a:rPr lang="en-US" altLang="zh-CN" sz="2000" dirty="0">
                <a:latin typeface="Times New Roman" panose="02020603050405020304" pitchFamily="18" charset="0"/>
                <a:cs typeface="Times New Roman" panose="02020603050405020304" pitchFamily="18" charset="0"/>
              </a:rPr>
              <a:t>@Autowired:  @Autowired Annotation Is Used For Automatic Dependency Injection. Spring Framework Is Built On Dependency Injection And We Inject The Class Dependencies Through Spring Bean Configuration File.</a:t>
            </a:r>
            <a:endParaRPr lang="zh-CN" altLang="zh-CN" sz="2000" dirty="0">
              <a:latin typeface="Times New Roman" panose="02020603050405020304" pitchFamily="18" charset="0"/>
              <a:cs typeface="Times New Roman" panose="02020603050405020304" pitchFamily="18" charset="0"/>
            </a:endParaRPr>
          </a:p>
          <a:p>
            <a:pPr algn="just">
              <a:lnSpc>
                <a:spcPct val="160000"/>
              </a:lnSpc>
            </a:pPr>
            <a:r>
              <a:rPr lang="en-US" altLang="zh-CN" sz="2000" dirty="0">
                <a:latin typeface="Times New Roman" panose="02020603050405020304" pitchFamily="18" charset="0"/>
                <a:cs typeface="Times New Roman" panose="02020603050405020304" pitchFamily="18" charset="0"/>
              </a:rPr>
              <a:t>@Entitty : @Entity Represents A Table In A Relational Database, And Each Entity Instance Corresponds To A Row In That Table.</a:t>
            </a:r>
            <a:endParaRPr lang="zh-CN" altLang="zh-CN" sz="2000" dirty="0">
              <a:latin typeface="Times New Roman" panose="02020603050405020304" pitchFamily="18" charset="0"/>
              <a:cs typeface="Times New Roman" panose="02020603050405020304" pitchFamily="18" charset="0"/>
            </a:endParaRPr>
          </a:p>
          <a:p>
            <a:pPr algn="just">
              <a:lnSpc>
                <a:spcPct val="16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Rectangle 117"/>
          <p:cNvSpPr>
            <a:spLocks noGrp="1" noChangeArrowheads="1"/>
          </p:cNvSpPr>
          <p:nvPr>
            <p:ph idx="1"/>
          </p:nvPr>
        </p:nvSpPr>
        <p:spPr>
          <a:xfrm>
            <a:off x="838200" y="314325"/>
            <a:ext cx="10515600" cy="6292850"/>
          </a:xfrm>
        </p:spPr>
        <p:txBody>
          <a:bodyPr>
            <a:normAutofit/>
          </a:bodyPr>
          <a:lstStyle/>
          <a:p>
            <a:pPr algn="just">
              <a:lnSpc>
                <a:spcPct val="150000"/>
              </a:lnSpc>
            </a:pPr>
            <a:r>
              <a:rPr lang="en-US" altLang="zh-CN" sz="2300" dirty="0">
                <a:latin typeface="Times New Roman" panose="02020603050405020304" pitchFamily="18" charset="0"/>
                <a:cs typeface="Times New Roman" panose="02020603050405020304" pitchFamily="18" charset="0"/>
              </a:rPr>
              <a:t>@Requestmapping :@Requestmapping Annotation Is Used To Map Web Requests Onto Specific Handler Classes And/or Handler Methods And Can Be Applied To The Controller Class As Well As Methods.</a:t>
            </a:r>
            <a:endParaRPr lang="zh-CN" altLang="zh-CN" dirty="0">
              <a:latin typeface="Times New Roman" panose="02020603050405020304" pitchFamily="18" charset="0"/>
              <a:cs typeface="Times New Roman" panose="02020603050405020304" pitchFamily="18" charset="0"/>
            </a:endParaRPr>
          </a:p>
          <a:p>
            <a:pPr algn="just">
              <a:lnSpc>
                <a:spcPct val="150000"/>
              </a:lnSpc>
            </a:pPr>
            <a:r>
              <a:rPr lang="en-US" altLang="zh-CN" sz="2300" dirty="0">
                <a:latin typeface="Times New Roman" panose="02020603050405020304" pitchFamily="18" charset="0"/>
                <a:cs typeface="Times New Roman" panose="02020603050405020304" pitchFamily="18" charset="0"/>
              </a:rPr>
              <a:t>@Repository: @Repository Annotation Is Used To Indicate That The Class Provides The Mechanism For Storage, Retrieval, Search, Update And Delete Operation On Objects.</a:t>
            </a:r>
            <a:endParaRPr lang="zh-CN" altLang="zh-CN" dirty="0">
              <a:latin typeface="Times New Roman" panose="02020603050405020304" pitchFamily="18" charset="0"/>
              <a:cs typeface="Times New Roman" panose="02020603050405020304" pitchFamily="18" charset="0"/>
            </a:endParaRPr>
          </a:p>
          <a:p>
            <a:pPr algn="just">
              <a:lnSpc>
                <a:spcPct val="150000"/>
              </a:lnSpc>
            </a:pPr>
            <a:r>
              <a:rPr lang="en-US" altLang="zh-CN" sz="2300" dirty="0">
                <a:latin typeface="Times New Roman" panose="02020603050405020304" pitchFamily="18" charset="0"/>
                <a:cs typeface="Times New Roman" panose="02020603050405020304" pitchFamily="18" charset="0"/>
              </a:rPr>
              <a:t>@Service:@service Annotation And Allows Developers To Add Business Functionalities. The Annotation Is Used With The Classes That Provide These Business Functionalities.</a:t>
            </a:r>
            <a:endParaRPr lang="zh-CN" altLang="zh-CN" dirty="0">
              <a:latin typeface="Times New Roman" panose="02020603050405020304" pitchFamily="18" charset="0"/>
              <a:cs typeface="Times New Roman" panose="02020603050405020304" pitchFamily="18" charset="0"/>
            </a:endParaRPr>
          </a:p>
          <a:p>
            <a:pPr algn="just">
              <a:lnSpc>
                <a:spcPct val="150000"/>
              </a:lnSpc>
            </a:pPr>
            <a:r>
              <a:rPr lang="en-US" altLang="zh-CN" sz="2300" dirty="0">
                <a:latin typeface="Times New Roman" panose="02020603050405020304" pitchFamily="18" charset="0"/>
                <a:cs typeface="Times New Roman" panose="02020603050405020304" pitchFamily="18" charset="0"/>
              </a:rPr>
              <a:t>@Table Annotation Allows You To Specify The Details Of The Table That Will Be Used To Persist The Entity In The Database.</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Rectangle 119"/>
          <p:cNvSpPr>
            <a:spLocks noGrp="1" noChangeArrowheads="1"/>
          </p:cNvSpPr>
          <p:nvPr>
            <p:ph idx="1"/>
          </p:nvPr>
        </p:nvSpPr>
        <p:spPr>
          <a:xfrm>
            <a:off x="838200" y="314325"/>
            <a:ext cx="10515600" cy="6262688"/>
          </a:xfrm>
        </p:spPr>
        <p:txBody>
          <a:bodyPr>
            <a:no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@Join Column:@joinumn Apponation Is Used Tospecify A Column For Joining An Entity Assosation Or Element Collection</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@Getmaping :@Getmapping Annotations Is Used To Read All The Records</a:t>
            </a:r>
            <a:endParaRPr lang="zh-CN" altLang="zh-CN"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@Postmapping:@postmapping Annotations It Is Used To Add The Record.</a:t>
            </a:r>
            <a:endParaRPr lang="zh-CN" altLang="zh-CN"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@Putmapping:@putmapping Annotations It Is Used To Update The Records.</a:t>
            </a:r>
            <a:endParaRPr lang="zh-CN" altLang="zh-CN"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@Deletemapping:@deletemapping Annotation Is Used To Delete The Records.</a:t>
            </a:r>
            <a:endParaRPr lang="zh-CN" altLang="zh-CN"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@Pathvariable:@pathvariable Annotation Is Used To Extract The Value Of The Template Variables And Assign Their Value To A Method Variable.</a:t>
            </a:r>
            <a:endParaRPr lang="zh-CN" altLang="zh-CN"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@Param:@param Is Used To Denote A Description Of The Parameter A Method Can Receive.</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normAutofit/>
          </a:bodyPr>
          <a:lstStyle/>
          <a:p>
            <a:r>
              <a:rPr lang="en-US" altLang="en-US" sz="5400" dirty="0">
                <a:solidFill>
                  <a:schemeClr val="accent2">
                    <a:lumMod val="50000"/>
                  </a:schemeClr>
                </a:solidFill>
                <a:latin typeface="Times New Roman" panose="02020603050405020304" pitchFamily="18" charset="0"/>
                <a:cs typeface="Times New Roman" panose="02020603050405020304" pitchFamily="18" charset="0"/>
              </a:rPr>
              <a:t>MySQL Database</a:t>
            </a:r>
            <a:endParaRPr lang="en-IN" sz="5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51" name="Content Placeholder 2"/>
          <p:cNvSpPr>
            <a:spLocks noGrp="1"/>
          </p:cNvSpPr>
          <p:nvPr>
            <p:ph idx="1"/>
          </p:nvPr>
        </p:nvSpPr>
        <p:spPr>
          <a:xfrm>
            <a:off x="521110" y="1930401"/>
            <a:ext cx="8752892" cy="4110962"/>
          </a:xfrm>
        </p:spPr>
        <p:txBody>
          <a:bodyPr>
            <a:normAutofit/>
          </a:bodyPr>
          <a:lstStyle/>
          <a:p>
            <a:pPr marL="0" indent="0" algn="just">
              <a:lnSpc>
                <a:spcPct val="150000"/>
              </a:lnSpc>
              <a:buFontTx/>
              <a:buNone/>
            </a:pPr>
            <a:r>
              <a:rPr lang="en-US" altLang="en-US" sz="2800" dirty="0">
                <a:latin typeface="Times New Roman" panose="02020603050405020304" pitchFamily="18" charset="0"/>
                <a:cs typeface="Times New Roman" panose="02020603050405020304" pitchFamily="18" charset="0"/>
              </a:rPr>
              <a:t>MySQL is a Relational Database Management System (RDBMS) that offers a variety of features, including: It allows us to use tables, rows, columns, and indexes and to perform database operations on them. Tables (collection of rows and columns), also known as relations, are used to construct database relationships.</a:t>
            </a:r>
            <a:endParaRPr lang="zh-CN" altLang="zh-CN" sz="2800" dirty="0">
              <a:latin typeface="Times New Roman" panose="02020603050405020304" pitchFamily="18" charset="0"/>
              <a:cs typeface="Times New Roman" panose="02020603050405020304" pitchFamily="18" charset="0"/>
            </a:endParaRPr>
          </a:p>
          <a:p>
            <a:pPr marL="0" indent="0" algn="just">
              <a:lnSpc>
                <a:spcPct val="150000"/>
              </a:lnSpc>
              <a:buFontTx/>
              <a:buNone/>
            </a:pPr>
            <a:endParaRPr lang="en-US" altLang="en-US" dirty="0">
              <a:latin typeface="Times New Roman" panose="02020603050405020304" pitchFamily="18" charset="0"/>
              <a:cs typeface="Times New Roman" panose="02020603050405020304" pitchFamily="18" charset="0"/>
            </a:endParaRPr>
          </a:p>
          <a:p>
            <a:pPr algn="just">
              <a:lnSpc>
                <a:spcPct val="150000"/>
              </a:lnSpc>
            </a:pP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855406" y="335629"/>
            <a:ext cx="10498394" cy="736088"/>
          </a:xfrm>
        </p:spPr>
        <p:txBody>
          <a:bodyPr>
            <a:noAutofit/>
          </a:bodyPr>
          <a:lstStyle/>
          <a:p>
            <a:r>
              <a:rPr lang="en-US" altLang="en-US" sz="5400" dirty="0">
                <a:solidFill>
                  <a:schemeClr val="accent2">
                    <a:lumMod val="50000"/>
                  </a:schemeClr>
                </a:solidFill>
                <a:latin typeface="Times New Roman" panose="02020603050405020304" pitchFamily="18" charset="0"/>
                <a:cs typeface="Times New Roman" panose="02020603050405020304" pitchFamily="18" charset="0"/>
              </a:rPr>
              <a:t>Angular </a:t>
            </a:r>
            <a:endParaRPr lang="en-IN" sz="5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53" name="Content Placeholder 2"/>
          <p:cNvSpPr>
            <a:spLocks noGrp="1"/>
          </p:cNvSpPr>
          <p:nvPr>
            <p:ph idx="1"/>
          </p:nvPr>
        </p:nvSpPr>
        <p:spPr>
          <a:xfrm>
            <a:off x="934064" y="1297858"/>
            <a:ext cx="10419735" cy="5073444"/>
          </a:xfrm>
        </p:spPr>
        <p:txBody>
          <a:bodyPr>
            <a:normAutofit fontScale="92857"/>
          </a:bodyPr>
          <a:lstStyle/>
          <a:p>
            <a:pPr algn="just">
              <a:lnSpc>
                <a:spcPct val="150000"/>
              </a:lnSpc>
            </a:pPr>
            <a:r>
              <a:rPr lang="en-US" altLang="en-US" sz="2600" dirty="0">
                <a:latin typeface="Times New Roman" panose="02020603050405020304" pitchFamily="18" charset="0"/>
                <a:cs typeface="Times New Roman" panose="02020603050405020304" pitchFamily="18" charset="0"/>
              </a:rPr>
              <a:t>Angular is a development platform, built on TypeScript. As a platform, Angular includes:</a:t>
            </a:r>
          </a:p>
          <a:p>
            <a:pPr algn="just">
              <a:lnSpc>
                <a:spcPct val="150000"/>
              </a:lnSpc>
            </a:pPr>
            <a:r>
              <a:rPr lang="en-US" altLang="en-US" sz="2600" dirty="0">
                <a:latin typeface="Times New Roman" panose="02020603050405020304" pitchFamily="18" charset="0"/>
                <a:cs typeface="Times New Roman" panose="02020603050405020304" pitchFamily="18" charset="0"/>
              </a:rPr>
              <a:t>A component-based framework for building scalable web applications.</a:t>
            </a:r>
          </a:p>
          <a:p>
            <a:pPr algn="just">
              <a:lnSpc>
                <a:spcPct val="150000"/>
              </a:lnSpc>
            </a:pPr>
            <a:r>
              <a:rPr lang="en-US" altLang="en-US" sz="2600" dirty="0">
                <a:latin typeface="Times New Roman" panose="02020603050405020304" pitchFamily="18" charset="0"/>
                <a:cs typeface="Times New Roman" panose="02020603050405020304" pitchFamily="18" charset="0"/>
              </a:rPr>
              <a:t>A collection of well-integrated libraries that cover a wide variety of features, including routing, forms management, client-server communication, and more.</a:t>
            </a:r>
          </a:p>
          <a:p>
            <a:pPr algn="just">
              <a:lnSpc>
                <a:spcPct val="150000"/>
              </a:lnSpc>
            </a:pPr>
            <a:r>
              <a:rPr lang="en-US" altLang="en-US" sz="2600" dirty="0">
                <a:latin typeface="Times New Roman" panose="02020603050405020304" pitchFamily="18" charset="0"/>
                <a:cs typeface="Times New Roman" panose="02020603050405020304" pitchFamily="18" charset="0"/>
              </a:rPr>
              <a:t>A suite of developer tools to help you develop, build, test, and update your code.</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048705"/>
          <p:cNvSpPr>
            <a:spLocks noGrp="1"/>
          </p:cNvSpPr>
          <p:nvPr>
            <p:ph type="title"/>
          </p:nvPr>
        </p:nvSpPr>
        <p:spPr/>
        <p:txBody>
          <a:bodyPr>
            <a:normAutofit/>
          </a:bodyPr>
          <a:lstStyle/>
          <a:p>
            <a:r>
              <a:rPr lang="en-US" sz="4000" dirty="0">
                <a:solidFill>
                  <a:schemeClr val="accent2">
                    <a:lumMod val="50000"/>
                  </a:schemeClr>
                </a:solidFill>
              </a:rPr>
              <a:t>Components:</a:t>
            </a:r>
          </a:p>
        </p:txBody>
      </p:sp>
      <p:sp>
        <p:nvSpPr>
          <p:cNvPr id="1048707" name="Content Placeholder 1048706"/>
          <p:cNvSpPr>
            <a:spLocks noGrp="1"/>
          </p:cNvSpPr>
          <p:nvPr>
            <p:ph idx="1"/>
          </p:nvPr>
        </p:nvSpPr>
        <p:spPr>
          <a:xfrm>
            <a:off x="304800" y="1386347"/>
            <a:ext cx="8969202" cy="4655015"/>
          </a:xfrm>
        </p:spPr>
        <p:txBody>
          <a:bodyPr>
            <a:noAutofit/>
          </a:bodyPr>
          <a:lstStyle/>
          <a:p>
            <a:r>
              <a:rPr lang="en-US" sz="2400" dirty="0"/>
              <a:t>Components are the most basic UI building block of an Angular app. An Angular app contains a tree of Angular </a:t>
            </a:r>
            <a:r>
              <a:rPr lang="en-US" sz="2400" dirty="0" err="1"/>
              <a:t>components.Angular</a:t>
            </a:r>
            <a:r>
              <a:rPr lang="en-US" sz="2400" dirty="0"/>
              <a:t> components are a subset of directives, always associated with a template.</a:t>
            </a:r>
          </a:p>
          <a:p>
            <a:pPr marL="0" indent="0">
              <a:buNone/>
            </a:pPr>
            <a:r>
              <a:rPr lang="en-US" sz="2400" dirty="0"/>
              <a:t>                  </a:t>
            </a:r>
            <a:r>
              <a:rPr lang="en-US" sz="2800" dirty="0"/>
              <a:t>Components used in Angular</a:t>
            </a:r>
          </a:p>
          <a:p>
            <a:pPr marL="0" indent="0">
              <a:buNone/>
            </a:pPr>
            <a:r>
              <a:rPr lang="en-US" sz="2400" dirty="0"/>
              <a:t>                               Home                </a:t>
            </a:r>
            <a:r>
              <a:rPr lang="en-US" sz="2400" dirty="0" err="1"/>
              <a:t>Home</a:t>
            </a:r>
            <a:r>
              <a:rPr lang="en-US" sz="2400" dirty="0"/>
              <a:t> </a:t>
            </a:r>
          </a:p>
          <a:p>
            <a:pPr marL="0" indent="0">
              <a:buNone/>
            </a:pPr>
            <a:r>
              <a:rPr lang="en-US" sz="2400" dirty="0"/>
              <a:t>                               About us            Create</a:t>
            </a:r>
          </a:p>
          <a:p>
            <a:pPr marL="0" indent="0">
              <a:buNone/>
            </a:pPr>
            <a:r>
              <a:rPr lang="en-US" sz="2400" dirty="0"/>
              <a:t>                               Contact us         Search title </a:t>
            </a:r>
          </a:p>
          <a:p>
            <a:pPr marL="0" indent="0">
              <a:buNone/>
            </a:pPr>
            <a:r>
              <a:rPr lang="en-US" sz="2400" dirty="0"/>
              <a:t>                               Login                 Search </a:t>
            </a:r>
            <a:r>
              <a:rPr lang="en-US" sz="2400" dirty="0" err="1"/>
              <a:t>catagory</a:t>
            </a:r>
            <a:r>
              <a:rPr lang="en-US" sz="2400" dirty="0"/>
              <a:t> </a:t>
            </a:r>
          </a:p>
          <a:p>
            <a:pPr marL="0" indent="0">
              <a:buNone/>
            </a:pPr>
            <a:r>
              <a:rPr lang="en-US" sz="2400" dirty="0"/>
              <a:t>                                                        Search Author</a:t>
            </a:r>
          </a:p>
          <a:p>
            <a:pPr marL="0" indent="0">
              <a:buNone/>
            </a:pPr>
            <a:r>
              <a:rPr lang="en-US" sz="2400" dirty="0"/>
              <a:t>                                                        Logout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838200" y="365125"/>
            <a:ext cx="10515600" cy="854075"/>
          </a:xfrm>
        </p:spPr>
        <p:txBody>
          <a:bodyPr>
            <a:normAutofit/>
          </a:bodyPr>
          <a:lstStyle/>
          <a:p>
            <a:r>
              <a:rPr lang="en-US" altLang="en-US" sz="4800" dirty="0">
                <a:solidFill>
                  <a:schemeClr val="accent2">
                    <a:lumMod val="50000"/>
                  </a:schemeClr>
                </a:solidFill>
                <a:latin typeface="Times New Roman" panose="02020603050405020304" pitchFamily="18" charset="0"/>
                <a:cs typeface="Times New Roman" panose="02020603050405020304" pitchFamily="18" charset="0"/>
              </a:rPr>
              <a:t>Structure of the Components in Angular </a:t>
            </a:r>
            <a:endParaRPr lang="en-IN" sz="4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55" name="Content Placeholder 2"/>
          <p:cNvSpPr>
            <a:spLocks noGrp="1"/>
          </p:cNvSpPr>
          <p:nvPr>
            <p:ph idx="1"/>
          </p:nvPr>
        </p:nvSpPr>
        <p:spPr>
          <a:xfrm>
            <a:off x="838200" y="1219200"/>
            <a:ext cx="10515600" cy="4987260"/>
          </a:xfrm>
        </p:spPr>
        <p:txBody>
          <a:bodyPr>
            <a:normAutofit lnSpcReduction="10000"/>
          </a:bodyPr>
          <a:lstStyle/>
          <a:p>
            <a:pPr algn="just">
              <a:lnSpc>
                <a:spcPct val="150000"/>
              </a:lnSpc>
            </a:pPr>
            <a:r>
              <a:rPr lang="en-US" altLang="en-US" sz="3200" dirty="0">
                <a:solidFill>
                  <a:srgbClr val="002060"/>
                </a:solidFill>
                <a:latin typeface="Times New Roman" panose="02020603050405020304" pitchFamily="18" charset="0"/>
                <a:cs typeface="Times New Roman" panose="02020603050405020304" pitchFamily="18" charset="0"/>
              </a:rPr>
              <a:t>Module.ts:</a:t>
            </a:r>
            <a:r>
              <a:rPr lang="en-US" altLang="en-US" sz="2800" dirty="0">
                <a:solidFill>
                  <a:srgbClr val="002060"/>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This is the main module file for the project. Each Angular project is divided into modules to make the project management easy.</a:t>
            </a:r>
          </a:p>
          <a:p>
            <a:pPr algn="just">
              <a:lnSpc>
                <a:spcPct val="150000"/>
              </a:lnSpc>
            </a:pPr>
            <a:r>
              <a:rPr lang="en-US" altLang="en-US" sz="2800" dirty="0">
                <a:latin typeface="Times New Roman" panose="02020603050405020304" pitchFamily="18" charset="0"/>
                <a:cs typeface="Times New Roman" panose="02020603050405020304" pitchFamily="18" charset="0"/>
              </a:rPr>
              <a:t> </a:t>
            </a:r>
            <a:r>
              <a:rPr lang="en-US" altLang="en-US" sz="3200" dirty="0">
                <a:solidFill>
                  <a:schemeClr val="accent2">
                    <a:lumMod val="50000"/>
                  </a:schemeClr>
                </a:solidFill>
                <a:latin typeface="Times New Roman" panose="02020603050405020304" pitchFamily="18" charset="0"/>
                <a:cs typeface="Times New Roman" panose="02020603050405020304" pitchFamily="18" charset="0"/>
              </a:rPr>
              <a:t>Component.html: </a:t>
            </a:r>
            <a:r>
              <a:rPr lang="en-US" altLang="en-US" sz="2800" dirty="0">
                <a:latin typeface="Times New Roman" panose="02020603050405020304" pitchFamily="18" charset="0"/>
                <a:cs typeface="Times New Roman" panose="02020603050405020304" pitchFamily="18" charset="0"/>
              </a:rPr>
              <a:t>This file is used to make changes to the page. You can edit this file as an HTML file.</a:t>
            </a:r>
          </a:p>
          <a:p>
            <a:pPr algn="just">
              <a:lnSpc>
                <a:spcPct val="150000"/>
              </a:lnSpc>
            </a:pPr>
            <a:r>
              <a:rPr lang="en-US" altLang="en-US" sz="3200" dirty="0" err="1">
                <a:solidFill>
                  <a:schemeClr val="accent2">
                    <a:lumMod val="50000"/>
                  </a:schemeClr>
                </a:solidFill>
                <a:latin typeface="Times New Roman" panose="02020603050405020304" pitchFamily="18" charset="0"/>
                <a:cs typeface="Times New Roman" panose="02020603050405020304" pitchFamily="18" charset="0"/>
              </a:rPr>
              <a:t>Component.spec.ts</a:t>
            </a:r>
            <a:r>
              <a:rPr lang="en-US" altLang="en-US" sz="3200" dirty="0">
                <a:solidFill>
                  <a:schemeClr val="accent2">
                    <a:lumMod val="50000"/>
                  </a:schemeClr>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These are automatically generated files which contain unit tests for source component.</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Content Placeholder 2"/>
          <p:cNvSpPr>
            <a:spLocks noGrp="1"/>
          </p:cNvSpPr>
          <p:nvPr>
            <p:ph idx="1"/>
          </p:nvPr>
        </p:nvSpPr>
        <p:spPr>
          <a:xfrm>
            <a:off x="838200" y="757084"/>
            <a:ext cx="10515600" cy="5419879"/>
          </a:xfrm>
        </p:spPr>
        <p:txBody>
          <a:bodyPr/>
          <a:lstStyle/>
          <a:p>
            <a:pPr algn="just">
              <a:lnSpc>
                <a:spcPct val="150000"/>
              </a:lnSpc>
            </a:pPr>
            <a:r>
              <a:rPr lang="en-US" altLang="en-US" sz="3200" dirty="0" err="1">
                <a:solidFill>
                  <a:schemeClr val="accent2">
                    <a:lumMod val="50000"/>
                  </a:schemeClr>
                </a:solidFill>
                <a:latin typeface="Times New Roman" panose="02020603050405020304" pitchFamily="18" charset="0"/>
                <a:cs typeface="Times New Roman" panose="02020603050405020304" pitchFamily="18" charset="0"/>
              </a:rPr>
              <a:t>component.ts</a:t>
            </a:r>
            <a:r>
              <a:rPr lang="en-US" altLang="en-US" sz="3200" dirty="0">
                <a:solidFill>
                  <a:schemeClr val="accent2">
                    <a:lumMod val="50000"/>
                  </a:schemeClr>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it helps to do the processing of the html structure in the .</a:t>
            </a:r>
            <a:r>
              <a:rPr lang="en-US" altLang="en-US" sz="2800" dirty="0" err="1">
                <a:latin typeface="Times New Roman" panose="02020603050405020304" pitchFamily="18" charset="0"/>
                <a:cs typeface="Times New Roman" panose="02020603050405020304" pitchFamily="18" charset="0"/>
              </a:rPr>
              <a:t>ts</a:t>
            </a:r>
            <a:r>
              <a:rPr lang="en-US" altLang="en-US" sz="2800" dirty="0">
                <a:latin typeface="Times New Roman" panose="02020603050405020304" pitchFamily="18" charset="0"/>
                <a:cs typeface="Times New Roman" panose="02020603050405020304" pitchFamily="18" charset="0"/>
              </a:rPr>
              <a:t> file. the processing will include activities such as connecting to the database, interacting with other components, routing, services, etc.</a:t>
            </a:r>
          </a:p>
          <a:p>
            <a:pPr algn="just">
              <a:lnSpc>
                <a:spcPct val="150000"/>
              </a:lnSpc>
            </a:pPr>
            <a:r>
              <a:rPr lang="en-US" altLang="en-US" sz="3200" dirty="0">
                <a:solidFill>
                  <a:schemeClr val="accent2">
                    <a:lumMod val="50000"/>
                  </a:schemeClr>
                </a:solidFill>
                <a:latin typeface="Times New Roman" panose="02020603050405020304" pitchFamily="18" charset="0"/>
                <a:cs typeface="Times New Roman" panose="02020603050405020304" pitchFamily="18" charset="0"/>
              </a:rPr>
              <a:t>component.css:  </a:t>
            </a:r>
            <a:r>
              <a:rPr lang="en-US" altLang="en-US" sz="2800" dirty="0">
                <a:latin typeface="Times New Roman" panose="02020603050405020304" pitchFamily="18" charset="0"/>
                <a:cs typeface="Times New Roman" panose="02020603050405020304" pitchFamily="18" charset="0"/>
              </a:rPr>
              <a:t>here you can add </a:t>
            </a:r>
            <a:r>
              <a:rPr lang="en-US" altLang="en-US" sz="2800" dirty="0" err="1">
                <a:latin typeface="Times New Roman" panose="02020603050405020304" pitchFamily="18" charset="0"/>
                <a:cs typeface="Times New Roman" panose="02020603050405020304" pitchFamily="18" charset="0"/>
              </a:rPr>
              <a:t>css</a:t>
            </a:r>
            <a:r>
              <a:rPr lang="en-US" altLang="en-US" sz="2800" dirty="0">
                <a:latin typeface="Times New Roman" panose="02020603050405020304" pitchFamily="18" charset="0"/>
                <a:cs typeface="Times New Roman" panose="02020603050405020304" pitchFamily="18" charset="0"/>
              </a:rPr>
              <a:t> for your component.</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normAutofit/>
          </a:bodyPr>
          <a:lstStyle/>
          <a:p>
            <a:r>
              <a:rPr lang="en-US" dirty="0">
                <a:solidFill>
                  <a:schemeClr val="accent2">
                    <a:lumMod val="50000"/>
                  </a:schemeClr>
                </a:solidFill>
                <a:latin typeface="Times New Roman" panose="02020603050405020304" pitchFamily="18" charset="0"/>
                <a:cs typeface="Times New Roman" panose="02020603050405020304" pitchFamily="18" charset="0"/>
              </a:rPr>
              <a:t>Output:</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2097157" name="Content Placeholder 5"/>
          <p:cNvPicPr>
            <a:picLocks noGrp="1" noChangeAspect="1"/>
          </p:cNvPicPr>
          <p:nvPr>
            <p:ph sz="half" idx="1"/>
          </p:nvPr>
        </p:nvPicPr>
        <p:blipFill>
          <a:blip r:embed="rId2"/>
          <a:stretch>
            <a:fillRect/>
          </a:stretch>
        </p:blipFill>
        <p:spPr>
          <a:xfrm>
            <a:off x="838200" y="1979088"/>
            <a:ext cx="5181600" cy="3733454"/>
          </a:xfrm>
        </p:spPr>
      </p:pic>
      <p:pic>
        <p:nvPicPr>
          <p:cNvPr id="2097158" name="Content Placeholder 7"/>
          <p:cNvPicPr>
            <a:picLocks noGrp="1" noChangeAspect="1"/>
          </p:cNvPicPr>
          <p:nvPr>
            <p:ph sz="half" idx="2"/>
          </p:nvPr>
        </p:nvPicPr>
        <p:blipFill>
          <a:blip r:embed="rId3"/>
          <a:stretch>
            <a:fillRect/>
          </a:stretch>
        </p:blipFill>
        <p:spPr>
          <a:xfrm>
            <a:off x="5089525" y="2984310"/>
            <a:ext cx="4184650" cy="223399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Content Placeholder 5"/>
          <p:cNvPicPr>
            <a:picLocks noGrp="1" noChangeAspect="1"/>
          </p:cNvPicPr>
          <p:nvPr>
            <p:ph sz="half" idx="1"/>
          </p:nvPr>
        </p:nvPicPr>
        <p:blipFill>
          <a:blip r:embed="rId2"/>
          <a:stretch>
            <a:fillRect/>
          </a:stretch>
        </p:blipFill>
        <p:spPr>
          <a:xfrm>
            <a:off x="838200" y="766915"/>
            <a:ext cx="5181600" cy="5437239"/>
          </a:xfrm>
        </p:spPr>
      </p:pic>
      <p:pic>
        <p:nvPicPr>
          <p:cNvPr id="2097160" name="Content Placeholder 7"/>
          <p:cNvPicPr>
            <a:picLocks noGrp="1" noChangeAspect="1"/>
          </p:cNvPicPr>
          <p:nvPr>
            <p:ph sz="half" idx="2"/>
          </p:nvPr>
        </p:nvPicPr>
        <p:blipFill>
          <a:blip r:embed="rId3"/>
          <a:stretch>
            <a:fillRect/>
          </a:stretch>
        </p:blipFill>
        <p:spPr>
          <a:xfrm>
            <a:off x="6172200" y="766915"/>
            <a:ext cx="5181600" cy="538055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344128" y="629265"/>
            <a:ext cx="8929873" cy="1301134"/>
          </a:xfrm>
        </p:spPr>
        <p:txBody>
          <a:bodyPr>
            <a:normAutofit/>
          </a:bodyPr>
          <a:lstStyle/>
          <a:p>
            <a:r>
              <a:rPr lang="en-US" sz="5400" dirty="0">
                <a:solidFill>
                  <a:schemeClr val="accent2">
                    <a:lumMod val="50000"/>
                  </a:schemeClr>
                </a:solidFill>
                <a:latin typeface="Times New Roman" panose="02020603050405020304" pitchFamily="18" charset="0"/>
                <a:cs typeface="Times New Roman" panose="02020603050405020304" pitchFamily="18" charset="0"/>
              </a:rPr>
              <a:t>Introduction</a:t>
            </a:r>
            <a:endParaRPr lang="en-IN" sz="5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344129" y="1700981"/>
            <a:ext cx="8929873" cy="4340382"/>
          </a:xfrm>
        </p:spPr>
        <p:txBody>
          <a:bodyPr>
            <a:normAutofit fontScale="92857"/>
          </a:bodyPr>
          <a:lstStyle/>
          <a:p>
            <a:pPr marL="0" indent="0" algn="just">
              <a:lnSpc>
                <a:spcPct val="150000"/>
              </a:lnSpc>
              <a:buNone/>
            </a:pPr>
            <a:r>
              <a:rPr lang="en-US" altLang="en-US" sz="2600" dirty="0">
                <a:latin typeface="Times New Roman" panose="02020603050405020304" pitchFamily="18" charset="0"/>
                <a:cs typeface="Times New Roman" panose="02020603050405020304" pitchFamily="18" charset="0"/>
              </a:rPr>
              <a:t>Online Book Store is the process of creating a book and sold in website or other applications .Admin can able to insert a book according to book title, category, Author and after created it will added to the book list and after admin can able to sold the book in online. Online book store provides the facilities of maintaining the details of book. So if admin needs any details about the particular book admin can able to get by using search by book title or category.</a:t>
            </a:r>
            <a:endParaRPr lang="zh-CN" altLang="en-US" sz="26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Content Placeholder 5"/>
          <p:cNvPicPr>
            <a:picLocks noGrp="1" noChangeAspect="1"/>
          </p:cNvPicPr>
          <p:nvPr>
            <p:ph sz="half" idx="1"/>
          </p:nvPr>
        </p:nvPicPr>
        <p:blipFill>
          <a:blip r:embed="rId2"/>
          <a:stretch>
            <a:fillRect/>
          </a:stretch>
        </p:blipFill>
        <p:spPr>
          <a:xfrm>
            <a:off x="838200" y="786581"/>
            <a:ext cx="5181600" cy="5390382"/>
          </a:xfrm>
        </p:spPr>
      </p:pic>
      <p:pic>
        <p:nvPicPr>
          <p:cNvPr id="2097162" name="Content Placeholder 7"/>
          <p:cNvPicPr>
            <a:picLocks noGrp="1" noChangeAspect="1"/>
          </p:cNvPicPr>
          <p:nvPr>
            <p:ph sz="half" idx="2"/>
          </p:nvPr>
        </p:nvPicPr>
        <p:blipFill>
          <a:blip r:embed="rId3"/>
          <a:stretch>
            <a:fillRect/>
          </a:stretch>
        </p:blipFill>
        <p:spPr>
          <a:xfrm>
            <a:off x="6172200" y="786581"/>
            <a:ext cx="5181600" cy="539038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Content Placeholder 5"/>
          <p:cNvPicPr>
            <a:picLocks noGrp="1" noChangeAspect="1"/>
          </p:cNvPicPr>
          <p:nvPr>
            <p:ph sz="half" idx="1"/>
          </p:nvPr>
        </p:nvPicPr>
        <p:blipFill>
          <a:blip r:embed="rId2"/>
          <a:stretch>
            <a:fillRect/>
          </a:stretch>
        </p:blipFill>
        <p:spPr>
          <a:xfrm>
            <a:off x="838200" y="796413"/>
            <a:ext cx="5181600" cy="5380550"/>
          </a:xfrm>
        </p:spPr>
      </p:pic>
      <p:pic>
        <p:nvPicPr>
          <p:cNvPr id="2097156" name="Content Placeholder 7"/>
          <p:cNvPicPr>
            <a:picLocks noGrp="1" noChangeAspect="1"/>
          </p:cNvPicPr>
          <p:nvPr>
            <p:ph sz="half" idx="2"/>
          </p:nvPr>
        </p:nvPicPr>
        <p:blipFill>
          <a:blip r:embed="rId3"/>
          <a:stretch>
            <a:fillRect/>
          </a:stretch>
        </p:blipFill>
        <p:spPr>
          <a:xfrm>
            <a:off x="6172200" y="796413"/>
            <a:ext cx="5181600" cy="53805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5"/>
          <p:cNvPicPr>
            <a:picLocks noGrp="1" noChangeAspect="1"/>
          </p:cNvPicPr>
          <p:nvPr>
            <p:ph sz="half" idx="1"/>
          </p:nvPr>
        </p:nvPicPr>
        <p:blipFill>
          <a:blip r:embed="rId2"/>
          <a:stretch>
            <a:fillRect/>
          </a:stretch>
        </p:blipFill>
        <p:spPr>
          <a:xfrm>
            <a:off x="838200" y="698091"/>
            <a:ext cx="5181600" cy="5478872"/>
          </a:xfrm>
        </p:spPr>
      </p:pic>
      <p:pic>
        <p:nvPicPr>
          <p:cNvPr id="2097154" name="Content Placeholder 7"/>
          <p:cNvPicPr>
            <a:picLocks noGrp="1" noChangeAspect="1"/>
          </p:cNvPicPr>
          <p:nvPr>
            <p:ph sz="half" idx="2"/>
          </p:nvPr>
        </p:nvPicPr>
        <p:blipFill>
          <a:blip r:embed="rId3"/>
          <a:stretch>
            <a:fillRect/>
          </a:stretch>
        </p:blipFill>
        <p:spPr>
          <a:xfrm>
            <a:off x="6172200" y="698091"/>
            <a:ext cx="5181600" cy="547887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4"/>
          <p:cNvPicPr>
            <a:picLocks noGrp="1" noChangeAspect="1"/>
          </p:cNvPicPr>
          <p:nvPr>
            <p:ph idx="1"/>
          </p:nvPr>
        </p:nvPicPr>
        <p:blipFill>
          <a:blip r:embed="rId2"/>
          <a:stretch>
            <a:fillRect/>
          </a:stretch>
        </p:blipFill>
        <p:spPr>
          <a:xfrm>
            <a:off x="991715" y="727075"/>
            <a:ext cx="10208570" cy="544988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itle 1048707"/>
          <p:cNvSpPr>
            <a:spLocks noGrp="1"/>
          </p:cNvSpPr>
          <p:nvPr>
            <p:ph type="title"/>
          </p:nvPr>
        </p:nvSpPr>
        <p:spPr/>
        <p:txBody>
          <a:bodyPr/>
          <a:lstStyle/>
          <a:p>
            <a:r>
              <a:rPr lang="en-US" sz="4000" dirty="0">
                <a:solidFill>
                  <a:schemeClr val="accent2">
                    <a:lumMod val="50000"/>
                  </a:schemeClr>
                </a:solidFill>
              </a:rPr>
              <a:t>ADVANTAGE</a:t>
            </a:r>
            <a:r>
              <a:rPr lang="en-US" dirty="0">
                <a:solidFill>
                  <a:schemeClr val="accent2">
                    <a:lumMod val="50000"/>
                  </a:schemeClr>
                </a:solidFill>
              </a:rPr>
              <a:t> </a:t>
            </a:r>
          </a:p>
        </p:txBody>
      </p:sp>
      <p:sp>
        <p:nvSpPr>
          <p:cNvPr id="1048709" name="Content Placeholder 1048708"/>
          <p:cNvSpPr>
            <a:spLocks noGrp="1"/>
          </p:cNvSpPr>
          <p:nvPr>
            <p:ph idx="1"/>
          </p:nvPr>
        </p:nvSpPr>
        <p:spPr>
          <a:xfrm>
            <a:off x="589934" y="1691149"/>
            <a:ext cx="8684067" cy="4350214"/>
          </a:xfrm>
        </p:spPr>
        <p:txBody>
          <a:bodyPr>
            <a:normAutofit/>
          </a:bodyPr>
          <a:lstStyle/>
          <a:p>
            <a:r>
              <a:rPr lang="en-US" sz="2800" dirty="0"/>
              <a:t>You don't need a physical store </a:t>
            </a:r>
          </a:p>
          <a:p>
            <a:r>
              <a:rPr lang="en-US" sz="2800" dirty="0"/>
              <a:t>Save cost</a:t>
            </a:r>
          </a:p>
          <a:p>
            <a:r>
              <a:rPr lang="en-US" sz="2800" dirty="0"/>
              <a:t>Save time</a:t>
            </a:r>
          </a:p>
          <a:p>
            <a:r>
              <a:rPr lang="en-US" sz="2800" dirty="0"/>
              <a:t>Be Your own Boos</a:t>
            </a:r>
          </a:p>
          <a:p>
            <a:r>
              <a:rPr lang="en-US" sz="2800" dirty="0"/>
              <a:t>Keep your passion alive</a:t>
            </a:r>
          </a:p>
          <a:p>
            <a:r>
              <a:rPr lang="en-US" sz="2800" dirty="0"/>
              <a:t>Easy to operate</a:t>
            </a:r>
          </a:p>
          <a:p>
            <a:r>
              <a:rPr lang="en-US" sz="2800" dirty="0"/>
              <a:t>Less time required for searching of particular books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normAutofit/>
          </a:bodyPr>
          <a:lstStyle/>
          <a:p>
            <a:r>
              <a:rPr lang="en-US" sz="5400" dirty="0">
                <a:solidFill>
                  <a:srgbClr val="002060"/>
                </a:solidFill>
                <a:latin typeface="Times New Roman" panose="02020603050405020304" pitchFamily="18" charset="0"/>
                <a:cs typeface="Times New Roman" panose="02020603050405020304" pitchFamily="18" charset="0"/>
              </a:rPr>
              <a:t>Conclusion</a:t>
            </a:r>
            <a:endParaRPr lang="en-IN" sz="5400" dirty="0">
              <a:solidFill>
                <a:srgbClr val="002060"/>
              </a:solidFill>
              <a:latin typeface="Times New Roman" panose="02020603050405020304" pitchFamily="18" charset="0"/>
              <a:cs typeface="Times New Roman" panose="02020603050405020304" pitchFamily="18" charset="0"/>
            </a:endParaRPr>
          </a:p>
        </p:txBody>
      </p:sp>
      <p:sp>
        <p:nvSpPr>
          <p:cNvPr id="1048587" name="Content Placeholder 2"/>
          <p:cNvSpPr>
            <a:spLocks noGrp="1"/>
          </p:cNvSpPr>
          <p:nvPr>
            <p:ph idx="1"/>
          </p:nvPr>
        </p:nvSpPr>
        <p:spPr>
          <a:xfrm>
            <a:off x="599768" y="1930401"/>
            <a:ext cx="8674234" cy="4110962"/>
          </a:xfrm>
        </p:spPr>
        <p:txBody>
          <a:bodyPr>
            <a:normAutofit/>
          </a:bodyPr>
          <a:lstStyle/>
          <a:p>
            <a:r>
              <a:rPr lang="en-US" sz="2800" dirty="0"/>
              <a:t>This online book store project is created based on spring boot, Angular,MySQL database</a:t>
            </a:r>
            <a:endParaRPr lang="en-IN" sz="2800" dirty="0"/>
          </a:p>
          <a:p>
            <a:r>
              <a:rPr lang="en-US" sz="2800" dirty="0"/>
              <a:t>In this project is mainly done to save the admin time  so that the admin can be able to sold the book in online</a:t>
            </a:r>
            <a:endParaRPr lang="en-IN" sz="2800" dirty="0"/>
          </a:p>
          <a:p>
            <a:r>
              <a:rPr lang="en-US" sz="2800" dirty="0"/>
              <a:t>Admin can able to search the book, title, catagory and it makes easy to get and sold the particular book  </a:t>
            </a:r>
            <a:endParaRPr lang="en-I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ubtitle 2"/>
          <p:cNvSpPr>
            <a:spLocks noGrp="1"/>
          </p:cNvSpPr>
          <p:nvPr>
            <p:ph type="subTitle" idx="1"/>
          </p:nvPr>
        </p:nvSpPr>
        <p:spPr>
          <a:xfrm>
            <a:off x="2389239" y="2762865"/>
            <a:ext cx="5004619" cy="1258528"/>
          </a:xfrm>
        </p:spPr>
        <p:txBody>
          <a:bodyPr>
            <a:normAutofit/>
          </a:bodyPr>
          <a:lstStyle/>
          <a:p>
            <a:r>
              <a:rPr lang="en-US" sz="5400" dirty="0">
                <a:solidFill>
                  <a:schemeClr val="accent2">
                    <a:lumMod val="50000"/>
                  </a:schemeClr>
                </a:solidFill>
                <a:latin typeface="Times New Roman" panose="02020603050405020304" pitchFamily="18" charset="0"/>
                <a:cs typeface="Times New Roman" panose="02020603050405020304" pitchFamily="18" charset="0"/>
              </a:rPr>
              <a:t>THANK YOU</a:t>
            </a:r>
            <a:endParaRPr lang="en-IN" sz="54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altLang="en-US" sz="5400" dirty="0">
                <a:solidFill>
                  <a:schemeClr val="accent2">
                    <a:lumMod val="50000"/>
                  </a:schemeClr>
                </a:solidFill>
                <a:latin typeface="Times New Roman" panose="02020603050405020304" pitchFamily="18" charset="0"/>
                <a:cs typeface="Times New Roman" panose="02020603050405020304" pitchFamily="18" charset="0"/>
              </a:rPr>
              <a:t>Project Objectives </a:t>
            </a:r>
            <a:endParaRPr lang="en-IN" sz="5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06" name="Content Placeholder 2"/>
          <p:cNvSpPr>
            <a:spLocks noGrp="1"/>
          </p:cNvSpPr>
          <p:nvPr>
            <p:ph idx="1"/>
          </p:nvPr>
        </p:nvSpPr>
        <p:spPr>
          <a:xfrm>
            <a:off x="422787" y="1582995"/>
            <a:ext cx="8851215" cy="4458368"/>
          </a:xfrm>
        </p:spPr>
        <p:txBody>
          <a:bodyPr>
            <a:normAutofit fontScale="96429" lnSpcReduction="10000"/>
          </a:bodyPr>
          <a:lstStyle/>
          <a:p>
            <a:pPr algn="just">
              <a:lnSpc>
                <a:spcPct val="150000"/>
              </a:lnSpc>
            </a:pPr>
            <a:r>
              <a:rPr lang="en-US" altLang="zh-CN" sz="2800" dirty="0">
                <a:latin typeface="Times New Roman" panose="02020603050405020304" pitchFamily="18" charset="0"/>
                <a:cs typeface="Times New Roman" panose="02020603050405020304" pitchFamily="18" charset="0"/>
              </a:rPr>
              <a:t>Admin can able to sold the book in online instead of selling in book shop or conducting any book exhibition.</a:t>
            </a: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en-US" altLang="zh-CN" sz="2800" dirty="0">
                <a:latin typeface="Times New Roman" panose="02020603050405020304" pitchFamily="18" charset="0"/>
                <a:cs typeface="Times New Roman" panose="02020603050405020304" pitchFamily="18" charset="0"/>
              </a:rPr>
              <a:t>Admin can easily able to get the status of book by using search of particular book details and it reduces the time for searching the book</a:t>
            </a: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en-US" altLang="zh-CN" sz="2800" dirty="0">
                <a:latin typeface="Times New Roman" panose="02020603050405020304" pitchFamily="18" charset="0"/>
                <a:cs typeface="Times New Roman" panose="02020603050405020304" pitchFamily="18" charset="0"/>
              </a:rPr>
              <a:t>This project is totally build at administrative end and thus only the admin can able to access.</a:t>
            </a:r>
            <a:endParaRPr lang="zh-CN" altLang="en-US" dirty="0">
              <a:latin typeface="Times New Roman" panose="02020603050405020304" pitchFamily="18" charset="0"/>
              <a:cs typeface="Times New Roman" panose="02020603050405020304" pitchFamily="18" charset="0"/>
            </a:endParaRPr>
          </a:p>
          <a:p>
            <a:pPr>
              <a:lnSpc>
                <a:spcPct val="70000"/>
              </a:lnSpc>
            </a:pPr>
            <a:endParaRPr lang="zh-CN" alt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US" sz="5400" dirty="0">
                <a:solidFill>
                  <a:srgbClr val="002060"/>
                </a:solidFill>
                <a:latin typeface="Times New Roman" panose="02020603050405020304" pitchFamily="18" charset="0"/>
                <a:cs typeface="Times New Roman" panose="02020603050405020304" pitchFamily="18" charset="0"/>
              </a:rPr>
              <a:t>Software Specification</a:t>
            </a:r>
            <a:endParaRPr lang="en-IN" sz="5400" dirty="0">
              <a:solidFill>
                <a:srgbClr val="002060"/>
              </a:solidFill>
              <a:latin typeface="Times New Roman" panose="02020603050405020304" pitchFamily="18" charset="0"/>
              <a:cs typeface="Times New Roman" panose="02020603050405020304" pitchFamily="18" charset="0"/>
            </a:endParaRPr>
          </a:p>
        </p:txBody>
      </p:sp>
      <p:sp>
        <p:nvSpPr>
          <p:cNvPr id="1048608" name="Content Placeholder 2"/>
          <p:cNvSpPr>
            <a:spLocks noGrp="1"/>
          </p:cNvSpPr>
          <p:nvPr>
            <p:ph idx="1"/>
          </p:nvPr>
        </p:nvSpPr>
        <p:spPr>
          <a:xfrm>
            <a:off x="838200" y="1855122"/>
            <a:ext cx="10515600" cy="4351338"/>
          </a:xfrm>
        </p:spPr>
        <p:txBody>
          <a:bodyPr>
            <a:normAutofit fontScale="96429"/>
          </a:bodyPr>
          <a:lstStyle/>
          <a:p>
            <a:pPr>
              <a:lnSpc>
                <a:spcPct val="150000"/>
              </a:lnSpc>
            </a:pPr>
            <a:r>
              <a:rPr lang="en-US" sz="2400" dirty="0">
                <a:latin typeface="Times New Roman" panose="02020603050405020304" pitchFamily="18" charset="0"/>
                <a:cs typeface="Times New Roman" panose="02020603050405020304" pitchFamily="18" charset="0"/>
              </a:rPr>
              <a:t>Technology		:JAVA</a:t>
            </a:r>
          </a:p>
          <a:p>
            <a:pPr>
              <a:lnSpc>
                <a:spcPct val="150000"/>
              </a:lnSpc>
            </a:pPr>
            <a:r>
              <a:rPr lang="en-US" sz="2400" dirty="0">
                <a:latin typeface="Times New Roman" panose="02020603050405020304" pitchFamily="18" charset="0"/>
                <a:cs typeface="Times New Roman" panose="02020603050405020304" pitchFamily="18" charset="0"/>
              </a:rPr>
              <a:t>Business layer		:Spring Boot, Spring Framework, </a:t>
            </a:r>
            <a:r>
              <a:rPr lang="en-US" sz="2400" dirty="0" err="1">
                <a:latin typeface="Times New Roman" panose="02020603050405020304" pitchFamily="18" charset="0"/>
                <a:cs typeface="Times New Roman" panose="02020603050405020304" pitchFamily="18" charset="0"/>
              </a:rPr>
              <a:t>RestAPI,JPA</a:t>
            </a:r>
            <a:r>
              <a:rPr lang="en-US" sz="2400" dirty="0">
                <a:latin typeface="Times New Roman" panose="02020603050405020304" pitchFamily="18" charset="0"/>
                <a:cs typeface="Times New Roman" panose="02020603050405020304" pitchFamily="18" charset="0"/>
              </a:rPr>
              <a:t> and Hibernate</a:t>
            </a:r>
          </a:p>
          <a:p>
            <a:pPr>
              <a:lnSpc>
                <a:spcPct val="150000"/>
              </a:lnSpc>
            </a:pPr>
            <a:r>
              <a:rPr lang="en-US" sz="2400" dirty="0">
                <a:latin typeface="Times New Roman" panose="02020603050405020304" pitchFamily="18" charset="0"/>
                <a:cs typeface="Times New Roman" panose="02020603050405020304" pitchFamily="18" charset="0"/>
              </a:rPr>
              <a:t>Database			:MySQL</a:t>
            </a:r>
          </a:p>
          <a:p>
            <a:pPr>
              <a:lnSpc>
                <a:spcPct val="150000"/>
              </a:lnSpc>
            </a:pPr>
            <a:r>
              <a:rPr lang="en-US" sz="2400" dirty="0">
                <a:latin typeface="Times New Roman" panose="02020603050405020304" pitchFamily="18" charset="0"/>
                <a:cs typeface="Times New Roman" panose="02020603050405020304" pitchFamily="18" charset="0"/>
              </a:rPr>
              <a:t>Web server			:Tomcat Server</a:t>
            </a:r>
          </a:p>
          <a:p>
            <a:pPr>
              <a:lnSpc>
                <a:spcPct val="150000"/>
              </a:lnSpc>
            </a:pPr>
            <a:r>
              <a:rPr lang="en-US" sz="2400" dirty="0">
                <a:latin typeface="Times New Roman" panose="02020603050405020304" pitchFamily="18" charset="0"/>
                <a:cs typeface="Times New Roman" panose="02020603050405020304" pitchFamily="18" charset="0"/>
              </a:rPr>
              <a:t>Source code editor	:Visual Studio Code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r>
              <a:rPr lang="en-US" sz="5400" dirty="0">
                <a:solidFill>
                  <a:schemeClr val="accent2">
                    <a:lumMod val="50000"/>
                  </a:schemeClr>
                </a:solidFill>
                <a:latin typeface="Times New Roman" panose="02020603050405020304" pitchFamily="18" charset="0"/>
                <a:cs typeface="Times New Roman" panose="02020603050405020304" pitchFamily="18" charset="0"/>
              </a:rPr>
              <a:t>Hardware Specification</a:t>
            </a:r>
            <a:endParaRPr lang="en-IN" sz="5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10" name="Content Placeholder 2"/>
          <p:cNvSpPr>
            <a:spLocks noGrp="1"/>
          </p:cNvSpPr>
          <p:nvPr>
            <p:ph idx="1"/>
          </p:nvPr>
        </p:nvSpPr>
        <p:spPr>
          <a:xfrm>
            <a:off x="838200" y="1855122"/>
            <a:ext cx="10515600" cy="43513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Intel I3 7</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Gen</a:t>
            </a:r>
          </a:p>
          <a:p>
            <a:pPr>
              <a:lnSpc>
                <a:spcPct val="150000"/>
              </a:lnSpc>
            </a:pPr>
            <a:r>
              <a:rPr lang="en-US" sz="2400" dirty="0">
                <a:latin typeface="Times New Roman" panose="02020603050405020304" pitchFamily="18" charset="0"/>
                <a:cs typeface="Times New Roman" panose="02020603050405020304" pitchFamily="18" charset="0"/>
              </a:rPr>
              <a:t>8GB RAM</a:t>
            </a:r>
          </a:p>
          <a:p>
            <a:pPr>
              <a:lnSpc>
                <a:spcPct val="150000"/>
              </a:lnSpc>
            </a:pPr>
            <a:r>
              <a:rPr lang="en-US" sz="2400" dirty="0">
                <a:latin typeface="Times New Roman" panose="02020603050405020304" pitchFamily="18" charset="0"/>
                <a:cs typeface="Times New Roman" panose="02020603050405020304" pitchFamily="18" charset="0"/>
              </a:rPr>
              <a:t>512kb Cache Memory</a:t>
            </a:r>
          </a:p>
          <a:p>
            <a:pPr>
              <a:lnSpc>
                <a:spcPct val="150000"/>
              </a:lnSpc>
            </a:pPr>
            <a:r>
              <a:rPr lang="en-US" sz="2400" dirty="0">
                <a:latin typeface="Times New Roman" panose="02020603050405020304" pitchFamily="18" charset="0"/>
                <a:cs typeface="Times New Roman" panose="02020603050405020304" pitchFamily="18" charset="0"/>
              </a:rPr>
              <a:t>512 SSD Hard Disk</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838200" y="365125"/>
            <a:ext cx="10515600" cy="649807"/>
          </a:xfrm>
        </p:spPr>
        <p:txBody>
          <a:bodyPr>
            <a:normAutofit/>
          </a:bodyPr>
          <a:lstStyle/>
          <a:p>
            <a:pPr algn="ctr"/>
            <a:r>
              <a:rPr lang="en-US" dirty="0">
                <a:solidFill>
                  <a:schemeClr val="accent2">
                    <a:lumMod val="50000"/>
                  </a:schemeClr>
                </a:solidFill>
                <a:latin typeface="Times New Roman" panose="02020603050405020304" pitchFamily="18" charset="0"/>
                <a:cs typeface="Times New Roman" panose="02020603050405020304" pitchFamily="18" charset="0"/>
              </a:rPr>
              <a:t>UML Diagram</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12" name="Content Placeholder 2"/>
          <p:cNvSpPr>
            <a:spLocks noGrp="1"/>
          </p:cNvSpPr>
          <p:nvPr>
            <p:ph idx="1"/>
          </p:nvPr>
        </p:nvSpPr>
        <p:spPr>
          <a:xfrm>
            <a:off x="850490" y="1129533"/>
            <a:ext cx="10515600" cy="6223517"/>
          </a:xfrm>
        </p:spPr>
        <p:txBody>
          <a:bodyPr/>
          <a:lstStyle/>
          <a:p>
            <a:pPr marL="0" indent="0">
              <a:buNone/>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 Case Diagram</a:t>
            </a:r>
            <a:endParaRPr lang="en-IN"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613" name="Oval 3"/>
          <p:cNvSpPr/>
          <p:nvPr/>
        </p:nvSpPr>
        <p:spPr>
          <a:xfrm>
            <a:off x="4788308" y="1420207"/>
            <a:ext cx="2725893" cy="4719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login</a:t>
            </a:r>
            <a:endParaRPr lang="en-IN" dirty="0">
              <a:latin typeface="Times New Roman" panose="02020603050405020304" pitchFamily="18" charset="0"/>
              <a:cs typeface="Times New Roman" panose="02020603050405020304" pitchFamily="18" charset="0"/>
            </a:endParaRPr>
          </a:p>
        </p:txBody>
      </p:sp>
      <p:sp>
        <p:nvSpPr>
          <p:cNvPr id="1048614" name="Oval 4"/>
          <p:cNvSpPr/>
          <p:nvPr/>
        </p:nvSpPr>
        <p:spPr>
          <a:xfrm>
            <a:off x="4685070" y="2233173"/>
            <a:ext cx="2829131" cy="4793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adding book</a:t>
            </a:r>
            <a:endParaRPr lang="en-IN" dirty="0">
              <a:latin typeface="Times New Roman" panose="02020603050405020304" pitchFamily="18" charset="0"/>
              <a:cs typeface="Times New Roman" panose="02020603050405020304" pitchFamily="18" charset="0"/>
            </a:endParaRPr>
          </a:p>
        </p:txBody>
      </p:sp>
      <p:sp>
        <p:nvSpPr>
          <p:cNvPr id="1048615" name="Oval 6"/>
          <p:cNvSpPr/>
          <p:nvPr/>
        </p:nvSpPr>
        <p:spPr>
          <a:xfrm>
            <a:off x="1968759" y="3109451"/>
            <a:ext cx="214604" cy="3195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3145728" name="Straight Connector 8"/>
          <p:cNvCxnSpPr>
            <a:cxnSpLocks/>
          </p:cNvCxnSpPr>
          <p:nvPr/>
        </p:nvCxnSpPr>
        <p:spPr>
          <a:xfrm>
            <a:off x="2080726" y="3429000"/>
            <a:ext cx="0" cy="583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a:off x="1777481" y="3648269"/>
            <a:ext cx="6251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0" name="Straight Connector 17"/>
          <p:cNvCxnSpPr>
            <a:cxnSpLocks/>
          </p:cNvCxnSpPr>
          <p:nvPr/>
        </p:nvCxnSpPr>
        <p:spPr>
          <a:xfrm flipV="1">
            <a:off x="1847461" y="4012163"/>
            <a:ext cx="233265" cy="319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1" name="Straight Connector 19"/>
          <p:cNvCxnSpPr>
            <a:cxnSpLocks/>
          </p:cNvCxnSpPr>
          <p:nvPr/>
        </p:nvCxnSpPr>
        <p:spPr>
          <a:xfrm flipH="1" flipV="1">
            <a:off x="2080726" y="4012163"/>
            <a:ext cx="233265" cy="312624"/>
          </a:xfrm>
          <a:prstGeom prst="line">
            <a:avLst/>
          </a:prstGeom>
        </p:spPr>
        <p:style>
          <a:lnRef idx="1">
            <a:schemeClr val="accent1"/>
          </a:lnRef>
          <a:fillRef idx="0">
            <a:schemeClr val="accent1"/>
          </a:fillRef>
          <a:effectRef idx="0">
            <a:schemeClr val="accent1"/>
          </a:effectRef>
          <a:fontRef idx="minor">
            <a:schemeClr val="tx1"/>
          </a:fontRef>
        </p:style>
      </p:cxnSp>
      <p:sp>
        <p:nvSpPr>
          <p:cNvPr id="1048616" name="Rectangle: Rounded Corners 22"/>
          <p:cNvSpPr/>
          <p:nvPr/>
        </p:nvSpPr>
        <p:spPr>
          <a:xfrm>
            <a:off x="1450910" y="4459724"/>
            <a:ext cx="1250302" cy="436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Admin</a:t>
            </a:r>
            <a:endParaRPr lang="en-IN" dirty="0">
              <a:latin typeface="Times New Roman" panose="02020603050405020304" pitchFamily="18" charset="0"/>
              <a:cs typeface="Times New Roman" panose="02020603050405020304" pitchFamily="18" charset="0"/>
            </a:endParaRPr>
          </a:p>
        </p:txBody>
      </p:sp>
      <p:sp>
        <p:nvSpPr>
          <p:cNvPr id="1048617" name="Oval 23"/>
          <p:cNvSpPr/>
          <p:nvPr/>
        </p:nvSpPr>
        <p:spPr>
          <a:xfrm>
            <a:off x="4667761" y="3111759"/>
            <a:ext cx="2846440" cy="4793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Book by category</a:t>
            </a:r>
            <a:endParaRPr lang="en-IN" dirty="0">
              <a:latin typeface="Times New Roman" panose="02020603050405020304" pitchFamily="18" charset="0"/>
              <a:cs typeface="Times New Roman" panose="02020603050405020304" pitchFamily="18" charset="0"/>
            </a:endParaRPr>
          </a:p>
        </p:txBody>
      </p:sp>
      <p:sp>
        <p:nvSpPr>
          <p:cNvPr id="1048618" name="Oval 24"/>
          <p:cNvSpPr/>
          <p:nvPr/>
        </p:nvSpPr>
        <p:spPr>
          <a:xfrm>
            <a:off x="4685070" y="3990346"/>
            <a:ext cx="2829131" cy="5018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Book by author</a:t>
            </a:r>
            <a:endParaRPr lang="en-IN" dirty="0">
              <a:latin typeface="Times New Roman" panose="02020603050405020304" pitchFamily="18" charset="0"/>
              <a:cs typeface="Times New Roman" panose="02020603050405020304" pitchFamily="18" charset="0"/>
            </a:endParaRPr>
          </a:p>
        </p:txBody>
      </p:sp>
      <p:cxnSp>
        <p:nvCxnSpPr>
          <p:cNvPr id="3145732" name="Straight Arrow Connector 26"/>
          <p:cNvCxnSpPr>
            <a:cxnSpLocks/>
          </p:cNvCxnSpPr>
          <p:nvPr/>
        </p:nvCxnSpPr>
        <p:spPr>
          <a:xfrm flipV="1">
            <a:off x="2500604" y="1735494"/>
            <a:ext cx="2407298" cy="1855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3" name="Straight Arrow Connector 28"/>
          <p:cNvCxnSpPr>
            <a:cxnSpLocks/>
          </p:cNvCxnSpPr>
          <p:nvPr/>
        </p:nvCxnSpPr>
        <p:spPr>
          <a:xfrm flipV="1">
            <a:off x="2500604" y="2593910"/>
            <a:ext cx="2287704" cy="997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19" name="Flowchart: Magnetic Disk 38"/>
          <p:cNvSpPr/>
          <p:nvPr/>
        </p:nvSpPr>
        <p:spPr>
          <a:xfrm>
            <a:off x="9153331" y="3092496"/>
            <a:ext cx="1250302" cy="163812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Database</a:t>
            </a:r>
            <a:endParaRPr lang="en-IN" dirty="0">
              <a:latin typeface="Times New Roman" panose="02020603050405020304" pitchFamily="18" charset="0"/>
              <a:cs typeface="Times New Roman" panose="02020603050405020304" pitchFamily="18" charset="0"/>
            </a:endParaRPr>
          </a:p>
        </p:txBody>
      </p:sp>
      <p:cxnSp>
        <p:nvCxnSpPr>
          <p:cNvPr id="3145734" name="Straight Arrow Connector 40"/>
          <p:cNvCxnSpPr>
            <a:cxnSpLocks/>
            <a:endCxn id="1048614" idx="0"/>
          </p:cNvCxnSpPr>
          <p:nvPr/>
        </p:nvCxnSpPr>
        <p:spPr>
          <a:xfrm>
            <a:off x="6099636" y="1921278"/>
            <a:ext cx="0" cy="311895"/>
          </a:xfrm>
          <a:prstGeom prst="straightConnector1">
            <a:avLst/>
          </a:prstGeom>
          <a:ln>
            <a:solidFill>
              <a:schemeClr val="accent5"/>
            </a:solidFill>
            <a:tailEnd type="triangle"/>
          </a:ln>
        </p:spPr>
        <p:style>
          <a:lnRef idx="1">
            <a:schemeClr val="dk1"/>
          </a:lnRef>
          <a:fillRef idx="0">
            <a:schemeClr val="dk1"/>
          </a:fillRef>
          <a:effectRef idx="0">
            <a:schemeClr val="dk1"/>
          </a:effectRef>
          <a:fontRef idx="minor">
            <a:schemeClr val="tx1"/>
          </a:fontRef>
        </p:style>
      </p:cxnSp>
      <p:cxnSp>
        <p:nvCxnSpPr>
          <p:cNvPr id="3145735" name="Straight Arrow Connector 46"/>
          <p:cNvCxnSpPr>
            <a:cxnSpLocks/>
          </p:cNvCxnSpPr>
          <p:nvPr/>
        </p:nvCxnSpPr>
        <p:spPr>
          <a:xfrm>
            <a:off x="6099635" y="2712497"/>
            <a:ext cx="0" cy="37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6" name="Straight Arrow Connector 48"/>
          <p:cNvCxnSpPr>
            <a:cxnSpLocks/>
            <a:endCxn id="1048618" idx="0"/>
          </p:cNvCxnSpPr>
          <p:nvPr/>
        </p:nvCxnSpPr>
        <p:spPr>
          <a:xfrm>
            <a:off x="6099636" y="3610345"/>
            <a:ext cx="0" cy="38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Arrow Connector 51"/>
          <p:cNvCxnSpPr>
            <a:cxnSpLocks/>
          </p:cNvCxnSpPr>
          <p:nvPr/>
        </p:nvCxnSpPr>
        <p:spPr>
          <a:xfrm>
            <a:off x="7528100" y="2472835"/>
            <a:ext cx="1633885" cy="135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20" name="Oval 53"/>
          <p:cNvSpPr/>
          <p:nvPr/>
        </p:nvSpPr>
        <p:spPr>
          <a:xfrm>
            <a:off x="4685070" y="4789090"/>
            <a:ext cx="2829131" cy="4645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Book by title</a:t>
            </a:r>
            <a:endParaRPr lang="en-IN" dirty="0">
              <a:latin typeface="Times New Roman" panose="02020603050405020304" pitchFamily="18" charset="0"/>
              <a:cs typeface="Times New Roman" panose="02020603050405020304" pitchFamily="18" charset="0"/>
            </a:endParaRPr>
          </a:p>
        </p:txBody>
      </p:sp>
      <p:sp>
        <p:nvSpPr>
          <p:cNvPr id="1048621" name="Oval 55"/>
          <p:cNvSpPr/>
          <p:nvPr/>
        </p:nvSpPr>
        <p:spPr>
          <a:xfrm>
            <a:off x="4667761" y="5507280"/>
            <a:ext cx="2846440" cy="5018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Sale by book</a:t>
            </a:r>
            <a:endParaRPr lang="en-IN" dirty="0">
              <a:latin typeface="Times New Roman" panose="02020603050405020304" pitchFamily="18" charset="0"/>
              <a:cs typeface="Times New Roman" panose="02020603050405020304" pitchFamily="18" charset="0"/>
            </a:endParaRPr>
          </a:p>
        </p:txBody>
      </p:sp>
      <p:cxnSp>
        <p:nvCxnSpPr>
          <p:cNvPr id="3145738" name="Straight Arrow Connector 57"/>
          <p:cNvCxnSpPr>
            <a:cxnSpLocks/>
          </p:cNvCxnSpPr>
          <p:nvPr/>
        </p:nvCxnSpPr>
        <p:spPr>
          <a:xfrm>
            <a:off x="6090981" y="4492238"/>
            <a:ext cx="0" cy="296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9" name="Straight Arrow Connector 59"/>
          <p:cNvCxnSpPr>
            <a:cxnSpLocks/>
            <a:endCxn id="1048621" idx="0"/>
          </p:cNvCxnSpPr>
          <p:nvPr/>
        </p:nvCxnSpPr>
        <p:spPr>
          <a:xfrm>
            <a:off x="6090981" y="5253667"/>
            <a:ext cx="0" cy="25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0" name="Straight Arrow Connector 62"/>
          <p:cNvCxnSpPr>
            <a:cxnSpLocks/>
            <a:stCxn id="1048619" idx="2"/>
          </p:cNvCxnSpPr>
          <p:nvPr/>
        </p:nvCxnSpPr>
        <p:spPr>
          <a:xfrm flipH="1" flipV="1">
            <a:off x="7408506" y="3429000"/>
            <a:ext cx="1744825" cy="48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1" name="Straight Arrow Connector 65"/>
          <p:cNvCxnSpPr>
            <a:cxnSpLocks/>
          </p:cNvCxnSpPr>
          <p:nvPr/>
        </p:nvCxnSpPr>
        <p:spPr>
          <a:xfrm flipH="1">
            <a:off x="7461354" y="3962635"/>
            <a:ext cx="1678078" cy="32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2" name="Straight Arrow Connector 67"/>
          <p:cNvCxnSpPr>
            <a:cxnSpLocks/>
          </p:cNvCxnSpPr>
          <p:nvPr/>
        </p:nvCxnSpPr>
        <p:spPr>
          <a:xfrm flipH="1">
            <a:off x="7528100" y="3990346"/>
            <a:ext cx="1625231" cy="103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3" name="Straight Arrow Connector 71"/>
          <p:cNvCxnSpPr>
            <a:cxnSpLocks/>
          </p:cNvCxnSpPr>
          <p:nvPr/>
        </p:nvCxnSpPr>
        <p:spPr>
          <a:xfrm flipH="1">
            <a:off x="7522855" y="4125837"/>
            <a:ext cx="1616577" cy="1615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22" name="Oval 73"/>
          <p:cNvSpPr/>
          <p:nvPr/>
        </p:nvSpPr>
        <p:spPr>
          <a:xfrm>
            <a:off x="4685070" y="6205236"/>
            <a:ext cx="2846440" cy="3820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logout</a:t>
            </a:r>
            <a:endParaRPr lang="en-IN" dirty="0">
              <a:latin typeface="Times New Roman" panose="02020603050405020304" pitchFamily="18" charset="0"/>
              <a:cs typeface="Times New Roman" panose="02020603050405020304" pitchFamily="18" charset="0"/>
            </a:endParaRPr>
          </a:p>
        </p:txBody>
      </p:sp>
      <p:cxnSp>
        <p:nvCxnSpPr>
          <p:cNvPr id="3145744" name="Straight Arrow Connector 75"/>
          <p:cNvCxnSpPr>
            <a:cxnSpLocks/>
            <a:stCxn id="1048621" idx="4"/>
          </p:cNvCxnSpPr>
          <p:nvPr/>
        </p:nvCxnSpPr>
        <p:spPr>
          <a:xfrm>
            <a:off x="6090981" y="6009172"/>
            <a:ext cx="0" cy="19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5" name="Straight Arrow Connector 77"/>
          <p:cNvCxnSpPr>
            <a:cxnSpLocks/>
          </p:cNvCxnSpPr>
          <p:nvPr/>
        </p:nvCxnSpPr>
        <p:spPr>
          <a:xfrm>
            <a:off x="2500604" y="3610345"/>
            <a:ext cx="2287704" cy="268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6" name="Straight Arrow Connector 79"/>
          <p:cNvCxnSpPr>
            <a:cxnSpLocks/>
          </p:cNvCxnSpPr>
          <p:nvPr/>
        </p:nvCxnSpPr>
        <p:spPr>
          <a:xfrm flipV="1">
            <a:off x="2533768" y="3339669"/>
            <a:ext cx="2167157" cy="258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7" name="Straight Arrow Connector 81"/>
          <p:cNvCxnSpPr>
            <a:cxnSpLocks/>
            <a:endCxn id="1048618" idx="2"/>
          </p:cNvCxnSpPr>
          <p:nvPr/>
        </p:nvCxnSpPr>
        <p:spPr>
          <a:xfrm>
            <a:off x="2533768" y="3610345"/>
            <a:ext cx="2151302" cy="63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8" name="Straight Arrow Connector 83"/>
          <p:cNvCxnSpPr>
            <a:cxnSpLocks/>
            <a:endCxn id="1048620" idx="2"/>
          </p:cNvCxnSpPr>
          <p:nvPr/>
        </p:nvCxnSpPr>
        <p:spPr>
          <a:xfrm>
            <a:off x="2533768" y="3610345"/>
            <a:ext cx="2151302" cy="141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9" name="Straight Arrow Connector 85"/>
          <p:cNvCxnSpPr>
            <a:cxnSpLocks/>
            <a:endCxn id="1048621" idx="2"/>
          </p:cNvCxnSpPr>
          <p:nvPr/>
        </p:nvCxnSpPr>
        <p:spPr>
          <a:xfrm>
            <a:off x="2533768" y="3610345"/>
            <a:ext cx="2133993" cy="2147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normAutofit/>
          </a:bodyPr>
          <a:lstStyle/>
          <a:p>
            <a:pPr algn="ctr"/>
            <a:r>
              <a:rPr lang="en-US" sz="4400" dirty="0">
                <a:solidFill>
                  <a:schemeClr val="accent2">
                    <a:lumMod val="50000"/>
                  </a:schemeClr>
                </a:solidFill>
                <a:latin typeface="Times New Roman" panose="02020603050405020304" pitchFamily="18" charset="0"/>
                <a:cs typeface="Times New Roman" panose="02020603050405020304" pitchFamily="18" charset="0"/>
              </a:rPr>
              <a:t>UML Diagram</a:t>
            </a:r>
            <a:endParaRPr lang="en-IN" sz="4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24" name="Content Placeholder 2"/>
          <p:cNvSpPr>
            <a:spLocks noGrp="1"/>
          </p:cNvSpPr>
          <p:nvPr>
            <p:ph idx="1"/>
          </p:nvPr>
        </p:nvSpPr>
        <p:spPr/>
        <p:txBody>
          <a:bodyPr/>
          <a:lstStyle/>
          <a:p>
            <a:pPr marL="0" indent="0" algn="ctr">
              <a:buNone/>
            </a:pPr>
            <a:r>
              <a:rPr lang="en-US" dirty="0">
                <a:latin typeface="Times New Roman" panose="02020603050405020304" pitchFamily="18" charset="0"/>
                <a:cs typeface="Times New Roman" panose="02020603050405020304" pitchFamily="18" charset="0"/>
              </a:rPr>
              <a:t>Class Diagram</a:t>
            </a:r>
          </a:p>
          <a:p>
            <a:pPr marL="0" indent="0">
              <a:buNone/>
            </a:pPr>
            <a:endParaRPr lang="en-IN" dirty="0"/>
          </a:p>
        </p:txBody>
      </p:sp>
      <p:sp>
        <p:nvSpPr>
          <p:cNvPr id="1048625" name="Rectangle: Rounded Corners 4"/>
          <p:cNvSpPr/>
          <p:nvPr/>
        </p:nvSpPr>
        <p:spPr>
          <a:xfrm>
            <a:off x="1435509" y="3628103"/>
            <a:ext cx="173047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Admin</a:t>
            </a:r>
            <a:endParaRPr lang="en-IN" sz="2400" dirty="0">
              <a:latin typeface="Times New Roman" panose="02020603050405020304" pitchFamily="18" charset="0"/>
              <a:cs typeface="Times New Roman" panose="02020603050405020304" pitchFamily="18" charset="0"/>
            </a:endParaRPr>
          </a:p>
        </p:txBody>
      </p:sp>
      <p:sp>
        <p:nvSpPr>
          <p:cNvPr id="1048626" name="Rectangle: Rounded Corners 6"/>
          <p:cNvSpPr/>
          <p:nvPr/>
        </p:nvSpPr>
        <p:spPr>
          <a:xfrm>
            <a:off x="4650658" y="2914829"/>
            <a:ext cx="2723535" cy="21729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Book</a:t>
            </a:r>
          </a:p>
          <a:p>
            <a:pPr algn="ctr"/>
            <a:r>
              <a:rPr lang="en-US" sz="2400" dirty="0">
                <a:latin typeface="Times New Roman" panose="02020603050405020304" pitchFamily="18" charset="0"/>
                <a:cs typeface="Times New Roman" panose="02020603050405020304" pitchFamily="18" charset="0"/>
              </a:rPr>
              <a:t>Id ()</a:t>
            </a:r>
          </a:p>
          <a:p>
            <a:pPr algn="ctr"/>
            <a:r>
              <a:rPr lang="en-US" sz="2400" dirty="0">
                <a:latin typeface="Times New Roman" panose="02020603050405020304" pitchFamily="18" charset="0"/>
                <a:cs typeface="Times New Roman" panose="02020603050405020304" pitchFamily="18" charset="0"/>
              </a:rPr>
              <a:t>Author ()</a:t>
            </a:r>
          </a:p>
          <a:p>
            <a:pPr algn="ctr"/>
            <a:r>
              <a:rPr lang="en-US" sz="2400" dirty="0">
                <a:latin typeface="Times New Roman" panose="02020603050405020304" pitchFamily="18" charset="0"/>
                <a:cs typeface="Times New Roman" panose="02020603050405020304" pitchFamily="18" charset="0"/>
              </a:rPr>
              <a:t>Category ()</a:t>
            </a:r>
          </a:p>
          <a:p>
            <a:pPr algn="ctr"/>
            <a:r>
              <a:rPr lang="en-US" sz="2400" dirty="0">
                <a:latin typeface="Times New Roman" panose="02020603050405020304" pitchFamily="18" charset="0"/>
                <a:cs typeface="Times New Roman" panose="02020603050405020304" pitchFamily="18" charset="0"/>
              </a:rPr>
              <a:t>Price ()</a:t>
            </a:r>
          </a:p>
          <a:p>
            <a:pPr algn="ctr"/>
            <a:endParaRPr lang="en-IN" dirty="0"/>
          </a:p>
        </p:txBody>
      </p:sp>
      <p:sp>
        <p:nvSpPr>
          <p:cNvPr id="1048627" name="Rectangle: Rounded Corners 7"/>
          <p:cNvSpPr/>
          <p:nvPr/>
        </p:nvSpPr>
        <p:spPr>
          <a:xfrm>
            <a:off x="8475406" y="2847360"/>
            <a:ext cx="2517059" cy="2307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Database</a:t>
            </a:r>
          </a:p>
          <a:p>
            <a:pPr algn="ctr"/>
            <a:r>
              <a:rPr lang="en-US" sz="2400" dirty="0">
                <a:latin typeface="Times New Roman" panose="02020603050405020304" pitchFamily="18" charset="0"/>
                <a:cs typeface="Times New Roman" panose="02020603050405020304" pitchFamily="18" charset="0"/>
              </a:rPr>
              <a:t>Adding book</a:t>
            </a:r>
          </a:p>
          <a:p>
            <a:pPr algn="ctr"/>
            <a:endParaRPr lang="en-IN" sz="2400" dirty="0">
              <a:latin typeface="Times New Roman" panose="02020603050405020304" pitchFamily="18" charset="0"/>
              <a:cs typeface="Times New Roman" panose="02020603050405020304" pitchFamily="18" charset="0"/>
            </a:endParaRPr>
          </a:p>
        </p:txBody>
      </p:sp>
      <p:cxnSp>
        <p:nvCxnSpPr>
          <p:cNvPr id="3145750" name="Straight Arrow Connector 9"/>
          <p:cNvCxnSpPr>
            <a:cxnSpLocks/>
          </p:cNvCxnSpPr>
          <p:nvPr/>
        </p:nvCxnSpPr>
        <p:spPr>
          <a:xfrm>
            <a:off x="3165987" y="3972232"/>
            <a:ext cx="1484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51" name="Straight Arrow Connector 11"/>
          <p:cNvCxnSpPr>
            <a:cxnSpLocks/>
            <a:stCxn id="1048626" idx="3"/>
            <a:endCxn id="1048627" idx="1"/>
          </p:cNvCxnSpPr>
          <p:nvPr/>
        </p:nvCxnSpPr>
        <p:spPr>
          <a:xfrm flipV="1">
            <a:off x="7374193" y="4001293"/>
            <a:ext cx="11012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52" name="Straight Arrow Connector 13"/>
          <p:cNvCxnSpPr>
            <a:cxnSpLocks/>
          </p:cNvCxnSpPr>
          <p:nvPr/>
        </p:nvCxnSpPr>
        <p:spPr>
          <a:xfrm flipH="1">
            <a:off x="7374193" y="4395019"/>
            <a:ext cx="1101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53" name="Straight Arrow Connector 15"/>
          <p:cNvCxnSpPr>
            <a:cxnSpLocks/>
          </p:cNvCxnSpPr>
          <p:nvPr/>
        </p:nvCxnSpPr>
        <p:spPr>
          <a:xfrm flipH="1">
            <a:off x="3165987" y="4247535"/>
            <a:ext cx="1484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Content Placeholder 2"/>
          <p:cNvSpPr>
            <a:spLocks noGrp="1"/>
          </p:cNvSpPr>
          <p:nvPr>
            <p:ph idx="1"/>
          </p:nvPr>
        </p:nvSpPr>
        <p:spPr>
          <a:xfrm>
            <a:off x="838200" y="147485"/>
            <a:ext cx="10515600" cy="5999982"/>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IN" sz="3200" dirty="0">
                <a:solidFill>
                  <a:schemeClr val="accent2">
                    <a:lumMod val="50000"/>
                  </a:schemeClr>
                </a:solidFill>
                <a:latin typeface="Times New Roman" panose="02020603050405020304" pitchFamily="18" charset="0"/>
                <a:cs typeface="Times New Roman" panose="02020603050405020304" pitchFamily="18" charset="0"/>
              </a:rPr>
              <a:t>Connection Between Angular And Spring Boot</a:t>
            </a: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29" name="Rectangle: Rounded Corners 3"/>
          <p:cNvSpPr/>
          <p:nvPr/>
        </p:nvSpPr>
        <p:spPr>
          <a:xfrm>
            <a:off x="3721509" y="888514"/>
            <a:ext cx="4699819" cy="17229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Angular</a:t>
            </a:r>
          </a:p>
          <a:p>
            <a:pPr algn="ctr"/>
            <a:endParaRPr lang="en-US" dirty="0"/>
          </a:p>
          <a:p>
            <a:pPr algn="ctr"/>
            <a:endParaRPr lang="en-US" dirty="0"/>
          </a:p>
          <a:p>
            <a:pPr algn="ctr"/>
            <a:endParaRPr lang="en-US" dirty="0"/>
          </a:p>
          <a:p>
            <a:pPr algn="ctr"/>
            <a:endParaRPr lang="en-US" dirty="0"/>
          </a:p>
          <a:p>
            <a:pPr algn="ctr"/>
            <a:endParaRPr lang="en-IN" dirty="0"/>
          </a:p>
        </p:txBody>
      </p:sp>
      <p:sp>
        <p:nvSpPr>
          <p:cNvPr id="1048630" name="Rectangle: Rounded Corners 4"/>
          <p:cNvSpPr/>
          <p:nvPr/>
        </p:nvSpPr>
        <p:spPr>
          <a:xfrm>
            <a:off x="3733800" y="3245951"/>
            <a:ext cx="4724399" cy="21365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2400" dirty="0">
                <a:latin typeface="Times New Roman" panose="02020603050405020304" pitchFamily="18" charset="0"/>
                <a:cs typeface="Times New Roman" panose="02020603050405020304" pitchFamily="18" charset="0"/>
              </a:rPr>
              <a:t>Spring Boot</a:t>
            </a:r>
            <a:endParaRPr lang="en-IN" sz="2400" dirty="0">
              <a:latin typeface="Times New Roman" panose="02020603050405020304" pitchFamily="18" charset="0"/>
              <a:cs typeface="Times New Roman" panose="02020603050405020304" pitchFamily="18" charset="0"/>
            </a:endParaRPr>
          </a:p>
        </p:txBody>
      </p:sp>
      <p:sp>
        <p:nvSpPr>
          <p:cNvPr id="1048631" name="Rectangle: Rounded Corners 5"/>
          <p:cNvSpPr/>
          <p:nvPr/>
        </p:nvSpPr>
        <p:spPr>
          <a:xfrm>
            <a:off x="4070555" y="1361463"/>
            <a:ext cx="875071" cy="629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Templates</a:t>
            </a:r>
            <a:endParaRPr lang="en-IN" sz="1200" dirty="0">
              <a:latin typeface="Times New Roman" panose="02020603050405020304" pitchFamily="18" charset="0"/>
              <a:cs typeface="Times New Roman" panose="02020603050405020304" pitchFamily="18" charset="0"/>
            </a:endParaRPr>
          </a:p>
        </p:txBody>
      </p:sp>
      <p:sp>
        <p:nvSpPr>
          <p:cNvPr id="1048632" name="Rectangle: Rounded Corners 6"/>
          <p:cNvSpPr/>
          <p:nvPr/>
        </p:nvSpPr>
        <p:spPr>
          <a:xfrm>
            <a:off x="5347523" y="1361463"/>
            <a:ext cx="1052049" cy="629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Components</a:t>
            </a:r>
            <a:endParaRPr lang="en-IN" sz="1200" dirty="0">
              <a:latin typeface="Times New Roman" panose="02020603050405020304" pitchFamily="18" charset="0"/>
              <a:cs typeface="Times New Roman" panose="02020603050405020304" pitchFamily="18" charset="0"/>
            </a:endParaRPr>
          </a:p>
        </p:txBody>
      </p:sp>
      <p:sp>
        <p:nvSpPr>
          <p:cNvPr id="1048633" name="Rectangle: Rounded Corners 7"/>
          <p:cNvSpPr/>
          <p:nvPr/>
        </p:nvSpPr>
        <p:spPr>
          <a:xfrm>
            <a:off x="6725263" y="1351935"/>
            <a:ext cx="1317523" cy="629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Services</a:t>
            </a:r>
            <a:endParaRPr lang="en-IN" sz="1200" dirty="0">
              <a:latin typeface="Times New Roman" panose="02020603050405020304" pitchFamily="18" charset="0"/>
              <a:cs typeface="Times New Roman" panose="02020603050405020304" pitchFamily="18" charset="0"/>
            </a:endParaRPr>
          </a:p>
        </p:txBody>
      </p:sp>
      <p:sp>
        <p:nvSpPr>
          <p:cNvPr id="1048634" name="Rectangle: Rounded Corners 8"/>
          <p:cNvSpPr/>
          <p:nvPr/>
        </p:nvSpPr>
        <p:spPr>
          <a:xfrm>
            <a:off x="4208206" y="2153265"/>
            <a:ext cx="3726426" cy="3513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HTTP Client</a:t>
            </a:r>
            <a:endParaRPr lang="en-IN" dirty="0">
              <a:latin typeface="Times New Roman" panose="02020603050405020304" pitchFamily="18" charset="0"/>
              <a:cs typeface="Times New Roman" panose="02020603050405020304" pitchFamily="18" charset="0"/>
            </a:endParaRPr>
          </a:p>
        </p:txBody>
      </p:sp>
      <p:sp>
        <p:nvSpPr>
          <p:cNvPr id="1048635" name="Rectangle: Rounded Corners 9"/>
          <p:cNvSpPr/>
          <p:nvPr/>
        </p:nvSpPr>
        <p:spPr>
          <a:xfrm>
            <a:off x="4208206" y="3429000"/>
            <a:ext cx="3726426" cy="4472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Spring REST Controller</a:t>
            </a:r>
            <a:endParaRPr lang="en-IN" dirty="0">
              <a:latin typeface="Times New Roman" panose="02020603050405020304" pitchFamily="18" charset="0"/>
              <a:cs typeface="Times New Roman" panose="02020603050405020304" pitchFamily="18" charset="0"/>
            </a:endParaRPr>
          </a:p>
        </p:txBody>
      </p:sp>
      <p:sp>
        <p:nvSpPr>
          <p:cNvPr id="1048636" name="Rectangle: Rounded Corners 10"/>
          <p:cNvSpPr/>
          <p:nvPr/>
        </p:nvSpPr>
        <p:spPr>
          <a:xfrm>
            <a:off x="4070555" y="4168877"/>
            <a:ext cx="875071" cy="6784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Services</a:t>
            </a:r>
            <a:endParaRPr lang="en-IN" sz="1200" dirty="0">
              <a:latin typeface="Times New Roman" panose="02020603050405020304" pitchFamily="18" charset="0"/>
              <a:cs typeface="Times New Roman" panose="02020603050405020304" pitchFamily="18" charset="0"/>
            </a:endParaRPr>
          </a:p>
        </p:txBody>
      </p:sp>
      <p:sp>
        <p:nvSpPr>
          <p:cNvPr id="1048637" name="Rectangle: Rounded Corners 11"/>
          <p:cNvSpPr/>
          <p:nvPr/>
        </p:nvSpPr>
        <p:spPr>
          <a:xfrm>
            <a:off x="5506064" y="4170577"/>
            <a:ext cx="893507" cy="6767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Model</a:t>
            </a:r>
            <a:endParaRPr lang="en-IN" sz="1200" dirty="0">
              <a:latin typeface="Times New Roman" panose="02020603050405020304" pitchFamily="18" charset="0"/>
              <a:cs typeface="Times New Roman" panose="02020603050405020304" pitchFamily="18" charset="0"/>
            </a:endParaRPr>
          </a:p>
        </p:txBody>
      </p:sp>
      <p:sp>
        <p:nvSpPr>
          <p:cNvPr id="1048638" name="Rectangle: Rounded Corners 12"/>
          <p:cNvSpPr/>
          <p:nvPr/>
        </p:nvSpPr>
        <p:spPr>
          <a:xfrm>
            <a:off x="6725263" y="4170577"/>
            <a:ext cx="1317523" cy="6767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Spring Data JPA</a:t>
            </a:r>
            <a:endParaRPr lang="en-IN" sz="1200" dirty="0">
              <a:latin typeface="Times New Roman" panose="02020603050405020304" pitchFamily="18" charset="0"/>
              <a:cs typeface="Times New Roman" panose="02020603050405020304" pitchFamily="18" charset="0"/>
            </a:endParaRPr>
          </a:p>
        </p:txBody>
      </p:sp>
      <p:sp>
        <p:nvSpPr>
          <p:cNvPr id="1048639" name="Flowchart: Magnetic Disk 13"/>
          <p:cNvSpPr/>
          <p:nvPr/>
        </p:nvSpPr>
        <p:spPr>
          <a:xfrm>
            <a:off x="9478297" y="3652608"/>
            <a:ext cx="1248697" cy="1558489"/>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MySQL</a:t>
            </a:r>
          </a:p>
          <a:p>
            <a:pPr algn="ctr"/>
            <a:r>
              <a:rPr lang="en-US" sz="2000" dirty="0">
                <a:latin typeface="Times New Roman" panose="02020603050405020304" pitchFamily="18" charset="0"/>
                <a:cs typeface="Times New Roman" panose="02020603050405020304" pitchFamily="18" charset="0"/>
              </a:rPr>
              <a:t>Database</a:t>
            </a:r>
            <a:endParaRPr lang="en-IN" sz="2000" dirty="0">
              <a:latin typeface="Times New Roman" panose="02020603050405020304" pitchFamily="18" charset="0"/>
              <a:cs typeface="Times New Roman" panose="02020603050405020304" pitchFamily="18" charset="0"/>
            </a:endParaRPr>
          </a:p>
        </p:txBody>
      </p:sp>
      <p:sp>
        <p:nvSpPr>
          <p:cNvPr id="1048640" name="Arrow: Down 14"/>
          <p:cNvSpPr/>
          <p:nvPr/>
        </p:nvSpPr>
        <p:spPr>
          <a:xfrm>
            <a:off x="4827639" y="2504616"/>
            <a:ext cx="235974" cy="922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1" name="Arrow: Up 16"/>
          <p:cNvSpPr/>
          <p:nvPr/>
        </p:nvSpPr>
        <p:spPr>
          <a:xfrm>
            <a:off x="7010400" y="2504616"/>
            <a:ext cx="235974" cy="9229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2" name="Arrow: Right 17"/>
          <p:cNvSpPr/>
          <p:nvPr/>
        </p:nvSpPr>
        <p:spPr>
          <a:xfrm>
            <a:off x="8042786" y="4290307"/>
            <a:ext cx="1435511" cy="193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3" name="Arrow: Left 18"/>
          <p:cNvSpPr/>
          <p:nvPr/>
        </p:nvSpPr>
        <p:spPr>
          <a:xfrm>
            <a:off x="8042786" y="4522841"/>
            <a:ext cx="1435511" cy="1932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838200" y="365126"/>
            <a:ext cx="10515600" cy="811570"/>
          </a:xfrm>
        </p:spPr>
        <p:txBody>
          <a:bodyPr>
            <a:noAutofit/>
          </a:bodyPr>
          <a:lstStyle/>
          <a:p>
            <a:r>
              <a:rPr lang="en-US" altLang="en-US" sz="4000" dirty="0">
                <a:solidFill>
                  <a:schemeClr val="accent2">
                    <a:lumMod val="50000"/>
                  </a:schemeClr>
                </a:solidFill>
                <a:latin typeface="Times New Roman" panose="02020603050405020304" pitchFamily="18" charset="0"/>
                <a:cs typeface="Times New Roman" panose="02020603050405020304" pitchFamily="18" charset="0"/>
              </a:rPr>
              <a:t>Spring Framework </a:t>
            </a:r>
            <a:endParaRPr lang="en-IN" sz="4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48645" name="Content Placeholder 2"/>
          <p:cNvSpPr>
            <a:spLocks noGrp="1"/>
          </p:cNvSpPr>
          <p:nvPr>
            <p:ph idx="1"/>
          </p:nvPr>
        </p:nvSpPr>
        <p:spPr>
          <a:xfrm>
            <a:off x="838200" y="1098038"/>
            <a:ext cx="10515600" cy="5548569"/>
          </a:xfrm>
        </p:spPr>
        <p:txBody>
          <a:bodyPr>
            <a:no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The Spring Framework (Spring) Is An Open-source Application Framework That Provides Infrastructure Support For Developing Java Applications. One Of The Most Popular Java Enterprise Edition (Java EE) Frameworks, Spring Helps Developers Create High Performing Applications Using Plain Old Java Objects (Pojos).  </a:t>
            </a:r>
          </a:p>
          <a:p>
            <a:pPr algn="just">
              <a:lnSpc>
                <a:spcPct val="150000"/>
              </a:lnSpc>
            </a:pPr>
            <a:r>
              <a:rPr lang="en-US" altLang="zh-CN" sz="2400" dirty="0">
                <a:latin typeface="Times New Roman" panose="02020603050405020304" pitchFamily="18" charset="0"/>
                <a:cs typeface="Times New Roman" panose="02020603050405020304" pitchFamily="18" charset="0"/>
              </a:rPr>
              <a:t>Although The Spring Framework Does Not Have Any Specific Programming Model, It Has Become Popular Among Java Developers As An Addition To The Java Platform. It Has A Huge Community Of Java Developers Who Are Working And Contributing To Introducing More Extensions And Improving Existing Features Offered By The Spring Framework.</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1192</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Times New Roman</vt:lpstr>
      <vt:lpstr>Trebuchet MS</vt:lpstr>
      <vt:lpstr>Wingdings</vt:lpstr>
      <vt:lpstr>Wingdings 3</vt:lpstr>
      <vt:lpstr>Facet</vt:lpstr>
      <vt:lpstr>ONLINE BOOK STORE </vt:lpstr>
      <vt:lpstr>Introduction</vt:lpstr>
      <vt:lpstr>Project Objectives </vt:lpstr>
      <vt:lpstr>Software Specification</vt:lpstr>
      <vt:lpstr>Hardware Specification</vt:lpstr>
      <vt:lpstr>UML Diagram</vt:lpstr>
      <vt:lpstr>UML Diagram</vt:lpstr>
      <vt:lpstr>PowerPoint Presentation</vt:lpstr>
      <vt:lpstr>Spring Framework </vt:lpstr>
      <vt:lpstr>Spring Annotations </vt:lpstr>
      <vt:lpstr>PowerPoint Presentation</vt:lpstr>
      <vt:lpstr>PowerPoint Presentation</vt:lpstr>
      <vt:lpstr>MySQL Database</vt:lpstr>
      <vt:lpstr>Angular </vt:lpstr>
      <vt:lpstr>Components:</vt:lpstr>
      <vt:lpstr>Structure of the Components in Angular </vt:lpstr>
      <vt:lpstr>PowerPoint Presentation</vt:lpstr>
      <vt:lpstr>Output:</vt:lpstr>
      <vt:lpstr>PowerPoint Presentation</vt:lpstr>
      <vt:lpstr>PowerPoint Presentation</vt:lpstr>
      <vt:lpstr>PowerPoint Presentation</vt:lpstr>
      <vt:lpstr>PowerPoint Presentation</vt:lpstr>
      <vt:lpstr>PowerPoint Presentation</vt:lpstr>
      <vt:lpstr>ADVANTAGE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project</dc:title>
  <dc:creator>Rajamanickam</dc:creator>
  <cp:lastModifiedBy>yuvanraja8219@outlook.com</cp:lastModifiedBy>
  <cp:revision>1</cp:revision>
  <dcterms:created xsi:type="dcterms:W3CDTF">2022-12-08T06:58:46Z</dcterms:created>
  <dcterms:modified xsi:type="dcterms:W3CDTF">2022-12-14T06:50:51Z</dcterms:modified>
</cp:coreProperties>
</file>