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66" r:id="rId3"/>
    <p:sldId id="267" r:id="rId4"/>
    <p:sldId id="258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7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19DCF"/>
    <a:srgbClr val="E6DB73"/>
    <a:srgbClr val="BFBFBF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12" autoAdjust="0"/>
    <p:restoredTop sz="95501" autoAdjust="0"/>
  </p:normalViewPr>
  <p:slideViewPr>
    <p:cSldViewPr>
      <p:cViewPr varScale="1">
        <p:scale>
          <a:sx n="83" d="100"/>
          <a:sy n="83" d="100"/>
        </p:scale>
        <p:origin x="96" y="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97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Much shorter and more pleasant</a:t>
            </a:r>
            <a:r>
              <a:rPr lang="en-CA" baseline="0" dirty="0"/>
              <a:t> to work with</a:t>
            </a:r>
          </a:p>
          <a:p>
            <a:endParaRPr lang="en-CA" baseline="0" dirty="0"/>
          </a:p>
          <a:p>
            <a:r>
              <a:rPr lang="en-CA" baseline="0" dirty="0"/>
              <a:t>Even the counter is normally replaced with the letter “</a:t>
            </a:r>
            <a:r>
              <a:rPr lang="en-CA" baseline="0" dirty="0" err="1"/>
              <a:t>i</a:t>
            </a:r>
            <a:r>
              <a:rPr lang="en-CA" baseline="0" dirty="0"/>
              <a:t>” = index </a:t>
            </a:r>
            <a:r>
              <a:rPr lang="en-CA" baseline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Much shorter and more pleasant</a:t>
            </a:r>
            <a:r>
              <a:rPr lang="en-CA" baseline="0" dirty="0"/>
              <a:t> to work with</a:t>
            </a:r>
          </a:p>
          <a:p>
            <a:endParaRPr lang="en-CA" baseline="0" dirty="0"/>
          </a:p>
          <a:p>
            <a:r>
              <a:rPr lang="en-CA" baseline="0" dirty="0"/>
              <a:t>Even the counter is normally replaced with the letter “</a:t>
            </a:r>
            <a:r>
              <a:rPr lang="en-CA" baseline="0" dirty="0" err="1"/>
              <a:t>i</a:t>
            </a:r>
            <a:r>
              <a:rPr lang="en-CA" baseline="0" dirty="0"/>
              <a:t>” = index </a:t>
            </a:r>
            <a:r>
              <a:rPr lang="en-CA" baseline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Control structure guides programmer</a:t>
            </a:r>
            <a:r>
              <a:rPr lang="en-CA" baseline="0" dirty="0"/>
              <a:t> to predict the outcome of </a:t>
            </a:r>
            <a:r>
              <a:rPr lang="en-CA" baseline="0"/>
              <a:t>a program</a:t>
            </a:r>
          </a:p>
          <a:p>
            <a:endParaRPr lang="en-CA" baseline="0" dirty="0"/>
          </a:p>
          <a:p>
            <a:r>
              <a:rPr lang="en-CA" baseline="0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statements</a:t>
            </a:r>
            <a:r>
              <a:rPr lang="en-CA" baseline="0" dirty="0"/>
              <a:t> within the curly brace is called the body of the loop</a:t>
            </a:r>
          </a:p>
          <a:p>
            <a:r>
              <a:rPr lang="en-CA" baseline="0" dirty="0"/>
              <a:t>The body is processed</a:t>
            </a:r>
          </a:p>
          <a:p>
            <a:r>
              <a:rPr lang="en-CA" baseline="0" dirty="0"/>
              <a:t>If the assertion is true the control goes to the body of the loop else control moves out of the do-while statement</a:t>
            </a:r>
          </a:p>
          <a:p>
            <a:endParaRPr lang="en-CA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Both statements will produce the same output</a:t>
            </a:r>
            <a:endParaRPr lang="en-CA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 the initial condition has changed</a:t>
            </a:r>
          </a:p>
          <a:p>
            <a:r>
              <a:rPr lang="en-CA" baseline="0" dirty="0"/>
              <a:t>And now </a:t>
            </a:r>
            <a:r>
              <a:rPr lang="en-CA" dirty="0"/>
              <a:t>both statements will produce different</a:t>
            </a:r>
            <a:r>
              <a:rPr lang="en-CA" baseline="0" dirty="0"/>
              <a:t> </a:t>
            </a:r>
            <a:r>
              <a:rPr lang="en-CA" dirty="0"/>
              <a:t>output</a:t>
            </a:r>
            <a:endParaRPr lang="en-CA" baseline="0" dirty="0"/>
          </a:p>
          <a:p>
            <a:endParaRPr lang="en-CA" dirty="0"/>
          </a:p>
          <a:p>
            <a:r>
              <a:rPr lang="en-CA" dirty="0"/>
              <a:t>do-while is a post-test</a:t>
            </a:r>
            <a:r>
              <a:rPr lang="en-CA" baseline="0" dirty="0"/>
              <a:t> loop</a:t>
            </a:r>
          </a:p>
          <a:p>
            <a:r>
              <a:rPr lang="en-CA" baseline="0" dirty="0"/>
              <a:t>while is a pre-test loop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looping structure have these three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Much shorter and more pleasant</a:t>
            </a:r>
            <a:r>
              <a:rPr lang="en-CA" baseline="0" dirty="0"/>
              <a:t> to work with</a:t>
            </a:r>
          </a:p>
          <a:p>
            <a:endParaRPr lang="en-CA" baseline="0" dirty="0"/>
          </a:p>
          <a:p>
            <a:r>
              <a:rPr lang="en-CA" baseline="0" dirty="0"/>
              <a:t>Even the counter is normally replaced with the letter “</a:t>
            </a:r>
            <a:r>
              <a:rPr lang="en-CA" baseline="0" dirty="0" err="1"/>
              <a:t>i</a:t>
            </a:r>
            <a:r>
              <a:rPr lang="en-CA" baseline="0" dirty="0"/>
              <a:t>” = index </a:t>
            </a:r>
            <a:r>
              <a:rPr lang="en-CA" baseline="0"/>
              <a:t>/ iterator?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51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68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80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83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54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44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45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7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5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4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1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22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30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91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9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5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4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397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While and for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Programming 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three part of the header are 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03598"/>
            <a:ext cx="6447501" cy="3939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counter = 0;              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//initializer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(; ;)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E6DB73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counter++;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//updater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(counter &gt; 5)</a:t>
            </a:r>
            <a:r>
              <a:rPr lang="en-CA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//checker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}</a:t>
            </a:r>
            <a:endParaRPr lang="en-CA" sz="1800" dirty="0">
              <a:solidFill>
                <a:srgbClr val="719DC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47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little bit about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03598"/>
            <a:ext cx="7592391" cy="3327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counter = 0, sum = 0; counter &lt; 5; counter++)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E6DB73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sum += counter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1800" dirty="0">
                <a:solidFill>
                  <a:srgbClr val="E6DB73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{sum}</a:t>
            </a:r>
            <a:r>
              <a:rPr lang="en-CA" sz="1800" dirty="0">
                <a:solidFill>
                  <a:srgbClr val="E6DB73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 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cs typeface="Consolas" pitchFamily="49" charset="0"/>
              </a:rPr>
              <a:t>What happens if we move sum outside of the loop?</a:t>
            </a:r>
          </a:p>
          <a:p>
            <a:pPr marL="0" indent="0">
              <a:buNone/>
            </a:pPr>
            <a:r>
              <a:rPr lang="en-CA" sz="1800" dirty="0">
                <a:cs typeface="Consolas" pitchFamily="49" charset="0"/>
              </a:rPr>
              <a:t>How to fix? See the succeeding slide for solution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3870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little bit about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75606"/>
            <a:ext cx="7016327" cy="341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sum = 0;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counter = 0; counter &lt; 5; counter++)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E6DB73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sum += counter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1800" dirty="0">
                <a:solidFill>
                  <a:srgbClr val="E6DB73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{sum}</a:t>
            </a:r>
            <a:r>
              <a:rPr lang="en-CA" sz="1800" dirty="0">
                <a:solidFill>
                  <a:srgbClr val="E6DB73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  </a:t>
            </a: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sum is now available inside as well as outside of loop</a:t>
            </a:r>
          </a:p>
        </p:txBody>
      </p:sp>
    </p:spTree>
    <p:extLst>
      <p:ext uri="{BB962C8B-B14F-4D97-AF65-F5344CB8AC3E}">
        <p14:creationId xmlns:p14="http://schemas.microsoft.com/office/powerpoint/2010/main" val="345587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best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75606"/>
            <a:ext cx="7304359" cy="3255416"/>
          </a:xfrm>
        </p:spPr>
        <p:txBody>
          <a:bodyPr>
            <a:normAutofit/>
          </a:bodyPr>
          <a:lstStyle/>
          <a:p>
            <a:r>
              <a:rPr lang="en-US" sz="1800" dirty="0"/>
              <a:t>All the loops are inter-changeable</a:t>
            </a:r>
          </a:p>
          <a:p>
            <a:r>
              <a:rPr lang="en-US" sz="1800" dirty="0"/>
              <a:t>Sometimes it is more convenient to use one form over the other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US" sz="1800" dirty="0"/>
              <a:t> loop always process the body once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/>
              <a:t> loop is very compact form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/>
              <a:t> loop good when working with indeterminate loops</a:t>
            </a:r>
          </a:p>
          <a:p>
            <a:r>
              <a:rPr lang="en-US" sz="1800" dirty="0"/>
              <a:t>The best loop is the one that you are most comfortable with!!</a:t>
            </a:r>
          </a:p>
          <a:p>
            <a:endParaRPr lang="en-US" sz="1800" dirty="0"/>
          </a:p>
          <a:p>
            <a:r>
              <a:rPr lang="en-US" sz="1800" dirty="0"/>
              <a:t>In COMP100, you must be familiar with all looping constructs</a:t>
            </a:r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Sequence</a:t>
            </a:r>
          </a:p>
          <a:p>
            <a:r>
              <a:rPr lang="en-CA" dirty="0"/>
              <a:t>Conditional</a:t>
            </a:r>
          </a:p>
          <a:p>
            <a:r>
              <a:rPr lang="en-CA" dirty="0"/>
              <a:t>Looping</a:t>
            </a:r>
          </a:p>
          <a:p>
            <a:r>
              <a:rPr lang="en-CA" dirty="0"/>
              <a:t>Method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96FE6F-38D5-48BC-8689-CDD7C383E006}"/>
              </a:ext>
            </a:extLst>
          </p:cNvPr>
          <p:cNvGrpSpPr/>
          <p:nvPr/>
        </p:nvGrpSpPr>
        <p:grpSpPr>
          <a:xfrm>
            <a:off x="1979712" y="2211710"/>
            <a:ext cx="3672408" cy="432048"/>
            <a:chOff x="5015880" y="2125030"/>
            <a:chExt cx="3672408" cy="432048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0F0E03D0-D0E8-494B-AEC1-FD1966BA1B26}"/>
                </a:ext>
              </a:extLst>
            </p:cNvPr>
            <p:cNvSpPr/>
            <p:nvPr/>
          </p:nvSpPr>
          <p:spPr>
            <a:xfrm>
              <a:off x="5015880" y="2125030"/>
              <a:ext cx="86409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D3B875-2815-477B-8CDB-D63D722546F0}"/>
                </a:ext>
              </a:extLst>
            </p:cNvPr>
            <p:cNvSpPr/>
            <p:nvPr/>
          </p:nvSpPr>
          <p:spPr>
            <a:xfrm>
              <a:off x="6096000" y="2125030"/>
              <a:ext cx="25922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We are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Different kinds of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Do-while (post-test loop)</a:t>
            </a:r>
          </a:p>
          <a:p>
            <a:r>
              <a:rPr lang="en-CA" dirty="0"/>
              <a:t>While (pre-test loop)</a:t>
            </a:r>
          </a:p>
          <a:p>
            <a:r>
              <a:rPr lang="en-CA" dirty="0"/>
              <a:t>For (pre-test loop)</a:t>
            </a:r>
          </a:p>
          <a:p>
            <a:r>
              <a:rPr lang="en-CA" dirty="0" err="1"/>
              <a:t>Foreach</a:t>
            </a:r>
            <a:r>
              <a:rPr lang="en-CA" dirty="0"/>
              <a:t> (iterator for collections)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0F47E3-5C62-49B9-B066-5254F99E8849}"/>
              </a:ext>
            </a:extLst>
          </p:cNvPr>
          <p:cNvGrpSpPr/>
          <p:nvPr/>
        </p:nvGrpSpPr>
        <p:grpSpPr>
          <a:xfrm>
            <a:off x="3635896" y="2499742"/>
            <a:ext cx="3672408" cy="432048"/>
            <a:chOff x="5015880" y="2125030"/>
            <a:chExt cx="3672408" cy="432048"/>
          </a:xfrm>
        </p:grpSpPr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514048A8-3EEA-41ED-B352-6F50EE42B009}"/>
                </a:ext>
              </a:extLst>
            </p:cNvPr>
            <p:cNvSpPr/>
            <p:nvPr/>
          </p:nvSpPr>
          <p:spPr>
            <a:xfrm>
              <a:off x="5015880" y="2125030"/>
              <a:ext cx="86409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EE7BED-3164-444B-B867-CD541CEA32F0}"/>
                </a:ext>
              </a:extLst>
            </p:cNvPr>
            <p:cNvSpPr/>
            <p:nvPr/>
          </p:nvSpPr>
          <p:spPr>
            <a:xfrm>
              <a:off x="6096000" y="2125030"/>
              <a:ext cx="25922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Will be covered later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do-while and while statements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3427"/>
              </p:ext>
            </p:extLst>
          </p:nvPr>
        </p:nvGraphicFramePr>
        <p:xfrm>
          <a:off x="508001" y="1221600"/>
          <a:ext cx="7808415" cy="3310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1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18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«initializer»;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«updater»;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sz="1800" dirty="0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(«checker»);</a:t>
                      </a:r>
                    </a:p>
                    <a:p>
                      <a:pPr marL="0" indent="0">
                        <a:buNone/>
                      </a:pPr>
                      <a:endParaRPr lang="en-CA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«initializer»);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(«checker»)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code statements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«updater»;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CA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1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do-while and while statements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50405"/>
              </p:ext>
            </p:extLst>
          </p:nvPr>
        </p:nvGraphicFramePr>
        <p:xfrm>
          <a:off x="508001" y="1221600"/>
          <a:ext cx="8127998" cy="3310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 err="1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counter = 0;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sz="1800" dirty="0" err="1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sz="1800" dirty="0" err="1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sz="1800" dirty="0">
                          <a:solidFill>
                            <a:srgbClr val="E6DB73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sz="1800" dirty="0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CA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 err="1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counter = 0;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while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sz="1800" dirty="0" err="1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sz="1800" dirty="0" err="1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sz="1800" dirty="0">
                          <a:solidFill>
                            <a:srgbClr val="E6DB73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CA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93658" y="4503916"/>
            <a:ext cx="61566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/>
              <a:t>The output for the above loops are identical</a:t>
            </a:r>
          </a:p>
        </p:txBody>
      </p:sp>
    </p:spTree>
    <p:extLst>
      <p:ext uri="{BB962C8B-B14F-4D97-AF65-F5344CB8AC3E}">
        <p14:creationId xmlns:p14="http://schemas.microsoft.com/office/powerpoint/2010/main" val="13916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Post-test vs pre-test loops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65714"/>
              </p:ext>
            </p:extLst>
          </p:nvPr>
        </p:nvGraphicFramePr>
        <p:xfrm>
          <a:off x="508001" y="1221600"/>
          <a:ext cx="8456487" cy="289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18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kern="1200" dirty="0">
                          <a:solidFill>
                            <a:srgbClr val="719DC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sz="1800" dirty="0" err="1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sz="1800" dirty="0" err="1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sz="1800" dirty="0">
                          <a:solidFill>
                            <a:srgbClr val="E6DB73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sz="1800" kern="1200" dirty="0">
                          <a:solidFill>
                            <a:srgbClr val="719DC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CA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kern="1200" dirty="0">
                          <a:solidFill>
                            <a:srgbClr val="719DC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kern="1200" dirty="0">
                          <a:solidFill>
                            <a:srgbClr val="719DC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sz="1800" dirty="0" err="1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sz="1800" dirty="0" err="1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sz="1800" dirty="0">
                          <a:solidFill>
                            <a:srgbClr val="E6DB73"/>
                          </a:solidFill>
                          <a:latin typeface="Consolas" pitchFamily="49" charset="0"/>
                          <a:cs typeface="Consolas" pitchFamily="49" charset="0"/>
                        </a:rPr>
                        <a:t>"Hello"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CA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4249140"/>
            <a:ext cx="61566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The output for the above </a:t>
            </a:r>
            <a:r>
              <a:rPr lang="en-CA" sz="1350"/>
              <a:t>loops is </a:t>
            </a:r>
            <a:r>
              <a:rPr lang="en-CA" sz="1350" dirty="0">
                <a:solidFill>
                  <a:srgbClr val="FF0000"/>
                </a:solidFill>
              </a:rPr>
              <a:t>NOT</a:t>
            </a:r>
            <a:r>
              <a:rPr lang="en-CA" sz="1350" dirty="0"/>
              <a:t> identical.</a:t>
            </a:r>
          </a:p>
          <a:p>
            <a:r>
              <a:rPr lang="en-CA" sz="1350" dirty="0"/>
              <a:t>In the do-while loop the body in processed before reaching the assertion.</a:t>
            </a:r>
          </a:p>
          <a:p>
            <a:r>
              <a:rPr lang="en-CA" sz="1350" dirty="0"/>
              <a:t>In the while loop the assertion is checked before the body is processed.</a:t>
            </a:r>
          </a:p>
        </p:txBody>
      </p:sp>
    </p:spTree>
    <p:extLst>
      <p:ext uri="{BB962C8B-B14F-4D97-AF65-F5344CB8AC3E}">
        <p14:creationId xmlns:p14="http://schemas.microsoft.com/office/powerpoint/2010/main" val="123908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/>
            <a:stCxn id="12" idx="1"/>
          </p:cNvCxnSpPr>
          <p:nvPr/>
        </p:nvCxnSpPr>
        <p:spPr>
          <a:xfrm flipH="1">
            <a:off x="1835696" y="2121700"/>
            <a:ext cx="1296144" cy="1574001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  <a:alpha val="56863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8" idx="1"/>
          </p:cNvCxnSpPr>
          <p:nvPr/>
        </p:nvCxnSpPr>
        <p:spPr>
          <a:xfrm flipH="1" flipV="1">
            <a:off x="827584" y="3075806"/>
            <a:ext cx="1872208" cy="1701189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  <a:alpha val="56863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75074"/>
              </p:ext>
            </p:extLst>
          </p:nvPr>
        </p:nvGraphicFramePr>
        <p:xfrm>
          <a:off x="323529" y="1447800"/>
          <a:ext cx="8496944" cy="289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11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solidFill>
                            <a:srgbClr val="719DCF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kern="1200" dirty="0">
                          <a:solidFill>
                            <a:srgbClr val="719DC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sz="1800" dirty="0" err="1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sz="1800" dirty="0" err="1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sz="1800" kern="1200" dirty="0">
                          <a:solidFill>
                            <a:srgbClr val="E6DB73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"Hello"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r>
                        <a:rPr lang="en-CA" sz="1800" kern="1200" dirty="0">
                          <a:solidFill>
                            <a:srgbClr val="719DC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(counter &lt; 5);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CA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kern="1200" dirty="0">
                          <a:solidFill>
                            <a:srgbClr val="719DC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counter = 6;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kern="1200" dirty="0">
                          <a:solidFill>
                            <a:srgbClr val="719DC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while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(counter &lt; 5)</a:t>
                      </a:r>
                      <a:endParaRPr lang="en-CA" sz="1800" dirty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CA" sz="1800" dirty="0" err="1">
                          <a:solidFill>
                            <a:srgbClr val="00B0F0"/>
                          </a:solidFill>
                          <a:latin typeface="Consolas" pitchFamily="49" charset="0"/>
                          <a:cs typeface="Consolas" pitchFamily="49" charset="0"/>
                        </a:rPr>
                        <a:t>Console</a:t>
                      </a:r>
                      <a:r>
                        <a:rPr lang="en-CA" sz="1800" dirty="0" err="1">
                          <a:latin typeface="Consolas" pitchFamily="49" charset="0"/>
                          <a:cs typeface="Consolas" pitchFamily="49" charset="0"/>
                        </a:rPr>
                        <a:t>.WriteLine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CA" sz="1800" kern="1200" dirty="0">
                          <a:solidFill>
                            <a:srgbClr val="E6DB73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"Hello"</a:t>
                      </a: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  counter++;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CA" sz="1800" dirty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CA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  <a:stCxn id="3" idx="1"/>
          </p:cNvCxnSpPr>
          <p:nvPr/>
        </p:nvCxnSpPr>
        <p:spPr>
          <a:xfrm flipH="1">
            <a:off x="2483768" y="1401620"/>
            <a:ext cx="648072" cy="324036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  <a:alpha val="56863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3" idx="3"/>
          </p:cNvCxnSpPr>
          <p:nvPr/>
        </p:nvCxnSpPr>
        <p:spPr>
          <a:xfrm>
            <a:off x="4427984" y="1401620"/>
            <a:ext cx="432048" cy="241424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  <a:alpha val="56863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3"/>
          </p:cNvCxnSpPr>
          <p:nvPr/>
        </p:nvCxnSpPr>
        <p:spPr>
          <a:xfrm>
            <a:off x="4427984" y="2121700"/>
            <a:ext cx="432048" cy="0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  <a:alpha val="56863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>
            <a:off x="2188498" y="3417844"/>
            <a:ext cx="943342" cy="0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  <a:alpha val="56863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5" idx="3"/>
          </p:cNvCxnSpPr>
          <p:nvPr/>
        </p:nvCxnSpPr>
        <p:spPr>
          <a:xfrm>
            <a:off x="4427984" y="3417844"/>
            <a:ext cx="720080" cy="0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  <a:alpha val="56863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8" idx="3"/>
          </p:cNvCxnSpPr>
          <p:nvPr/>
        </p:nvCxnSpPr>
        <p:spPr>
          <a:xfrm flipV="1">
            <a:off x="4860032" y="3147814"/>
            <a:ext cx="1440160" cy="1629181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  <a:alpha val="56863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Common semantics in all 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31840" y="1239602"/>
            <a:ext cx="129614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Initializer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31840" y="1959682"/>
            <a:ext cx="129614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Checker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1840" y="3255826"/>
            <a:ext cx="1296144" cy="32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Updater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99792" y="4533968"/>
            <a:ext cx="2160240" cy="486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Code statements</a:t>
            </a:r>
          </a:p>
          <a:p>
            <a:pPr algn="ctr"/>
            <a:r>
              <a:rPr lang="en-CA" sz="1350" dirty="0"/>
              <a:t>(Body)</a:t>
            </a:r>
          </a:p>
        </p:txBody>
      </p:sp>
    </p:spTree>
    <p:extLst>
      <p:ext uri="{BB962C8B-B14F-4D97-AF65-F5344CB8AC3E}">
        <p14:creationId xmlns:p14="http://schemas.microsoft.com/office/powerpoint/2010/main" val="3867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1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100" dirty="0">
                <a:latin typeface="Consolas" pitchFamily="49" charset="0"/>
                <a:cs typeface="Consolas" pitchFamily="49" charset="0"/>
              </a:rPr>
              <a:t>(«</a:t>
            </a:r>
            <a:r>
              <a:rPr lang="en-CA" sz="2100" dirty="0" err="1">
                <a:latin typeface="Consolas" pitchFamily="49" charset="0"/>
                <a:cs typeface="Consolas" pitchFamily="49" charset="0"/>
              </a:rPr>
              <a:t>initializer»;«checker»;«updater</a:t>
            </a:r>
            <a:r>
              <a:rPr lang="en-CA" sz="2100" dirty="0">
                <a:latin typeface="Consolas" pitchFamily="49" charset="0"/>
                <a:cs typeface="Consolas" pitchFamily="49" charset="0"/>
              </a:rPr>
              <a:t>»)</a:t>
            </a:r>
          </a:p>
          <a:p>
            <a:pPr marL="0" indent="0">
              <a:buNone/>
            </a:pPr>
            <a:r>
              <a:rPr lang="en-CA" sz="2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100" dirty="0">
                <a:latin typeface="Consolas" pitchFamily="49" charset="0"/>
                <a:cs typeface="Consolas" pitchFamily="49" charset="0"/>
              </a:rPr>
              <a:t>  code statements</a:t>
            </a:r>
          </a:p>
          <a:p>
            <a:pPr marL="0" indent="0">
              <a:buNone/>
            </a:pPr>
            <a:r>
              <a:rPr lang="en-CA" sz="2100" dirty="0">
                <a:latin typeface="Consolas" pitchFamily="49" charset="0"/>
                <a:cs typeface="Consolas" pitchFamily="49" charset="0"/>
              </a:rPr>
              <a:t>  code statements</a:t>
            </a:r>
          </a:p>
          <a:p>
            <a:pPr marL="0" indent="0">
              <a:buNone/>
            </a:pPr>
            <a:r>
              <a:rPr lang="en-CA" sz="2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408839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solidFill>
                  <a:srgbClr val="719DC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counter = 0; counter &lt; 5; counter++)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E6DB73"/>
                </a:solidFill>
                <a:latin typeface="Consolas" pitchFamily="49" charset="0"/>
              </a:rPr>
              <a:t>"Hello"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cs typeface="Consolas" pitchFamily="49" charset="0"/>
              </a:rPr>
              <a:t>The loop variable is local to the loop and is not accessible outside of the curly braces.</a:t>
            </a: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168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{FB1B6778-5011-754A-9820-C6C1AB8D15D4}tf10001060</Template>
  <TotalTime>1856</TotalTime>
  <Words>765</Words>
  <Application>Microsoft Office PowerPoint</Application>
  <PresentationFormat>On-screen Show (16:9)</PresentationFormat>
  <Paragraphs>167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Facet</vt:lpstr>
      <vt:lpstr>While and for loops</vt:lpstr>
      <vt:lpstr>Control Structures</vt:lpstr>
      <vt:lpstr>Different kinds of Loops</vt:lpstr>
      <vt:lpstr>do-while and while statements</vt:lpstr>
      <vt:lpstr>do-while and while statements</vt:lpstr>
      <vt:lpstr>Post-test vs pre-test loops</vt:lpstr>
      <vt:lpstr>Common semantics in all loops</vt:lpstr>
      <vt:lpstr>For syntax</vt:lpstr>
      <vt:lpstr>For example</vt:lpstr>
      <vt:lpstr>All three part of the header are optional</vt:lpstr>
      <vt:lpstr>A little bit about scoping</vt:lpstr>
      <vt:lpstr>A little bit about scoping</vt:lpstr>
      <vt:lpstr>Which is the best loop?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89</cp:revision>
  <dcterms:created xsi:type="dcterms:W3CDTF">2013-02-12T13:42:02Z</dcterms:created>
  <dcterms:modified xsi:type="dcterms:W3CDTF">2020-10-26T00:14:30Z</dcterms:modified>
</cp:coreProperties>
</file>