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  <p:sldMasterId id="2147483840" r:id="rId2"/>
  </p:sldMasterIdLst>
  <p:sldIdLst>
    <p:sldId id="256" r:id="rId3"/>
    <p:sldId id="265" r:id="rId4"/>
    <p:sldId id="257" r:id="rId5"/>
    <p:sldId id="258" r:id="rId6"/>
    <p:sldId id="259" r:id="rId7"/>
    <p:sldId id="263" r:id="rId8"/>
    <p:sldId id="266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A8C8E"/>
    <a:srgbClr val="333333"/>
    <a:srgbClr val="3494BA"/>
    <a:srgbClr val="3190BA"/>
    <a:srgbClr val="4BACC6"/>
    <a:srgbClr val="3292BB"/>
    <a:srgbClr val="308FB9"/>
    <a:srgbClr val="60CFEB"/>
    <a:srgbClr val="64D4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100" d="100"/>
          <a:sy n="100" d="100"/>
        </p:scale>
        <p:origin x="654" y="-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814F-09CE-4E8F-A8AA-B62813BD1012}" type="datetimeFigureOut">
              <a:rPr lang="pt-BR" smtClean="0"/>
              <a:t>01/06/2025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D561-60BF-4476-A683-3837FC582976}" type="slidenum">
              <a:rPr lang="pt-BR" smtClean="0"/>
              <a:t>‹nº›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4685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814F-09CE-4E8F-A8AA-B62813BD1012}" type="datetimeFigureOut">
              <a:rPr lang="pt-BR" smtClean="0"/>
              <a:t>01/06/2025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D561-60BF-4476-A683-3837FC582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5535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814F-09CE-4E8F-A8AA-B62813BD1012}" type="datetimeFigureOut">
              <a:rPr lang="pt-BR" smtClean="0"/>
              <a:t>01/06/2025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D561-60BF-4476-A683-3837FC582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2721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814F-09CE-4E8F-A8AA-B62813BD1012}" type="datetimeFigureOut">
              <a:rPr lang="pt-BR" smtClean="0"/>
              <a:t>01/06/2025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D561-60BF-4476-A683-3837FC582976}" type="slidenum">
              <a:rPr lang="pt-BR" smtClean="0"/>
              <a:t>‹nº›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3585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814F-09CE-4E8F-A8AA-B62813BD1012}" type="datetimeFigureOut">
              <a:rPr lang="pt-BR" smtClean="0"/>
              <a:t>01/06/2025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D561-60BF-4476-A683-3837FC582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118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814F-09CE-4E8F-A8AA-B62813BD1012}" type="datetimeFigureOut">
              <a:rPr lang="pt-BR" smtClean="0"/>
              <a:t>01/06/2025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D561-60BF-4476-A683-3837FC582976}" type="slidenum">
              <a:rPr lang="pt-BR" smtClean="0"/>
              <a:t>‹nº›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50279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814F-09CE-4E8F-A8AA-B62813BD1012}" type="datetimeFigureOut">
              <a:rPr lang="pt-BR" smtClean="0"/>
              <a:t>01/06/2025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D561-60BF-4476-A683-3837FC582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151796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814F-09CE-4E8F-A8AA-B62813BD1012}" type="datetimeFigureOut">
              <a:rPr lang="pt-BR" smtClean="0"/>
              <a:t>01/06/2025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D561-60BF-4476-A683-3837FC582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97308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814F-09CE-4E8F-A8AA-B62813BD1012}" type="datetimeFigureOut">
              <a:rPr lang="pt-BR" smtClean="0"/>
              <a:t>01/06/2025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D561-60BF-4476-A683-3837FC582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98291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5A5814F-09CE-4E8F-A8AA-B62813BD1012}" type="datetimeFigureOut">
              <a:rPr lang="pt-BR" smtClean="0"/>
              <a:t>01/06/2025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7CED561-60BF-4476-A683-3837FC582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2008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814F-09CE-4E8F-A8AA-B62813BD1012}" type="datetimeFigureOut">
              <a:rPr lang="pt-BR" smtClean="0"/>
              <a:t>01/06/2025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7CED561-60BF-4476-A683-3837FC582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95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814F-09CE-4E8F-A8AA-B62813BD1012}" type="datetimeFigureOut">
              <a:rPr lang="pt-BR" smtClean="0"/>
              <a:t>01/06/2025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D561-60BF-4476-A683-3837FC582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593877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5A5814F-09CE-4E8F-A8AA-B62813BD1012}" type="datetimeFigureOut">
              <a:rPr lang="pt-BR" smtClean="0"/>
              <a:t>01/06/2025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7CED561-60BF-4476-A683-3837FC582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8709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814F-09CE-4E8F-A8AA-B62813BD1012}" type="datetimeFigureOut">
              <a:rPr lang="pt-BR" smtClean="0"/>
              <a:t>01/06/2025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D561-60BF-4476-A683-3837FC582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63696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814F-09CE-4E8F-A8AA-B62813BD1012}" type="datetimeFigureOut">
              <a:rPr lang="pt-BR" smtClean="0"/>
              <a:t>01/06/2025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D561-60BF-4476-A683-3837FC582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05144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814F-09CE-4E8F-A8AA-B62813BD1012}" type="datetimeFigureOut">
              <a:rPr lang="pt-BR" smtClean="0"/>
              <a:t>01/06/2025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D561-60BF-4476-A683-3837FC582976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6964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814F-09CE-4E8F-A8AA-B62813BD1012}" type="datetimeFigureOut">
              <a:rPr lang="pt-BR" smtClean="0"/>
              <a:t>01/06/2025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D561-60BF-4476-A683-3837FC582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96624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5A5814F-09CE-4E8F-A8AA-B62813BD1012}" type="datetimeFigureOut">
              <a:rPr lang="pt-BR" smtClean="0"/>
              <a:t>01/06/2025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7CED561-60BF-4476-A683-3837FC582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024874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814F-09CE-4E8F-A8AA-B62813BD1012}" type="datetimeFigureOut">
              <a:rPr lang="pt-BR" smtClean="0"/>
              <a:t>01/06/2025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D561-60BF-4476-A683-3837FC582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742407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814F-09CE-4E8F-A8AA-B62813BD1012}" type="datetimeFigureOut">
              <a:rPr lang="pt-BR" smtClean="0"/>
              <a:t>01/06/2025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D561-60BF-4476-A683-3837FC582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61774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5A5814F-09CE-4E8F-A8AA-B62813BD1012}" type="datetimeFigureOut">
              <a:rPr lang="pt-BR" smtClean="0"/>
              <a:t>01/06/2025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7CED561-60BF-4476-A683-3837FC582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522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814F-09CE-4E8F-A8AA-B62813BD1012}" type="datetimeFigureOut">
              <a:rPr lang="pt-BR" smtClean="0"/>
              <a:t>01/06/2025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D561-60BF-4476-A683-3837FC582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2944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814F-09CE-4E8F-A8AA-B62813BD1012}" type="datetimeFigureOut">
              <a:rPr lang="pt-BR" smtClean="0"/>
              <a:t>01/06/2025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D561-60BF-4476-A683-3837FC582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885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814F-09CE-4E8F-A8AA-B62813BD1012}" type="datetimeFigureOut">
              <a:rPr lang="pt-BR" smtClean="0"/>
              <a:t>01/06/2025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D561-60BF-4476-A683-3837FC582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2014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814F-09CE-4E8F-A8AA-B62813BD1012}" type="datetimeFigureOut">
              <a:rPr lang="pt-BR" smtClean="0"/>
              <a:t>01/06/2025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D561-60BF-4476-A683-3837FC582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3510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814F-09CE-4E8F-A8AA-B62813BD1012}" type="datetimeFigureOut">
              <a:rPr lang="pt-BR" smtClean="0"/>
              <a:t>01/06/2025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D561-60BF-4476-A683-3837FC582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2296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814F-09CE-4E8F-A8AA-B62813BD1012}" type="datetimeFigureOut">
              <a:rPr lang="pt-BR" smtClean="0"/>
              <a:t>01/06/2025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D561-60BF-4476-A683-3837FC582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44857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5814F-09CE-4E8F-A8AA-B62813BD1012}" type="datetimeFigureOut">
              <a:rPr lang="pt-BR" smtClean="0"/>
              <a:t>01/06/2025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ED561-60BF-4476-A683-3837FC582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7983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5A5814F-09CE-4E8F-A8AA-B62813BD1012}" type="datetimeFigureOut">
              <a:rPr lang="pt-BR" smtClean="0"/>
              <a:t>01/06/2025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7CED561-60BF-4476-A683-3837FC58297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83357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5A5814F-09CE-4E8F-A8AA-B62813BD1012}" type="datetimeFigureOut">
              <a:rPr lang="pt-BR" smtClean="0"/>
              <a:t>01/06/2025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7CED561-60BF-4476-A683-3837FC582976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23060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0F7FB98E-D5CD-4D87-891B-CE813CC3F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6981" y="3393831"/>
            <a:ext cx="7498495" cy="1225061"/>
          </a:xfrm>
        </p:spPr>
        <p:txBody>
          <a:bodyPr>
            <a:normAutofit fontScale="85000" lnSpcReduction="20000"/>
          </a:bodyPr>
          <a:lstStyle/>
          <a:p>
            <a:r>
              <a:rPr lang="pt-BR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Seminário de </a:t>
            </a:r>
          </a:p>
          <a:p>
            <a:r>
              <a:rPr lang="pt-BR" sz="4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Microcontroladores 2025</a:t>
            </a:r>
          </a:p>
          <a:p>
            <a:endParaRPr lang="pt-BR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AD7CDB9A-5CCE-473B-B3DC-629932F78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948" y="203306"/>
            <a:ext cx="6077529" cy="297364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D819C71-F084-4A50-9E1D-E72F366480E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2646" y="3574559"/>
            <a:ext cx="3140103" cy="3151605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0BD40234-7032-47B1-99DE-AA0D95D90E33}"/>
              </a:ext>
            </a:extLst>
          </p:cNvPr>
          <p:cNvSpPr txBox="1"/>
          <p:nvPr/>
        </p:nvSpPr>
        <p:spPr>
          <a:xfrm>
            <a:off x="566981" y="4835769"/>
            <a:ext cx="74984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Apresentado por: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Beatrice Araújo da Silva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Michael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Shumaker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Queiroz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Loula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de Carvalho</a:t>
            </a:r>
          </a:p>
        </p:txBody>
      </p:sp>
    </p:spTree>
    <p:extLst>
      <p:ext uri="{BB962C8B-B14F-4D97-AF65-F5344CB8AC3E}">
        <p14:creationId xmlns:p14="http://schemas.microsoft.com/office/powerpoint/2010/main" val="36105791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16AD9-D9E3-465A-9B51-CF38A3FC3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8213" y="491836"/>
            <a:ext cx="7046093" cy="548720"/>
          </a:xfrm>
        </p:spPr>
        <p:txBody>
          <a:bodyPr>
            <a:normAutofit fontScale="90000"/>
          </a:bodyPr>
          <a:lstStyle/>
          <a:p>
            <a:pPr algn="ctr"/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SUMÁRIO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93514CC-49AF-4DA1-9F23-2827D8C9CDA4}"/>
              </a:ext>
            </a:extLst>
          </p:cNvPr>
          <p:cNvGrpSpPr/>
          <p:nvPr/>
        </p:nvGrpSpPr>
        <p:grpSpPr>
          <a:xfrm>
            <a:off x="3367144" y="1040556"/>
            <a:ext cx="3829050" cy="211456"/>
            <a:chOff x="2130014" y="1033665"/>
            <a:chExt cx="3829050" cy="211456"/>
          </a:xfrm>
        </p:grpSpPr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B4F7CBFA-77B7-4B8E-A86B-A2D62D598893}"/>
                </a:ext>
              </a:extLst>
            </p:cNvPr>
            <p:cNvCxnSpPr>
              <a:cxnSpLocks/>
            </p:cNvCxnSpPr>
            <p:nvPr/>
          </p:nvCxnSpPr>
          <p:spPr>
            <a:xfrm>
              <a:off x="2347184" y="1147011"/>
              <a:ext cx="339471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5A26CE57-3151-4CE9-B1EA-3DE1EC6FA313}"/>
                </a:ext>
              </a:extLst>
            </p:cNvPr>
            <p:cNvSpPr/>
            <p:nvPr/>
          </p:nvSpPr>
          <p:spPr>
            <a:xfrm>
              <a:off x="2130014" y="1033665"/>
              <a:ext cx="217170" cy="21145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4D3115D5-1659-4323-A837-2CC4785220ED}"/>
                </a:ext>
              </a:extLst>
            </p:cNvPr>
            <p:cNvSpPr/>
            <p:nvPr/>
          </p:nvSpPr>
          <p:spPr>
            <a:xfrm>
              <a:off x="5741894" y="1033665"/>
              <a:ext cx="217170" cy="21145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CEE78F37-D91C-49E6-96F8-486FE29232CF}"/>
              </a:ext>
            </a:extLst>
          </p:cNvPr>
          <p:cNvGrpSpPr/>
          <p:nvPr/>
        </p:nvGrpSpPr>
        <p:grpSpPr>
          <a:xfrm>
            <a:off x="5064499" y="225823"/>
            <a:ext cx="3829050" cy="211456"/>
            <a:chOff x="2130014" y="1033665"/>
            <a:chExt cx="3829050" cy="211456"/>
          </a:xfrm>
        </p:grpSpPr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70CFBCE1-3D85-4E3F-A59F-4582AC843A2A}"/>
                </a:ext>
              </a:extLst>
            </p:cNvPr>
            <p:cNvCxnSpPr>
              <a:cxnSpLocks/>
            </p:cNvCxnSpPr>
            <p:nvPr/>
          </p:nvCxnSpPr>
          <p:spPr>
            <a:xfrm>
              <a:off x="2347184" y="1147011"/>
              <a:ext cx="339471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0EA41161-EB39-4276-8767-2C39963B9B23}"/>
                </a:ext>
              </a:extLst>
            </p:cNvPr>
            <p:cNvSpPr/>
            <p:nvPr/>
          </p:nvSpPr>
          <p:spPr>
            <a:xfrm>
              <a:off x="2130014" y="1033665"/>
              <a:ext cx="217170" cy="21145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E71A27F0-2BC7-4754-9BF0-F09C9A0590DA}"/>
                </a:ext>
              </a:extLst>
            </p:cNvPr>
            <p:cNvSpPr/>
            <p:nvPr/>
          </p:nvSpPr>
          <p:spPr>
            <a:xfrm>
              <a:off x="5741894" y="1033665"/>
              <a:ext cx="217170" cy="21145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36" name="Imagem 35">
            <a:extLst>
              <a:ext uri="{FF2B5EF4-FFF2-40B4-BE49-F238E27FC236}">
                <a16:creationId xmlns:a16="http://schemas.microsoft.com/office/drawing/2014/main" id="{99DDC520-174C-4AE4-BB83-D44204B3AD2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4264" y="5688106"/>
            <a:ext cx="2193189" cy="1073096"/>
          </a:xfrm>
          <a:prstGeom prst="rect">
            <a:avLst/>
          </a:prstGeom>
        </p:spPr>
      </p:pic>
      <p:grpSp>
        <p:nvGrpSpPr>
          <p:cNvPr id="3" name="Agrupar 2">
            <a:extLst>
              <a:ext uri="{FF2B5EF4-FFF2-40B4-BE49-F238E27FC236}">
                <a16:creationId xmlns:a16="http://schemas.microsoft.com/office/drawing/2014/main" id="{0F980E17-6E41-4F98-84D2-9FBBD68AB0DA}"/>
              </a:ext>
            </a:extLst>
          </p:cNvPr>
          <p:cNvGrpSpPr/>
          <p:nvPr/>
        </p:nvGrpSpPr>
        <p:grpSpPr>
          <a:xfrm>
            <a:off x="924261" y="1952170"/>
            <a:ext cx="7403950" cy="3597998"/>
            <a:chOff x="937708" y="2315241"/>
            <a:chExt cx="7403950" cy="3597998"/>
          </a:xfrm>
        </p:grpSpPr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373C7556-9698-435B-8409-A5FC5F1E00D8}"/>
                </a:ext>
              </a:extLst>
            </p:cNvPr>
            <p:cNvSpPr/>
            <p:nvPr/>
          </p:nvSpPr>
          <p:spPr>
            <a:xfrm>
              <a:off x="937708" y="2483873"/>
              <a:ext cx="217170" cy="21145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Elipse 27">
              <a:extLst>
                <a:ext uri="{FF2B5EF4-FFF2-40B4-BE49-F238E27FC236}">
                  <a16:creationId xmlns:a16="http://schemas.microsoft.com/office/drawing/2014/main" id="{8C1AD7F8-6B20-4E19-A623-7CF960DF0610}"/>
                </a:ext>
              </a:extLst>
            </p:cNvPr>
            <p:cNvSpPr/>
            <p:nvPr/>
          </p:nvSpPr>
          <p:spPr>
            <a:xfrm>
              <a:off x="937708" y="3080026"/>
              <a:ext cx="217170" cy="21145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8612D242-8B1E-4A28-9FD0-445DAC29AA99}"/>
                </a:ext>
              </a:extLst>
            </p:cNvPr>
            <p:cNvSpPr/>
            <p:nvPr/>
          </p:nvSpPr>
          <p:spPr>
            <a:xfrm>
              <a:off x="937708" y="3688034"/>
              <a:ext cx="217170" cy="21145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D3A06BB9-9ECB-4C8F-A3BD-EAEE0FF14A44}"/>
                </a:ext>
              </a:extLst>
            </p:cNvPr>
            <p:cNvSpPr/>
            <p:nvPr/>
          </p:nvSpPr>
          <p:spPr>
            <a:xfrm>
              <a:off x="937708" y="4286931"/>
              <a:ext cx="217170" cy="21145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Título 1">
              <a:extLst>
                <a:ext uri="{FF2B5EF4-FFF2-40B4-BE49-F238E27FC236}">
                  <a16:creationId xmlns:a16="http://schemas.microsoft.com/office/drawing/2014/main" id="{60C2937A-10B0-40B9-BDD1-7327C76CF26D}"/>
                </a:ext>
              </a:extLst>
            </p:cNvPr>
            <p:cNvSpPr txBox="1">
              <a:spLocks/>
            </p:cNvSpPr>
            <p:nvPr/>
          </p:nvSpPr>
          <p:spPr>
            <a:xfrm>
              <a:off x="1295565" y="2315241"/>
              <a:ext cx="7046093" cy="548720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 cap="all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pt-BR" sz="2400" dirty="0">
                  <a:latin typeface="Arial" panose="020B0604020202020204" pitchFamily="34" charset="0"/>
                  <a:cs typeface="Arial" panose="020B0604020202020204" pitchFamily="34" charset="0"/>
                </a:rPr>
                <a:t>Apresentação: PROPOSTA E FINALIDADE</a:t>
              </a:r>
            </a:p>
          </p:txBody>
        </p:sp>
        <p:sp>
          <p:nvSpPr>
            <p:cNvPr id="33" name="Título 1">
              <a:extLst>
                <a:ext uri="{FF2B5EF4-FFF2-40B4-BE49-F238E27FC236}">
                  <a16:creationId xmlns:a16="http://schemas.microsoft.com/office/drawing/2014/main" id="{409F748F-5435-4983-8087-7CB4894BA553}"/>
                </a:ext>
              </a:extLst>
            </p:cNvPr>
            <p:cNvSpPr txBox="1">
              <a:spLocks/>
            </p:cNvSpPr>
            <p:nvPr/>
          </p:nvSpPr>
          <p:spPr>
            <a:xfrm>
              <a:off x="1295564" y="3519402"/>
              <a:ext cx="7046093" cy="548720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 cap="all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pt-BR" sz="2000" dirty="0">
                  <a:latin typeface="Arial" panose="020B0604020202020204" pitchFamily="34" charset="0"/>
                  <a:cs typeface="Arial" panose="020B0604020202020204" pitchFamily="34" charset="0"/>
                </a:rPr>
                <a:t>COMPONENTES</a:t>
              </a:r>
            </a:p>
          </p:txBody>
        </p:sp>
        <p:sp>
          <p:nvSpPr>
            <p:cNvPr id="34" name="Título 1">
              <a:extLst>
                <a:ext uri="{FF2B5EF4-FFF2-40B4-BE49-F238E27FC236}">
                  <a16:creationId xmlns:a16="http://schemas.microsoft.com/office/drawing/2014/main" id="{57A90112-B762-4EFC-9B84-FF40DC5B8327}"/>
                </a:ext>
              </a:extLst>
            </p:cNvPr>
            <p:cNvSpPr txBox="1">
              <a:spLocks/>
            </p:cNvSpPr>
            <p:nvPr/>
          </p:nvSpPr>
          <p:spPr>
            <a:xfrm>
              <a:off x="1295564" y="2911394"/>
              <a:ext cx="7046093" cy="548720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 cap="all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pt-BR" sz="2000" dirty="0">
                  <a:latin typeface="Arial" panose="020B0604020202020204" pitchFamily="34" charset="0"/>
                  <a:cs typeface="Arial" panose="020B0604020202020204" pitchFamily="34" charset="0"/>
                </a:rPr>
                <a:t>Esquematização e estrutura</a:t>
              </a:r>
            </a:p>
          </p:txBody>
        </p:sp>
        <p:sp>
          <p:nvSpPr>
            <p:cNvPr id="35" name="Título 1">
              <a:extLst>
                <a:ext uri="{FF2B5EF4-FFF2-40B4-BE49-F238E27FC236}">
                  <a16:creationId xmlns:a16="http://schemas.microsoft.com/office/drawing/2014/main" id="{064AF61D-A524-4957-9413-EE3B52E74B9D}"/>
                </a:ext>
              </a:extLst>
            </p:cNvPr>
            <p:cNvSpPr txBox="1">
              <a:spLocks/>
            </p:cNvSpPr>
            <p:nvPr/>
          </p:nvSpPr>
          <p:spPr>
            <a:xfrm>
              <a:off x="1295564" y="4118299"/>
              <a:ext cx="7046093" cy="548720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 cap="all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pt-BR" sz="2000" dirty="0">
                  <a:latin typeface="Arial" panose="020B0604020202020204" pitchFamily="34" charset="0"/>
                  <a:cs typeface="Arial" panose="020B0604020202020204" pitchFamily="34" charset="0"/>
                </a:rPr>
                <a:t>Circuito simulado</a:t>
              </a:r>
            </a:p>
          </p:txBody>
        </p:sp>
        <p:sp>
          <p:nvSpPr>
            <p:cNvPr id="37" name="Título 1">
              <a:extLst>
                <a:ext uri="{FF2B5EF4-FFF2-40B4-BE49-F238E27FC236}">
                  <a16:creationId xmlns:a16="http://schemas.microsoft.com/office/drawing/2014/main" id="{27511668-D875-4EDF-90F6-74DD328AB29E}"/>
                </a:ext>
              </a:extLst>
            </p:cNvPr>
            <p:cNvSpPr txBox="1">
              <a:spLocks/>
            </p:cNvSpPr>
            <p:nvPr/>
          </p:nvSpPr>
          <p:spPr>
            <a:xfrm>
              <a:off x="1295564" y="4741409"/>
              <a:ext cx="7046093" cy="548720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 cap="all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pt-BR" sz="2000" dirty="0">
                  <a:latin typeface="Arial" panose="020B0604020202020204" pitchFamily="34" charset="0"/>
                  <a:cs typeface="Arial" panose="020B0604020202020204" pitchFamily="34" charset="0"/>
                </a:rPr>
                <a:t>Modelo físico: simulação 3d</a:t>
              </a:r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62C949AE-8C04-47C1-B404-6A326DFD4971}"/>
                </a:ext>
              </a:extLst>
            </p:cNvPr>
            <p:cNvSpPr/>
            <p:nvPr/>
          </p:nvSpPr>
          <p:spPr>
            <a:xfrm>
              <a:off x="937708" y="4910041"/>
              <a:ext cx="217170" cy="21145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Título 1">
              <a:extLst>
                <a:ext uri="{FF2B5EF4-FFF2-40B4-BE49-F238E27FC236}">
                  <a16:creationId xmlns:a16="http://schemas.microsoft.com/office/drawing/2014/main" id="{0391CA81-8DAC-41C3-A33A-FDD619D0D6C4}"/>
                </a:ext>
              </a:extLst>
            </p:cNvPr>
            <p:cNvSpPr txBox="1">
              <a:spLocks/>
            </p:cNvSpPr>
            <p:nvPr/>
          </p:nvSpPr>
          <p:spPr>
            <a:xfrm>
              <a:off x="1295564" y="5364519"/>
              <a:ext cx="7046093" cy="548720"/>
            </a:xfrm>
            <a:prstGeom prst="rect">
              <a:avLst/>
            </a:prstGeom>
            <a:effectLst/>
          </p:spPr>
          <p:txBody>
            <a:bodyPr vert="horz" lIns="91440" tIns="45720" rIns="91440" bIns="45720" rtlCol="0" anchor="ctr">
              <a:normAutofit fontScale="97500"/>
            </a:bodyPr>
            <a:lstStyle>
              <a:lvl1pPr algn="l" defTabSz="457200" rtl="0" eaLnBrk="1" latinLnBrk="0" hangingPunct="1">
                <a:spcBef>
                  <a:spcPct val="0"/>
                </a:spcBef>
                <a:buNone/>
                <a:defRPr sz="3600" kern="1200" cap="all">
                  <a:ln w="3175" cmpd="sng">
                    <a:noFill/>
                  </a:ln>
                  <a:solidFill>
                    <a:schemeClr val="tx1"/>
                  </a:solidFill>
                  <a:effectLst/>
                  <a:latin typeface="+mj-lt"/>
                  <a:ea typeface="+mj-ea"/>
                  <a:cs typeface="+mj-cs"/>
                </a:defRPr>
              </a:lvl1pPr>
              <a:lvl2pPr eaLnBrk="1" hangingPunct="1">
                <a:defRPr>
                  <a:solidFill>
                    <a:schemeClr val="tx2"/>
                  </a:solidFill>
                </a:defRPr>
              </a:lvl2pPr>
              <a:lvl3pPr eaLnBrk="1" hangingPunct="1">
                <a:defRPr>
                  <a:solidFill>
                    <a:schemeClr val="tx2"/>
                  </a:solidFill>
                </a:defRPr>
              </a:lvl3pPr>
              <a:lvl4pPr eaLnBrk="1" hangingPunct="1">
                <a:defRPr>
                  <a:solidFill>
                    <a:schemeClr val="tx2"/>
                  </a:solidFill>
                </a:defRPr>
              </a:lvl4pPr>
              <a:lvl5pPr eaLnBrk="1" hangingPunct="1">
                <a:defRPr>
                  <a:solidFill>
                    <a:schemeClr val="tx2"/>
                  </a:solidFill>
                </a:defRPr>
              </a:lvl5pPr>
              <a:lvl6pPr eaLnBrk="1" hangingPunct="1">
                <a:defRPr>
                  <a:solidFill>
                    <a:schemeClr val="tx2"/>
                  </a:solidFill>
                </a:defRPr>
              </a:lvl6pPr>
              <a:lvl7pPr eaLnBrk="1" hangingPunct="1">
                <a:defRPr>
                  <a:solidFill>
                    <a:schemeClr val="tx2"/>
                  </a:solidFill>
                </a:defRPr>
              </a:lvl7pPr>
              <a:lvl8pPr eaLnBrk="1" hangingPunct="1">
                <a:defRPr>
                  <a:solidFill>
                    <a:schemeClr val="tx2"/>
                  </a:solidFill>
                </a:defRPr>
              </a:lvl8pPr>
              <a:lvl9pPr eaLnBrk="1" hangingPunct="1">
                <a:defRPr>
                  <a:solidFill>
                    <a:schemeClr val="tx2"/>
                  </a:solidFill>
                </a:defRPr>
              </a:lvl9pPr>
            </a:lstStyle>
            <a:p>
              <a:r>
                <a:rPr lang="pt-BR" sz="2000" dirty="0">
                  <a:latin typeface="Arial" panose="020B0604020202020204" pitchFamily="34" charset="0"/>
                  <a:cs typeface="Arial" panose="020B0604020202020204" pitchFamily="34" charset="0"/>
                </a:rPr>
                <a:t>FINALIZAÇÃO</a:t>
              </a:r>
            </a:p>
          </p:txBody>
        </p:sp>
        <p:sp>
          <p:nvSpPr>
            <p:cNvPr id="40" name="Elipse 39">
              <a:extLst>
                <a:ext uri="{FF2B5EF4-FFF2-40B4-BE49-F238E27FC236}">
                  <a16:creationId xmlns:a16="http://schemas.microsoft.com/office/drawing/2014/main" id="{D05E2D12-05CF-435B-A00E-47B19434406A}"/>
                </a:ext>
              </a:extLst>
            </p:cNvPr>
            <p:cNvSpPr/>
            <p:nvPr/>
          </p:nvSpPr>
          <p:spPr>
            <a:xfrm>
              <a:off x="937708" y="5533151"/>
              <a:ext cx="217170" cy="21145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555693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16AD9-D9E3-465A-9B51-CF38A3FC3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07761"/>
            <a:ext cx="9603275" cy="743872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Projeto: ESPELHO INTELIGENTE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CB5893C-06D5-4E70-BC59-6DEAD864B6CE}"/>
              </a:ext>
            </a:extLst>
          </p:cNvPr>
          <p:cNvSpPr/>
          <p:nvPr/>
        </p:nvSpPr>
        <p:spPr>
          <a:xfrm>
            <a:off x="455295" y="5950238"/>
            <a:ext cx="11281410" cy="713451"/>
          </a:xfrm>
          <a:prstGeom prst="rect">
            <a:avLst/>
          </a:prstGeom>
          <a:gradFill>
            <a:gsLst>
              <a:gs pos="72000">
                <a:srgbClr val="308FB9"/>
              </a:gs>
              <a:gs pos="0">
                <a:srgbClr val="60CFEB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A8B57D7C-B20D-4272-BB50-04496DD58C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4231">
            <a:off x="10663672" y="5752715"/>
            <a:ext cx="1104448" cy="1108495"/>
          </a:xfr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39C5F9F5-4657-49AE-8A2C-CC3A24D15518}"/>
              </a:ext>
            </a:extLst>
          </p:cNvPr>
          <p:cNvSpPr txBox="1">
            <a:spLocks/>
          </p:cNvSpPr>
          <p:nvPr/>
        </p:nvSpPr>
        <p:spPr>
          <a:xfrm>
            <a:off x="1294362" y="2109032"/>
            <a:ext cx="4232379" cy="7438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400" dirty="0">
                <a:solidFill>
                  <a:srgbClr val="3494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PROPOSTA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305ABA28-AA21-426D-9257-57F7FFDD4D3A}"/>
              </a:ext>
            </a:extLst>
          </p:cNvPr>
          <p:cNvSpPr txBox="1">
            <a:spLocks/>
          </p:cNvSpPr>
          <p:nvPr/>
        </p:nvSpPr>
        <p:spPr>
          <a:xfrm>
            <a:off x="7004884" y="2109032"/>
            <a:ext cx="3542096" cy="7438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2400" dirty="0">
                <a:solidFill>
                  <a:srgbClr val="3494B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FINALIDADE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2261A24D-64B4-4D49-B120-79E827847635}"/>
              </a:ext>
            </a:extLst>
          </p:cNvPr>
          <p:cNvCxnSpPr/>
          <p:nvPr/>
        </p:nvCxnSpPr>
        <p:spPr>
          <a:xfrm>
            <a:off x="5970494" y="2109032"/>
            <a:ext cx="0" cy="3202556"/>
          </a:xfrm>
          <a:prstGeom prst="line">
            <a:avLst/>
          </a:prstGeom>
          <a:ln>
            <a:solidFill>
              <a:srgbClr val="3190BA"/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EF60D1D-9266-4BFF-A5CF-054C2250B9D8}"/>
              </a:ext>
            </a:extLst>
          </p:cNvPr>
          <p:cNvSpPr txBox="1"/>
          <p:nvPr/>
        </p:nvSpPr>
        <p:spPr>
          <a:xfrm>
            <a:off x="1048870" y="3065929"/>
            <a:ext cx="42323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Espelho com luminosidade inteligente que: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Monitora e informa o clima  regional;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Defini a intensidade da sua luminosidade de acordo com a luz ambiente.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91CBC6E-4989-42B3-A3B6-66AE19F80D6F}"/>
              </a:ext>
            </a:extLst>
          </p:cNvPr>
          <p:cNvSpPr txBox="1"/>
          <p:nvPr/>
        </p:nvSpPr>
        <p:spPr>
          <a:xfrm>
            <a:off x="6659745" y="3065928"/>
            <a:ext cx="42323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Monitoramento diário e semanal do clima regional de forma pratica;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Sistema intuitivo;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Facilidade e praticidade em ter a informação;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Economicamente inteligente.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Gráfico 17" descr="Fogo com preenchimento sólido">
            <a:extLst>
              <a:ext uri="{FF2B5EF4-FFF2-40B4-BE49-F238E27FC236}">
                <a16:creationId xmlns:a16="http://schemas.microsoft.com/office/drawing/2014/main" id="{4B0B95F8-CD1B-4962-9D3E-BAB3704136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35544" y="827791"/>
            <a:ext cx="812217" cy="812217"/>
          </a:xfrm>
          <a:prstGeom prst="rect">
            <a:avLst/>
          </a:prstGeom>
        </p:spPr>
      </p:pic>
      <p:pic>
        <p:nvPicPr>
          <p:cNvPr id="20" name="Gráfico 19" descr="Lâmpada e engrenagem com preenchimento sólido">
            <a:extLst>
              <a:ext uri="{FF2B5EF4-FFF2-40B4-BE49-F238E27FC236}">
                <a16:creationId xmlns:a16="http://schemas.microsoft.com/office/drawing/2014/main" id="{47CCD818-53A9-46B5-AEE7-CFCBE2B3859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188985" y="2202749"/>
            <a:ext cx="744290" cy="744290"/>
          </a:xfrm>
          <a:prstGeom prst="rect">
            <a:avLst/>
          </a:prstGeom>
        </p:spPr>
      </p:pic>
      <p:pic>
        <p:nvPicPr>
          <p:cNvPr id="22" name="Gráfico 21" descr="Floco de Neve com preenchimento sólido">
            <a:extLst>
              <a:ext uri="{FF2B5EF4-FFF2-40B4-BE49-F238E27FC236}">
                <a16:creationId xmlns:a16="http://schemas.microsoft.com/office/drawing/2014/main" id="{63207D60-DFAF-44F1-BF0B-EE14DD552FB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720859" y="819229"/>
            <a:ext cx="837875" cy="837875"/>
          </a:xfrm>
          <a:prstGeom prst="rect">
            <a:avLst/>
          </a:prstGeom>
        </p:spPr>
      </p:pic>
      <p:pic>
        <p:nvPicPr>
          <p:cNvPr id="26" name="Gráfico 25" descr="Termômetro com preenchimento sólido">
            <a:extLst>
              <a:ext uri="{FF2B5EF4-FFF2-40B4-BE49-F238E27FC236}">
                <a16:creationId xmlns:a16="http://schemas.microsoft.com/office/drawing/2014/main" id="{8F727B29-3C49-4954-8914-766EBF2D54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028915" y="832182"/>
            <a:ext cx="819886" cy="819886"/>
          </a:xfrm>
          <a:prstGeom prst="rect">
            <a:avLst/>
          </a:prstGeom>
        </p:spPr>
      </p:pic>
      <p:pic>
        <p:nvPicPr>
          <p:cNvPr id="32" name="Gráfico 31" descr="Água com preenchimento sólido">
            <a:extLst>
              <a:ext uri="{FF2B5EF4-FFF2-40B4-BE49-F238E27FC236}">
                <a16:creationId xmlns:a16="http://schemas.microsoft.com/office/drawing/2014/main" id="{78E091F0-EDA2-4860-9E32-E578F2C7DA4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0473180" y="814193"/>
            <a:ext cx="837875" cy="837875"/>
          </a:xfrm>
          <a:prstGeom prst="rect">
            <a:avLst/>
          </a:prstGeom>
        </p:spPr>
      </p:pic>
      <p:pic>
        <p:nvPicPr>
          <p:cNvPr id="34" name="Gráfico 33" descr="Faixa de Opções com preenchimento sólido">
            <a:extLst>
              <a:ext uri="{FF2B5EF4-FFF2-40B4-BE49-F238E27FC236}">
                <a16:creationId xmlns:a16="http://schemas.microsoft.com/office/drawing/2014/main" id="{D357AFF7-C063-4DEB-BBA0-56E10C3CB5C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71350" y="2340168"/>
            <a:ext cx="606871" cy="606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4637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16AD9-D9E3-465A-9B51-CF38A3FC3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07761"/>
            <a:ext cx="9603275" cy="743872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Esquematização e estrutura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651CE92-4E5B-4442-ABB7-537234C62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7582" y="1935052"/>
            <a:ext cx="7616836" cy="4788478"/>
          </a:xfrm>
          <a:prstGeom prst="rect">
            <a:avLst/>
          </a:prstGeom>
        </p:spPr>
      </p:pic>
      <p:pic>
        <p:nvPicPr>
          <p:cNvPr id="7" name="Espaço Reservado para Conteúdo 7">
            <a:extLst>
              <a:ext uri="{FF2B5EF4-FFF2-40B4-BE49-F238E27FC236}">
                <a16:creationId xmlns:a16="http://schemas.microsoft.com/office/drawing/2014/main" id="{6E582DDA-9AC2-4C00-A938-698015782CB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4231">
            <a:off x="10225103" y="394931"/>
            <a:ext cx="1535685" cy="1541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9310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16AD9-D9E3-465A-9B51-CF38A3FC3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07761"/>
            <a:ext cx="9603275" cy="743872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Componentes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A8B57D7C-B20D-4272-BB50-04496DD58C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4231">
            <a:off x="10225103" y="394931"/>
            <a:ext cx="1535685" cy="1541312"/>
          </a:xfrm>
        </p:spPr>
      </p:pic>
      <p:grpSp>
        <p:nvGrpSpPr>
          <p:cNvPr id="40" name="Agrupar 39">
            <a:extLst>
              <a:ext uri="{FF2B5EF4-FFF2-40B4-BE49-F238E27FC236}">
                <a16:creationId xmlns:a16="http://schemas.microsoft.com/office/drawing/2014/main" id="{AD6A25AC-D1D4-43DA-B4BD-82A15EAFE198}"/>
              </a:ext>
            </a:extLst>
          </p:cNvPr>
          <p:cNvGrpSpPr/>
          <p:nvPr/>
        </p:nvGrpSpPr>
        <p:grpSpPr>
          <a:xfrm>
            <a:off x="581192" y="5830651"/>
            <a:ext cx="1970337" cy="581106"/>
            <a:chOff x="4524355" y="4176015"/>
            <a:chExt cx="1970337" cy="581106"/>
          </a:xfrm>
        </p:grpSpPr>
        <p:grpSp>
          <p:nvGrpSpPr>
            <p:cNvPr id="25" name="Agrupar 24">
              <a:extLst>
                <a:ext uri="{FF2B5EF4-FFF2-40B4-BE49-F238E27FC236}">
                  <a16:creationId xmlns:a16="http://schemas.microsoft.com/office/drawing/2014/main" id="{AFEE7C6B-A5C7-4F0F-82A9-71DCD2695240}"/>
                </a:ext>
              </a:extLst>
            </p:cNvPr>
            <p:cNvGrpSpPr/>
            <p:nvPr/>
          </p:nvGrpSpPr>
          <p:grpSpPr>
            <a:xfrm>
              <a:off x="4524355" y="4176015"/>
              <a:ext cx="1970337" cy="581106"/>
              <a:chOff x="4541614" y="4243973"/>
              <a:chExt cx="1970337" cy="581106"/>
            </a:xfrm>
          </p:grpSpPr>
          <p:pic>
            <p:nvPicPr>
              <p:cNvPr id="12" name="Imagem 11">
                <a:extLst>
                  <a:ext uri="{FF2B5EF4-FFF2-40B4-BE49-F238E27FC236}">
                    <a16:creationId xmlns:a16="http://schemas.microsoft.com/office/drawing/2014/main" id="{3C3C5D63-5204-4077-ADF1-D5F91B364E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41614" y="4243973"/>
                <a:ext cx="723532" cy="581106"/>
              </a:xfrm>
              <a:prstGeom prst="rect">
                <a:avLst/>
              </a:prstGeom>
            </p:spPr>
          </p:pic>
          <p:sp>
            <p:nvSpPr>
              <p:cNvPr id="21" name="CaixaDeTexto 20">
                <a:extLst>
                  <a:ext uri="{FF2B5EF4-FFF2-40B4-BE49-F238E27FC236}">
                    <a16:creationId xmlns:a16="http://schemas.microsoft.com/office/drawing/2014/main" id="{3DD74442-8831-422B-B3D2-252DAB8A5AAE}"/>
                  </a:ext>
                </a:extLst>
              </p:cNvPr>
              <p:cNvSpPr txBox="1"/>
              <p:nvPr/>
            </p:nvSpPr>
            <p:spPr>
              <a:xfrm>
                <a:off x="5284395" y="4327424"/>
                <a:ext cx="1227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Neopixel</a:t>
                </a:r>
                <a:endParaRPr lang="pt-BR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29" name="Conector reto 28">
              <a:extLst>
                <a:ext uri="{FF2B5EF4-FFF2-40B4-BE49-F238E27FC236}">
                  <a16:creationId xmlns:a16="http://schemas.microsoft.com/office/drawing/2014/main" id="{4C11BDBF-AD2E-4344-87D9-EC674E23D753}"/>
                </a:ext>
              </a:extLst>
            </p:cNvPr>
            <p:cNvCxnSpPr>
              <a:cxnSpLocks/>
            </p:cNvCxnSpPr>
            <p:nvPr/>
          </p:nvCxnSpPr>
          <p:spPr>
            <a:xfrm>
              <a:off x="4524355" y="4757121"/>
              <a:ext cx="1970337" cy="0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8" name="Agrupar 47">
            <a:extLst>
              <a:ext uri="{FF2B5EF4-FFF2-40B4-BE49-F238E27FC236}">
                <a16:creationId xmlns:a16="http://schemas.microsoft.com/office/drawing/2014/main" id="{0B180A78-E91F-478C-8668-42EE43DBB33D}"/>
              </a:ext>
            </a:extLst>
          </p:cNvPr>
          <p:cNvGrpSpPr/>
          <p:nvPr/>
        </p:nvGrpSpPr>
        <p:grpSpPr>
          <a:xfrm>
            <a:off x="3038577" y="2194686"/>
            <a:ext cx="1720089" cy="755233"/>
            <a:chOff x="9295904" y="4421624"/>
            <a:chExt cx="1720089" cy="755233"/>
          </a:xfrm>
        </p:grpSpPr>
        <p:grpSp>
          <p:nvGrpSpPr>
            <p:cNvPr id="26" name="Agrupar 25">
              <a:extLst>
                <a:ext uri="{FF2B5EF4-FFF2-40B4-BE49-F238E27FC236}">
                  <a16:creationId xmlns:a16="http://schemas.microsoft.com/office/drawing/2014/main" id="{A2BFD9CC-D8DC-461D-9703-BEB8D9C2D4D0}"/>
                </a:ext>
              </a:extLst>
            </p:cNvPr>
            <p:cNvGrpSpPr/>
            <p:nvPr/>
          </p:nvGrpSpPr>
          <p:grpSpPr>
            <a:xfrm>
              <a:off x="9295904" y="4421624"/>
              <a:ext cx="1697041" cy="752580"/>
              <a:chOff x="9295904" y="4994226"/>
              <a:chExt cx="1697041" cy="752580"/>
            </a:xfrm>
          </p:grpSpPr>
          <p:pic>
            <p:nvPicPr>
              <p:cNvPr id="16" name="Imagem 15">
                <a:extLst>
                  <a:ext uri="{FF2B5EF4-FFF2-40B4-BE49-F238E27FC236}">
                    <a16:creationId xmlns:a16="http://schemas.microsoft.com/office/drawing/2014/main" id="{093ECC02-E3D3-4B27-9893-594173D4C6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95904" y="4994226"/>
                <a:ext cx="590632" cy="752580"/>
              </a:xfrm>
              <a:prstGeom prst="rect">
                <a:avLst/>
              </a:prstGeom>
            </p:spPr>
          </p:pic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C236FAAF-BCC1-415E-AE5A-F6C1DD8032F9}"/>
                  </a:ext>
                </a:extLst>
              </p:cNvPr>
              <p:cNvSpPr txBox="1"/>
              <p:nvPr/>
            </p:nvSpPr>
            <p:spPr>
              <a:xfrm>
                <a:off x="9910056" y="5047350"/>
                <a:ext cx="108288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Led Simples</a:t>
                </a:r>
              </a:p>
            </p:txBody>
          </p:sp>
        </p:grpSp>
        <p:cxnSp>
          <p:nvCxnSpPr>
            <p:cNvPr id="31" name="Conector reto 30">
              <a:extLst>
                <a:ext uri="{FF2B5EF4-FFF2-40B4-BE49-F238E27FC236}">
                  <a16:creationId xmlns:a16="http://schemas.microsoft.com/office/drawing/2014/main" id="{D7A62A5B-4B05-4B63-AF9F-7192297EC4C3}"/>
                </a:ext>
              </a:extLst>
            </p:cNvPr>
            <p:cNvCxnSpPr>
              <a:cxnSpLocks/>
            </p:cNvCxnSpPr>
            <p:nvPr/>
          </p:nvCxnSpPr>
          <p:spPr>
            <a:xfrm>
              <a:off x="9295904" y="5176857"/>
              <a:ext cx="1720089" cy="0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439C9DE6-6A4A-4BEC-B97F-3B0052A74E1F}"/>
              </a:ext>
            </a:extLst>
          </p:cNvPr>
          <p:cNvGrpSpPr/>
          <p:nvPr/>
        </p:nvGrpSpPr>
        <p:grpSpPr>
          <a:xfrm>
            <a:off x="581192" y="1945803"/>
            <a:ext cx="1744088" cy="3508281"/>
            <a:chOff x="576792" y="2238525"/>
            <a:chExt cx="1744088" cy="3508281"/>
          </a:xfrm>
        </p:grpSpPr>
        <p:grpSp>
          <p:nvGrpSpPr>
            <p:cNvPr id="24" name="Agrupar 23">
              <a:extLst>
                <a:ext uri="{FF2B5EF4-FFF2-40B4-BE49-F238E27FC236}">
                  <a16:creationId xmlns:a16="http://schemas.microsoft.com/office/drawing/2014/main" id="{FCE7513B-0DC5-4469-AAD9-82E135E80E7C}"/>
                </a:ext>
              </a:extLst>
            </p:cNvPr>
            <p:cNvGrpSpPr/>
            <p:nvPr/>
          </p:nvGrpSpPr>
          <p:grpSpPr>
            <a:xfrm>
              <a:off x="586408" y="2238525"/>
              <a:ext cx="1710473" cy="3483082"/>
              <a:chOff x="586408" y="2238525"/>
              <a:chExt cx="1710473" cy="3483082"/>
            </a:xfrm>
          </p:grpSpPr>
          <p:pic>
            <p:nvPicPr>
              <p:cNvPr id="4" name="Imagem 3">
                <a:extLst>
                  <a:ext uri="{FF2B5EF4-FFF2-40B4-BE49-F238E27FC236}">
                    <a16:creationId xmlns:a16="http://schemas.microsoft.com/office/drawing/2014/main" id="{60A68DC6-BD77-4A0C-B76A-EDA01D6F20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6408" y="2668574"/>
                <a:ext cx="1710473" cy="3053033"/>
              </a:xfrm>
              <a:prstGeom prst="rect">
                <a:avLst/>
              </a:prstGeom>
            </p:spPr>
          </p:pic>
          <p:sp>
            <p:nvSpPr>
              <p:cNvPr id="23" name="CaixaDeTexto 22">
                <a:extLst>
                  <a:ext uri="{FF2B5EF4-FFF2-40B4-BE49-F238E27FC236}">
                    <a16:creationId xmlns:a16="http://schemas.microsoft.com/office/drawing/2014/main" id="{8EA11082-5EAB-40C7-A441-74287B97EB23}"/>
                  </a:ext>
                </a:extLst>
              </p:cNvPr>
              <p:cNvSpPr txBox="1"/>
              <p:nvPr/>
            </p:nvSpPr>
            <p:spPr>
              <a:xfrm>
                <a:off x="647525" y="2238525"/>
                <a:ext cx="16266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pt-BR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Placa ESP32</a:t>
                </a:r>
              </a:p>
            </p:txBody>
          </p:sp>
        </p:grpSp>
        <p:cxnSp>
          <p:nvCxnSpPr>
            <p:cNvPr id="27" name="Conector reto 26">
              <a:extLst>
                <a:ext uri="{FF2B5EF4-FFF2-40B4-BE49-F238E27FC236}">
                  <a16:creationId xmlns:a16="http://schemas.microsoft.com/office/drawing/2014/main" id="{8580E7FB-CD88-4943-8BDD-29EF53DB3504}"/>
                </a:ext>
              </a:extLst>
            </p:cNvPr>
            <p:cNvCxnSpPr>
              <a:cxnSpLocks/>
            </p:cNvCxnSpPr>
            <p:nvPr/>
          </p:nvCxnSpPr>
          <p:spPr>
            <a:xfrm>
              <a:off x="576792" y="5746806"/>
              <a:ext cx="1720089" cy="0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9" name="Conector reto 38">
              <a:extLst>
                <a:ext uri="{FF2B5EF4-FFF2-40B4-BE49-F238E27FC236}">
                  <a16:creationId xmlns:a16="http://schemas.microsoft.com/office/drawing/2014/main" id="{2ABF630C-AF9B-4AC1-8578-68CCB9953D45}"/>
                </a:ext>
              </a:extLst>
            </p:cNvPr>
            <p:cNvCxnSpPr>
              <a:cxnSpLocks/>
            </p:cNvCxnSpPr>
            <p:nvPr/>
          </p:nvCxnSpPr>
          <p:spPr>
            <a:xfrm>
              <a:off x="600791" y="2238525"/>
              <a:ext cx="1720089" cy="0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0A6FBA13-3740-4839-AE27-E26B03A78A60}"/>
              </a:ext>
            </a:extLst>
          </p:cNvPr>
          <p:cNvGrpSpPr/>
          <p:nvPr/>
        </p:nvGrpSpPr>
        <p:grpSpPr>
          <a:xfrm>
            <a:off x="7651487" y="4634097"/>
            <a:ext cx="3248478" cy="1788895"/>
            <a:chOff x="3225265" y="3888396"/>
            <a:chExt cx="3248478" cy="1788895"/>
          </a:xfrm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232367B0-0960-44A7-B5AA-6503D33E3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225265" y="4305500"/>
              <a:ext cx="3248478" cy="1371791"/>
            </a:xfrm>
            <a:prstGeom prst="rect">
              <a:avLst/>
            </a:prstGeom>
          </p:spPr>
        </p:pic>
        <p:cxnSp>
          <p:nvCxnSpPr>
            <p:cNvPr id="42" name="Conector reto 41">
              <a:extLst>
                <a:ext uri="{FF2B5EF4-FFF2-40B4-BE49-F238E27FC236}">
                  <a16:creationId xmlns:a16="http://schemas.microsoft.com/office/drawing/2014/main" id="{5D5D5851-8B2E-4520-AAF2-B20857E06AAB}"/>
                </a:ext>
              </a:extLst>
            </p:cNvPr>
            <p:cNvCxnSpPr>
              <a:cxnSpLocks/>
            </p:cNvCxnSpPr>
            <p:nvPr/>
          </p:nvCxnSpPr>
          <p:spPr>
            <a:xfrm>
              <a:off x="3225265" y="5677291"/>
              <a:ext cx="3248478" cy="0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4" name="Conector reto 43">
              <a:extLst>
                <a:ext uri="{FF2B5EF4-FFF2-40B4-BE49-F238E27FC236}">
                  <a16:creationId xmlns:a16="http://schemas.microsoft.com/office/drawing/2014/main" id="{D00E1E13-6795-404F-9A34-2551F5CD8788}"/>
                </a:ext>
              </a:extLst>
            </p:cNvPr>
            <p:cNvCxnSpPr>
              <a:cxnSpLocks/>
            </p:cNvCxnSpPr>
            <p:nvPr/>
          </p:nvCxnSpPr>
          <p:spPr>
            <a:xfrm>
              <a:off x="3225265" y="3918537"/>
              <a:ext cx="3248478" cy="0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98624C3D-9CFB-468D-A538-7A74F169DDE2}"/>
                </a:ext>
              </a:extLst>
            </p:cNvPr>
            <p:cNvSpPr txBox="1"/>
            <p:nvPr/>
          </p:nvSpPr>
          <p:spPr>
            <a:xfrm>
              <a:off x="3701699" y="3888396"/>
              <a:ext cx="25010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Photoresistor</a:t>
              </a:r>
              <a:r>
                <a:rPr lang="pt-BR" b="1" dirty="0">
                  <a:latin typeface="Arial" panose="020B0604020202020204" pitchFamily="34" charset="0"/>
                  <a:cs typeface="Arial" panose="020B0604020202020204" pitchFamily="34" charset="0"/>
                </a:rPr>
                <a:t> (LDR)</a:t>
              </a:r>
            </a:p>
          </p:txBody>
        </p:sp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E2460755-C228-4703-A38B-B397171424E8}"/>
              </a:ext>
            </a:extLst>
          </p:cNvPr>
          <p:cNvGrpSpPr/>
          <p:nvPr/>
        </p:nvGrpSpPr>
        <p:grpSpPr>
          <a:xfrm>
            <a:off x="2921036" y="3285086"/>
            <a:ext cx="1795644" cy="1073152"/>
            <a:chOff x="6985007" y="5105719"/>
            <a:chExt cx="1795644" cy="1073152"/>
          </a:xfrm>
        </p:grpSpPr>
        <p:pic>
          <p:nvPicPr>
            <p:cNvPr id="18" name="Imagem 17">
              <a:extLst>
                <a:ext uri="{FF2B5EF4-FFF2-40B4-BE49-F238E27FC236}">
                  <a16:creationId xmlns:a16="http://schemas.microsoft.com/office/drawing/2014/main" id="{1A510E8C-3DF8-4A56-B1C6-2295BA8605C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098752" y="5721607"/>
              <a:ext cx="1314633" cy="457264"/>
            </a:xfrm>
            <a:prstGeom prst="rect">
              <a:avLst/>
            </a:prstGeom>
          </p:spPr>
        </p:pic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32EDB9FD-F9C9-4AC5-B266-CCFBC05F4BDA}"/>
                </a:ext>
              </a:extLst>
            </p:cNvPr>
            <p:cNvSpPr txBox="1"/>
            <p:nvPr/>
          </p:nvSpPr>
          <p:spPr>
            <a:xfrm>
              <a:off x="6985007" y="5105719"/>
              <a:ext cx="179564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b="1" dirty="0">
                  <a:latin typeface="Arial" panose="020B0604020202020204" pitchFamily="34" charset="0"/>
                  <a:cs typeface="Arial" panose="020B0604020202020204" pitchFamily="34" charset="0"/>
                </a:rPr>
                <a:t>Resistor </a:t>
              </a:r>
            </a:p>
            <a:p>
              <a:pPr algn="just"/>
              <a:r>
                <a:rPr lang="pt-BR" b="1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r>
                <a:rPr lang="pt-BR" b="1" i="0" dirty="0">
                  <a:effectLst/>
                  <a:latin typeface="Google Sans"/>
                </a:rPr>
                <a:t>k</a:t>
              </a:r>
              <a:r>
                <a:rPr lang="el-GR" b="1" i="0" dirty="0">
                  <a:effectLst/>
                  <a:latin typeface="Google Sans"/>
                </a:rPr>
                <a:t>Ω</a:t>
              </a:r>
              <a:r>
                <a:rPr lang="pt-BR" b="1" i="0" dirty="0">
                  <a:effectLst/>
                  <a:latin typeface="Google Sans"/>
                </a:rPr>
                <a:t> </a:t>
              </a:r>
              <a:r>
                <a:rPr lang="pt-BR" b="1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pt-BR" b="1" i="0" dirty="0" err="1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quilohm</a:t>
              </a:r>
              <a:r>
                <a:rPr lang="pt-BR" b="1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  <a:r>
                <a:rPr lang="el-GR" b="1" i="0" dirty="0">
                  <a:effectLst/>
                  <a:latin typeface="Arial" panose="020B0604020202020204" pitchFamily="34" charset="0"/>
                  <a:cs typeface="Arial" panose="020B0604020202020204" pitchFamily="34" charset="0"/>
                </a:rPr>
                <a:t> </a:t>
              </a:r>
              <a:endParaRPr lang="pt-BR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0" name="Conector reto 49">
              <a:extLst>
                <a:ext uri="{FF2B5EF4-FFF2-40B4-BE49-F238E27FC236}">
                  <a16:creationId xmlns:a16="http://schemas.microsoft.com/office/drawing/2014/main" id="{709AA297-15BC-4261-8E38-FEC209E40250}"/>
                </a:ext>
              </a:extLst>
            </p:cNvPr>
            <p:cNvCxnSpPr>
              <a:cxnSpLocks/>
            </p:cNvCxnSpPr>
            <p:nvPr/>
          </p:nvCxnSpPr>
          <p:spPr>
            <a:xfrm>
              <a:off x="7098752" y="6178871"/>
              <a:ext cx="1337681" cy="0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F39FD586-94FE-493F-97C8-C63CA602F03E}"/>
              </a:ext>
            </a:extLst>
          </p:cNvPr>
          <p:cNvGrpSpPr/>
          <p:nvPr/>
        </p:nvGrpSpPr>
        <p:grpSpPr>
          <a:xfrm>
            <a:off x="3087226" y="5086053"/>
            <a:ext cx="3871296" cy="1102765"/>
            <a:chOff x="8932586" y="4903591"/>
            <a:chExt cx="3871296" cy="1102765"/>
          </a:xfrm>
        </p:grpSpPr>
        <p:grpSp>
          <p:nvGrpSpPr>
            <p:cNvPr id="57" name="Agrupar 56">
              <a:extLst>
                <a:ext uri="{FF2B5EF4-FFF2-40B4-BE49-F238E27FC236}">
                  <a16:creationId xmlns:a16="http://schemas.microsoft.com/office/drawing/2014/main" id="{50BAB75E-4908-43FD-A181-B7F427295E4D}"/>
                </a:ext>
              </a:extLst>
            </p:cNvPr>
            <p:cNvGrpSpPr/>
            <p:nvPr/>
          </p:nvGrpSpPr>
          <p:grpSpPr>
            <a:xfrm>
              <a:off x="8932586" y="4903591"/>
              <a:ext cx="3871296" cy="1087383"/>
              <a:chOff x="8984431" y="3964458"/>
              <a:chExt cx="3871296" cy="1087383"/>
            </a:xfrm>
          </p:grpSpPr>
          <p:pic>
            <p:nvPicPr>
              <p:cNvPr id="6" name="Imagem 5">
                <a:extLst>
                  <a:ext uri="{FF2B5EF4-FFF2-40B4-BE49-F238E27FC236}">
                    <a16:creationId xmlns:a16="http://schemas.microsoft.com/office/drawing/2014/main" id="{0FABBBD3-C7C7-4D92-9BD0-68862F3B85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984431" y="3964458"/>
                <a:ext cx="1337617" cy="1087383"/>
              </a:xfrm>
              <a:prstGeom prst="rect">
                <a:avLst/>
              </a:prstGeom>
            </p:spPr>
          </p:pic>
          <p:sp>
            <p:nvSpPr>
              <p:cNvPr id="54" name="CaixaDeTexto 53">
                <a:extLst>
                  <a:ext uri="{FF2B5EF4-FFF2-40B4-BE49-F238E27FC236}">
                    <a16:creationId xmlns:a16="http://schemas.microsoft.com/office/drawing/2014/main" id="{7CF34F63-7078-424A-BDBF-ABCCF663B5AF}"/>
                  </a:ext>
                </a:extLst>
              </p:cNvPr>
              <p:cNvSpPr txBox="1"/>
              <p:nvPr/>
            </p:nvSpPr>
            <p:spPr>
              <a:xfrm>
                <a:off x="10346657" y="4239152"/>
                <a:ext cx="250907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0" dirty="0" err="1">
                    <a:solidFill>
                      <a:srgbClr val="1C1E2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Módulo</a:t>
                </a:r>
                <a:r>
                  <a:rPr lang="en-US" b="1" i="0" dirty="0">
                    <a:solidFill>
                      <a:srgbClr val="1C1E2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RTC DS1307</a:t>
                </a:r>
              </a:p>
              <a:p>
                <a:r>
                  <a:rPr lang="en-US" b="1" i="0" dirty="0">
                    <a:solidFill>
                      <a:srgbClr val="1C1E2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(Real Time Clock) </a:t>
                </a:r>
                <a:endParaRPr lang="pt-BR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55" name="Conector reto 54">
              <a:extLst>
                <a:ext uri="{FF2B5EF4-FFF2-40B4-BE49-F238E27FC236}">
                  <a16:creationId xmlns:a16="http://schemas.microsoft.com/office/drawing/2014/main" id="{FF0B0BD9-F566-4470-B8F9-FC6DB59F1D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32586" y="5990974"/>
              <a:ext cx="3871296" cy="15382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C1ABB560-44F7-4134-903C-8951139DC080}"/>
              </a:ext>
            </a:extLst>
          </p:cNvPr>
          <p:cNvGrpSpPr/>
          <p:nvPr/>
        </p:nvGrpSpPr>
        <p:grpSpPr>
          <a:xfrm>
            <a:off x="5184240" y="1035520"/>
            <a:ext cx="6732614" cy="2932335"/>
            <a:chOff x="5184240" y="1035520"/>
            <a:chExt cx="6732614" cy="2932335"/>
          </a:xfrm>
        </p:grpSpPr>
        <p:pic>
          <p:nvPicPr>
            <p:cNvPr id="20" name="Imagem 19">
              <a:extLst>
                <a:ext uri="{FF2B5EF4-FFF2-40B4-BE49-F238E27FC236}">
                  <a16:creationId xmlns:a16="http://schemas.microsoft.com/office/drawing/2014/main" id="{24450D48-BE0A-431C-892B-2E1AC9AACC2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184240" y="1035520"/>
              <a:ext cx="4582164" cy="2810267"/>
            </a:xfrm>
            <a:prstGeom prst="rect">
              <a:avLst/>
            </a:prstGeom>
          </p:spPr>
        </p:pic>
        <p:cxnSp>
          <p:nvCxnSpPr>
            <p:cNvPr id="59" name="Conector reto 58">
              <a:extLst>
                <a:ext uri="{FF2B5EF4-FFF2-40B4-BE49-F238E27FC236}">
                  <a16:creationId xmlns:a16="http://schemas.microsoft.com/office/drawing/2014/main" id="{E09A2E8F-A2E9-4AA8-82D2-49B0AB853810}"/>
                </a:ext>
              </a:extLst>
            </p:cNvPr>
            <p:cNvCxnSpPr>
              <a:cxnSpLocks/>
            </p:cNvCxnSpPr>
            <p:nvPr/>
          </p:nvCxnSpPr>
          <p:spPr>
            <a:xfrm>
              <a:off x="5184240" y="3845787"/>
              <a:ext cx="6688748" cy="0"/>
            </a:xfrm>
            <a:prstGeom prst="line">
              <a:avLst/>
            </a:prstGeom>
            <a:ln/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54B7B5E4-62F2-42D3-BE5D-CA500A4A71DE}"/>
                </a:ext>
              </a:extLst>
            </p:cNvPr>
            <p:cNvSpPr txBox="1"/>
            <p:nvPr/>
          </p:nvSpPr>
          <p:spPr>
            <a:xfrm>
              <a:off x="9849413" y="3044525"/>
              <a:ext cx="206744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pt-BR" b="1" dirty="0">
                  <a:latin typeface="Arial" panose="020B0604020202020204" pitchFamily="34" charset="0"/>
                  <a:cs typeface="Arial" panose="020B0604020202020204" pitchFamily="34" charset="0"/>
                </a:rPr>
                <a:t>Display Touch </a:t>
              </a:r>
            </a:p>
            <a:p>
              <a:pPr algn="just"/>
              <a:r>
                <a:rPr lang="pt-BR" b="1" dirty="0">
                  <a:latin typeface="Arial" panose="020B0604020202020204" pitchFamily="34" charset="0"/>
                  <a:cs typeface="Arial" panose="020B0604020202020204" pitchFamily="34" charset="0"/>
                </a:rPr>
                <a:t>ILI9341 240x320</a:t>
              </a:r>
            </a:p>
            <a:p>
              <a:pPr algn="just"/>
              <a:endParaRPr lang="pt-BR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3" name="Retângulo 62">
            <a:extLst>
              <a:ext uri="{FF2B5EF4-FFF2-40B4-BE49-F238E27FC236}">
                <a16:creationId xmlns:a16="http://schemas.microsoft.com/office/drawing/2014/main" id="{1B41C456-223B-4B6E-AC9C-EF28CB217A2C}"/>
              </a:ext>
            </a:extLst>
          </p:cNvPr>
          <p:cNvSpPr/>
          <p:nvPr/>
        </p:nvSpPr>
        <p:spPr>
          <a:xfrm>
            <a:off x="0" y="6763871"/>
            <a:ext cx="12192000" cy="94129"/>
          </a:xfrm>
          <a:prstGeom prst="rect">
            <a:avLst/>
          </a:prstGeom>
          <a:solidFill>
            <a:srgbClr val="7A8C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9858943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02C88E81-0D9E-4FA6-AFFF-CB229403975F}"/>
              </a:ext>
            </a:extLst>
          </p:cNvPr>
          <p:cNvSpPr/>
          <p:nvPr/>
        </p:nvSpPr>
        <p:spPr>
          <a:xfrm>
            <a:off x="443752" y="1896035"/>
            <a:ext cx="11308977" cy="4961965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9216AD9-D9E3-465A-9B51-CF38A3FC3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07761"/>
            <a:ext cx="9603275" cy="743872"/>
          </a:xfrm>
        </p:spPr>
        <p:txBody>
          <a:bodyPr>
            <a:normAutofit/>
          </a:bodyPr>
          <a:lstStyle/>
          <a:p>
            <a:r>
              <a:rPr lang="pt-BR" sz="3200" b="1" dirty="0">
                <a:latin typeface="Arial" panose="020B0604020202020204" pitchFamily="34" charset="0"/>
                <a:cs typeface="Arial" panose="020B0604020202020204" pitchFamily="34" charset="0"/>
              </a:rPr>
              <a:t>Circuito SIMULADO</a:t>
            </a:r>
            <a:endParaRPr lang="pt-BR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5B1802F-8EC9-4F16-8587-497A259B0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063" y="1896035"/>
            <a:ext cx="7271874" cy="4961965"/>
          </a:xfrm>
          <a:prstGeom prst="rect">
            <a:avLst/>
          </a:prstGeom>
          <a:effectLst/>
        </p:spPr>
      </p:pic>
      <p:pic>
        <p:nvPicPr>
          <p:cNvPr id="11" name="Espaço Reservado para Conteúdo 7">
            <a:extLst>
              <a:ext uri="{FF2B5EF4-FFF2-40B4-BE49-F238E27FC236}">
                <a16:creationId xmlns:a16="http://schemas.microsoft.com/office/drawing/2014/main" id="{7446EC4B-3DC5-422E-8C8C-2BC9379457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4231">
            <a:off x="10225103" y="394931"/>
            <a:ext cx="1535685" cy="1541312"/>
          </a:xfr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009DFD50-170D-4DE5-80EB-602805CDEA42}"/>
              </a:ext>
            </a:extLst>
          </p:cNvPr>
          <p:cNvSpPr/>
          <p:nvPr/>
        </p:nvSpPr>
        <p:spPr>
          <a:xfrm>
            <a:off x="0" y="6763870"/>
            <a:ext cx="12192000" cy="94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B0CB8D23-0DAF-48E5-B205-68DA31B2A77A}"/>
              </a:ext>
            </a:extLst>
          </p:cNvPr>
          <p:cNvSpPr txBox="1"/>
          <p:nvPr/>
        </p:nvSpPr>
        <p:spPr>
          <a:xfrm>
            <a:off x="6256020" y="3336667"/>
            <a:ext cx="445770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b="1" dirty="0">
                <a:solidFill>
                  <a:srgbClr val="FF0000"/>
                </a:solidFill>
                <a:highlight>
                  <a:srgbClr val="FFFFFF"/>
                </a:highlight>
              </a:rPr>
              <a:t>VCC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7F3D45CB-2DCC-446C-8C3B-81B2749910D6}"/>
              </a:ext>
            </a:extLst>
          </p:cNvPr>
          <p:cNvSpPr txBox="1"/>
          <p:nvPr/>
        </p:nvSpPr>
        <p:spPr>
          <a:xfrm>
            <a:off x="6254043" y="3429000"/>
            <a:ext cx="37382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" b="1" dirty="0">
                <a:highlight>
                  <a:srgbClr val="FFFFFF"/>
                </a:highlight>
              </a:rPr>
              <a:t>GND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2ACE296C-BC9B-4F3B-892B-1CD84882FA20}"/>
              </a:ext>
            </a:extLst>
          </p:cNvPr>
          <p:cNvSpPr txBox="1"/>
          <p:nvPr/>
        </p:nvSpPr>
        <p:spPr>
          <a:xfrm>
            <a:off x="6254043" y="3521333"/>
            <a:ext cx="29046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" b="1" dirty="0">
                <a:solidFill>
                  <a:srgbClr val="00B0F0"/>
                </a:solidFill>
                <a:highlight>
                  <a:srgbClr val="FFFFFF"/>
                </a:highlight>
              </a:rPr>
              <a:t>CS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03156DF2-0DDD-4FDE-97B2-A8DB6A83F3ED}"/>
              </a:ext>
            </a:extLst>
          </p:cNvPr>
          <p:cNvSpPr txBox="1"/>
          <p:nvPr/>
        </p:nvSpPr>
        <p:spPr>
          <a:xfrm>
            <a:off x="6254043" y="3613666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" b="1" dirty="0">
                <a:solidFill>
                  <a:srgbClr val="00B0F0"/>
                </a:solidFill>
                <a:highlight>
                  <a:srgbClr val="FFFFFF"/>
                </a:highlight>
              </a:rPr>
              <a:t>RST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87F85DF4-CC97-4DB9-B1D6-5AD3CF5660BC}"/>
              </a:ext>
            </a:extLst>
          </p:cNvPr>
          <p:cNvSpPr txBox="1"/>
          <p:nvPr/>
        </p:nvSpPr>
        <p:spPr>
          <a:xfrm>
            <a:off x="6254043" y="3718884"/>
            <a:ext cx="32573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" b="1" dirty="0">
                <a:solidFill>
                  <a:srgbClr val="00B0F0"/>
                </a:solidFill>
                <a:highlight>
                  <a:srgbClr val="FFFFFF"/>
                </a:highlight>
              </a:rPr>
              <a:t>D/C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EAEC058-4F22-4866-B846-094F20AD6CA0}"/>
              </a:ext>
            </a:extLst>
          </p:cNvPr>
          <p:cNvSpPr txBox="1"/>
          <p:nvPr/>
        </p:nvSpPr>
        <p:spPr>
          <a:xfrm>
            <a:off x="6254043" y="3824102"/>
            <a:ext cx="3914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" b="1" dirty="0">
                <a:solidFill>
                  <a:srgbClr val="00B0F0"/>
                </a:solidFill>
                <a:highlight>
                  <a:srgbClr val="FFFFFF"/>
                </a:highlight>
              </a:rPr>
              <a:t>MOSI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E0FC44B0-70C0-4D59-91C6-593FEBDA3151}"/>
              </a:ext>
            </a:extLst>
          </p:cNvPr>
          <p:cNvSpPr txBox="1"/>
          <p:nvPr/>
        </p:nvSpPr>
        <p:spPr>
          <a:xfrm>
            <a:off x="6254043" y="3916435"/>
            <a:ext cx="3465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" b="1" dirty="0">
                <a:solidFill>
                  <a:srgbClr val="00B0F0"/>
                </a:solidFill>
                <a:highlight>
                  <a:srgbClr val="FFFFFF"/>
                </a:highlight>
              </a:rPr>
              <a:t>SCK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598E07A7-F7C8-42AB-93D7-95F863AC7AD4}"/>
              </a:ext>
            </a:extLst>
          </p:cNvPr>
          <p:cNvSpPr txBox="1"/>
          <p:nvPr/>
        </p:nvSpPr>
        <p:spPr>
          <a:xfrm>
            <a:off x="6254043" y="4008077"/>
            <a:ext cx="34176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" b="1" dirty="0">
                <a:solidFill>
                  <a:srgbClr val="FFFF00"/>
                </a:solidFill>
                <a:highlight>
                  <a:srgbClr val="FFFFFF"/>
                </a:highlight>
              </a:rPr>
              <a:t>LED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A62778B5-EE0D-4D6E-A1D8-AFB9823F9D54}"/>
              </a:ext>
            </a:extLst>
          </p:cNvPr>
          <p:cNvSpPr txBox="1"/>
          <p:nvPr/>
        </p:nvSpPr>
        <p:spPr>
          <a:xfrm>
            <a:off x="6259560" y="4098682"/>
            <a:ext cx="3914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" b="1" dirty="0">
                <a:solidFill>
                  <a:srgbClr val="00B0F0"/>
                </a:solidFill>
                <a:highlight>
                  <a:srgbClr val="FFFFFF"/>
                </a:highlight>
              </a:rPr>
              <a:t>MISO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307CCB70-F666-47D5-B84E-34B35333CC27}"/>
              </a:ext>
            </a:extLst>
          </p:cNvPr>
          <p:cNvSpPr txBox="1"/>
          <p:nvPr/>
        </p:nvSpPr>
        <p:spPr>
          <a:xfrm>
            <a:off x="6256020" y="4188596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" b="1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</a:rPr>
              <a:t>SCL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3A0FFF10-64E1-4D4B-A375-BABF11A562DF}"/>
              </a:ext>
            </a:extLst>
          </p:cNvPr>
          <p:cNvSpPr txBox="1"/>
          <p:nvPr/>
        </p:nvSpPr>
        <p:spPr>
          <a:xfrm>
            <a:off x="6260455" y="4278510"/>
            <a:ext cx="3513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" b="1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</a:rPr>
              <a:t>SDA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C0C04BCA-C3A0-4510-8B96-C8D2DAD9E375}"/>
              </a:ext>
            </a:extLst>
          </p:cNvPr>
          <p:cNvSpPr txBox="1"/>
          <p:nvPr/>
        </p:nvSpPr>
        <p:spPr>
          <a:xfrm>
            <a:off x="7751373" y="6012859"/>
            <a:ext cx="31290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" b="1" dirty="0">
                <a:solidFill>
                  <a:srgbClr val="00B050"/>
                </a:solidFill>
                <a:highlight>
                  <a:srgbClr val="FFFFFF"/>
                </a:highlight>
              </a:rPr>
              <a:t>DO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B9930C3E-9D66-44AC-B3DB-0AABC38121ED}"/>
              </a:ext>
            </a:extLst>
          </p:cNvPr>
          <p:cNvSpPr txBox="1"/>
          <p:nvPr/>
        </p:nvSpPr>
        <p:spPr>
          <a:xfrm>
            <a:off x="7752174" y="6105192"/>
            <a:ext cx="31130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" b="1" dirty="0">
                <a:solidFill>
                  <a:srgbClr val="00B050"/>
                </a:solidFill>
                <a:highlight>
                  <a:srgbClr val="FFFFFF"/>
                </a:highlight>
              </a:rPr>
              <a:t>AO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2276A273-ED05-42C2-8032-EF7E39F593F8}"/>
              </a:ext>
            </a:extLst>
          </p:cNvPr>
          <p:cNvSpPr txBox="1"/>
          <p:nvPr/>
        </p:nvSpPr>
        <p:spPr>
          <a:xfrm>
            <a:off x="7750572" y="5920526"/>
            <a:ext cx="37382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" b="1" dirty="0">
                <a:highlight>
                  <a:srgbClr val="FFFFFF"/>
                </a:highlight>
              </a:rPr>
              <a:t>GND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2E12B3D1-F7B4-4191-88CE-892B5D0E8C45}"/>
              </a:ext>
            </a:extLst>
          </p:cNvPr>
          <p:cNvSpPr txBox="1"/>
          <p:nvPr/>
        </p:nvSpPr>
        <p:spPr>
          <a:xfrm>
            <a:off x="7750572" y="5828192"/>
            <a:ext cx="35939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" b="1" dirty="0">
                <a:solidFill>
                  <a:srgbClr val="FF0000"/>
                </a:solidFill>
                <a:highlight>
                  <a:srgbClr val="FFFFFF"/>
                </a:highlight>
              </a:rPr>
              <a:t>VCC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8B5AC8EA-3957-4DCB-A0AE-163D8D917E00}"/>
              </a:ext>
            </a:extLst>
          </p:cNvPr>
          <p:cNvSpPr txBox="1"/>
          <p:nvPr/>
        </p:nvSpPr>
        <p:spPr>
          <a:xfrm>
            <a:off x="3597672" y="5735859"/>
            <a:ext cx="37382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" b="1" dirty="0">
                <a:highlight>
                  <a:srgbClr val="FFFFFF"/>
                </a:highlight>
              </a:rPr>
              <a:t>GND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BB58DFF9-3FC6-4317-884F-E9A7D480B6CF}"/>
              </a:ext>
            </a:extLst>
          </p:cNvPr>
          <p:cNvSpPr txBox="1"/>
          <p:nvPr/>
        </p:nvSpPr>
        <p:spPr>
          <a:xfrm>
            <a:off x="3594990" y="5828424"/>
            <a:ext cx="35939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" b="1" dirty="0">
                <a:solidFill>
                  <a:srgbClr val="FF0000"/>
                </a:solidFill>
                <a:highlight>
                  <a:srgbClr val="FFFFFF"/>
                </a:highlight>
              </a:rPr>
              <a:t>VCC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3B32BD48-AB1F-4A29-ACB7-84FF165B9069}"/>
              </a:ext>
            </a:extLst>
          </p:cNvPr>
          <p:cNvSpPr txBox="1"/>
          <p:nvPr/>
        </p:nvSpPr>
        <p:spPr>
          <a:xfrm>
            <a:off x="3594189" y="5920526"/>
            <a:ext cx="35137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" b="1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</a:rPr>
              <a:t>SDA</a:t>
            </a:r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E488CEB9-5E29-47BB-97EA-E74486CD1FC1}"/>
              </a:ext>
            </a:extLst>
          </p:cNvPr>
          <p:cNvSpPr txBox="1"/>
          <p:nvPr/>
        </p:nvSpPr>
        <p:spPr>
          <a:xfrm>
            <a:off x="3593388" y="6012859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" b="1" dirty="0">
                <a:solidFill>
                  <a:schemeClr val="accent6">
                    <a:lumMod val="75000"/>
                  </a:schemeClr>
                </a:solidFill>
                <a:highlight>
                  <a:srgbClr val="FFFFFF"/>
                </a:highlight>
              </a:rPr>
              <a:t>SCL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D44A987C-59AF-45E0-BC61-979B6F28B150}"/>
              </a:ext>
            </a:extLst>
          </p:cNvPr>
          <p:cNvSpPr txBox="1"/>
          <p:nvPr/>
        </p:nvSpPr>
        <p:spPr>
          <a:xfrm>
            <a:off x="3575754" y="6115193"/>
            <a:ext cx="38824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" b="1" dirty="0">
                <a:solidFill>
                  <a:schemeClr val="tx1">
                    <a:lumMod val="50000"/>
                    <a:lumOff val="50000"/>
                  </a:schemeClr>
                </a:solidFill>
                <a:highlight>
                  <a:srgbClr val="FFFFFF"/>
                </a:highlight>
              </a:rPr>
              <a:t>SQW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4E8217DC-2DF7-4918-9550-E12467CAFB4D}"/>
              </a:ext>
            </a:extLst>
          </p:cNvPr>
          <p:cNvSpPr txBox="1"/>
          <p:nvPr/>
        </p:nvSpPr>
        <p:spPr>
          <a:xfrm>
            <a:off x="5725347" y="2703408"/>
            <a:ext cx="543739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" b="1" dirty="0">
                <a:highlight>
                  <a:srgbClr val="FFFFFF"/>
                </a:highlight>
              </a:rPr>
              <a:t>GND/VSS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2C1D19A3-3D2D-4268-BBCD-5FA8527313A8}"/>
              </a:ext>
            </a:extLst>
          </p:cNvPr>
          <p:cNvSpPr txBox="1"/>
          <p:nvPr/>
        </p:nvSpPr>
        <p:spPr>
          <a:xfrm>
            <a:off x="5895266" y="2809840"/>
            <a:ext cx="33695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" b="1" dirty="0">
                <a:solidFill>
                  <a:srgbClr val="7030A0"/>
                </a:solidFill>
                <a:highlight>
                  <a:srgbClr val="FFFFFF"/>
                </a:highlight>
              </a:rPr>
              <a:t>DIN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CC8BDDAE-5276-488A-B8E4-6B6410D411CC}"/>
              </a:ext>
            </a:extLst>
          </p:cNvPr>
          <p:cNvSpPr txBox="1"/>
          <p:nvPr/>
        </p:nvSpPr>
        <p:spPr>
          <a:xfrm>
            <a:off x="5948647" y="2914995"/>
            <a:ext cx="67319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b="1" dirty="0">
                <a:solidFill>
                  <a:srgbClr val="FF0000"/>
                </a:solidFill>
                <a:highlight>
                  <a:srgbClr val="FFFFFF"/>
                </a:highlight>
              </a:rPr>
              <a:t>VCC/VDD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1C6F2989-3738-4AEC-876E-C5C802F41493}"/>
              </a:ext>
            </a:extLst>
          </p:cNvPr>
          <p:cNvSpPr txBox="1"/>
          <p:nvPr/>
        </p:nvSpPr>
        <p:spPr>
          <a:xfrm>
            <a:off x="6243833" y="2591830"/>
            <a:ext cx="433132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600" b="1" dirty="0">
                <a:solidFill>
                  <a:srgbClr val="7030A0"/>
                </a:solidFill>
                <a:highlight>
                  <a:srgbClr val="FFFFFF"/>
                </a:highlight>
              </a:rPr>
              <a:t>DOUT</a:t>
            </a:r>
          </a:p>
        </p:txBody>
      </p:sp>
    </p:spTree>
    <p:extLst>
      <p:ext uri="{BB962C8B-B14F-4D97-AF65-F5344CB8AC3E}">
        <p14:creationId xmlns:p14="http://schemas.microsoft.com/office/powerpoint/2010/main" val="2737230865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216AD9-D9E3-465A-9B51-CF38A3FC39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907761"/>
            <a:ext cx="9603275" cy="743872"/>
          </a:xfrm>
        </p:spPr>
        <p:txBody>
          <a:bodyPr>
            <a:normAutofit/>
          </a:bodyPr>
          <a:lstStyle/>
          <a:p>
            <a:r>
              <a:rPr lang="pt-BR" sz="3200" dirty="0">
                <a:latin typeface="Arial" panose="020B0604020202020204" pitchFamily="34" charset="0"/>
                <a:cs typeface="Arial" panose="020B0604020202020204" pitchFamily="34" charset="0"/>
              </a:rPr>
              <a:t>Modelo físico: simulado 3d</a:t>
            </a:r>
          </a:p>
        </p:txBody>
      </p:sp>
      <p:pic>
        <p:nvPicPr>
          <p:cNvPr id="11" name="Espaço Reservado para Conteúdo 7">
            <a:extLst>
              <a:ext uri="{FF2B5EF4-FFF2-40B4-BE49-F238E27FC236}">
                <a16:creationId xmlns:a16="http://schemas.microsoft.com/office/drawing/2014/main" id="{7446EC4B-3DC5-422E-8C8C-2BC9379457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94231">
            <a:off x="10225103" y="394931"/>
            <a:ext cx="1535685" cy="1541312"/>
          </a:xfrm>
        </p:spPr>
      </p:pic>
      <p:sp>
        <p:nvSpPr>
          <p:cNvPr id="13" name="Retângulo 12">
            <a:extLst>
              <a:ext uri="{FF2B5EF4-FFF2-40B4-BE49-F238E27FC236}">
                <a16:creationId xmlns:a16="http://schemas.microsoft.com/office/drawing/2014/main" id="{009DFD50-170D-4DE5-80EB-602805CDEA42}"/>
              </a:ext>
            </a:extLst>
          </p:cNvPr>
          <p:cNvSpPr/>
          <p:nvPr/>
        </p:nvSpPr>
        <p:spPr>
          <a:xfrm>
            <a:off x="0" y="6763870"/>
            <a:ext cx="12192000" cy="941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0F65967-0BC4-431A-AB97-B40920792FFC}"/>
              </a:ext>
            </a:extLst>
          </p:cNvPr>
          <p:cNvSpPr/>
          <p:nvPr/>
        </p:nvSpPr>
        <p:spPr>
          <a:xfrm>
            <a:off x="0" y="6763871"/>
            <a:ext cx="12192000" cy="94129"/>
          </a:xfrm>
          <a:prstGeom prst="rect">
            <a:avLst/>
          </a:prstGeom>
          <a:solidFill>
            <a:srgbClr val="7A8C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100D1F1-E176-4D58-97B1-E845FED97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94" y="1928709"/>
            <a:ext cx="3595239" cy="446681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BEF13A7B-318D-46D7-B008-0E56B5F95A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4890" y="1928709"/>
            <a:ext cx="3600953" cy="442021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E759343D-8D03-464C-B11E-FE5931D307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0100" y="1928709"/>
            <a:ext cx="3133656" cy="442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698024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Agrupar 4">
            <a:extLst>
              <a:ext uri="{FF2B5EF4-FFF2-40B4-BE49-F238E27FC236}">
                <a16:creationId xmlns:a16="http://schemas.microsoft.com/office/drawing/2014/main" id="{F7646A4E-44C2-4029-8BE9-9ABA88923563}"/>
              </a:ext>
            </a:extLst>
          </p:cNvPr>
          <p:cNvGrpSpPr/>
          <p:nvPr/>
        </p:nvGrpSpPr>
        <p:grpSpPr>
          <a:xfrm>
            <a:off x="2484184" y="2281546"/>
            <a:ext cx="3861716" cy="1715363"/>
            <a:chOff x="2680436" y="331722"/>
            <a:chExt cx="3861716" cy="1715363"/>
          </a:xfrm>
        </p:grpSpPr>
        <p:sp>
          <p:nvSpPr>
            <p:cNvPr id="4" name="Balão de Pensamento: Nuvem 3">
              <a:extLst>
                <a:ext uri="{FF2B5EF4-FFF2-40B4-BE49-F238E27FC236}">
                  <a16:creationId xmlns:a16="http://schemas.microsoft.com/office/drawing/2014/main" id="{99E147C3-EBB0-4CD6-A1FC-359ED9FC938D}"/>
                </a:ext>
              </a:extLst>
            </p:cNvPr>
            <p:cNvSpPr/>
            <p:nvPr/>
          </p:nvSpPr>
          <p:spPr>
            <a:xfrm rot="20789627" flipH="1">
              <a:off x="2680436" y="331722"/>
              <a:ext cx="3861716" cy="1715363"/>
            </a:xfrm>
            <a:prstGeom prst="cloudCallout">
              <a:avLst/>
            </a:prstGeom>
            <a:solidFill>
              <a:srgbClr val="FFFFFF">
                <a:alpha val="50196"/>
              </a:srgbClr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BD40234-7032-47B1-99DE-AA0D95D90E33}"/>
                </a:ext>
              </a:extLst>
            </p:cNvPr>
            <p:cNvSpPr txBox="1"/>
            <p:nvPr/>
          </p:nvSpPr>
          <p:spPr>
            <a:xfrm>
              <a:off x="3328111" y="958572"/>
              <a:ext cx="208208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PERGUNTAS</a:t>
              </a:r>
            </a:p>
          </p:txBody>
        </p:sp>
        <p:pic>
          <p:nvPicPr>
            <p:cNvPr id="3" name="Gráfico 2" descr="Ponto de interrogação com preenchimento sólido">
              <a:extLst>
                <a:ext uri="{FF2B5EF4-FFF2-40B4-BE49-F238E27FC236}">
                  <a16:creationId xmlns:a16="http://schemas.microsoft.com/office/drawing/2014/main" id="{A9B6F45D-11E8-402A-A3DD-621E60F22D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59141" y="648128"/>
              <a:ext cx="914400" cy="914400"/>
            </a:xfrm>
            <a:prstGeom prst="rect">
              <a:avLst/>
            </a:prstGeom>
          </p:spPr>
        </p:pic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31A50708-6121-452B-BA97-4ABB45678140}"/>
              </a:ext>
            </a:extLst>
          </p:cNvPr>
          <p:cNvGrpSpPr/>
          <p:nvPr/>
        </p:nvGrpSpPr>
        <p:grpSpPr>
          <a:xfrm>
            <a:off x="8525435" y="4302369"/>
            <a:ext cx="3400995" cy="2297468"/>
            <a:chOff x="3079376" y="3912404"/>
            <a:chExt cx="3400995" cy="2297468"/>
          </a:xfrm>
        </p:grpSpPr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AD7CDB9A-5CCE-473B-B3DC-629932F78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79376" y="4545814"/>
              <a:ext cx="3400995" cy="1664058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6E906E20-F327-4AC2-BEE4-393A92048009}"/>
                </a:ext>
              </a:extLst>
            </p:cNvPr>
            <p:cNvSpPr txBox="1"/>
            <p:nvPr/>
          </p:nvSpPr>
          <p:spPr>
            <a:xfrm>
              <a:off x="3798759" y="3912404"/>
              <a:ext cx="2213002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OBRIGADA 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35401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Dividendo">
  <a:themeElements>
    <a:clrScheme name="Verde-azulado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1375</TotalTime>
  <Words>163</Words>
  <Application>Microsoft Office PowerPoint</Application>
  <PresentationFormat>Widescreen</PresentationFormat>
  <Paragraphs>62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8</vt:i4>
      </vt:variant>
    </vt:vector>
  </HeadingPairs>
  <TitlesOfParts>
    <vt:vector size="16" baseType="lpstr">
      <vt:lpstr>Google Sans</vt:lpstr>
      <vt:lpstr>Arial</vt:lpstr>
      <vt:lpstr>Century Gothic</vt:lpstr>
      <vt:lpstr>Gill Sans MT</vt:lpstr>
      <vt:lpstr>Wingdings 2</vt:lpstr>
      <vt:lpstr>Wingdings 3</vt:lpstr>
      <vt:lpstr>Fatia</vt:lpstr>
      <vt:lpstr>Dividendo</vt:lpstr>
      <vt:lpstr>Apresentação do PowerPoint</vt:lpstr>
      <vt:lpstr>SUMÁRIO</vt:lpstr>
      <vt:lpstr>Projeto: ESPELHO INTELIGENTE</vt:lpstr>
      <vt:lpstr>Esquematização e estrutura</vt:lpstr>
      <vt:lpstr>Componentes</vt:lpstr>
      <vt:lpstr>Circuito SIMULADO</vt:lpstr>
      <vt:lpstr>Modelo físico: simulado 3d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Beatrice Araújo</dc:creator>
  <cp:lastModifiedBy>Beatrice Araújo</cp:lastModifiedBy>
  <cp:revision>35</cp:revision>
  <dcterms:created xsi:type="dcterms:W3CDTF">2025-06-01T19:37:46Z</dcterms:created>
  <dcterms:modified xsi:type="dcterms:W3CDTF">2025-06-02T18:32:52Z</dcterms:modified>
</cp:coreProperties>
</file>