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553">
          <p15:clr>
            <a:srgbClr val="A4A3A4"/>
          </p15:clr>
        </p15:guide>
        <p15:guide id="4" pos="200">
          <p15:clr>
            <a:srgbClr val="A4A3A4"/>
          </p15:clr>
        </p15:guide>
        <p15:guide id="5" orient="horz" pos="1675">
          <p15:clr>
            <a:srgbClr val="A4A3A4"/>
          </p15:clr>
        </p15:guide>
        <p15:guide id="6" orient="horz" pos="3884">
          <p15:clr>
            <a:srgbClr val="A4A3A4"/>
          </p15:clr>
        </p15:guide>
        <p15:guide id="7" pos="5575">
          <p15:clr>
            <a:srgbClr val="A4A3A4"/>
          </p15:clr>
        </p15:guide>
        <p15:guide id="8" pos="5036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pos="320">
          <p15:clr>
            <a:srgbClr val="A4A3A4"/>
          </p15:clr>
        </p15:guide>
        <p15:guide id="11" orient="horz" pos="4145">
          <p15:clr>
            <a:srgbClr val="A4A3A4"/>
          </p15:clr>
        </p15:guide>
        <p15:guide id="12" orient="horz" pos="743">
          <p15:clr>
            <a:srgbClr val="A4A3A4"/>
          </p15:clr>
        </p15:guide>
        <p15:guide id="13" orient="horz" pos="3444">
          <p15:clr>
            <a:srgbClr val="A4A3A4"/>
          </p15:clr>
        </p15:guide>
        <p15:guide id="14" orient="horz" pos="2773">
          <p15:clr>
            <a:srgbClr val="A4A3A4"/>
          </p15:clr>
        </p15:guide>
        <p15:guide id="15" orient="horz" pos="4245">
          <p15:clr>
            <a:srgbClr val="A4A3A4"/>
          </p15:clr>
        </p15:guide>
        <p15:guide id="16" orient="horz" pos="1848">
          <p15:clr>
            <a:srgbClr val="A4A3A4"/>
          </p15:clr>
        </p15:guide>
        <p15:guide id="17" orient="horz" pos="4213">
          <p15:clr>
            <a:srgbClr val="A4A3A4"/>
          </p15:clr>
        </p15:guide>
        <p15:guide id="18" pos="4929">
          <p15:clr>
            <a:srgbClr val="A4A3A4"/>
          </p15:clr>
        </p15:guide>
        <p15:guide id="19" pos="327">
          <p15:clr>
            <a:srgbClr val="A4A3A4"/>
          </p15:clr>
        </p15:guide>
        <p15:guide id="20" pos="5661">
          <p15:clr>
            <a:srgbClr val="A4A3A4"/>
          </p15:clr>
        </p15:guide>
        <p15:guide id="21" pos="112">
          <p15:clr>
            <a:srgbClr val="A4A3A4"/>
          </p15:clr>
        </p15:guide>
        <p15:guide id="22" orient="horz" pos="1017">
          <p15:clr>
            <a:srgbClr val="A4A3A4"/>
          </p15:clr>
        </p15:guide>
        <p15:guide id="23" orient="horz" pos="2335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orient="horz" pos="2267">
          <p15:clr>
            <a:srgbClr val="A4A3A4"/>
          </p15:clr>
        </p15:guide>
        <p15:guide id="26" orient="horz" pos="645">
          <p15:clr>
            <a:srgbClr val="A4A3A4"/>
          </p15:clr>
        </p15:guide>
        <p15:guide id="27" orient="horz" pos="2299">
          <p15:clr>
            <a:srgbClr val="A4A3A4"/>
          </p15:clr>
        </p15:guide>
        <p15:guide id="28" orient="horz" pos="1379">
          <p15:clr>
            <a:srgbClr val="A4A3A4"/>
          </p15:clr>
        </p15:guide>
        <p15:guide id="29" orient="horz" pos="4003">
          <p15:clr>
            <a:srgbClr val="A4A3A4"/>
          </p15:clr>
        </p15:guide>
        <p15:guide id="30" orient="horz" pos="3710">
          <p15:clr>
            <a:srgbClr val="A4A3A4"/>
          </p15:clr>
        </p15:guide>
        <p15:guide id="31" orient="horz" pos="3499">
          <p15:clr>
            <a:srgbClr val="A4A3A4"/>
          </p15:clr>
        </p15:guide>
        <p15:guide id="32" orient="horz" pos="1893">
          <p15:clr>
            <a:srgbClr val="A4A3A4"/>
          </p15:clr>
        </p15:guide>
        <p15:guide id="33" pos="1479">
          <p15:clr>
            <a:srgbClr val="A4A3A4"/>
          </p15:clr>
        </p15:guide>
        <p15:guide id="34" pos="5663">
          <p15:clr>
            <a:srgbClr val="A4A3A4"/>
          </p15:clr>
        </p15:guide>
        <p15:guide id="35" pos="5204">
          <p15:clr>
            <a:srgbClr val="A4A3A4"/>
          </p15:clr>
        </p15:guide>
        <p15:guide id="36" pos="2135">
          <p15:clr>
            <a:srgbClr val="A4A3A4"/>
          </p15:clr>
        </p15:guide>
        <p15:guide id="37" pos="3861">
          <p15:clr>
            <a:srgbClr val="A4A3A4"/>
          </p15:clr>
        </p15:guide>
        <p15:guide id="38" pos="379">
          <p15:clr>
            <a:srgbClr val="A4A3A4"/>
          </p15:clr>
        </p15:guide>
        <p15:guide id="39" pos="1279">
          <p15:clr>
            <a:srgbClr val="A4A3A4"/>
          </p15:clr>
        </p15:guide>
        <p15:guide id="40" pos="1787">
          <p15:clr>
            <a:srgbClr val="A4A3A4"/>
          </p15:clr>
        </p15:guide>
        <p15:guide id="41" orient="horz" pos="732">
          <p15:clr>
            <a:srgbClr val="A4A3A4"/>
          </p15:clr>
        </p15:guide>
        <p15:guide id="42" orient="horz" pos="2965">
          <p15:clr>
            <a:srgbClr val="A4A3A4"/>
          </p15:clr>
        </p15:guide>
        <p15:guide id="43" orient="horz" pos="3782">
          <p15:clr>
            <a:srgbClr val="A4A3A4"/>
          </p15:clr>
        </p15:guide>
        <p15:guide id="44" orient="horz" pos="708">
          <p15:clr>
            <a:srgbClr val="A4A3A4"/>
          </p15:clr>
        </p15:guide>
        <p15:guide id="45" orient="horz" pos="3923">
          <p15:clr>
            <a:srgbClr val="A4A3A4"/>
          </p15:clr>
        </p15:guide>
        <p15:guide id="46" orient="horz" pos="563">
          <p15:clr>
            <a:srgbClr val="A4A3A4"/>
          </p15:clr>
        </p15:guide>
        <p15:guide id="47" orient="horz" pos="2593">
          <p15:clr>
            <a:srgbClr val="A4A3A4"/>
          </p15:clr>
        </p15:guide>
        <p15:guide id="48" orient="horz" pos="1710">
          <p15:clr>
            <a:srgbClr val="A4A3A4"/>
          </p15:clr>
        </p15:guide>
        <p15:guide id="49" orient="horz" pos="4225">
          <p15:clr>
            <a:srgbClr val="A4A3A4"/>
          </p15:clr>
        </p15:guide>
        <p15:guide id="50" orient="horz" pos="933">
          <p15:clr>
            <a:srgbClr val="A4A3A4"/>
          </p15:clr>
        </p15:guide>
        <p15:guide id="51" orient="horz" pos="2083">
          <p15:clr>
            <a:srgbClr val="A4A3A4"/>
          </p15:clr>
        </p15:guide>
        <p15:guide id="52" orient="horz" pos="671">
          <p15:clr>
            <a:srgbClr val="A4A3A4"/>
          </p15:clr>
        </p15:guide>
        <p15:guide id="53" orient="horz" pos="2279">
          <p15:clr>
            <a:srgbClr val="A4A3A4"/>
          </p15:clr>
        </p15:guide>
        <p15:guide id="54" orient="horz" pos="1711">
          <p15:clr>
            <a:srgbClr val="A4A3A4"/>
          </p15:clr>
        </p15:guide>
        <p15:guide id="55" orient="horz" pos="3133">
          <p15:clr>
            <a:srgbClr val="A4A3A4"/>
          </p15:clr>
        </p15:guide>
        <p15:guide id="56" orient="horz" pos="3740">
          <p15:clr>
            <a:srgbClr val="A4A3A4"/>
          </p15:clr>
        </p15:guide>
        <p15:guide id="57" orient="horz" pos="637">
          <p15:clr>
            <a:srgbClr val="A4A3A4"/>
          </p15:clr>
        </p15:guide>
        <p15:guide id="58" orient="horz" pos="897">
          <p15:clr>
            <a:srgbClr val="A4A3A4"/>
          </p15:clr>
        </p15:guide>
        <p15:guide id="59" pos="3091">
          <p15:clr>
            <a:srgbClr val="A4A3A4"/>
          </p15:clr>
        </p15:guide>
        <p15:guide id="60" pos="5395">
          <p15:clr>
            <a:srgbClr val="A4A3A4"/>
          </p15:clr>
        </p15:guide>
        <p15:guide id="61" pos="147">
          <p15:clr>
            <a:srgbClr val="A4A3A4"/>
          </p15:clr>
        </p15:guide>
        <p15:guide id="62" pos="5361">
          <p15:clr>
            <a:srgbClr val="A4A3A4"/>
          </p15:clr>
        </p15:guide>
        <p15:guide id="63" pos="111">
          <p15:clr>
            <a:srgbClr val="A4A3A4"/>
          </p15:clr>
        </p15:guide>
        <p15:guide id="64" pos="3845">
          <p15:clr>
            <a:srgbClr val="A4A3A4"/>
          </p15:clr>
        </p15:guide>
        <p15:guide id="65" pos="324">
          <p15:clr>
            <a:srgbClr val="A4A3A4"/>
          </p15:clr>
        </p15:guide>
        <p15:guide id="66" pos="1555">
          <p15:clr>
            <a:srgbClr val="A4A3A4"/>
          </p15:clr>
        </p15:guide>
        <p15:guide id="67" pos="1805">
          <p15:clr>
            <a:srgbClr val="A4A3A4"/>
          </p15:clr>
        </p15:guide>
        <p15:guide id="68" orient="horz" pos="3602">
          <p15:clr>
            <a:srgbClr val="A4A3A4"/>
          </p15:clr>
        </p15:guide>
        <p15:guide id="69" orient="horz" pos="3600">
          <p15:clr>
            <a:srgbClr val="A4A3A4"/>
          </p15:clr>
        </p15:guide>
        <p15:guide id="70" orient="horz" pos="3345">
          <p15:clr>
            <a:srgbClr val="A4A3A4"/>
          </p15:clr>
        </p15:guide>
        <p15:guide id="71" orient="horz" pos="3563">
          <p15:clr>
            <a:srgbClr val="A4A3A4"/>
          </p15:clr>
        </p15:guide>
        <p15:guide id="72" pos="465">
          <p15:clr>
            <a:srgbClr val="A4A3A4"/>
          </p15:clr>
        </p15:guide>
        <p15:guide id="73" pos="615">
          <p15:clr>
            <a:srgbClr val="A4A3A4"/>
          </p15:clr>
        </p15:guide>
        <p15:guide id="74" pos="879">
          <p15:clr>
            <a:srgbClr val="A4A3A4"/>
          </p15:clr>
        </p15:guide>
        <p15:guide id="75" pos="1451">
          <p15:clr>
            <a:srgbClr val="A4A3A4"/>
          </p15:clr>
        </p15:guide>
        <p15:guide id="76" orient="horz" pos="1620">
          <p15:clr>
            <a:srgbClr val="A4A3A4"/>
          </p15:clr>
        </p15:guide>
        <p15:guide id="77" orient="horz" pos="836">
          <p15:clr>
            <a:srgbClr val="A4A3A4"/>
          </p15:clr>
        </p15:guide>
        <p15:guide id="78" orient="horz" pos="1336">
          <p15:clr>
            <a:srgbClr val="A4A3A4"/>
          </p15:clr>
        </p15:guide>
        <p15:guide id="79" orient="horz" pos="1116">
          <p15:clr>
            <a:srgbClr val="A4A3A4"/>
          </p15:clr>
        </p15:guide>
        <p15:guide id="80" orient="horz" pos="2245">
          <p15:clr>
            <a:srgbClr val="A4A3A4"/>
          </p15:clr>
        </p15:guide>
        <p15:guide id="81" orient="horz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553" orient="horz"/>
        <p:guide pos="200"/>
        <p:guide pos="1675" orient="horz"/>
        <p:guide pos="3884" orient="horz"/>
        <p:guide pos="5575"/>
        <p:guide pos="5036"/>
        <p:guide pos="1680" orient="horz"/>
        <p:guide pos="320"/>
        <p:guide pos="4145" orient="horz"/>
        <p:guide pos="743" orient="horz"/>
        <p:guide pos="3444" orient="horz"/>
        <p:guide pos="2773" orient="horz"/>
        <p:guide pos="4245" orient="horz"/>
        <p:guide pos="1848" orient="horz"/>
        <p:guide pos="4213" orient="horz"/>
        <p:guide pos="4929"/>
        <p:guide pos="327"/>
        <p:guide pos="5661"/>
        <p:guide pos="112"/>
        <p:guide pos="1017" orient="horz"/>
        <p:guide pos="2335" orient="horz"/>
        <p:guide pos="1013" orient="horz"/>
        <p:guide pos="2267" orient="horz"/>
        <p:guide pos="645" orient="horz"/>
        <p:guide pos="2299" orient="horz"/>
        <p:guide pos="1379" orient="horz"/>
        <p:guide pos="4003" orient="horz"/>
        <p:guide pos="3710" orient="horz"/>
        <p:guide pos="3499" orient="horz"/>
        <p:guide pos="1893" orient="horz"/>
        <p:guide pos="1479"/>
        <p:guide pos="5663"/>
        <p:guide pos="5204"/>
        <p:guide pos="2135"/>
        <p:guide pos="3861"/>
        <p:guide pos="379"/>
        <p:guide pos="1279"/>
        <p:guide pos="1787"/>
        <p:guide pos="732" orient="horz"/>
        <p:guide pos="2965" orient="horz"/>
        <p:guide pos="3782" orient="horz"/>
        <p:guide pos="708" orient="horz"/>
        <p:guide pos="3923" orient="horz"/>
        <p:guide pos="563" orient="horz"/>
        <p:guide pos="2593" orient="horz"/>
        <p:guide pos="1710" orient="horz"/>
        <p:guide pos="4225" orient="horz"/>
        <p:guide pos="933" orient="horz"/>
        <p:guide pos="2083" orient="horz"/>
        <p:guide pos="671" orient="horz"/>
        <p:guide pos="2279" orient="horz"/>
        <p:guide pos="1711" orient="horz"/>
        <p:guide pos="3133" orient="horz"/>
        <p:guide pos="3740" orient="horz"/>
        <p:guide pos="637" orient="horz"/>
        <p:guide pos="897" orient="horz"/>
        <p:guide pos="3091"/>
        <p:guide pos="5395"/>
        <p:guide pos="147"/>
        <p:guide pos="5361"/>
        <p:guide pos="111"/>
        <p:guide pos="3845"/>
        <p:guide pos="324"/>
        <p:guide pos="1555"/>
        <p:guide pos="1805"/>
        <p:guide pos="3602" orient="horz"/>
        <p:guide pos="3600" orient="horz"/>
        <p:guide pos="3345" orient="horz"/>
        <p:guide pos="3563" orient="horz"/>
        <p:guide pos="465"/>
        <p:guide pos="615"/>
        <p:guide pos="879"/>
        <p:guide pos="1451"/>
        <p:guide pos="1620" orient="horz"/>
        <p:guide pos="836" orient="horz"/>
        <p:guide pos="1336" orient="horz"/>
        <p:guide pos="1116" orient="horz"/>
        <p:guide pos="2245" orient="horz"/>
        <p:guide pos="1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sposition personnalisée">
  <p:cSld name="8_Disposition personnalisé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07503" y="1442968"/>
            <a:ext cx="2088233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2375245" y="1442968"/>
            <a:ext cx="6659936" cy="5394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173752" y="325234"/>
            <a:ext cx="2857261" cy="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2">
  <p:cSld name="Intro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87339" y="452438"/>
            <a:ext cx="8570211" cy="578487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FE5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3672001" y="836713"/>
            <a:ext cx="4808612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036" y="2060849"/>
            <a:ext cx="1977781" cy="20264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8316416" y="6261546"/>
            <a:ext cx="652733" cy="55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3159" r="0" t="0"/>
          <a:stretch/>
        </p:blipFill>
        <p:spPr>
          <a:xfrm>
            <a:off x="1" y="823177"/>
            <a:ext cx="3797916" cy="23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3672001" y="295836"/>
            <a:ext cx="5194188" cy="5941477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4647600" y="865504"/>
            <a:ext cx="3886800" cy="4762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457099" y="1740173"/>
            <a:ext cx="2052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4165201" y="764704"/>
            <a:ext cx="5110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b="0" sz="4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verture de chapitre">
  <p:cSld name="Ouverture de chapitr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867146" y="367844"/>
            <a:ext cx="176463" cy="612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3159" r="0" t="0"/>
          <a:stretch/>
        </p:blipFill>
        <p:spPr>
          <a:xfrm>
            <a:off x="0" y="823177"/>
            <a:ext cx="4355976" cy="23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693138" y="4273201"/>
            <a:ext cx="4841263" cy="28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971600" y="1104977"/>
            <a:ext cx="85511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b="1" sz="10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▶"/>
              <a:defRPr sz="2800"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3672001" y="1213200"/>
            <a:ext cx="42124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693137" y="4048958"/>
            <a:ext cx="430531" cy="72390"/>
          </a:xfrm>
          <a:custGeom>
            <a:rect b="b" l="l" r="r" t="t"/>
            <a:pathLst>
              <a:path extrusionOk="0" h="72389" w="430529">
                <a:moveTo>
                  <a:pt x="0" y="71996"/>
                </a:moveTo>
                <a:lnTo>
                  <a:pt x="430402" y="71996"/>
                </a:lnTo>
                <a:lnTo>
                  <a:pt x="430402" y="0"/>
                </a:lnTo>
                <a:lnTo>
                  <a:pt x="0" y="0"/>
                </a:lnTo>
                <a:lnTo>
                  <a:pt x="0" y="71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">
  <p:cSld name="Contenu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1079501" y="1300164"/>
            <a:ext cx="7780543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2 colonnes">
  <p:cSld name="Contenu 2 colonne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1079501" y="1299601"/>
            <a:ext cx="7262599" cy="708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3" type="body"/>
          </p:nvPr>
        </p:nvSpPr>
        <p:spPr>
          <a:xfrm>
            <a:off x="4921599" y="2280253"/>
            <a:ext cx="34205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body"/>
          </p:nvPr>
        </p:nvSpPr>
        <p:spPr>
          <a:xfrm>
            <a:off x="1079501" y="2280253"/>
            <a:ext cx="34205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2 colonnes 2">
  <p:cSld name="Contenu 2 colonnes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391818" y="4922006"/>
            <a:ext cx="8336732" cy="990600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2214000" spcFirstLastPara="1" rIns="0" wrap="square" tIns="180000">
            <a:noAutofit/>
          </a:bodyPr>
          <a:lstStyle>
            <a:lvl1pPr indent="-228600" lvl="0" marL="457200" algn="l">
              <a:lnSpc>
                <a:spcPct val="149795"/>
              </a:lnSpc>
              <a:spcBef>
                <a:spcPts val="0"/>
              </a:spcBef>
              <a:spcAft>
                <a:spcPts val="0"/>
              </a:spcAft>
              <a:buClr>
                <a:srgbClr val="4C5052"/>
              </a:buClr>
              <a:buSzPts val="735"/>
              <a:buNone/>
              <a:defRPr sz="735">
                <a:solidFill>
                  <a:srgbClr val="4C505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3" type="body"/>
          </p:nvPr>
        </p:nvSpPr>
        <p:spPr>
          <a:xfrm>
            <a:off x="384228" y="1871947"/>
            <a:ext cx="3996337" cy="83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4" type="body"/>
          </p:nvPr>
        </p:nvSpPr>
        <p:spPr>
          <a:xfrm>
            <a:off x="4732213" y="1871945"/>
            <a:ext cx="4014361" cy="835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5" type="body"/>
          </p:nvPr>
        </p:nvSpPr>
        <p:spPr>
          <a:xfrm>
            <a:off x="384225" y="1239972"/>
            <a:ext cx="4002451" cy="374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5487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8"/>
              <a:buNone/>
              <a:defRPr b="1" sz="718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  <p:sp>
        <p:nvSpPr>
          <p:cNvPr id="146" name="Google Shape;146;p17"/>
          <p:cNvSpPr txBox="1"/>
          <p:nvPr>
            <p:ph idx="6" type="body"/>
          </p:nvPr>
        </p:nvSpPr>
        <p:spPr>
          <a:xfrm>
            <a:off x="4732213" y="1239971"/>
            <a:ext cx="4027563" cy="374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5487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8"/>
              <a:buNone/>
              <a:defRPr b="1" sz="718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  <p:sp>
        <p:nvSpPr>
          <p:cNvPr id="147" name="Google Shape;147;p17"/>
          <p:cNvSpPr txBox="1"/>
          <p:nvPr>
            <p:ph idx="7" type="body"/>
          </p:nvPr>
        </p:nvSpPr>
        <p:spPr>
          <a:xfrm>
            <a:off x="391817" y="4922006"/>
            <a:ext cx="1758755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4C5052"/>
              </a:buClr>
              <a:buSzPts val="1437"/>
              <a:buNone/>
              <a:defRPr b="1" sz="1437">
                <a:solidFill>
                  <a:srgbClr val="4C505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90"/>
              <a:buNone/>
              <a:defRPr b="1" sz="139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1"/>
              <a:buNone/>
              <a:defRPr b="1" sz="1251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12"/>
              <a:buNone/>
              <a:defRPr b="1" sz="1112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90"/>
              <a:buNone/>
              <a:defRPr b="1" sz="1112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12"/>
              <a:buNone/>
              <a:defRPr b="1" sz="1112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gue + Contenu ">
  <p:cSld name="Exergue + Contenu 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3672000" y="1281600"/>
            <a:ext cx="5188043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28956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body"/>
          </p:nvPr>
        </p:nvSpPr>
        <p:spPr>
          <a:xfrm>
            <a:off x="1080002" y="1316050"/>
            <a:ext cx="2268820" cy="23525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body"/>
          </p:nvPr>
        </p:nvSpPr>
        <p:spPr>
          <a:xfrm>
            <a:off x="1079501" y="3795709"/>
            <a:ext cx="2269321" cy="152932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onnes + image">
  <p:cSld name="2 colonnes + imag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3678613" y="1299600"/>
            <a:ext cx="23616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3" type="body"/>
          </p:nvPr>
        </p:nvSpPr>
        <p:spPr>
          <a:xfrm>
            <a:off x="1079500" y="1299600"/>
            <a:ext cx="2361600" cy="3462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9"/>
          <p:cNvSpPr/>
          <p:nvPr>
            <p:ph idx="4" type="pic"/>
          </p:nvPr>
        </p:nvSpPr>
        <p:spPr>
          <a:xfrm>
            <a:off x="6259514" y="1308099"/>
            <a:ext cx="2884487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encadré + image">
  <p:cSld name="Contenu + encadré + imag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1079500" y="4493479"/>
            <a:ext cx="2592389" cy="1900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1079500" y="1299600"/>
            <a:ext cx="2361600" cy="29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0"/>
          <p:cNvSpPr/>
          <p:nvPr>
            <p:ph idx="4" type="pic"/>
          </p:nvPr>
        </p:nvSpPr>
        <p:spPr>
          <a:xfrm>
            <a:off x="3671889" y="1308098"/>
            <a:ext cx="5188155" cy="50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Roadmap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013696" y="2169435"/>
            <a:ext cx="1711176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3" type="body"/>
          </p:nvPr>
        </p:nvSpPr>
        <p:spPr>
          <a:xfrm>
            <a:off x="1005668" y="5672204"/>
            <a:ext cx="7754107" cy="493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7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1"/>
              <a:buNone/>
              <a:defRPr b="1" i="1" sz="94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4" type="body"/>
          </p:nvPr>
        </p:nvSpPr>
        <p:spPr>
          <a:xfrm>
            <a:off x="122192" y="2176956"/>
            <a:ext cx="775416" cy="153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8"/>
              <a:buNone/>
              <a:defRPr b="1" i="0" sz="838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/>
          <p:nvPr>
            <p:ph idx="5" type="body"/>
          </p:nvPr>
        </p:nvSpPr>
        <p:spPr>
          <a:xfrm>
            <a:off x="1005667" y="1090506"/>
            <a:ext cx="1935077" cy="956836"/>
          </a:xfrm>
          <a:prstGeom prst="homePlate">
            <a:avLst>
              <a:gd fmla="val 23811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6" type="body"/>
          </p:nvPr>
        </p:nvSpPr>
        <p:spPr>
          <a:xfrm>
            <a:off x="122192" y="3804327"/>
            <a:ext cx="775416" cy="173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8"/>
              <a:buNone/>
              <a:defRPr b="1" i="0" sz="838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1"/>
          <p:cNvSpPr/>
          <p:nvPr>
            <p:ph idx="7" type="body"/>
          </p:nvPr>
        </p:nvSpPr>
        <p:spPr>
          <a:xfrm>
            <a:off x="2822247" y="1099722"/>
            <a:ext cx="2167079" cy="956836"/>
          </a:xfrm>
          <a:prstGeom prst="chevron">
            <a:avLst>
              <a:gd fmla="val 2312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1"/>
          <p:cNvSpPr/>
          <p:nvPr>
            <p:ph idx="8" type="body"/>
          </p:nvPr>
        </p:nvSpPr>
        <p:spPr>
          <a:xfrm>
            <a:off x="4882722" y="1090506"/>
            <a:ext cx="2167079" cy="956836"/>
          </a:xfrm>
          <a:prstGeom prst="chevron">
            <a:avLst>
              <a:gd fmla="val 2312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1"/>
          <p:cNvSpPr/>
          <p:nvPr>
            <p:ph idx="9" type="body"/>
          </p:nvPr>
        </p:nvSpPr>
        <p:spPr>
          <a:xfrm>
            <a:off x="6943195" y="1090046"/>
            <a:ext cx="2048583" cy="956836"/>
          </a:xfrm>
          <a:prstGeom prst="chevron">
            <a:avLst>
              <a:gd fmla="val 21391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432000" spcFirstLastPara="1" rIns="0" wrap="square" tIns="144000">
            <a:noAutofit/>
          </a:bodyPr>
          <a:lstStyle>
            <a:lvl1pPr indent="-228600" lvl="0" marL="457200" algn="l">
              <a:lnSpc>
                <a:spcPct val="116666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26"/>
              <a:buNone/>
              <a:defRPr b="1" sz="1026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None/>
              <a:defRPr sz="83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61071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3" type="body"/>
          </p:nvPr>
        </p:nvSpPr>
        <p:spPr>
          <a:xfrm>
            <a:off x="2848424" y="2169434"/>
            <a:ext cx="1941977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4" type="body"/>
          </p:nvPr>
        </p:nvSpPr>
        <p:spPr>
          <a:xfrm>
            <a:off x="4910743" y="2169435"/>
            <a:ext cx="1908903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15" type="body"/>
          </p:nvPr>
        </p:nvSpPr>
        <p:spPr>
          <a:xfrm>
            <a:off x="6943196" y="2169435"/>
            <a:ext cx="1816579" cy="1535201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16" type="body"/>
          </p:nvPr>
        </p:nvSpPr>
        <p:spPr>
          <a:xfrm>
            <a:off x="1013697" y="3821526"/>
            <a:ext cx="1711177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17" type="body"/>
          </p:nvPr>
        </p:nvSpPr>
        <p:spPr>
          <a:xfrm>
            <a:off x="2848422" y="3821525"/>
            <a:ext cx="1942164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8" type="body"/>
          </p:nvPr>
        </p:nvSpPr>
        <p:spPr>
          <a:xfrm>
            <a:off x="4910743" y="3821526"/>
            <a:ext cx="1908903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9" type="body"/>
          </p:nvPr>
        </p:nvSpPr>
        <p:spPr>
          <a:xfrm>
            <a:off x="6943195" y="3821526"/>
            <a:ext cx="1816581" cy="171962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sz="718"/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position personnalisée">
  <p:cSld name="4_Disposition personnalisé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3059832" y="1322766"/>
            <a:ext cx="0" cy="48065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3568563" y="92778"/>
            <a:ext cx="1921933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2938829" y="80628"/>
            <a:ext cx="3265353" cy="1253972"/>
          </a:xfrm>
          <a:custGeom>
            <a:rect b="b" l="l" r="r" t="t"/>
            <a:pathLst>
              <a:path extrusionOk="0" h="1671962" w="1457424">
                <a:moveTo>
                  <a:pt x="1441450" y="37057"/>
                </a:moveTo>
                <a:lnTo>
                  <a:pt x="1441450" y="1671962"/>
                </a:lnTo>
                <a:lnTo>
                  <a:pt x="736699" y="1671962"/>
                </a:lnTo>
                <a:close/>
                <a:moveTo>
                  <a:pt x="1441450" y="0"/>
                </a:moveTo>
                <a:lnTo>
                  <a:pt x="1457424" y="0"/>
                </a:lnTo>
                <a:lnTo>
                  <a:pt x="1441450" y="37057"/>
                </a:lnTo>
                <a:close/>
                <a:moveTo>
                  <a:pt x="0" y="0"/>
                </a:moveTo>
                <a:lnTo>
                  <a:pt x="15974" y="0"/>
                </a:lnTo>
                <a:lnTo>
                  <a:pt x="736699" y="1671962"/>
                </a:lnTo>
                <a:lnTo>
                  <a:pt x="0" y="167196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8796" l="1449" r="3400" t="4622"/>
          <a:stretch/>
        </p:blipFill>
        <p:spPr>
          <a:xfrm>
            <a:off x="-1" y="6129300"/>
            <a:ext cx="9143993" cy="7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4519" y="1538790"/>
            <a:ext cx="2689290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3323862" y="1538790"/>
            <a:ext cx="5665621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154519" y="605368"/>
            <a:ext cx="3169343" cy="717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5724129" y="80628"/>
            <a:ext cx="3265353" cy="1253972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Google Shape;27;p3"/>
          <p:cNvSpPr txBox="1"/>
          <p:nvPr>
            <p:ph idx="5" type="body"/>
          </p:nvPr>
        </p:nvSpPr>
        <p:spPr>
          <a:xfrm>
            <a:off x="5782962" y="92777"/>
            <a:ext cx="3169343" cy="717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u="none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1256"/>
            <a:ext cx="1758929" cy="4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2">
  <p:cSld name="Roadmap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1739194" y="1306219"/>
            <a:ext cx="1600709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3" type="body"/>
          </p:nvPr>
        </p:nvSpPr>
        <p:spPr>
          <a:xfrm>
            <a:off x="1739194" y="954456"/>
            <a:ext cx="16007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2"/>
          <p:cNvSpPr/>
          <p:nvPr>
            <p:ph idx="4" type="body"/>
          </p:nvPr>
        </p:nvSpPr>
        <p:spPr>
          <a:xfrm rot="5400000">
            <a:off x="476932" y="1213513"/>
            <a:ext cx="1077232" cy="1262645"/>
          </a:xfrm>
          <a:prstGeom prst="homePlate">
            <a:avLst>
              <a:gd fmla="val 1097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5" name="Google Shape;205;p22"/>
          <p:cNvSpPr txBox="1"/>
          <p:nvPr/>
        </p:nvSpPr>
        <p:spPr>
          <a:xfrm>
            <a:off x="384219" y="1306207"/>
            <a:ext cx="1262645" cy="1018108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06" name="Google Shape;206;p22"/>
          <p:cNvSpPr/>
          <p:nvPr>
            <p:ph idx="5" type="body"/>
          </p:nvPr>
        </p:nvSpPr>
        <p:spPr>
          <a:xfrm rot="5400000">
            <a:off x="427245" y="2340433"/>
            <a:ext cx="1176604" cy="1262645"/>
          </a:xfrm>
          <a:prstGeom prst="chevron">
            <a:avLst>
              <a:gd fmla="val 1119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07" name="Google Shape;207;p22"/>
          <p:cNvSpPr txBox="1"/>
          <p:nvPr/>
        </p:nvSpPr>
        <p:spPr>
          <a:xfrm>
            <a:off x="384204" y="2515154"/>
            <a:ext cx="1262645" cy="913186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</p:txBody>
      </p:sp>
      <p:sp>
        <p:nvSpPr>
          <p:cNvPr id="208" name="Google Shape;208;p22"/>
          <p:cNvSpPr txBox="1"/>
          <p:nvPr>
            <p:ph idx="6" type="body"/>
          </p:nvPr>
        </p:nvSpPr>
        <p:spPr>
          <a:xfrm>
            <a:off x="3463452" y="954456"/>
            <a:ext cx="16007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7" type="body"/>
          </p:nvPr>
        </p:nvSpPr>
        <p:spPr>
          <a:xfrm>
            <a:off x="5186598" y="954456"/>
            <a:ext cx="1571953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8" type="body"/>
          </p:nvPr>
        </p:nvSpPr>
        <p:spPr>
          <a:xfrm>
            <a:off x="6880742" y="954456"/>
            <a:ext cx="1634609" cy="13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32696"/>
              </a:lnSpc>
              <a:spcBef>
                <a:spcPts val="0"/>
              </a:spcBef>
              <a:spcAft>
                <a:spcPts val="0"/>
              </a:spcAft>
              <a:buClr>
                <a:srgbClr val="55595C"/>
              </a:buClr>
              <a:buSzPts val="838"/>
              <a:buNone/>
              <a:defRPr b="1" i="0" sz="838" cap="none">
                <a:solidFill>
                  <a:srgbClr val="55595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C5052"/>
              </a:buClr>
              <a:buSzPts val="1700"/>
              <a:buNone/>
              <a:defRPr>
                <a:solidFill>
                  <a:srgbClr val="4C505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C5052"/>
              </a:buClr>
              <a:buSzPts val="1400"/>
              <a:buNone/>
              <a:defRPr>
                <a:solidFill>
                  <a:srgbClr val="4C505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rgbClr val="4C505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2"/>
          <p:cNvSpPr/>
          <p:nvPr>
            <p:ph idx="9" type="body"/>
          </p:nvPr>
        </p:nvSpPr>
        <p:spPr>
          <a:xfrm rot="5400000">
            <a:off x="386559" y="3524595"/>
            <a:ext cx="1257972" cy="1262645"/>
          </a:xfrm>
          <a:prstGeom prst="chevron">
            <a:avLst>
              <a:gd fmla="val 1119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12" name="Google Shape;212;p22"/>
          <p:cNvSpPr txBox="1"/>
          <p:nvPr/>
        </p:nvSpPr>
        <p:spPr>
          <a:xfrm>
            <a:off x="384214" y="3667729"/>
            <a:ext cx="1262645" cy="976337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13" name="Google Shape;213;p22"/>
          <p:cNvSpPr/>
          <p:nvPr>
            <p:ph idx="13" type="body"/>
          </p:nvPr>
        </p:nvSpPr>
        <p:spPr>
          <a:xfrm rot="5400000">
            <a:off x="336513" y="4816051"/>
            <a:ext cx="1358064" cy="1262645"/>
          </a:xfrm>
          <a:prstGeom prst="chevron">
            <a:avLst>
              <a:gd fmla="val 1103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120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14" name="Google Shape;214;p22"/>
          <p:cNvSpPr txBox="1"/>
          <p:nvPr/>
        </p:nvSpPr>
        <p:spPr>
          <a:xfrm>
            <a:off x="384209" y="4907610"/>
            <a:ext cx="1262645" cy="10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144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6"/>
              <a:buFont typeface="Arial"/>
              <a:buNone/>
            </a:pPr>
            <a:r>
              <a:rPr b="1" i="0" lang="fr-FR" sz="1026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TITRE BLOC</a:t>
            </a:r>
            <a:endParaRPr/>
          </a:p>
          <a:p>
            <a:pPr indent="0" lvl="1" marL="0" marR="0" rtl="0" algn="l">
              <a:lnSpc>
                <a:spcPct val="14284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38"/>
              <a:buFont typeface="Arial"/>
              <a:buNone/>
            </a:pPr>
            <a:r>
              <a:rPr b="1" i="0" lang="fr-FR" sz="838" u="sng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Deuxième niveau</a:t>
            </a:r>
            <a:endParaRPr/>
          </a:p>
        </p:txBody>
      </p:sp>
      <p:sp>
        <p:nvSpPr>
          <p:cNvPr id="215" name="Google Shape;215;p22"/>
          <p:cNvSpPr txBox="1"/>
          <p:nvPr>
            <p:ph idx="14" type="body"/>
          </p:nvPr>
        </p:nvSpPr>
        <p:spPr>
          <a:xfrm>
            <a:off x="3463452" y="1306219"/>
            <a:ext cx="1600709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5" type="body"/>
          </p:nvPr>
        </p:nvSpPr>
        <p:spPr>
          <a:xfrm>
            <a:off x="5187711" y="1306219"/>
            <a:ext cx="1570840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6" type="body"/>
          </p:nvPr>
        </p:nvSpPr>
        <p:spPr>
          <a:xfrm>
            <a:off x="6880741" y="1306219"/>
            <a:ext cx="1634608" cy="979302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7" type="body"/>
          </p:nvPr>
        </p:nvSpPr>
        <p:spPr>
          <a:xfrm>
            <a:off x="1737880" y="2388054"/>
            <a:ext cx="1600709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3342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5334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8" type="body"/>
          </p:nvPr>
        </p:nvSpPr>
        <p:spPr>
          <a:xfrm>
            <a:off x="3462138" y="2388054"/>
            <a:ext cx="1600709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9" type="body"/>
          </p:nvPr>
        </p:nvSpPr>
        <p:spPr>
          <a:xfrm>
            <a:off x="5186395" y="2388054"/>
            <a:ext cx="1570840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20" type="body"/>
          </p:nvPr>
        </p:nvSpPr>
        <p:spPr>
          <a:xfrm>
            <a:off x="6879427" y="2388054"/>
            <a:ext cx="1634608" cy="1040948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1" type="body"/>
          </p:nvPr>
        </p:nvSpPr>
        <p:spPr>
          <a:xfrm>
            <a:off x="1739194" y="3526932"/>
            <a:ext cx="1600709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22" type="body"/>
          </p:nvPr>
        </p:nvSpPr>
        <p:spPr>
          <a:xfrm>
            <a:off x="3463452" y="3526932"/>
            <a:ext cx="1600709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23" type="body"/>
          </p:nvPr>
        </p:nvSpPr>
        <p:spPr>
          <a:xfrm>
            <a:off x="5187711" y="3526932"/>
            <a:ext cx="1570840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4" type="body"/>
          </p:nvPr>
        </p:nvSpPr>
        <p:spPr>
          <a:xfrm>
            <a:off x="6880741" y="3526932"/>
            <a:ext cx="1634608" cy="1110356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25" type="body"/>
          </p:nvPr>
        </p:nvSpPr>
        <p:spPr>
          <a:xfrm>
            <a:off x="1739194" y="4768342"/>
            <a:ext cx="1600709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26" type="body"/>
          </p:nvPr>
        </p:nvSpPr>
        <p:spPr>
          <a:xfrm>
            <a:off x="3463452" y="4768342"/>
            <a:ext cx="1600709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27" type="body"/>
          </p:nvPr>
        </p:nvSpPr>
        <p:spPr>
          <a:xfrm>
            <a:off x="5187711" y="4768342"/>
            <a:ext cx="1570840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8" type="body"/>
          </p:nvPr>
        </p:nvSpPr>
        <p:spPr>
          <a:xfrm>
            <a:off x="6880741" y="4768342"/>
            <a:ext cx="1634608" cy="1175163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t" bIns="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18"/>
              <a:buNone/>
              <a:defRPr b="0" sz="718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18"/>
              <a:buNone/>
              <a:defRPr sz="718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18"/>
              <a:buNone/>
              <a:defRPr b="0" sz="718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exergue">
  <p:cSld name="Image + exergu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3"/>
          <p:cNvSpPr/>
          <p:nvPr>
            <p:ph idx="2" type="pic"/>
          </p:nvPr>
        </p:nvSpPr>
        <p:spPr>
          <a:xfrm>
            <a:off x="1079500" y="1308098"/>
            <a:ext cx="7780544" cy="508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3" type="body"/>
          </p:nvPr>
        </p:nvSpPr>
        <p:spPr>
          <a:xfrm>
            <a:off x="6267657" y="3458498"/>
            <a:ext cx="2592387" cy="23449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97"/>
              </a:buClr>
              <a:buSzPts val="2000"/>
              <a:buNone/>
              <a:defRPr>
                <a:solidFill>
                  <a:srgbClr val="494997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hiffres clés 1">
  <p:cSld name="Image + Chiffres clés 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1079500" y="444500"/>
            <a:ext cx="7780544" cy="594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0" name="Google Shape;240;p24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7153837" y="3016800"/>
            <a:ext cx="1706209" cy="235250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1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hiffres clés 2">
  <p:cSld name="Image + Chiffres clés 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>
            <p:ph idx="2" type="pic"/>
          </p:nvPr>
        </p:nvSpPr>
        <p:spPr>
          <a:xfrm>
            <a:off x="287337" y="444500"/>
            <a:ext cx="8572707" cy="594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7" name="Google Shape;247;p25"/>
          <p:cNvSpPr/>
          <p:nvPr/>
        </p:nvSpPr>
        <p:spPr>
          <a:xfrm>
            <a:off x="851647" y="295836"/>
            <a:ext cx="152400" cy="8426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7153837" y="3016800"/>
            <a:ext cx="1706209" cy="235250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1" anchor="ctr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exergue + Contenu">
  <p:cSld name="Image + exergue + Contenu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body"/>
          </p:nvPr>
        </p:nvSpPr>
        <p:spPr>
          <a:xfrm>
            <a:off x="3949200" y="2854800"/>
            <a:ext cx="4910843" cy="290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6"/>
          <p:cNvSpPr/>
          <p:nvPr>
            <p:ph idx="3" type="pic"/>
          </p:nvPr>
        </p:nvSpPr>
        <p:spPr>
          <a:xfrm>
            <a:off x="1079499" y="1308098"/>
            <a:ext cx="2592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4" type="body"/>
          </p:nvPr>
        </p:nvSpPr>
        <p:spPr>
          <a:xfrm>
            <a:off x="3160800" y="1846800"/>
            <a:ext cx="3096000" cy="66172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108000" lIns="180000" spcFirstLastPara="1" rIns="180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graphique ">
  <p:cSld name="Contenu + graphique 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2" type="body"/>
          </p:nvPr>
        </p:nvSpPr>
        <p:spPr>
          <a:xfrm>
            <a:off x="1079499" y="1300163"/>
            <a:ext cx="7780544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27"/>
          <p:cNvSpPr/>
          <p:nvPr>
            <p:ph idx="3" type="chart"/>
          </p:nvPr>
        </p:nvSpPr>
        <p:spPr>
          <a:xfrm>
            <a:off x="815788" y="2589163"/>
            <a:ext cx="5470712" cy="3254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4" type="body"/>
          </p:nvPr>
        </p:nvSpPr>
        <p:spPr>
          <a:xfrm>
            <a:off x="7125654" y="2880560"/>
            <a:ext cx="1734391" cy="70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5" type="body"/>
          </p:nvPr>
        </p:nvSpPr>
        <p:spPr>
          <a:xfrm>
            <a:off x="1079500" y="2589163"/>
            <a:ext cx="5207001" cy="2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6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+ graphique 3 colonnes">
  <p:cSld name="Contenu + graphique 3 colonne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8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2" type="body"/>
          </p:nvPr>
        </p:nvSpPr>
        <p:spPr>
          <a:xfrm>
            <a:off x="1079499" y="1300163"/>
            <a:ext cx="2358000" cy="435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8"/>
          <p:cNvSpPr/>
          <p:nvPr>
            <p:ph idx="3" type="chart"/>
          </p:nvPr>
        </p:nvSpPr>
        <p:spPr>
          <a:xfrm>
            <a:off x="3906278" y="1760623"/>
            <a:ext cx="2127487" cy="27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9" name="Google Shape;279;p28"/>
          <p:cNvSpPr txBox="1"/>
          <p:nvPr>
            <p:ph idx="4" type="body"/>
          </p:nvPr>
        </p:nvSpPr>
        <p:spPr>
          <a:xfrm>
            <a:off x="6485265" y="1300163"/>
            <a:ext cx="1734391" cy="70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8"/>
          <p:cNvSpPr txBox="1"/>
          <p:nvPr>
            <p:ph idx="5" type="body"/>
          </p:nvPr>
        </p:nvSpPr>
        <p:spPr>
          <a:xfrm>
            <a:off x="3906278" y="1300164"/>
            <a:ext cx="2127487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6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8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8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graphiques">
  <p:cSld name="3 graphique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2" type="body"/>
          </p:nvPr>
        </p:nvSpPr>
        <p:spPr>
          <a:xfrm>
            <a:off x="1079500" y="4536001"/>
            <a:ext cx="7780545" cy="1164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9"/>
          <p:cNvSpPr/>
          <p:nvPr>
            <p:ph idx="3" type="chart"/>
          </p:nvPr>
        </p:nvSpPr>
        <p:spPr>
          <a:xfrm>
            <a:off x="3783100" y="1671583"/>
            <a:ext cx="2365200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1" name="Google Shape;291;p29"/>
          <p:cNvSpPr/>
          <p:nvPr>
            <p:ph idx="4" type="chart"/>
          </p:nvPr>
        </p:nvSpPr>
        <p:spPr>
          <a:xfrm>
            <a:off x="1079498" y="1671583"/>
            <a:ext cx="2366641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2" name="Google Shape;292;p29"/>
          <p:cNvSpPr/>
          <p:nvPr>
            <p:ph idx="5" type="chart"/>
          </p:nvPr>
        </p:nvSpPr>
        <p:spPr>
          <a:xfrm>
            <a:off x="6485265" y="1671583"/>
            <a:ext cx="2366641" cy="2471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6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9"/>
          <p:cNvSpPr txBox="1"/>
          <p:nvPr>
            <p:ph idx="7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29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9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0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0"/>
          <p:cNvSpPr txBox="1"/>
          <p:nvPr>
            <p:ph idx="2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30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0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 + graphique">
  <p:cSld name="Tableau + graphiqu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1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2" type="body"/>
          </p:nvPr>
        </p:nvSpPr>
        <p:spPr>
          <a:xfrm>
            <a:off x="1079500" y="6156000"/>
            <a:ext cx="7780545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700"/>
              <a:buNone/>
              <a:defRPr i="1" sz="7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31"/>
          <p:cNvSpPr/>
          <p:nvPr>
            <p:ph idx="3" type="chart"/>
          </p:nvPr>
        </p:nvSpPr>
        <p:spPr>
          <a:xfrm>
            <a:off x="1079499" y="3892270"/>
            <a:ext cx="7777164" cy="20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2" name="Google Shape;312;p31"/>
          <p:cNvSpPr txBox="1"/>
          <p:nvPr>
            <p:ph idx="4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1"/>
          <p:cNvSpPr txBox="1"/>
          <p:nvPr>
            <p:ph idx="5" type="body"/>
          </p:nvPr>
        </p:nvSpPr>
        <p:spPr>
          <a:xfrm>
            <a:off x="1070960" y="3574553"/>
            <a:ext cx="778570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1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1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position personnalisée">
  <p:cSld name="5_Disposition personnalisé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5" y="-1"/>
            <a:ext cx="1835691" cy="6885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4"/>
          <p:cNvCxnSpPr/>
          <p:nvPr/>
        </p:nvCxnSpPr>
        <p:spPr>
          <a:xfrm rot="10800000">
            <a:off x="3635896" y="1322766"/>
            <a:ext cx="0" cy="553523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59632" y="1538790"/>
            <a:ext cx="2334773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857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▶"/>
              <a:defRPr sz="9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3851920" y="1538790"/>
            <a:ext cx="5137563" cy="4560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▶"/>
              <a:defRPr sz="11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1256"/>
            <a:ext cx="1758929" cy="46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499532" y="259632"/>
            <a:ext cx="4955538" cy="1074967"/>
          </a:xfrm>
          <a:prstGeom prst="flowChartProcess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154519" y="670970"/>
            <a:ext cx="2041217" cy="65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4" type="pic"/>
          </p:nvPr>
        </p:nvSpPr>
        <p:spPr>
          <a:xfrm>
            <a:off x="7668344" y="80628"/>
            <a:ext cx="1366837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2555787" y="260648"/>
            <a:ext cx="4862106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u="none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encadrés ">
  <p:cSld name="3 encadrés 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743365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2"/>
          <p:cNvSpPr txBox="1"/>
          <p:nvPr>
            <p:ph idx="2" type="body"/>
          </p:nvPr>
        </p:nvSpPr>
        <p:spPr>
          <a:xfrm>
            <a:off x="6407235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2"/>
          <p:cNvSpPr txBox="1"/>
          <p:nvPr>
            <p:ph idx="3" type="body"/>
          </p:nvPr>
        </p:nvSpPr>
        <p:spPr>
          <a:xfrm>
            <a:off x="1079499" y="2546582"/>
            <a:ext cx="2452808" cy="332931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0" lIns="180000" spcFirstLastPara="1" rIns="180000" wrap="square" tIns="540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2"/>
          <p:cNvSpPr txBox="1"/>
          <p:nvPr>
            <p:ph idx="4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2"/>
          <p:cNvSpPr txBox="1"/>
          <p:nvPr>
            <p:ph idx="5" type="body"/>
          </p:nvPr>
        </p:nvSpPr>
        <p:spPr>
          <a:xfrm>
            <a:off x="1079501" y="1300164"/>
            <a:ext cx="7780543" cy="272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2"/>
          <p:cNvSpPr txBox="1"/>
          <p:nvPr>
            <p:ph idx="6" type="body"/>
          </p:nvPr>
        </p:nvSpPr>
        <p:spPr>
          <a:xfrm>
            <a:off x="1079502" y="1684310"/>
            <a:ext cx="2452805" cy="11994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7" type="body"/>
          </p:nvPr>
        </p:nvSpPr>
        <p:spPr>
          <a:xfrm>
            <a:off x="6407239" y="1684310"/>
            <a:ext cx="2452805" cy="11994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2"/>
          <p:cNvSpPr txBox="1"/>
          <p:nvPr>
            <p:ph idx="8" type="body"/>
          </p:nvPr>
        </p:nvSpPr>
        <p:spPr>
          <a:xfrm>
            <a:off x="3743368" y="1684310"/>
            <a:ext cx="2452805" cy="1199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72000" lIns="72000" spcFirstLastPara="1" rIns="72000" wrap="square" tIns="108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2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2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s">
  <p:cSld name="3 colonnes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671889" y="2581276"/>
            <a:ext cx="2013491" cy="268403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324000" lIns="180000" spcFirstLastPara="1" rIns="180000" wrap="square" tIns="720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b="1" sz="3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3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3"/>
          <p:cNvSpPr/>
          <p:nvPr/>
        </p:nvSpPr>
        <p:spPr>
          <a:xfrm>
            <a:off x="1080001" y="6393593"/>
            <a:ext cx="8067675" cy="0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" name="Google Shape;336;p33"/>
          <p:cNvSpPr txBox="1"/>
          <p:nvPr>
            <p:ph idx="2" type="body"/>
          </p:nvPr>
        </p:nvSpPr>
        <p:spPr>
          <a:xfrm>
            <a:off x="223838" y="414339"/>
            <a:ext cx="5919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3"/>
          <p:cNvSpPr txBox="1"/>
          <p:nvPr>
            <p:ph idx="3" type="body"/>
          </p:nvPr>
        </p:nvSpPr>
        <p:spPr>
          <a:xfrm>
            <a:off x="3671889" y="1300164"/>
            <a:ext cx="2013491" cy="16384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24000" lIns="180000" spcFirstLastPara="1" rIns="180000" wrap="square" tIns="720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1000" cap="none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3"/>
          <p:cNvSpPr txBox="1"/>
          <p:nvPr>
            <p:ph idx="4" type="body"/>
          </p:nvPr>
        </p:nvSpPr>
        <p:spPr>
          <a:xfrm>
            <a:off x="1080748" y="1263711"/>
            <a:ext cx="2208163" cy="4001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5" type="body"/>
          </p:nvPr>
        </p:nvSpPr>
        <p:spPr>
          <a:xfrm>
            <a:off x="6068358" y="1263710"/>
            <a:ext cx="27978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b="0" sz="1000" cap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s">
  <p:cSld name="Disclaimer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8244408" y="6271341"/>
            <a:ext cx="720080" cy="5420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287339" y="452438"/>
            <a:ext cx="8570211" cy="594201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1080001" y="860400"/>
            <a:ext cx="7400612" cy="4762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sz="1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 showMasterSp="0">
  <p:cSld name="Contac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287339" y="452438"/>
            <a:ext cx="8570211" cy="5942013"/>
          </a:xfrm>
          <a:custGeom>
            <a:rect b="b" l="l" r="r" t="t"/>
            <a:pathLst>
              <a:path extrusionOk="0" h="5781675" w="8571865">
                <a:moveTo>
                  <a:pt x="0" y="5781598"/>
                </a:moveTo>
                <a:lnTo>
                  <a:pt x="8571598" y="5781598"/>
                </a:lnTo>
                <a:lnTo>
                  <a:pt x="8571598" y="0"/>
                </a:lnTo>
                <a:lnTo>
                  <a:pt x="0" y="0"/>
                </a:lnTo>
                <a:lnTo>
                  <a:pt x="0" y="57815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3673643" y="5888702"/>
            <a:ext cx="880192" cy="271791"/>
            <a:chOff x="3645068" y="5888702"/>
            <a:chExt cx="880192" cy="271791"/>
          </a:xfrm>
        </p:grpSpPr>
        <p:pic>
          <p:nvPicPr>
            <p:cNvPr id="353" name="Google Shape;353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53469" y="5888702"/>
              <a:ext cx="271791" cy="271791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4" name="Google Shape;354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5068" y="5914873"/>
              <a:ext cx="217871" cy="217871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55" name="Google Shape;35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9509" y="5913834"/>
              <a:ext cx="218868" cy="218869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35"/>
          <p:cNvSpPr txBox="1"/>
          <p:nvPr>
            <p:ph idx="1" type="body"/>
          </p:nvPr>
        </p:nvSpPr>
        <p:spPr>
          <a:xfrm>
            <a:off x="3665304" y="1281446"/>
            <a:ext cx="2726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5"/>
          <p:cNvSpPr txBox="1"/>
          <p:nvPr>
            <p:ph idx="2" type="body"/>
          </p:nvPr>
        </p:nvSpPr>
        <p:spPr>
          <a:xfrm>
            <a:off x="3665304" y="4589352"/>
            <a:ext cx="2726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 cap="none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5"/>
          <p:cNvSpPr txBox="1"/>
          <p:nvPr/>
        </p:nvSpPr>
        <p:spPr>
          <a:xfrm>
            <a:off x="1067300" y="1213647"/>
            <a:ext cx="225014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CONTACT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539263" y="404815"/>
            <a:ext cx="8065477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position personnalisée">
  <p:cSld name="6_Disposition personnalisé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7503" y="1442968"/>
            <a:ext cx="2664297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>
            <a:off x="0" y="0"/>
            <a:ext cx="9144000" cy="13767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5"/>
          <p:cNvSpPr/>
          <p:nvPr>
            <p:ph idx="2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919" y="181219"/>
            <a:ext cx="3272297" cy="87151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1" y="1376762"/>
            <a:ext cx="2843808" cy="54812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46;p5"/>
          <p:cNvSpPr txBox="1"/>
          <p:nvPr>
            <p:ph idx="3" type="body"/>
          </p:nvPr>
        </p:nvSpPr>
        <p:spPr>
          <a:xfrm>
            <a:off x="3031013" y="1442968"/>
            <a:ext cx="6004168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2843808" y="1376762"/>
            <a:ext cx="6300191" cy="548123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5"/>
          <p:cNvSpPr txBox="1"/>
          <p:nvPr>
            <p:ph idx="4" type="body"/>
          </p:nvPr>
        </p:nvSpPr>
        <p:spPr>
          <a:xfrm>
            <a:off x="173752" y="325234"/>
            <a:ext cx="2857261" cy="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position personnalisée">
  <p:cSld name="7_Disposition personnalisé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395537" y="0"/>
            <a:ext cx="2448272" cy="6858000"/>
          </a:xfrm>
          <a:prstGeom prst="rect">
            <a:avLst/>
          </a:prstGeom>
          <a:solidFill>
            <a:srgbClr val="C6DCF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9552" y="1385392"/>
            <a:ext cx="2195438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3031013" y="1385392"/>
            <a:ext cx="6004168" cy="5386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Char char="▶"/>
              <a:defRPr sz="10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260648"/>
            <a:ext cx="9144000" cy="86409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4974" y="404664"/>
            <a:ext cx="2162955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>
            <p:ph idx="3" type="pic"/>
          </p:nvPr>
        </p:nvSpPr>
        <p:spPr>
          <a:xfrm>
            <a:off x="7884368" y="80628"/>
            <a:ext cx="1150813" cy="118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634493" y="354762"/>
            <a:ext cx="2857261" cy="69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u="none"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▶"/>
              <a:defRPr sz="1400">
                <a:solidFill>
                  <a:schemeClr val="lt2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1" showMasterSp="0">
  <p:cSld name="Couverture image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6056793"/>
            <a:ext cx="9144000" cy="801208"/>
          </a:xfrm>
          <a:prstGeom prst="rect">
            <a:avLst/>
          </a:prstGeom>
          <a:solidFill>
            <a:srgbClr val="EFE5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1"/>
            <a:ext cx="9144000" cy="1556792"/>
          </a:xfrm>
          <a:prstGeom prst="rect">
            <a:avLst/>
          </a:prstGeom>
          <a:solidFill>
            <a:srgbClr val="EFE5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07506" y="1556792"/>
            <a:ext cx="9036495" cy="45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1556792"/>
            <a:ext cx="4585612" cy="4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437932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2" showMasterSp="0">
  <p:cSld name="Couverture image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7506" y="-1"/>
            <a:ext cx="9036495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398" y="431029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 image blanc 1" showMasterSp="0">
  <p:cSld name="Couverture image blanc 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type="ctrTitle"/>
          </p:nvPr>
        </p:nvSpPr>
        <p:spPr>
          <a:xfrm>
            <a:off x="3024216" y="2787790"/>
            <a:ext cx="5724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3203848" y="3319123"/>
            <a:ext cx="30838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6DB5"/>
              </a:buClr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7110414" y="6316754"/>
            <a:ext cx="17268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698" y="431029"/>
            <a:ext cx="3032767" cy="80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1">
  <p:cSld name="Intro 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3672001" y="836713"/>
            <a:ext cx="4808612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Char char="•"/>
              <a:defRPr b="0" sz="2400" u="none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❑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11583" l="5559" r="0" t="5278"/>
          <a:stretch/>
        </p:blipFill>
        <p:spPr>
          <a:xfrm>
            <a:off x="1" y="-1"/>
            <a:ext cx="4585612" cy="688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image" Target="../media/image10.png"/><Relationship Id="rId2" Type="http://schemas.openxmlformats.org/officeDocument/2006/relationships/image" Target="../media/image9.jp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0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31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19">
          <p15:clr>
            <a:srgbClr val="F26B43"/>
          </p15:clr>
        </p15:guide>
        <p15:guide id="2" pos="679">
          <p15:clr>
            <a:srgbClr val="F26B43"/>
          </p15:clr>
        </p15:guide>
        <p15:guide id="3" pos="5585">
          <p15:clr>
            <a:srgbClr val="F26B43"/>
          </p15:clr>
        </p15:guide>
        <p15:guide id="4" orient="horz" pos="41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589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title"/>
          </p:nvPr>
        </p:nvSpPr>
        <p:spPr>
          <a:xfrm>
            <a:off x="1080001" y="414000"/>
            <a:ext cx="7780043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080001" y="1306800"/>
            <a:ext cx="77800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D6DB5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D6DB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  <a:defRPr b="1" i="0" sz="1700" u="sng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▶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60"/>
              <a:buFont typeface="Noto Sans Symbols"/>
              <a:buChar char="❑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rot="-5400000">
            <a:off x="817179" y="564279"/>
            <a:ext cx="525642" cy="262621"/>
          </a:xfrm>
          <a:custGeom>
            <a:rect b="b" l="l" r="r" t="t"/>
            <a:pathLst>
              <a:path extrusionOk="0" h="120000" w="8067675">
                <a:moveTo>
                  <a:pt x="0" y="0"/>
                </a:moveTo>
                <a:lnTo>
                  <a:pt x="8067593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448000" y="6524770"/>
            <a:ext cx="5004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800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80000" y="6524770"/>
            <a:ext cx="190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8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382400" y="6524770"/>
            <a:ext cx="10080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800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descr="Une image contenant texte&#10;&#10;Description générée automatiquement" id="65" name="Google Shape;6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9229" y="6309321"/>
            <a:ext cx="440815" cy="4516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19">
          <p15:clr>
            <a:srgbClr val="F26B43"/>
          </p15:clr>
        </p15:guide>
        <p15:guide id="2" pos="679">
          <p15:clr>
            <a:srgbClr val="F26B43"/>
          </p15:clr>
        </p15:guide>
        <p15:guide id="3" pos="5585">
          <p15:clr>
            <a:srgbClr val="F26B43"/>
          </p15:clr>
        </p15:guide>
        <p15:guide id="4" orient="horz" pos="41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/>
          <p:nvPr/>
        </p:nvSpPr>
        <p:spPr>
          <a:xfrm>
            <a:off x="0" y="-23813"/>
            <a:ext cx="6797758" cy="810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179512" y="923306"/>
            <a:ext cx="12682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4624" y="2528269"/>
            <a:ext cx="110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PROJETS</a:t>
            </a:r>
            <a:endParaRPr/>
          </a:p>
        </p:txBody>
      </p:sp>
      <p:cxnSp>
        <p:nvCxnSpPr>
          <p:cNvPr id="371" name="Google Shape;371;p37"/>
          <p:cNvCxnSpPr>
            <a:stCxn id="369" idx="3"/>
          </p:cNvCxnSpPr>
          <p:nvPr/>
        </p:nvCxnSpPr>
        <p:spPr>
          <a:xfrm>
            <a:off x="1447808" y="1054111"/>
            <a:ext cx="744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7"/>
          <p:cNvCxnSpPr/>
          <p:nvPr/>
        </p:nvCxnSpPr>
        <p:spPr>
          <a:xfrm>
            <a:off x="1139816" y="2659074"/>
            <a:ext cx="768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:\1000. BGE\VF\46203-logo.png" id="373" name="Google Shape;3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28" y="174485"/>
            <a:ext cx="1934552" cy="515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1078490" y="74444"/>
            <a:ext cx="5719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Fanirisoa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Consultant Senior, PhD	</a:t>
            </a:r>
            <a:r>
              <a:rPr b="1"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 management | Quantitatif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 ans d’expérience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417994" y="2690729"/>
            <a:ext cx="85104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 / Machine learning engineer</a:t>
            </a:r>
            <a:endParaRPr b="1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Banque Postale / Groupe La Poste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Modélisation / Machine Learning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9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Modèles de ML pour l’analyse et le </a:t>
            </a:r>
            <a:r>
              <a:rPr b="1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scoring de l’attrition, la segmentation et profilage des clients Pro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Elaboration de modèle ML pour la </a:t>
            </a:r>
            <a:r>
              <a:rPr b="1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détection de fraude à la carte bancaire 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avec la problématique de  la disparité des données. 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Simulation et modélisation du marketplace du Groupe la poste (</a:t>
            </a:r>
            <a:r>
              <a:rPr b="1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simulation des interactions, valorisation des prix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Modèle ML pour la gestion d'approvisionnement et la </a:t>
            </a:r>
            <a:r>
              <a:rPr b="1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prévision des stock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Optimisation du système de Supply Chain en utilisant des modélisations de données à base de graphe et machine learning. 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fr-FR" sz="900">
                <a:solidFill>
                  <a:schemeClr val="lt2"/>
                </a:solidFill>
              </a:rPr>
              <a:t>Analyse du CA et de la saisonnalité de chaque famille de  produit pour </a:t>
            </a:r>
            <a:r>
              <a:rPr lang="fr-FR" sz="900">
                <a:solidFill>
                  <a:schemeClr val="lt2"/>
                </a:solidFill>
              </a:rPr>
              <a:t>l'élaboration</a:t>
            </a:r>
            <a:r>
              <a:rPr lang="fr-FR" sz="900">
                <a:solidFill>
                  <a:schemeClr val="lt2"/>
                </a:solidFill>
              </a:rPr>
              <a:t> des offres </a:t>
            </a:r>
            <a:r>
              <a:rPr lang="fr-FR" sz="900">
                <a:solidFill>
                  <a:schemeClr val="lt2"/>
                </a:solidFill>
              </a:rPr>
              <a:t>commerciales.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fr-FR" sz="900">
                <a:solidFill>
                  <a:schemeClr val="lt2"/>
                </a:solidFill>
              </a:rPr>
              <a:t>Traduire les enjeux métiers en problématiques mathématiques, et imaginer les solutions opérationnelles potentielles.</a:t>
            </a:r>
            <a:endParaRPr sz="900">
              <a:solidFill>
                <a:schemeClr val="lt2"/>
              </a:solidFill>
            </a:endParaRPr>
          </a:p>
          <a:p>
            <a:pPr indent="-8572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Création de Dashboard, et KPI permettant de: </a:t>
            </a:r>
            <a:endParaRPr/>
          </a:p>
          <a:p>
            <a:pPr indent="-171450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Char char="o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Piloter l’attrition des différents produits commercialisés</a:t>
            </a:r>
            <a:endParaRPr/>
          </a:p>
          <a:p>
            <a:pPr indent="-171450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Char char="o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Suivre les offres marketings promotionnelles et gérer les campagnes</a:t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58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Char char="o"/>
            </a:pPr>
            <a:r>
              <a:rPr lang="fr-FR" sz="900">
                <a:solidFill>
                  <a:schemeClr val="lt2"/>
                </a:solidFill>
              </a:rPr>
              <a:t>Construire des indicateurs de pilotage et de reporting à long terme</a:t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Architecture technique des différents outils du Datalake Groupe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Développement et déploiement des nouvelles fonctionnalités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Supervision des outils (Zeppelin, Dataiku, Tableau) et traitement des incidents,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Gestion et réalisation des campagnes de tests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Identifier et construire, avec l’équipe data, la solution de stockage de données adaptée à chaque projet data.</a:t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 / Economiste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Western Union / IRD (Institut de recherche pour le développement)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9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Segmentation et profilage des clients dans le but d’effectuer des ciblages de niche.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Élaboration de modèles prédictifs et des scorings  pour des actions marketing et commerciales.</a:t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Management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Analyse des données pertinentes liées aux flux de transaction financiers, 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</a:rPr>
              <a:t>Création et mise en qualité d’une base de données sur les flux financiers et les transferts monétaires.</a:t>
            </a:r>
            <a:endParaRPr sz="900">
              <a:solidFill>
                <a:schemeClr val="lt2"/>
              </a:solidFill>
            </a:endParaRPr>
          </a:p>
          <a:p>
            <a:pPr indent="-8572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381993" y="1209965"/>
            <a:ext cx="3016885" cy="113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fr-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Formation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Doctorat en Mathématiques appliquées &amp; informatiques </a:t>
            </a:r>
            <a:b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Université Paris 1 Panthéon-Sorbonne 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Doctorat en Economie &amp; Finance </a:t>
            </a:r>
            <a:b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Université de Ca’Foscari Venise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Master II – Modélisation et Méthodes Math. en Economie et Finance</a:t>
            </a:r>
            <a:b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Université Paris 1 Panthéon-Sorbonne / ENSTA</a:t>
            </a:r>
            <a:endParaRPr/>
          </a:p>
        </p:txBody>
      </p: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5930488" y="1209965"/>
            <a:ext cx="1953880" cy="8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fr-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IT/Programmation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Spark, 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SAS, SPSS, STATA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SQL,</a:t>
            </a:r>
            <a:r>
              <a:rPr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Python, 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VBA / Excel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Hadoop, Hive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Dataiku, Tableau, Kibana, GCP</a:t>
            </a:r>
            <a:endParaRPr/>
          </a:p>
          <a:p>
            <a:pPr indent="-8572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t/>
            </a:r>
            <a:endParaRPr b="0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7870825" y="1209965"/>
            <a:ext cx="949647" cy="8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Langues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Français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Anglais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t/>
            </a:r>
            <a:endParaRPr b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395536" y="145313"/>
            <a:ext cx="522784" cy="475375"/>
          </a:xfrm>
          <a:custGeom>
            <a:rect b="b" l="l" r="r" t="t"/>
            <a:pathLst>
              <a:path extrusionOk="0" h="120000" w="12000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t/>
            </a:r>
            <a:endParaRPr b="0" i="0" sz="29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 txBox="1"/>
          <p:nvPr>
            <p:ph idx="1" type="body"/>
          </p:nvPr>
        </p:nvSpPr>
        <p:spPr>
          <a:xfrm>
            <a:off x="3541800" y="1174652"/>
            <a:ext cx="2245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fr-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Databricks Certified Developer</a:t>
            </a:r>
            <a:b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Apache Spark 2.x for Scala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Certificat Data Science and Big Data</a:t>
            </a:r>
            <a:endParaRPr b="0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Data Visualization with ggplot2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Data-visualization with Matplotlib</a:t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Data Science with Python</a:t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0" y="-23813"/>
            <a:ext cx="6797758" cy="8108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1000. BGE\VF\46203-logo.png" id="387" name="Google Shape;3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28" y="174485"/>
            <a:ext cx="1934552" cy="51554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1078490" y="74444"/>
            <a:ext cx="5719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Fanirisoa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Consultant Senior, PhD	</a:t>
            </a:r>
            <a:r>
              <a:rPr b="1"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 management | Quantitatif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 ans d’expérience</a:t>
            </a:r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235800" y="1300175"/>
            <a:ext cx="86724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Analyste Quantitatif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LabEX REFI: Laboratoire d’excellence en régulation financière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Modélisation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900" u="sng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1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Analyse des impacts de risque systémiques en utilisant les Knowledge Graphs, couplés à des algorithme de machine learning et de deep learning</a:t>
            </a:r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Utilisation des algorithmes  de </a:t>
            </a:r>
            <a:r>
              <a:rPr b="1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machine learning pour simuler les prix et les tendances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(Asset Management)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Modèles de pricing des dérivés, de mesure des risques et de systèmes de couverture,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Création et optimisation des stratégies de portefeuilles d'investissement automatisées.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Modélisation de la sévérité des</a:t>
            </a:r>
            <a:r>
              <a:rPr b="1" lang="fr-FR" sz="900">
                <a:solidFill>
                  <a:schemeClr val="lt2"/>
                </a:solidFill>
              </a:rPr>
              <a:t> risques opérationnels 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 utilisant les mesures de risque spectrale, de distorsion et l'expected shortfall.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Estimation de la </a:t>
            </a:r>
            <a:r>
              <a:rPr b="1" lang="fr-FR" sz="900">
                <a:solidFill>
                  <a:schemeClr val="lt2"/>
                </a:solidFill>
              </a:rPr>
              <a:t>VaR</a:t>
            </a: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en utilisation la théorie des distributions des  valeurs extrêmes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Valorisation d’actifs financiers en utilisant des modèles à volatilité  stochastiques.</a:t>
            </a:r>
            <a:endParaRPr sz="900">
              <a:solidFill>
                <a:schemeClr val="lt2"/>
              </a:solidFill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fr-FR" sz="900">
                <a:solidFill>
                  <a:schemeClr val="lt2"/>
                </a:solidFill>
              </a:rPr>
              <a:t>Exploitation des  formulaires </a:t>
            </a:r>
            <a:r>
              <a:rPr b="1" lang="fr-FR" sz="900">
                <a:solidFill>
                  <a:schemeClr val="lt2"/>
                </a:solidFill>
              </a:rPr>
              <a:t>10-K </a:t>
            </a:r>
            <a:r>
              <a:rPr lang="fr-FR" sz="900">
                <a:solidFill>
                  <a:schemeClr val="lt2"/>
                </a:solidFill>
              </a:rPr>
              <a:t>(rapport annuel) et </a:t>
            </a:r>
            <a:r>
              <a:rPr b="1" lang="fr-FR" sz="900">
                <a:solidFill>
                  <a:schemeClr val="lt2"/>
                </a:solidFill>
              </a:rPr>
              <a:t>10-Q </a:t>
            </a:r>
            <a:r>
              <a:rPr lang="fr-FR" sz="900">
                <a:solidFill>
                  <a:schemeClr val="lt2"/>
                </a:solidFill>
              </a:rPr>
              <a:t>(rapports trimestriels) pour l'élaboration des indicateurs de risque d'investissement.</a:t>
            </a:r>
            <a:endParaRPr sz="9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t/>
            </a:r>
            <a:endParaRPr b="0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lang="fr-F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Chargé d’études actuarielles / Assurance Vie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lang="fr-FR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Assurance Réassurance Omnibrance (ARO)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Actuariat,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b="0" lang="fr-FR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Gestion actif-passif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95536" y="145313"/>
            <a:ext cx="522784" cy="475375"/>
          </a:xfrm>
          <a:custGeom>
            <a:rect b="b" l="l" r="r" t="t"/>
            <a:pathLst>
              <a:path extrusionOk="0" h="120000" w="120000">
                <a:moveTo>
                  <a:pt x="5644" y="114000"/>
                </a:moveTo>
                <a:cubicBezTo>
                  <a:pt x="6988" y="103750"/>
                  <a:pt x="15288" y="99572"/>
                  <a:pt x="23283" y="96450"/>
                </a:cubicBezTo>
                <a:cubicBezTo>
                  <a:pt x="28644" y="94927"/>
                  <a:pt x="38244" y="88727"/>
                  <a:pt x="38244" y="75372"/>
                </a:cubicBezTo>
                <a:cubicBezTo>
                  <a:pt x="38244" y="63944"/>
                  <a:pt x="33961" y="58372"/>
                  <a:pt x="31655" y="55383"/>
                </a:cubicBezTo>
                <a:cubicBezTo>
                  <a:pt x="31366" y="55011"/>
                  <a:pt x="31105" y="54677"/>
                  <a:pt x="30900" y="54366"/>
                </a:cubicBezTo>
                <a:cubicBezTo>
                  <a:pt x="30833" y="54272"/>
                  <a:pt x="30766" y="54177"/>
                  <a:pt x="30700" y="54083"/>
                </a:cubicBezTo>
                <a:cubicBezTo>
                  <a:pt x="30505" y="53677"/>
                  <a:pt x="29427" y="50983"/>
                  <a:pt x="30850" y="44505"/>
                </a:cubicBezTo>
                <a:cubicBezTo>
                  <a:pt x="31133" y="43205"/>
                  <a:pt x="31016" y="41838"/>
                  <a:pt x="30516" y="40622"/>
                </a:cubicBezTo>
                <a:cubicBezTo>
                  <a:pt x="29161" y="37338"/>
                  <a:pt x="25572" y="28616"/>
                  <a:pt x="27972" y="22155"/>
                </a:cubicBezTo>
                <a:cubicBezTo>
                  <a:pt x="31216" y="13394"/>
                  <a:pt x="34111" y="11661"/>
                  <a:pt x="39361" y="9122"/>
                </a:cubicBezTo>
                <a:cubicBezTo>
                  <a:pt x="39622" y="8994"/>
                  <a:pt x="39872" y="8844"/>
                  <a:pt x="40111" y="8677"/>
                </a:cubicBezTo>
                <a:cubicBezTo>
                  <a:pt x="41433" y="7738"/>
                  <a:pt x="45738" y="6000"/>
                  <a:pt x="50161" y="6000"/>
                </a:cubicBezTo>
                <a:cubicBezTo>
                  <a:pt x="52594" y="6000"/>
                  <a:pt x="54666" y="6511"/>
                  <a:pt x="56316" y="7516"/>
                </a:cubicBezTo>
                <a:cubicBezTo>
                  <a:pt x="58283" y="8716"/>
                  <a:pt x="60138" y="10933"/>
                  <a:pt x="62822" y="17850"/>
                </a:cubicBezTo>
                <a:cubicBezTo>
                  <a:pt x="66616" y="27633"/>
                  <a:pt x="65666" y="35983"/>
                  <a:pt x="63038" y="39922"/>
                </a:cubicBezTo>
                <a:cubicBezTo>
                  <a:pt x="62083" y="41344"/>
                  <a:pt x="61755" y="43161"/>
                  <a:pt x="62133" y="44877"/>
                </a:cubicBezTo>
                <a:cubicBezTo>
                  <a:pt x="63455" y="50911"/>
                  <a:pt x="62483" y="53344"/>
                  <a:pt x="62277" y="53772"/>
                </a:cubicBezTo>
                <a:cubicBezTo>
                  <a:pt x="62116" y="53955"/>
                  <a:pt x="61961" y="54155"/>
                  <a:pt x="61827" y="54366"/>
                </a:cubicBezTo>
                <a:cubicBezTo>
                  <a:pt x="61616" y="54677"/>
                  <a:pt x="61355" y="55011"/>
                  <a:pt x="61066" y="55383"/>
                </a:cubicBezTo>
                <a:cubicBezTo>
                  <a:pt x="58766" y="58372"/>
                  <a:pt x="54477" y="63944"/>
                  <a:pt x="54477" y="75372"/>
                </a:cubicBezTo>
                <a:cubicBezTo>
                  <a:pt x="54477" y="88733"/>
                  <a:pt x="64083" y="94927"/>
                  <a:pt x="69444" y="96450"/>
                </a:cubicBezTo>
                <a:cubicBezTo>
                  <a:pt x="77361" y="99533"/>
                  <a:pt x="85733" y="103694"/>
                  <a:pt x="87083" y="114000"/>
                </a:cubicBezTo>
                <a:cubicBezTo>
                  <a:pt x="87083" y="114000"/>
                  <a:pt x="5644" y="114000"/>
                  <a:pt x="5644" y="114000"/>
                </a:cubicBezTo>
                <a:close/>
                <a:moveTo>
                  <a:pt x="71011" y="90700"/>
                </a:moveTo>
                <a:cubicBezTo>
                  <a:pt x="71011" y="90700"/>
                  <a:pt x="59933" y="87850"/>
                  <a:pt x="59933" y="75372"/>
                </a:cubicBezTo>
                <a:cubicBezTo>
                  <a:pt x="59933" y="64416"/>
                  <a:pt x="64483" y="60555"/>
                  <a:pt x="66238" y="57888"/>
                </a:cubicBezTo>
                <a:cubicBezTo>
                  <a:pt x="66238" y="57888"/>
                  <a:pt x="69850" y="54477"/>
                  <a:pt x="67433" y="43472"/>
                </a:cubicBezTo>
                <a:cubicBezTo>
                  <a:pt x="71461" y="37444"/>
                  <a:pt x="72216" y="26783"/>
                  <a:pt x="67838" y="15494"/>
                </a:cubicBezTo>
                <a:cubicBezTo>
                  <a:pt x="65088" y="8411"/>
                  <a:pt x="62661" y="4527"/>
                  <a:pt x="58961" y="2272"/>
                </a:cubicBezTo>
                <a:cubicBezTo>
                  <a:pt x="56244" y="616"/>
                  <a:pt x="53161" y="0"/>
                  <a:pt x="50161" y="0"/>
                </a:cubicBezTo>
                <a:cubicBezTo>
                  <a:pt x="44572" y="0"/>
                  <a:pt x="39277" y="2133"/>
                  <a:pt x="37166" y="3627"/>
                </a:cubicBezTo>
                <a:cubicBezTo>
                  <a:pt x="30977" y="6622"/>
                  <a:pt x="26822" y="9377"/>
                  <a:pt x="22922" y="19883"/>
                </a:cubicBezTo>
                <a:cubicBezTo>
                  <a:pt x="19755" y="28411"/>
                  <a:pt x="23561" y="38283"/>
                  <a:pt x="25544" y="43094"/>
                </a:cubicBezTo>
                <a:cubicBezTo>
                  <a:pt x="23127" y="54105"/>
                  <a:pt x="26483" y="57888"/>
                  <a:pt x="26483" y="57888"/>
                </a:cubicBezTo>
                <a:cubicBezTo>
                  <a:pt x="28238" y="60555"/>
                  <a:pt x="32794" y="64416"/>
                  <a:pt x="32794" y="75372"/>
                </a:cubicBezTo>
                <a:cubicBezTo>
                  <a:pt x="32794" y="87850"/>
                  <a:pt x="21716" y="90700"/>
                  <a:pt x="21716" y="90700"/>
                </a:cubicBezTo>
                <a:cubicBezTo>
                  <a:pt x="14677" y="93427"/>
                  <a:pt x="0" y="99005"/>
                  <a:pt x="0" y="117000"/>
                </a:cubicBezTo>
                <a:cubicBezTo>
                  <a:pt x="0" y="117000"/>
                  <a:pt x="0" y="120000"/>
                  <a:pt x="2727" y="120000"/>
                </a:cubicBezTo>
                <a:lnTo>
                  <a:pt x="90000" y="120000"/>
                </a:lnTo>
                <a:cubicBezTo>
                  <a:pt x="92727" y="120000"/>
                  <a:pt x="92727" y="117000"/>
                  <a:pt x="92727" y="117000"/>
                </a:cubicBezTo>
                <a:cubicBezTo>
                  <a:pt x="92727" y="99005"/>
                  <a:pt x="78044" y="93427"/>
                  <a:pt x="71011" y="90700"/>
                </a:cubicBezTo>
                <a:moveTo>
                  <a:pt x="100194" y="87633"/>
                </a:moveTo>
                <a:cubicBezTo>
                  <a:pt x="100194" y="87633"/>
                  <a:pt x="90094" y="85066"/>
                  <a:pt x="90094" y="73838"/>
                </a:cubicBezTo>
                <a:cubicBezTo>
                  <a:pt x="90094" y="63972"/>
                  <a:pt x="94927" y="60500"/>
                  <a:pt x="96533" y="58100"/>
                </a:cubicBezTo>
                <a:cubicBezTo>
                  <a:pt x="96533" y="58100"/>
                  <a:pt x="99822" y="55033"/>
                  <a:pt x="97622" y="45122"/>
                </a:cubicBezTo>
                <a:cubicBezTo>
                  <a:pt x="101288" y="39700"/>
                  <a:pt x="102150" y="30105"/>
                  <a:pt x="98161" y="19944"/>
                </a:cubicBezTo>
                <a:cubicBezTo>
                  <a:pt x="95655" y="13566"/>
                  <a:pt x="92588" y="10077"/>
                  <a:pt x="89216" y="8050"/>
                </a:cubicBezTo>
                <a:cubicBezTo>
                  <a:pt x="86733" y="6555"/>
                  <a:pt x="83927" y="6005"/>
                  <a:pt x="81188" y="6005"/>
                </a:cubicBezTo>
                <a:cubicBezTo>
                  <a:pt x="77111" y="6005"/>
                  <a:pt x="73233" y="7227"/>
                  <a:pt x="70850" y="8411"/>
                </a:cubicBezTo>
                <a:cubicBezTo>
                  <a:pt x="71544" y="9894"/>
                  <a:pt x="72205" y="11466"/>
                  <a:pt x="72861" y="13144"/>
                </a:cubicBezTo>
                <a:cubicBezTo>
                  <a:pt x="72950" y="13383"/>
                  <a:pt x="73016" y="13627"/>
                  <a:pt x="73105" y="13866"/>
                </a:cubicBezTo>
                <a:cubicBezTo>
                  <a:pt x="74644" y="13111"/>
                  <a:pt x="77744" y="12000"/>
                  <a:pt x="81188" y="12000"/>
                </a:cubicBezTo>
                <a:cubicBezTo>
                  <a:pt x="83338" y="12000"/>
                  <a:pt x="85155" y="12438"/>
                  <a:pt x="86600" y="13311"/>
                </a:cubicBezTo>
                <a:cubicBezTo>
                  <a:pt x="88294" y="14327"/>
                  <a:pt x="90816" y="16372"/>
                  <a:pt x="93150" y="22327"/>
                </a:cubicBezTo>
                <a:cubicBezTo>
                  <a:pt x="96477" y="30783"/>
                  <a:pt x="95594" y="38072"/>
                  <a:pt x="93244" y="41544"/>
                </a:cubicBezTo>
                <a:cubicBezTo>
                  <a:pt x="92277" y="42977"/>
                  <a:pt x="91938" y="44816"/>
                  <a:pt x="92322" y="46550"/>
                </a:cubicBezTo>
                <a:cubicBezTo>
                  <a:pt x="93427" y="51516"/>
                  <a:pt x="92716" y="53600"/>
                  <a:pt x="92533" y="54016"/>
                </a:cubicBezTo>
                <a:cubicBezTo>
                  <a:pt x="92394" y="54188"/>
                  <a:pt x="92261" y="54366"/>
                  <a:pt x="92133" y="54555"/>
                </a:cubicBezTo>
                <a:cubicBezTo>
                  <a:pt x="92027" y="54711"/>
                  <a:pt x="91650" y="55161"/>
                  <a:pt x="91372" y="55488"/>
                </a:cubicBezTo>
                <a:cubicBezTo>
                  <a:pt x="89016" y="58266"/>
                  <a:pt x="84644" y="63438"/>
                  <a:pt x="84644" y="73838"/>
                </a:cubicBezTo>
                <a:cubicBezTo>
                  <a:pt x="84644" y="86222"/>
                  <a:pt x="93616" y="91972"/>
                  <a:pt x="98650" y="93388"/>
                </a:cubicBezTo>
                <a:cubicBezTo>
                  <a:pt x="105833" y="96150"/>
                  <a:pt x="112838" y="99588"/>
                  <a:pt x="114277" y="108000"/>
                </a:cubicBezTo>
                <a:lnTo>
                  <a:pt x="97022" y="108000"/>
                </a:lnTo>
                <a:cubicBezTo>
                  <a:pt x="97516" y="109850"/>
                  <a:pt x="97861" y="111844"/>
                  <a:pt x="98027" y="114000"/>
                </a:cubicBezTo>
                <a:lnTo>
                  <a:pt x="117511" y="114000"/>
                </a:lnTo>
                <a:cubicBezTo>
                  <a:pt x="120000" y="114000"/>
                  <a:pt x="120000" y="111300"/>
                  <a:pt x="120000" y="111300"/>
                </a:cubicBezTo>
                <a:cubicBezTo>
                  <a:pt x="120000" y="95105"/>
                  <a:pt x="106616" y="90083"/>
                  <a:pt x="100194" y="876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t/>
            </a:r>
            <a:endParaRPr b="0" i="0" sz="29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179512" y="923306"/>
            <a:ext cx="84510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PROJETS</a:t>
            </a:r>
            <a:endParaRPr/>
          </a:p>
        </p:txBody>
      </p:sp>
      <p:cxnSp>
        <p:nvCxnSpPr>
          <p:cNvPr id="392" name="Google Shape;392;p38"/>
          <p:cNvCxnSpPr>
            <a:stCxn id="391" idx="3"/>
          </p:cNvCxnSpPr>
          <p:nvPr/>
        </p:nvCxnSpPr>
        <p:spPr>
          <a:xfrm>
            <a:off x="1024615" y="1054111"/>
            <a:ext cx="7870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p38"/>
          <p:cNvSpPr txBox="1"/>
          <p:nvPr/>
        </p:nvSpPr>
        <p:spPr>
          <a:xfrm>
            <a:off x="176237" y="5026384"/>
            <a:ext cx="129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PUBLICATIONS</a:t>
            </a:r>
            <a:endParaRPr/>
          </a:p>
        </p:txBody>
      </p:sp>
      <p:cxnSp>
        <p:nvCxnSpPr>
          <p:cNvPr id="394" name="Google Shape;394;p38"/>
          <p:cNvCxnSpPr/>
          <p:nvPr/>
        </p:nvCxnSpPr>
        <p:spPr>
          <a:xfrm>
            <a:off x="1395431" y="5178452"/>
            <a:ext cx="73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38"/>
          <p:cNvSpPr txBox="1"/>
          <p:nvPr>
            <p:ph idx="1" type="body"/>
          </p:nvPr>
        </p:nvSpPr>
        <p:spPr>
          <a:xfrm>
            <a:off x="233368" y="5397245"/>
            <a:ext cx="8414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Option Valuation with IG-GARCH model and an U-Shaped pricing kernel.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t/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Discriminating between GARCH models for option pricing by their ability to compute accurate VIX measures.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t/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A new two-step estimation strategy for non-Gaussian GARCH models.</a:t>
            </a:r>
            <a:endParaRPr/>
          </a:p>
          <a:p>
            <a:pPr indent="-8572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t/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•"/>
            </a:pPr>
            <a:r>
              <a:rPr b="0" lang="fr-FR" sz="900">
                <a:solidFill>
                  <a:srgbClr val="000537"/>
                </a:solidFill>
                <a:latin typeface="Arial"/>
                <a:ea typeface="Arial"/>
                <a:cs typeface="Arial"/>
                <a:sym typeface="Arial"/>
              </a:rPr>
              <a:t>Distorted elliptical bimodal distribution using an inverse S-shaped distortion function.</a:t>
            </a:r>
            <a:endParaRPr b="0" sz="900">
              <a:solidFill>
                <a:srgbClr val="00053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Theme">
  <a:themeElements>
    <a:clrScheme name="Advanced-CMA">
      <a:dk1>
        <a:srgbClr val="181831"/>
      </a:dk1>
      <a:lt1>
        <a:srgbClr val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dvanced-CMA">
      <a:dk1>
        <a:srgbClr val="181831"/>
      </a:dk1>
      <a:lt1>
        <a:srgbClr val="FFFFFF"/>
      </a:lt1>
      <a:dk2>
        <a:srgbClr val="B17E49"/>
      </a:dk2>
      <a:lt2>
        <a:srgbClr val="707372"/>
      </a:lt2>
      <a:accent1>
        <a:srgbClr val="235384"/>
      </a:accent1>
      <a:accent2>
        <a:srgbClr val="763A8E"/>
      </a:accent2>
      <a:accent3>
        <a:srgbClr val="B17E84"/>
      </a:accent3>
      <a:accent4>
        <a:srgbClr val="B11749"/>
      </a:accent4>
      <a:accent5>
        <a:srgbClr val="238484"/>
      </a:accent5>
      <a:accent6>
        <a:srgbClr val="2384B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