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RECOMMENDATION SYSTEM TO START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 RESTAURANT BUSINESS IN CHICAGO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601" y="4214239"/>
            <a:ext cx="8915399" cy="1126283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/>
              <a:t>MUHAMMAD USMAN KHAN</a:t>
            </a:r>
            <a:endParaRPr lang="en-US" sz="2400" dirty="0"/>
          </a:p>
        </p:txBody>
      </p:sp>
      <p:pic>
        <p:nvPicPr>
          <p:cNvPr id="1026" name="Picture 2" descr="20 Must-Eat Chicago Foods ⋆ Sugar, Spice and Glitter | Chicago food, Chicago  eats, Chicago restaurants food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142" y="3863661"/>
            <a:ext cx="3224062" cy="261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855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Discussion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18445"/>
            <a:ext cx="8915400" cy="4820992"/>
          </a:xfrm>
        </p:spPr>
        <p:txBody>
          <a:bodyPr>
            <a:normAutofit fontScale="62500" lnSpcReduction="20000"/>
          </a:bodyPr>
          <a:lstStyle/>
          <a:p>
            <a:r>
              <a:rPr lang="en-US" sz="2600" i="1" dirty="0"/>
              <a:t>If OZ Foods want to open a restaurant in preferred location and irrespective of</a:t>
            </a:r>
            <a:br>
              <a:rPr lang="en-US" sz="2600" i="1" dirty="0"/>
            </a:br>
            <a:r>
              <a:rPr lang="en-US" sz="2600" i="1" dirty="0"/>
              <a:t>cuisine, refer to that neighborhood in specific cluster and chose cuisine with the</a:t>
            </a:r>
            <a:br>
              <a:rPr lang="en-US" sz="2600" i="1" dirty="0"/>
            </a:br>
            <a:r>
              <a:rPr lang="en-US" sz="2600" i="1" dirty="0"/>
              <a:t>least common restaurant for better </a:t>
            </a:r>
            <a:r>
              <a:rPr lang="en-US" sz="2600" i="1" dirty="0" smtClean="0"/>
              <a:t>profits</a:t>
            </a:r>
          </a:p>
          <a:p>
            <a:r>
              <a:rPr lang="en-US" sz="2600" i="1" dirty="0"/>
              <a:t>If OZ Foods wants to open a restaurant with a preferred cuisine (Fast Food) and</a:t>
            </a:r>
            <a:br>
              <a:rPr lang="en-US" sz="2600" i="1" dirty="0"/>
            </a:br>
            <a:r>
              <a:rPr lang="en-US" sz="2600" i="1" dirty="0"/>
              <a:t>irrespective of location, refer to the cluster with the least number of restaurants</a:t>
            </a:r>
            <a:br>
              <a:rPr lang="en-US" sz="2600" i="1" dirty="0"/>
            </a:br>
            <a:r>
              <a:rPr lang="en-US" sz="2600" i="1" dirty="0"/>
              <a:t>with that specific cuisine and select one among the neighborhoods based on</a:t>
            </a:r>
            <a:br>
              <a:rPr lang="en-US" sz="2600" i="1" dirty="0"/>
            </a:br>
            <a:r>
              <a:rPr lang="en-US" sz="2600" i="1" dirty="0"/>
              <a:t>company’s preference.</a:t>
            </a:r>
            <a:r>
              <a:rPr lang="en-US" sz="2600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sz="2500" i="1" dirty="0"/>
              <a:t>The location can be selected with highest number of population as well as the</a:t>
            </a:r>
            <a:br>
              <a:rPr lang="en-US" sz="2500" i="1" dirty="0"/>
            </a:br>
            <a:r>
              <a:rPr lang="en-US" sz="2500" i="1" dirty="0"/>
              <a:t>cuisine that is not popular in that location.</a:t>
            </a:r>
            <a:r>
              <a:rPr lang="en-US" sz="2500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11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7132" y="1618445"/>
            <a:ext cx="9817480" cy="4820992"/>
          </a:xfrm>
        </p:spPr>
        <p:txBody>
          <a:bodyPr>
            <a:noAutofit/>
          </a:bodyPr>
          <a:lstStyle/>
          <a:p>
            <a:r>
              <a:rPr lang="en-US" sz="1400" b="1" dirty="0"/>
              <a:t>Cluster 0: </a:t>
            </a:r>
            <a:r>
              <a:rPr lang="en-US" sz="1400" dirty="0"/>
              <a:t>Most popular cuisine in the cluster is Pizza Place and the American</a:t>
            </a:r>
            <a:br>
              <a:rPr lang="en-US" sz="1400" dirty="0"/>
            </a:br>
            <a:r>
              <a:rPr lang="en-US" sz="1400" dirty="0"/>
              <a:t>Restaurant.</a:t>
            </a:r>
            <a:r>
              <a:rPr lang="en-US" sz="1400" dirty="0"/>
              <a:t> </a:t>
            </a:r>
            <a:r>
              <a:rPr lang="en-US" sz="1400" b="1" dirty="0"/>
              <a:t>Near North Side </a:t>
            </a:r>
            <a:r>
              <a:rPr lang="en-US" sz="1400" dirty="0"/>
              <a:t>seems to be the ideal place considering the</a:t>
            </a:r>
            <a:br>
              <a:rPr lang="en-US" sz="1400" dirty="0"/>
            </a:br>
            <a:r>
              <a:rPr lang="en-US" sz="1400" dirty="0"/>
              <a:t>fact it possesses a population of 88,893 as well as there is no fast food place, pizza place,</a:t>
            </a:r>
            <a:br>
              <a:rPr lang="en-US" sz="1400" dirty="0"/>
            </a:br>
            <a:r>
              <a:rPr lang="en-US" sz="1400" dirty="0"/>
              <a:t>burger joint or chicken </a:t>
            </a:r>
            <a:r>
              <a:rPr lang="en-US" sz="1400" dirty="0" smtClean="0"/>
              <a:t>joint.</a:t>
            </a:r>
          </a:p>
          <a:p>
            <a:r>
              <a:rPr lang="en-US" sz="1400" b="1" dirty="0"/>
              <a:t>Cluster 1: </a:t>
            </a:r>
            <a:r>
              <a:rPr lang="en-US" sz="1400" dirty="0"/>
              <a:t>Most popular cuisine in the cluster is Mexican </a:t>
            </a:r>
            <a:r>
              <a:rPr lang="en-US" sz="1400" dirty="0" smtClean="0"/>
              <a:t>Restaurant. </a:t>
            </a:r>
            <a:r>
              <a:rPr lang="en-US" sz="1400" b="1" dirty="0"/>
              <a:t>Lower West Side </a:t>
            </a:r>
            <a:r>
              <a:rPr lang="en-US" sz="1400" dirty="0"/>
              <a:t>has a population of 32,888 and only a few pizza places are </a:t>
            </a:r>
            <a:r>
              <a:rPr lang="en-US" sz="1400" dirty="0" smtClean="0"/>
              <a:t>running there </a:t>
            </a:r>
            <a:r>
              <a:rPr lang="en-US" sz="1400" dirty="0"/>
              <a:t>making it another ideal location for restaurant</a:t>
            </a:r>
            <a:r>
              <a:rPr lang="en-US" sz="1400" dirty="0" smtClean="0"/>
              <a:t>.</a:t>
            </a:r>
          </a:p>
          <a:p>
            <a:r>
              <a:rPr lang="en-US" sz="1400" b="1" dirty="0"/>
              <a:t>Cluster 2: </a:t>
            </a:r>
            <a:r>
              <a:rPr lang="en-US" sz="1400" dirty="0"/>
              <a:t>Most popular cuisine in the cluster is Fast Food Restaurants</a:t>
            </a:r>
            <a:r>
              <a:rPr lang="en-US" sz="1400" dirty="0" smtClean="0"/>
              <a:t>. </a:t>
            </a:r>
            <a:r>
              <a:rPr lang="en-US" sz="1400" b="1" dirty="0"/>
              <a:t>Albany Park, Irving </a:t>
            </a:r>
            <a:r>
              <a:rPr lang="en-US" sz="1400" b="1" dirty="0" smtClean="0"/>
              <a:t>Park</a:t>
            </a:r>
            <a:r>
              <a:rPr lang="en-US" sz="1400" dirty="0" smtClean="0"/>
              <a:t> both can serve to be excellent places to start the business attracting a population of more than 100,000.</a:t>
            </a:r>
          </a:p>
          <a:p>
            <a:r>
              <a:rPr lang="en-US" sz="1400" b="1" dirty="0"/>
              <a:t>Cluster 3: </a:t>
            </a:r>
            <a:r>
              <a:rPr lang="en-US" sz="1400" dirty="0"/>
              <a:t>Most popular cuisine in the cluster is Coffee Shop.</a:t>
            </a:r>
            <a:r>
              <a:rPr lang="en-US" sz="1400" dirty="0"/>
              <a:t> </a:t>
            </a:r>
            <a:r>
              <a:rPr lang="en-US" sz="1400" b="1" dirty="0"/>
              <a:t>Gage Park </a:t>
            </a:r>
            <a:r>
              <a:rPr lang="en-US" sz="1400" dirty="0"/>
              <a:t>with 40,873 population seems to be most ideal place in this cluster</a:t>
            </a:r>
            <a:r>
              <a:rPr lang="en-US" sz="1400" dirty="0" smtClean="0"/>
              <a:t>.</a:t>
            </a:r>
          </a:p>
          <a:p>
            <a:r>
              <a:rPr lang="en-US" sz="1400" b="1" dirty="0"/>
              <a:t>Cluster 4: </a:t>
            </a:r>
            <a:r>
              <a:rPr lang="en-US" sz="1400" dirty="0"/>
              <a:t>Most popular cuisine in the cluster is </a:t>
            </a:r>
            <a:r>
              <a:rPr lang="en-US" sz="1400" dirty="0" smtClean="0"/>
              <a:t>Fried Chicken Joint. </a:t>
            </a:r>
            <a:r>
              <a:rPr lang="en-US" sz="1400" b="1" dirty="0"/>
              <a:t>Roseland </a:t>
            </a:r>
            <a:r>
              <a:rPr lang="en-US" sz="1400" dirty="0"/>
              <a:t>with a population of 42,433 can be a potential location as it contains least</a:t>
            </a:r>
            <a:br>
              <a:rPr lang="en-US" sz="1400" dirty="0"/>
            </a:br>
            <a:r>
              <a:rPr lang="en-US" sz="1400" dirty="0"/>
              <a:t>number of fast food restaurants, but the most common fried chicken joint restaurant</a:t>
            </a:r>
            <a:r>
              <a:rPr lang="en-US" sz="1400" dirty="0" smtClean="0"/>
              <a:t>.</a:t>
            </a:r>
          </a:p>
          <a:p>
            <a:r>
              <a:rPr lang="en-US" sz="1400" b="1" dirty="0" smtClean="0"/>
              <a:t>Overall, </a:t>
            </a:r>
            <a:r>
              <a:rPr lang="en-US" sz="1400" b="1" i="1" dirty="0"/>
              <a:t>it can deduced that in order to attract more customers and to open</a:t>
            </a:r>
            <a:br>
              <a:rPr lang="en-US" sz="1400" b="1" i="1" dirty="0"/>
            </a:br>
            <a:r>
              <a:rPr lang="en-US" sz="1400" b="1" i="1" dirty="0"/>
              <a:t>the desired fast food restaurant in </a:t>
            </a:r>
            <a:r>
              <a:rPr lang="en-US" sz="1400" b="1" i="1" dirty="0" smtClean="0"/>
              <a:t>Chicago, </a:t>
            </a:r>
            <a:r>
              <a:rPr lang="en-US" sz="1400" b="1" i="1" dirty="0"/>
              <a:t>Near North Side would be the most</a:t>
            </a:r>
            <a:br>
              <a:rPr lang="en-US" sz="1400" b="1" i="1" dirty="0"/>
            </a:br>
            <a:r>
              <a:rPr lang="en-US" sz="1400" b="1" i="1" dirty="0"/>
              <a:t>ideal location for OZ Foods to start their business, enhancing the chances of</a:t>
            </a:r>
            <a:br>
              <a:rPr lang="en-US" sz="1400" b="1" i="1" dirty="0"/>
            </a:br>
            <a:r>
              <a:rPr lang="en-US" sz="1400" b="1" i="1" dirty="0"/>
              <a:t>earning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 </a:t>
            </a:r>
            <a:br>
              <a:rPr lang="en-US" sz="1400" dirty="0"/>
            </a:br>
            <a:r>
              <a:rPr lang="en-US" sz="700" dirty="0"/>
              <a:t/>
            </a:r>
            <a:br>
              <a:rPr lang="en-US" sz="700" dirty="0"/>
            </a:br>
            <a:r>
              <a:rPr lang="en-US" sz="700" dirty="0"/>
              <a:t> </a:t>
            </a:r>
            <a:br>
              <a:rPr lang="en-US" sz="700" dirty="0"/>
            </a:br>
            <a:r>
              <a:rPr lang="en-US" sz="700" dirty="0"/>
              <a:t/>
            </a:r>
            <a:br>
              <a:rPr lang="en-US" sz="700" dirty="0"/>
            </a:br>
            <a:r>
              <a:rPr lang="en-US" sz="700" dirty="0"/>
              <a:t/>
            </a:r>
            <a:br>
              <a:rPr lang="en-US" sz="700" dirty="0"/>
            </a:br>
            <a:r>
              <a:rPr lang="en-US" sz="700" dirty="0"/>
              <a:t> </a:t>
            </a:r>
            <a:br>
              <a:rPr lang="en-US" sz="700" dirty="0"/>
            </a:br>
            <a:r>
              <a:rPr lang="en-US" sz="700" dirty="0"/>
              <a:t> </a:t>
            </a:r>
            <a:br>
              <a:rPr lang="en-US" sz="700" dirty="0"/>
            </a:br>
            <a:r>
              <a:rPr lang="en-US" sz="700" dirty="0"/>
              <a:t/>
            </a:r>
            <a:br>
              <a:rPr lang="en-US" sz="700" dirty="0"/>
            </a:br>
            <a:r>
              <a:rPr lang="en-US" sz="700" dirty="0"/>
              <a:t/>
            </a:r>
            <a:br>
              <a:rPr lang="en-US" sz="700" dirty="0"/>
            </a:br>
            <a:r>
              <a:rPr lang="en-US" sz="700" dirty="0"/>
              <a:t/>
            </a:r>
            <a:br>
              <a:rPr lang="en-US" sz="700" dirty="0"/>
            </a:br>
            <a:r>
              <a:rPr lang="en-US" sz="700" dirty="0"/>
              <a:t/>
            </a:r>
            <a:br>
              <a:rPr lang="en-US" sz="700" dirty="0"/>
            </a:br>
            <a:r>
              <a:rPr lang="en-US" sz="700" dirty="0"/>
              <a:t> </a:t>
            </a:r>
            <a:br>
              <a:rPr lang="en-US" sz="700" dirty="0"/>
            </a:br>
            <a:r>
              <a:rPr lang="en-US" sz="700" dirty="0"/>
              <a:t/>
            </a:r>
            <a:br>
              <a:rPr lang="en-US" sz="700" dirty="0"/>
            </a:br>
            <a:r>
              <a:rPr lang="en-US" sz="700" dirty="0"/>
              <a:t> </a:t>
            </a:r>
            <a:br>
              <a:rPr lang="en-US" sz="700" dirty="0"/>
            </a:br>
            <a:r>
              <a:rPr lang="en-US" sz="700" dirty="0"/>
              <a:t> </a:t>
            </a:r>
            <a:br>
              <a:rPr lang="en-US" sz="700" dirty="0"/>
            </a:br>
            <a:r>
              <a:rPr lang="en-US" sz="700" dirty="0"/>
              <a:t/>
            </a:r>
            <a:br>
              <a:rPr lang="en-US" sz="700" dirty="0"/>
            </a:br>
            <a:r>
              <a:rPr lang="en-US" sz="700" dirty="0"/>
              <a:t> </a:t>
            </a:r>
            <a:br>
              <a:rPr lang="en-US" sz="700" dirty="0"/>
            </a:br>
            <a:r>
              <a:rPr lang="en-US" sz="700" dirty="0"/>
              <a:t/>
            </a:r>
            <a:br>
              <a:rPr lang="en-US" sz="700" dirty="0"/>
            </a:br>
            <a:r>
              <a:rPr lang="en-US" sz="700" dirty="0"/>
              <a:t/>
            </a:r>
            <a:br>
              <a:rPr lang="en-US" sz="700" dirty="0"/>
            </a:br>
            <a:r>
              <a:rPr lang="en-US" sz="700" dirty="0"/>
              <a:t> </a:t>
            </a:r>
            <a:br>
              <a:rPr lang="en-US" sz="700" dirty="0"/>
            </a:br>
            <a:r>
              <a:rPr lang="en-US" sz="700" dirty="0"/>
              <a:t/>
            </a:r>
            <a:br>
              <a:rPr lang="en-US" sz="700" dirty="0"/>
            </a:br>
            <a:r>
              <a:rPr lang="en-US" sz="700" dirty="0"/>
              <a:t/>
            </a:r>
            <a:br>
              <a:rPr lang="en-US" sz="700" dirty="0"/>
            </a:br>
            <a:r>
              <a:rPr lang="en-US" sz="700" dirty="0"/>
              <a:t> </a:t>
            </a:r>
            <a:br>
              <a:rPr lang="en-US" sz="700" dirty="0"/>
            </a:br>
            <a:r>
              <a:rPr lang="en-US" sz="700" dirty="0"/>
              <a:t/>
            </a:r>
            <a:br>
              <a:rPr lang="en-US" sz="700" dirty="0"/>
            </a:br>
            <a:r>
              <a:rPr lang="en-US" sz="700" dirty="0"/>
              <a:t/>
            </a:r>
            <a:br>
              <a:rPr lang="en-US" sz="700" dirty="0"/>
            </a:br>
            <a:r>
              <a:rPr lang="en-US" sz="700" dirty="0"/>
              <a:t/>
            </a:r>
            <a:br>
              <a:rPr lang="en-US" sz="700" dirty="0"/>
            </a:br>
            <a:r>
              <a:rPr lang="en-US" sz="700" dirty="0"/>
              <a:t/>
            </a:r>
            <a:br>
              <a:rPr lang="en-US" sz="700" dirty="0"/>
            </a:br>
            <a:r>
              <a:rPr lang="en-US" sz="700" dirty="0"/>
              <a:t/>
            </a:r>
            <a:br>
              <a:rPr lang="en-US" sz="700" dirty="0"/>
            </a:br>
            <a:r>
              <a:rPr lang="en-US" sz="700" dirty="0"/>
              <a:t/>
            </a:r>
            <a:br>
              <a:rPr lang="en-US" sz="700" dirty="0"/>
            </a:b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95105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675" y="1229417"/>
            <a:ext cx="8911687" cy="128089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THANK YOU!!!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168" y="2183103"/>
            <a:ext cx="5221646" cy="391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4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Business Problem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18445"/>
            <a:ext cx="8915400" cy="4820992"/>
          </a:xfrm>
        </p:spPr>
        <p:txBody>
          <a:bodyPr/>
          <a:lstStyle/>
          <a:p>
            <a:r>
              <a:rPr lang="en-US" dirty="0"/>
              <a:t>Chicago is the most populous city in the U.S. state of Illinois, and the third </a:t>
            </a:r>
            <a:r>
              <a:rPr lang="en-US" dirty="0" smtClean="0"/>
              <a:t>most populous </a:t>
            </a:r>
            <a:r>
              <a:rPr lang="en-US" dirty="0"/>
              <a:t>city in the United States.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It is an international hub for </a:t>
            </a:r>
            <a:r>
              <a:rPr lang="en-US" dirty="0" smtClean="0"/>
              <a:t>finance, culture</a:t>
            </a:r>
            <a:r>
              <a:rPr lang="en-US" dirty="0"/>
              <a:t>, commerce, industry, education, technology, telecommunications, </a:t>
            </a:r>
            <a:r>
              <a:rPr lang="en-US" dirty="0" smtClean="0"/>
              <a:t>and transportation.</a:t>
            </a:r>
          </a:p>
          <a:p>
            <a:r>
              <a:rPr lang="en-US" dirty="0"/>
              <a:t>Chicago's famous cuisine mostly include fast food items like Pizzas, Steak, </a:t>
            </a:r>
            <a:r>
              <a:rPr lang="en-US" dirty="0" smtClean="0"/>
              <a:t>Fried Chicken</a:t>
            </a:r>
            <a:r>
              <a:rPr lang="en-US" dirty="0"/>
              <a:t>, Fries, Hot dogs, </a:t>
            </a:r>
            <a:r>
              <a:rPr lang="en-US" dirty="0" smtClean="0"/>
              <a:t>etc. </a:t>
            </a:r>
          </a:p>
          <a:p>
            <a:r>
              <a:rPr lang="en-US" dirty="0"/>
              <a:t>A well reputed food manufacturing company OZ Foods is interested to open a Fast </a:t>
            </a:r>
            <a:r>
              <a:rPr lang="en-US" dirty="0" smtClean="0"/>
              <a:t>Food restaurant </a:t>
            </a:r>
            <a:r>
              <a:rPr lang="en-US" dirty="0"/>
              <a:t>in Chicago and wants recommendations for an appropriate </a:t>
            </a:r>
            <a:r>
              <a:rPr lang="en-US" dirty="0" smtClean="0"/>
              <a:t>location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477" y="4591587"/>
            <a:ext cx="24765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6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Data Sources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18445"/>
            <a:ext cx="8915400" cy="4820992"/>
          </a:xfrm>
        </p:spPr>
        <p:txBody>
          <a:bodyPr/>
          <a:lstStyle/>
          <a:p>
            <a:r>
              <a:rPr lang="en-US" dirty="0" smtClean="0"/>
              <a:t>Chicago’s 77 community areas data with population from Wikipedia.</a:t>
            </a:r>
          </a:p>
          <a:p>
            <a:r>
              <a:rPr lang="en-US" dirty="0" smtClean="0"/>
              <a:t>Finding </a:t>
            </a:r>
            <a:r>
              <a:rPr lang="en-US" dirty="0"/>
              <a:t>the latitude and longitude coordinates of I used the following </a:t>
            </a:r>
            <a:r>
              <a:rPr lang="en-US" dirty="0" smtClean="0"/>
              <a:t>Data Set from </a:t>
            </a:r>
            <a:r>
              <a:rPr lang="en-US" dirty="0"/>
              <a:t>a US </a:t>
            </a:r>
            <a:r>
              <a:rPr lang="en-US" dirty="0" smtClean="0"/>
              <a:t>website.</a:t>
            </a:r>
          </a:p>
          <a:p>
            <a:r>
              <a:rPr lang="en-US" dirty="0" smtClean="0"/>
              <a:t>Using the website to create a CSV to form a data frame.</a:t>
            </a:r>
          </a:p>
          <a:p>
            <a:r>
              <a:rPr lang="en-US" dirty="0" smtClean="0"/>
              <a:t>I used Foursquare API </a:t>
            </a:r>
            <a:r>
              <a:rPr lang="en-US" dirty="0"/>
              <a:t>o find nearby venues and from those </a:t>
            </a:r>
            <a:r>
              <a:rPr lang="en-US" dirty="0" smtClean="0"/>
              <a:t>venues separating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list of restaurants in each neighborhood, including restaurant </a:t>
            </a:r>
            <a:r>
              <a:rPr lang="en-US" dirty="0" smtClean="0"/>
              <a:t>type.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06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Methodology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18445"/>
            <a:ext cx="8915400" cy="4820992"/>
          </a:xfrm>
        </p:spPr>
        <p:txBody>
          <a:bodyPr/>
          <a:lstStyle/>
          <a:p>
            <a:r>
              <a:rPr lang="en-US" dirty="0" smtClean="0"/>
              <a:t>Beautiful Soup and Pandas library was used to scrape data and convert them into a useful table containing two columns, (Neighborhood and Population.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891" y="2704563"/>
            <a:ext cx="2601721" cy="391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7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Methodology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18445"/>
            <a:ext cx="8915400" cy="4820992"/>
          </a:xfrm>
        </p:spPr>
        <p:txBody>
          <a:bodyPr/>
          <a:lstStyle/>
          <a:p>
            <a:r>
              <a:rPr lang="en-US" dirty="0"/>
              <a:t>Another Pandas data frame was created to find the latitudes and longitude values of </a:t>
            </a:r>
            <a:r>
              <a:rPr lang="en-US" dirty="0" smtClean="0"/>
              <a:t>the neighborhoods </a:t>
            </a:r>
            <a:r>
              <a:rPr lang="en-US" dirty="0"/>
              <a:t>using the CSV </a:t>
            </a:r>
            <a:r>
              <a:rPr lang="en-US" dirty="0" smtClean="0"/>
              <a:t>file.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524" y="2701481"/>
            <a:ext cx="6979482" cy="334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9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Methodology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18445"/>
            <a:ext cx="8915400" cy="4820992"/>
          </a:xfrm>
        </p:spPr>
        <p:txBody>
          <a:bodyPr/>
          <a:lstStyle/>
          <a:p>
            <a:r>
              <a:rPr lang="en-US" dirty="0"/>
              <a:t>Foursquare API is used to explore the neighborhoods and segment </a:t>
            </a:r>
            <a:r>
              <a:rPr lang="en-US" dirty="0" smtClean="0"/>
              <a:t>them</a:t>
            </a:r>
          </a:p>
          <a:p>
            <a:r>
              <a:rPr lang="en-US" dirty="0"/>
              <a:t>Foursquare API returns 1874 results with 274 unique categories.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732570"/>
            <a:ext cx="9262582" cy="360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5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Methodology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18445"/>
            <a:ext cx="8915400" cy="48209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</a:t>
            </a:r>
            <a:r>
              <a:rPr lang="en-US" dirty="0" smtClean="0"/>
              <a:t>estaurants </a:t>
            </a:r>
            <a:r>
              <a:rPr lang="en-US" dirty="0"/>
              <a:t>are extracted from venue category </a:t>
            </a:r>
            <a:r>
              <a:rPr lang="en-US" dirty="0" smtClean="0"/>
              <a:t>list</a:t>
            </a:r>
          </a:p>
          <a:p>
            <a:r>
              <a:rPr lang="en-US" dirty="0"/>
              <a:t>The resulting data frame </a:t>
            </a:r>
            <a:r>
              <a:rPr lang="en-US" dirty="0" smtClean="0"/>
              <a:t>has 49 </a:t>
            </a:r>
            <a:r>
              <a:rPr lang="en-US" dirty="0"/>
              <a:t>unique categories or cuisines available in </a:t>
            </a:r>
            <a:r>
              <a:rPr lang="en-US" dirty="0" smtClean="0"/>
              <a:t>Chicago</a:t>
            </a:r>
          </a:p>
          <a:p>
            <a:r>
              <a:rPr lang="en-US" dirty="0"/>
              <a:t>one hot encoding is </a:t>
            </a:r>
            <a:r>
              <a:rPr lang="en-US" dirty="0" smtClean="0"/>
              <a:t>performed on </a:t>
            </a:r>
            <a:r>
              <a:rPr lang="en-US" dirty="0"/>
              <a:t>the resulting data frame for each neighborhood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Rows are grouped by neighborhood to determine the frequency of occurrence of </a:t>
            </a:r>
            <a:r>
              <a:rPr lang="en-US" dirty="0" smtClean="0"/>
              <a:t>each restaurant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915" y="3786389"/>
            <a:ext cx="8754697" cy="231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35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Methodology-Clustering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18445"/>
            <a:ext cx="8915400" cy="48209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k-means clustering is performed on the data frame to check the pattern for </a:t>
            </a:r>
            <a:r>
              <a:rPr lang="en-US" dirty="0" smtClean="0"/>
              <a:t>each neighborhood.</a:t>
            </a:r>
          </a:p>
          <a:p>
            <a:r>
              <a:rPr lang="en-US" dirty="0"/>
              <a:t>G</a:t>
            </a:r>
            <a:r>
              <a:rPr lang="en-US" dirty="0" smtClean="0"/>
              <a:t>etting </a:t>
            </a:r>
            <a:r>
              <a:rPr lang="en-US" dirty="0"/>
              <a:t>the information about the top ten common restaurants for each</a:t>
            </a:r>
            <a:br>
              <a:rPr lang="en-US" dirty="0"/>
            </a:br>
            <a:r>
              <a:rPr lang="en-US" dirty="0"/>
              <a:t>neighborhood. The value used for K in this respect is 5.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168" y="2899335"/>
            <a:ext cx="9221487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80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Clustering Results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18445"/>
            <a:ext cx="8915400" cy="482099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Each cluster gives unique result:</a:t>
            </a:r>
          </a:p>
          <a:p>
            <a:r>
              <a:rPr lang="en-US" dirty="0"/>
              <a:t>Cluster </a:t>
            </a:r>
            <a:r>
              <a:rPr lang="en-US" dirty="0" smtClean="0"/>
              <a:t>0 (Red) </a:t>
            </a:r>
            <a:r>
              <a:rPr lang="en-US" dirty="0"/>
              <a:t>(Most Common: Pizza Place &amp; American Restaurant</a:t>
            </a:r>
            <a:r>
              <a:rPr lang="en-US" dirty="0" smtClean="0"/>
              <a:t>)</a:t>
            </a:r>
          </a:p>
          <a:p>
            <a:r>
              <a:rPr lang="en-US" dirty="0"/>
              <a:t>Cluster </a:t>
            </a:r>
            <a:r>
              <a:rPr lang="en-US" dirty="0" smtClean="0"/>
              <a:t>1 (Purple) </a:t>
            </a:r>
            <a:r>
              <a:rPr lang="en-US" dirty="0"/>
              <a:t>(Most Common: Mexican Restaurant)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Cluster </a:t>
            </a:r>
            <a:r>
              <a:rPr lang="en-US" dirty="0" smtClean="0"/>
              <a:t>2 (Blue) </a:t>
            </a:r>
            <a:r>
              <a:rPr lang="en-US" dirty="0"/>
              <a:t>(Most Common: Fast Food Restaurants</a:t>
            </a:r>
            <a:r>
              <a:rPr lang="en-US" dirty="0" smtClean="0"/>
              <a:t>)</a:t>
            </a:r>
          </a:p>
          <a:p>
            <a:r>
              <a:rPr lang="en-US" dirty="0"/>
              <a:t>Cluster </a:t>
            </a:r>
            <a:r>
              <a:rPr lang="en-US" dirty="0" smtClean="0"/>
              <a:t>3 (Green) </a:t>
            </a:r>
            <a:r>
              <a:rPr lang="en-US" dirty="0"/>
              <a:t>(Most Common: Coffee Shop</a:t>
            </a:r>
            <a:r>
              <a:rPr lang="en-US" dirty="0" smtClean="0"/>
              <a:t>)</a:t>
            </a:r>
          </a:p>
          <a:p>
            <a:r>
              <a:rPr lang="en-US" dirty="0"/>
              <a:t>Cluster </a:t>
            </a:r>
            <a:r>
              <a:rPr lang="en-US" dirty="0" smtClean="0"/>
              <a:t>4 (Orange) </a:t>
            </a:r>
            <a:r>
              <a:rPr lang="en-US" dirty="0"/>
              <a:t>(Most Common: Fried Chicken Joint (Fast Food))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681" y="3411918"/>
            <a:ext cx="5037277" cy="302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890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130</TotalTime>
  <Words>430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RECOMMENDATION SYSTEM TO START A RESTAURANT BUSINESS IN CHICAGO  </vt:lpstr>
      <vt:lpstr>Business Problem</vt:lpstr>
      <vt:lpstr>Data Sources</vt:lpstr>
      <vt:lpstr>Methodology</vt:lpstr>
      <vt:lpstr>Methodology</vt:lpstr>
      <vt:lpstr>Methodology</vt:lpstr>
      <vt:lpstr>Methodology</vt:lpstr>
      <vt:lpstr>Methodology-Clustering</vt:lpstr>
      <vt:lpstr>Clustering Results</vt:lpstr>
      <vt:lpstr>Discussion</vt:lpstr>
      <vt:lpstr>Conclusion</vt:lpstr>
      <vt:lpstr>THANK YOU!!!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 TO START A RESTAURANT BUSINESS IN CHICAGO</dc:title>
  <dc:creator>UK</dc:creator>
  <cp:lastModifiedBy>UK</cp:lastModifiedBy>
  <cp:revision>10</cp:revision>
  <dcterms:created xsi:type="dcterms:W3CDTF">2021-04-27T20:04:20Z</dcterms:created>
  <dcterms:modified xsi:type="dcterms:W3CDTF">2021-04-27T22:15:13Z</dcterms:modified>
</cp:coreProperties>
</file>