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04" r:id="rId3"/>
    <p:sldId id="305" r:id="rId4"/>
    <p:sldId id="327" r:id="rId5"/>
    <p:sldId id="320" r:id="rId6"/>
    <p:sldId id="309" r:id="rId7"/>
    <p:sldId id="310" r:id="rId8"/>
    <p:sldId id="311" r:id="rId9"/>
    <p:sldId id="312" r:id="rId10"/>
    <p:sldId id="313" r:id="rId11"/>
    <p:sldId id="314" r:id="rId12"/>
    <p:sldId id="315" r:id="rId13"/>
    <p:sldId id="316" r:id="rId14"/>
    <p:sldId id="317" r:id="rId15"/>
    <p:sldId id="318" r:id="rId16"/>
    <p:sldId id="319" r:id="rId17"/>
    <p:sldId id="321" r:id="rId18"/>
    <p:sldId id="322" r:id="rId19"/>
    <p:sldId id="323" r:id="rId20"/>
    <p:sldId id="324" r:id="rId21"/>
    <p:sldId id="325" r:id="rId22"/>
    <p:sldId id="32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8"/>
  </p:normalViewPr>
  <p:slideViewPr>
    <p:cSldViewPr snapToGrid="0" snapToObjects="1">
      <p:cViewPr varScale="1">
        <p:scale>
          <a:sx n="92" d="100"/>
          <a:sy n="92"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E1E54-644E-FC43-85B7-5CE20B095F28}" type="datetimeFigureOut">
              <a:rPr lang="en-US" smtClean="0"/>
              <a:t>6/3/20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09C6B-A5A1-9547-B45B-F3A35CB5179C}" type="slidenum">
              <a:rPr lang="en-US" smtClean="0"/>
              <a:t>‹#›</a:t>
            </a:fld>
            <a:endParaRPr lang="en-US"/>
          </a:p>
        </p:txBody>
      </p:sp>
    </p:spTree>
    <p:extLst>
      <p:ext uri="{BB962C8B-B14F-4D97-AF65-F5344CB8AC3E}">
        <p14:creationId xmlns:p14="http://schemas.microsoft.com/office/powerpoint/2010/main" val="174790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86ef4df791_13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4" name="Google Shape;544;g86ef4df791_1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490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FE08-5504-F54F-99F6-83236A792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1DE6E5-6F6F-C646-9809-162EA7509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5A55C5-D234-5042-8DD2-CBC8B7417DB8}"/>
              </a:ext>
            </a:extLst>
          </p:cNvPr>
          <p:cNvSpPr>
            <a:spLocks noGrp="1"/>
          </p:cNvSpPr>
          <p:nvPr>
            <p:ph type="dt" sz="half" idx="10"/>
          </p:nvPr>
        </p:nvSpPr>
        <p:spPr/>
        <p:txBody>
          <a:bodyPr/>
          <a:lstStyle/>
          <a:p>
            <a:fld id="{608AFFAA-A4B7-9F46-BD47-5E9CF56735A0}" type="datetime1">
              <a:rPr lang="en-US" smtClean="0"/>
              <a:t>6/3/20</a:t>
            </a:fld>
            <a:endParaRPr lang="en-US"/>
          </a:p>
        </p:txBody>
      </p:sp>
      <p:sp>
        <p:nvSpPr>
          <p:cNvPr id="5" name="Footer Placeholder 4">
            <a:extLst>
              <a:ext uri="{FF2B5EF4-FFF2-40B4-BE49-F238E27FC236}">
                <a16:creationId xmlns:a16="http://schemas.microsoft.com/office/drawing/2014/main" id="{15111C16-C876-CC47-A35A-98547C994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4B37B-8624-BB40-B012-835A33D8EB52}"/>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278475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7DE4-CDAE-E446-9437-7F7F5A0683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EA4DEF-CF58-F64A-BA35-8F653A8EA3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208EE-FC03-7246-8A30-21B3FD14A371}"/>
              </a:ext>
            </a:extLst>
          </p:cNvPr>
          <p:cNvSpPr>
            <a:spLocks noGrp="1"/>
          </p:cNvSpPr>
          <p:nvPr>
            <p:ph type="dt" sz="half" idx="10"/>
          </p:nvPr>
        </p:nvSpPr>
        <p:spPr/>
        <p:txBody>
          <a:bodyPr/>
          <a:lstStyle/>
          <a:p>
            <a:fld id="{248ECC01-FB1F-844D-B13E-0621944B6170}" type="datetime1">
              <a:rPr lang="en-US" smtClean="0"/>
              <a:t>6/3/20</a:t>
            </a:fld>
            <a:endParaRPr lang="en-US"/>
          </a:p>
        </p:txBody>
      </p:sp>
      <p:sp>
        <p:nvSpPr>
          <p:cNvPr id="5" name="Footer Placeholder 4">
            <a:extLst>
              <a:ext uri="{FF2B5EF4-FFF2-40B4-BE49-F238E27FC236}">
                <a16:creationId xmlns:a16="http://schemas.microsoft.com/office/drawing/2014/main" id="{D6F5258A-E15A-9443-A90A-6C7C7FAC6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A591F-A68C-5A4A-A536-DDFB4A627265}"/>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109350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3A800-0DD6-2D4D-AA90-92EC7D6A8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B2F6AA-7A3A-6F44-AECD-8DE69F0935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1B2B1-053F-674F-8EDC-CADAB39BC243}"/>
              </a:ext>
            </a:extLst>
          </p:cNvPr>
          <p:cNvSpPr>
            <a:spLocks noGrp="1"/>
          </p:cNvSpPr>
          <p:nvPr>
            <p:ph type="dt" sz="half" idx="10"/>
          </p:nvPr>
        </p:nvSpPr>
        <p:spPr/>
        <p:txBody>
          <a:bodyPr/>
          <a:lstStyle/>
          <a:p>
            <a:fld id="{70A065F5-60E5-2F4F-AD13-330C6652320A}" type="datetime1">
              <a:rPr lang="en-US" smtClean="0"/>
              <a:t>6/3/20</a:t>
            </a:fld>
            <a:endParaRPr lang="en-US"/>
          </a:p>
        </p:txBody>
      </p:sp>
      <p:sp>
        <p:nvSpPr>
          <p:cNvPr id="5" name="Footer Placeholder 4">
            <a:extLst>
              <a:ext uri="{FF2B5EF4-FFF2-40B4-BE49-F238E27FC236}">
                <a16:creationId xmlns:a16="http://schemas.microsoft.com/office/drawing/2014/main" id="{1E0AC356-1E8F-464D-86A0-784C40717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FEC8B-E34E-B542-9237-F10EE5B65F14}"/>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226359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3C62-62EA-DE41-AB20-EA3F5E030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8A00E8-B6A3-1D4F-BF4E-FFB30F1BE2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2FC32-4039-484C-8FDB-3E75D4EF8E19}"/>
              </a:ext>
            </a:extLst>
          </p:cNvPr>
          <p:cNvSpPr>
            <a:spLocks noGrp="1"/>
          </p:cNvSpPr>
          <p:nvPr>
            <p:ph type="dt" sz="half" idx="10"/>
          </p:nvPr>
        </p:nvSpPr>
        <p:spPr/>
        <p:txBody>
          <a:bodyPr/>
          <a:lstStyle/>
          <a:p>
            <a:fld id="{D84DA35A-19A9-904F-8A48-D8744114A349}" type="datetime1">
              <a:rPr lang="en-US" smtClean="0"/>
              <a:t>6/3/20</a:t>
            </a:fld>
            <a:endParaRPr lang="en-US"/>
          </a:p>
        </p:txBody>
      </p:sp>
      <p:sp>
        <p:nvSpPr>
          <p:cNvPr id="5" name="Footer Placeholder 4">
            <a:extLst>
              <a:ext uri="{FF2B5EF4-FFF2-40B4-BE49-F238E27FC236}">
                <a16:creationId xmlns:a16="http://schemas.microsoft.com/office/drawing/2014/main" id="{F826D36B-B461-FF4E-A953-323720B87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ED06E-E301-394C-A178-9780A62512CE}"/>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206738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6F65-D9FF-BB4A-96AF-51BE547CFC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D6DB0-E991-C744-A31C-5030D01AF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E68FA6-A04C-334D-93EF-0FC512D825E7}"/>
              </a:ext>
            </a:extLst>
          </p:cNvPr>
          <p:cNvSpPr>
            <a:spLocks noGrp="1"/>
          </p:cNvSpPr>
          <p:nvPr>
            <p:ph type="dt" sz="half" idx="10"/>
          </p:nvPr>
        </p:nvSpPr>
        <p:spPr/>
        <p:txBody>
          <a:bodyPr/>
          <a:lstStyle/>
          <a:p>
            <a:fld id="{2EAB1FC9-1486-6B42-9580-D1090A912815}" type="datetime1">
              <a:rPr lang="en-US" smtClean="0"/>
              <a:t>6/3/20</a:t>
            </a:fld>
            <a:endParaRPr lang="en-US"/>
          </a:p>
        </p:txBody>
      </p:sp>
      <p:sp>
        <p:nvSpPr>
          <p:cNvPr id="5" name="Footer Placeholder 4">
            <a:extLst>
              <a:ext uri="{FF2B5EF4-FFF2-40B4-BE49-F238E27FC236}">
                <a16:creationId xmlns:a16="http://schemas.microsoft.com/office/drawing/2014/main" id="{97F1CBBD-2AFE-4442-AF45-A6A1B5BA0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5D201-A522-5A4D-801E-F07F4C202738}"/>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145423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2101-89D6-4847-BFC5-D590AF3E2E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AEA5E-348B-DD47-AFC3-A5F930BEBD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EE99E-0DD8-984F-87D0-BD24FCCC14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101611-6731-A049-8FBF-0273198707FA}"/>
              </a:ext>
            </a:extLst>
          </p:cNvPr>
          <p:cNvSpPr>
            <a:spLocks noGrp="1"/>
          </p:cNvSpPr>
          <p:nvPr>
            <p:ph type="dt" sz="half" idx="10"/>
          </p:nvPr>
        </p:nvSpPr>
        <p:spPr/>
        <p:txBody>
          <a:bodyPr/>
          <a:lstStyle/>
          <a:p>
            <a:fld id="{FE0DBE27-F34A-DB43-BEC2-09B83A8292D8}" type="datetime1">
              <a:rPr lang="en-US" smtClean="0"/>
              <a:t>6/3/20</a:t>
            </a:fld>
            <a:endParaRPr lang="en-US"/>
          </a:p>
        </p:txBody>
      </p:sp>
      <p:sp>
        <p:nvSpPr>
          <p:cNvPr id="6" name="Footer Placeholder 5">
            <a:extLst>
              <a:ext uri="{FF2B5EF4-FFF2-40B4-BE49-F238E27FC236}">
                <a16:creationId xmlns:a16="http://schemas.microsoft.com/office/drawing/2014/main" id="{11FA1CC8-DB47-6C44-9BBF-2BC50D065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070A9-C9C0-2D4F-9F2A-2D83BC3665FD}"/>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278226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B9C7-8F89-E74E-BBCF-2926E5ACB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B19204-D303-3B4E-8A5A-1C47859FF7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6C92B7-88C8-E240-9E18-78DA9ADE86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7F4964-B820-B34B-B927-29FB8BCFDC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45CA06-877B-8744-B9AE-15149B6E33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5E1712-4983-204D-A43B-DA8B9E18BC32}"/>
              </a:ext>
            </a:extLst>
          </p:cNvPr>
          <p:cNvSpPr>
            <a:spLocks noGrp="1"/>
          </p:cNvSpPr>
          <p:nvPr>
            <p:ph type="dt" sz="half" idx="10"/>
          </p:nvPr>
        </p:nvSpPr>
        <p:spPr/>
        <p:txBody>
          <a:bodyPr/>
          <a:lstStyle/>
          <a:p>
            <a:fld id="{45EAAB94-7703-BA41-8CB8-9A07941DF8D2}" type="datetime1">
              <a:rPr lang="en-US" smtClean="0"/>
              <a:t>6/3/20</a:t>
            </a:fld>
            <a:endParaRPr lang="en-US"/>
          </a:p>
        </p:txBody>
      </p:sp>
      <p:sp>
        <p:nvSpPr>
          <p:cNvPr id="8" name="Footer Placeholder 7">
            <a:extLst>
              <a:ext uri="{FF2B5EF4-FFF2-40B4-BE49-F238E27FC236}">
                <a16:creationId xmlns:a16="http://schemas.microsoft.com/office/drawing/2014/main" id="{5E3281FF-BE95-1C48-94A6-4553103C7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B84A94-05E3-3240-95C6-DCC81924633B}"/>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178794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1501-ABC4-A947-8D16-7747E4372C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92ED4-DCE7-8844-B1ED-E9900BF76FEC}"/>
              </a:ext>
            </a:extLst>
          </p:cNvPr>
          <p:cNvSpPr>
            <a:spLocks noGrp="1"/>
          </p:cNvSpPr>
          <p:nvPr>
            <p:ph type="dt" sz="half" idx="10"/>
          </p:nvPr>
        </p:nvSpPr>
        <p:spPr/>
        <p:txBody>
          <a:bodyPr/>
          <a:lstStyle/>
          <a:p>
            <a:fld id="{CE3CCE35-18AE-B644-85B8-4AC413A4BE98}" type="datetime1">
              <a:rPr lang="en-US" smtClean="0"/>
              <a:t>6/3/20</a:t>
            </a:fld>
            <a:endParaRPr lang="en-US"/>
          </a:p>
        </p:txBody>
      </p:sp>
      <p:sp>
        <p:nvSpPr>
          <p:cNvPr id="4" name="Footer Placeholder 3">
            <a:extLst>
              <a:ext uri="{FF2B5EF4-FFF2-40B4-BE49-F238E27FC236}">
                <a16:creationId xmlns:a16="http://schemas.microsoft.com/office/drawing/2014/main" id="{4A25ECDB-0503-D346-BC78-EB9690FCE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DE1554-DDFF-5D4D-90AD-8A2ABD692DC8}"/>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390261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056888-9BC7-0E4D-8E24-663C68D36E6C}"/>
              </a:ext>
            </a:extLst>
          </p:cNvPr>
          <p:cNvSpPr>
            <a:spLocks noGrp="1"/>
          </p:cNvSpPr>
          <p:nvPr>
            <p:ph type="dt" sz="half" idx="10"/>
          </p:nvPr>
        </p:nvSpPr>
        <p:spPr/>
        <p:txBody>
          <a:bodyPr/>
          <a:lstStyle/>
          <a:p>
            <a:fld id="{580D93D0-A38B-B942-8C5E-DD7CE60BD5BE}" type="datetime1">
              <a:rPr lang="en-US" smtClean="0"/>
              <a:t>6/3/20</a:t>
            </a:fld>
            <a:endParaRPr lang="en-US"/>
          </a:p>
        </p:txBody>
      </p:sp>
      <p:sp>
        <p:nvSpPr>
          <p:cNvPr id="3" name="Footer Placeholder 2">
            <a:extLst>
              <a:ext uri="{FF2B5EF4-FFF2-40B4-BE49-F238E27FC236}">
                <a16:creationId xmlns:a16="http://schemas.microsoft.com/office/drawing/2014/main" id="{DBE42C72-0BC1-2049-9EB8-655602345A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56D2E-C9E9-FE48-B28E-FE36443C6EFE}"/>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305344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0D37-F0D2-7548-8EFE-4C385AFC9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1186C-12FF-8E48-BC7A-19612B042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03E52-7E42-BF47-905E-63DB4C6AE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90CC8A-093C-704A-A9FC-7A8FC8F4F629}"/>
              </a:ext>
            </a:extLst>
          </p:cNvPr>
          <p:cNvSpPr>
            <a:spLocks noGrp="1"/>
          </p:cNvSpPr>
          <p:nvPr>
            <p:ph type="dt" sz="half" idx="10"/>
          </p:nvPr>
        </p:nvSpPr>
        <p:spPr/>
        <p:txBody>
          <a:bodyPr/>
          <a:lstStyle/>
          <a:p>
            <a:fld id="{488782E2-5408-3241-9DEC-EB371B90B09F}" type="datetime1">
              <a:rPr lang="en-US" smtClean="0"/>
              <a:t>6/3/20</a:t>
            </a:fld>
            <a:endParaRPr lang="en-US"/>
          </a:p>
        </p:txBody>
      </p:sp>
      <p:sp>
        <p:nvSpPr>
          <p:cNvPr id="6" name="Footer Placeholder 5">
            <a:extLst>
              <a:ext uri="{FF2B5EF4-FFF2-40B4-BE49-F238E27FC236}">
                <a16:creationId xmlns:a16="http://schemas.microsoft.com/office/drawing/2014/main" id="{B125D440-3B51-E049-AED1-B046C71FE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70690-AA04-FF4A-8AA2-9439B464809A}"/>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1400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B1E0-A003-804F-AC77-34930F16E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9E125-EFE9-E045-AF69-D39C0E985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F1250-9FE3-D543-B02B-579D247E8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4BCB8A-62D7-0B49-B1E9-96FF4A16250B}"/>
              </a:ext>
            </a:extLst>
          </p:cNvPr>
          <p:cNvSpPr>
            <a:spLocks noGrp="1"/>
          </p:cNvSpPr>
          <p:nvPr>
            <p:ph type="dt" sz="half" idx="10"/>
          </p:nvPr>
        </p:nvSpPr>
        <p:spPr/>
        <p:txBody>
          <a:bodyPr/>
          <a:lstStyle/>
          <a:p>
            <a:fld id="{E56BA2EE-F18E-6C49-B40C-2D862D186A04}" type="datetime1">
              <a:rPr lang="en-US" smtClean="0"/>
              <a:t>6/3/20</a:t>
            </a:fld>
            <a:endParaRPr lang="en-US"/>
          </a:p>
        </p:txBody>
      </p:sp>
      <p:sp>
        <p:nvSpPr>
          <p:cNvPr id="6" name="Footer Placeholder 5">
            <a:extLst>
              <a:ext uri="{FF2B5EF4-FFF2-40B4-BE49-F238E27FC236}">
                <a16:creationId xmlns:a16="http://schemas.microsoft.com/office/drawing/2014/main" id="{7AB07F40-DA3C-1643-9EB8-948255B68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0A52A-E822-EF41-9B43-0B3517398985}"/>
              </a:ext>
            </a:extLst>
          </p:cNvPr>
          <p:cNvSpPr>
            <a:spLocks noGrp="1"/>
          </p:cNvSpPr>
          <p:nvPr>
            <p:ph type="sldNum" sz="quarter" idx="12"/>
          </p:nvPr>
        </p:nvSpPr>
        <p:spPr/>
        <p:txBody>
          <a:bodyPr/>
          <a:lstStyle/>
          <a:p>
            <a:fld id="{5A2DE7A7-1FB2-B444-BDB9-F1F536F44D6A}" type="slidenum">
              <a:rPr lang="en-US" smtClean="0"/>
              <a:t>‹#›</a:t>
            </a:fld>
            <a:endParaRPr lang="en-US"/>
          </a:p>
        </p:txBody>
      </p:sp>
    </p:spTree>
    <p:extLst>
      <p:ext uri="{BB962C8B-B14F-4D97-AF65-F5344CB8AC3E}">
        <p14:creationId xmlns:p14="http://schemas.microsoft.com/office/powerpoint/2010/main" val="77784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245ABB-A446-D54A-8B97-36611BC60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74252-FFD5-8D4F-BBAC-C9FDB811B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328FA-0DE0-C648-B358-338A46774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1571A-7042-5443-A918-9D8F3FB7CC4E}" type="datetime1">
              <a:rPr lang="en-US" smtClean="0"/>
              <a:t>6/3/20</a:t>
            </a:fld>
            <a:endParaRPr lang="en-US"/>
          </a:p>
        </p:txBody>
      </p:sp>
      <p:sp>
        <p:nvSpPr>
          <p:cNvPr id="5" name="Footer Placeholder 4">
            <a:extLst>
              <a:ext uri="{FF2B5EF4-FFF2-40B4-BE49-F238E27FC236}">
                <a16:creationId xmlns:a16="http://schemas.microsoft.com/office/drawing/2014/main" id="{E5A79DEF-CA83-3249-9BD6-835060D84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9F8B17-89EE-814E-ACC0-AEBECB2D1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DE7A7-1FB2-B444-BDB9-F1F536F44D6A}" type="slidenum">
              <a:rPr lang="en-US" smtClean="0"/>
              <a:t>‹#›</a:t>
            </a:fld>
            <a:endParaRPr lang="en-US"/>
          </a:p>
        </p:txBody>
      </p:sp>
    </p:spTree>
    <p:extLst>
      <p:ext uri="{BB962C8B-B14F-4D97-AF65-F5344CB8AC3E}">
        <p14:creationId xmlns:p14="http://schemas.microsoft.com/office/powerpoint/2010/main" val="2127391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2CA9-090E-DF40-8B96-B189CAA3F41A}"/>
              </a:ext>
            </a:extLst>
          </p:cNvPr>
          <p:cNvSpPr>
            <a:spLocks noGrp="1"/>
          </p:cNvSpPr>
          <p:nvPr>
            <p:ph type="ctrTitle"/>
          </p:nvPr>
        </p:nvSpPr>
        <p:spPr>
          <a:xfrm>
            <a:off x="1591733" y="2951163"/>
            <a:ext cx="9144000" cy="2387600"/>
          </a:xfrm>
        </p:spPr>
        <p:txBody>
          <a:bodyPr>
            <a:normAutofit fontScale="90000"/>
          </a:bodyPr>
          <a:lstStyle/>
          <a:p>
            <a:br>
              <a:rPr lang="en-US" dirty="0">
                <a:solidFill>
                  <a:schemeClr val="accent4"/>
                </a:solidFill>
              </a:rPr>
            </a:br>
            <a:r>
              <a:rPr lang="en-US" dirty="0">
                <a:solidFill>
                  <a:schemeClr val="accent6"/>
                </a:solidFill>
              </a:rPr>
              <a:t>Group </a:t>
            </a:r>
            <a:r>
              <a:rPr lang="en-US" dirty="0">
                <a:solidFill>
                  <a:schemeClr val="accent1"/>
                </a:solidFill>
              </a:rPr>
              <a:t>Comparisons</a:t>
            </a:r>
            <a:r>
              <a:rPr lang="en-US" dirty="0">
                <a:solidFill>
                  <a:schemeClr val="accent6"/>
                </a:solidFill>
              </a:rPr>
              <a:t> </a:t>
            </a:r>
            <a:r>
              <a:rPr lang="en-US" dirty="0" err="1">
                <a:solidFill>
                  <a:schemeClr val="accent4"/>
                </a:solidFill>
              </a:rPr>
              <a:t>w.r.t</a:t>
            </a:r>
            <a:r>
              <a:rPr lang="en-US" dirty="0">
                <a:solidFill>
                  <a:schemeClr val="accent4"/>
                </a:solidFill>
              </a:rPr>
              <a:t> </a:t>
            </a:r>
            <a:r>
              <a:rPr lang="en-US" dirty="0">
                <a:solidFill>
                  <a:srgbClr val="FF0000"/>
                </a:solidFill>
              </a:rPr>
              <a:t>different</a:t>
            </a:r>
            <a:r>
              <a:rPr lang="en-US" dirty="0">
                <a:solidFill>
                  <a:schemeClr val="accent6"/>
                </a:solidFill>
              </a:rPr>
              <a:t> Tests</a:t>
            </a:r>
            <a:br>
              <a:rPr lang="en-US" dirty="0">
                <a:solidFill>
                  <a:schemeClr val="accent6"/>
                </a:solidFill>
              </a:rPr>
            </a:br>
            <a:br>
              <a:rPr lang="en-US" dirty="0">
                <a:solidFill>
                  <a:schemeClr val="accent6"/>
                </a:solidFill>
              </a:rPr>
            </a:br>
            <a:br>
              <a:rPr lang="en-US" dirty="0">
                <a:solidFill>
                  <a:schemeClr val="accent4"/>
                </a:solidFill>
              </a:rPr>
            </a:br>
            <a:r>
              <a:rPr lang="en-US" dirty="0">
                <a:solidFill>
                  <a:srgbClr val="7030A0"/>
                </a:solidFill>
              </a:rPr>
              <a:t>Last week leftover</a:t>
            </a:r>
          </a:p>
        </p:txBody>
      </p:sp>
      <p:sp>
        <p:nvSpPr>
          <p:cNvPr id="3" name="Slide Number Placeholder 2">
            <a:extLst>
              <a:ext uri="{FF2B5EF4-FFF2-40B4-BE49-F238E27FC236}">
                <a16:creationId xmlns:a16="http://schemas.microsoft.com/office/drawing/2014/main" id="{4BE69F38-5720-5E43-AEC3-D89B1B40BB43}"/>
              </a:ext>
            </a:extLst>
          </p:cNvPr>
          <p:cNvSpPr>
            <a:spLocks noGrp="1"/>
          </p:cNvSpPr>
          <p:nvPr>
            <p:ph type="sldNum" sz="quarter" idx="12"/>
          </p:nvPr>
        </p:nvSpPr>
        <p:spPr/>
        <p:txBody>
          <a:bodyPr/>
          <a:lstStyle/>
          <a:p>
            <a:fld id="{5A2DE7A7-1FB2-B444-BDB9-F1F536F44D6A}" type="slidenum">
              <a:rPr lang="en-US" smtClean="0"/>
              <a:t>1</a:t>
            </a:fld>
            <a:endParaRPr lang="en-US"/>
          </a:p>
        </p:txBody>
      </p:sp>
    </p:spTree>
    <p:extLst>
      <p:ext uri="{BB962C8B-B14F-4D97-AF65-F5344CB8AC3E}">
        <p14:creationId xmlns:p14="http://schemas.microsoft.com/office/powerpoint/2010/main" val="130782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219D-C554-BE4C-9205-A200947738C2}"/>
              </a:ext>
            </a:extLst>
          </p:cNvPr>
          <p:cNvSpPr>
            <a:spLocks noGrp="1"/>
          </p:cNvSpPr>
          <p:nvPr>
            <p:ph type="title"/>
          </p:nvPr>
        </p:nvSpPr>
        <p:spPr/>
        <p:txBody>
          <a:bodyPr/>
          <a:lstStyle/>
          <a:p>
            <a:pPr algn="ctr"/>
            <a:r>
              <a:rPr lang="en-US" dirty="0">
                <a:solidFill>
                  <a:srgbClr val="FF0000"/>
                </a:solidFill>
              </a:rPr>
              <a:t>T-Test</a:t>
            </a:r>
            <a:r>
              <a:rPr lang="en-US" dirty="0"/>
              <a:t> </a:t>
            </a:r>
            <a:r>
              <a:rPr lang="en-US" dirty="0">
                <a:solidFill>
                  <a:schemeClr val="accent4"/>
                </a:solidFill>
              </a:rPr>
              <a:t>types</a:t>
            </a:r>
            <a:r>
              <a:rPr lang="en-US" dirty="0"/>
              <a:t> for </a:t>
            </a:r>
            <a:r>
              <a:rPr lang="en-US" dirty="0">
                <a:solidFill>
                  <a:schemeClr val="accent6"/>
                </a:solidFill>
              </a:rPr>
              <a:t>Different</a:t>
            </a:r>
            <a:r>
              <a:rPr lang="en-US" dirty="0"/>
              <a:t> </a:t>
            </a:r>
            <a:r>
              <a:rPr lang="en-US" dirty="0">
                <a:solidFill>
                  <a:srgbClr val="7030A0"/>
                </a:solidFill>
              </a:rPr>
              <a:t>Groups</a:t>
            </a:r>
          </a:p>
        </p:txBody>
      </p:sp>
      <p:pic>
        <p:nvPicPr>
          <p:cNvPr id="5" name="Content Placeholder 4">
            <a:extLst>
              <a:ext uri="{FF2B5EF4-FFF2-40B4-BE49-F238E27FC236}">
                <a16:creationId xmlns:a16="http://schemas.microsoft.com/office/drawing/2014/main" id="{A172CF0B-10C4-CB48-9091-9C1E862FB069}"/>
              </a:ext>
            </a:extLst>
          </p:cNvPr>
          <p:cNvPicPr>
            <a:picLocks noGrp="1" noChangeAspect="1"/>
          </p:cNvPicPr>
          <p:nvPr>
            <p:ph idx="1"/>
          </p:nvPr>
        </p:nvPicPr>
        <p:blipFill>
          <a:blip r:embed="rId2"/>
          <a:stretch>
            <a:fillRect/>
          </a:stretch>
        </p:blipFill>
        <p:spPr>
          <a:xfrm>
            <a:off x="1981200" y="2115344"/>
            <a:ext cx="8229600" cy="3771900"/>
          </a:xfrm>
        </p:spPr>
      </p:pic>
      <p:sp>
        <p:nvSpPr>
          <p:cNvPr id="6" name="Rounded Rectangle 5">
            <a:extLst>
              <a:ext uri="{FF2B5EF4-FFF2-40B4-BE49-F238E27FC236}">
                <a16:creationId xmlns:a16="http://schemas.microsoft.com/office/drawing/2014/main" id="{5E72AA9E-F5DC-9443-8057-DAD8A9A49255}"/>
              </a:ext>
            </a:extLst>
          </p:cNvPr>
          <p:cNvSpPr/>
          <p:nvPr/>
        </p:nvSpPr>
        <p:spPr>
          <a:xfrm>
            <a:off x="1744133" y="2115344"/>
            <a:ext cx="2963334" cy="362505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EBE37CF-8A76-B140-BB7E-5D49634A1BD5}"/>
              </a:ext>
            </a:extLst>
          </p:cNvPr>
          <p:cNvSpPr>
            <a:spLocks noGrp="1"/>
          </p:cNvSpPr>
          <p:nvPr>
            <p:ph type="sldNum" sz="quarter" idx="12"/>
          </p:nvPr>
        </p:nvSpPr>
        <p:spPr/>
        <p:txBody>
          <a:bodyPr/>
          <a:lstStyle/>
          <a:p>
            <a:fld id="{5A2DE7A7-1FB2-B444-BDB9-F1F536F44D6A}" type="slidenum">
              <a:rPr lang="en-US" smtClean="0"/>
              <a:t>10</a:t>
            </a:fld>
            <a:endParaRPr lang="en-US"/>
          </a:p>
        </p:txBody>
      </p:sp>
    </p:spTree>
    <p:extLst>
      <p:ext uri="{BB962C8B-B14F-4D97-AF65-F5344CB8AC3E}">
        <p14:creationId xmlns:p14="http://schemas.microsoft.com/office/powerpoint/2010/main" val="112717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2290-FE8E-7B47-81AB-8AB59C8C3C50}"/>
              </a:ext>
            </a:extLst>
          </p:cNvPr>
          <p:cNvSpPr>
            <a:spLocks noGrp="1"/>
          </p:cNvSpPr>
          <p:nvPr>
            <p:ph type="title"/>
          </p:nvPr>
        </p:nvSpPr>
        <p:spPr/>
        <p:txBody>
          <a:bodyPr/>
          <a:lstStyle/>
          <a:p>
            <a:pPr algn="ctr"/>
            <a:r>
              <a:rPr lang="en-US" dirty="0">
                <a:solidFill>
                  <a:srgbClr val="FF0000"/>
                </a:solidFill>
              </a:rPr>
              <a:t>T-Test</a:t>
            </a:r>
            <a:r>
              <a:rPr lang="en-US" dirty="0"/>
              <a:t> </a:t>
            </a:r>
            <a:r>
              <a:rPr lang="en-US" dirty="0">
                <a:solidFill>
                  <a:schemeClr val="accent4"/>
                </a:solidFill>
              </a:rPr>
              <a:t>Example</a:t>
            </a:r>
          </a:p>
        </p:txBody>
      </p:sp>
      <p:pic>
        <p:nvPicPr>
          <p:cNvPr id="4098" name="Picture 2" descr="https://lh5.googleusercontent.com/7soZUY-gSwv63WwXWqsSMMiJo2N-F9KUYfz3kbq5TnpVRnQUhZcr_G2VBLxZyUV0fJMVX-48ohvBbXVi8wSC_e5zXfSL-YrU1VHUwjAw_8diH4YT6PgL9WweHSeOLesYfBjBdLou1iA">
            <a:extLst>
              <a:ext uri="{FF2B5EF4-FFF2-40B4-BE49-F238E27FC236}">
                <a16:creationId xmlns:a16="http://schemas.microsoft.com/office/drawing/2014/main" id="{F76F39AC-1FA6-8449-8889-CD1737032F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0066" y="2155561"/>
            <a:ext cx="3911600" cy="3251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4.googleusercontent.com/Q1oEye3BuwahmI1bjjeD5uxcX7quUerCwpJ1fPFixWXcDgT1xGDENMdA_RsFwkTgrcVEsb3luzu8p1AwVLRGTXFr-8BH0-H5cayF5JgtB2undG0pHsSvg9SOv6d_WY-Y9FSLE-hA-yk">
            <a:extLst>
              <a:ext uri="{FF2B5EF4-FFF2-40B4-BE49-F238E27FC236}">
                <a16:creationId xmlns:a16="http://schemas.microsoft.com/office/drawing/2014/main" id="{504267B0-D957-8842-BB98-59CD4543D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133" y="2155561"/>
            <a:ext cx="4362779" cy="3251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4330884-921E-3C4D-88BC-682A8B306D3E}"/>
              </a:ext>
            </a:extLst>
          </p:cNvPr>
          <p:cNvSpPr>
            <a:spLocks noGrp="1"/>
          </p:cNvSpPr>
          <p:nvPr>
            <p:ph type="sldNum" sz="quarter" idx="12"/>
          </p:nvPr>
        </p:nvSpPr>
        <p:spPr/>
        <p:txBody>
          <a:bodyPr/>
          <a:lstStyle/>
          <a:p>
            <a:fld id="{5A2DE7A7-1FB2-B444-BDB9-F1F536F44D6A}" type="slidenum">
              <a:rPr lang="en-US" smtClean="0"/>
              <a:t>11</a:t>
            </a:fld>
            <a:endParaRPr lang="en-US"/>
          </a:p>
        </p:txBody>
      </p:sp>
    </p:spTree>
    <p:extLst>
      <p:ext uri="{BB962C8B-B14F-4D97-AF65-F5344CB8AC3E}">
        <p14:creationId xmlns:p14="http://schemas.microsoft.com/office/powerpoint/2010/main" val="128222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24C2-5CF5-2A48-9B8D-6B0942C5A6EE}"/>
              </a:ext>
            </a:extLst>
          </p:cNvPr>
          <p:cNvSpPr>
            <a:spLocks noGrp="1"/>
          </p:cNvSpPr>
          <p:nvPr>
            <p:ph type="title"/>
          </p:nvPr>
        </p:nvSpPr>
        <p:spPr/>
        <p:txBody>
          <a:bodyPr/>
          <a:lstStyle/>
          <a:p>
            <a:pPr algn="ctr"/>
            <a:r>
              <a:rPr lang="en-US" dirty="0">
                <a:solidFill>
                  <a:srgbClr val="7030A0"/>
                </a:solidFill>
              </a:rPr>
              <a:t>Limitations</a:t>
            </a:r>
            <a:r>
              <a:rPr lang="en-US" dirty="0"/>
              <a:t> in </a:t>
            </a:r>
            <a:r>
              <a:rPr lang="en-US" dirty="0">
                <a:solidFill>
                  <a:srgbClr val="FF0000"/>
                </a:solidFill>
              </a:rPr>
              <a:t>T-test</a:t>
            </a:r>
            <a:r>
              <a:rPr lang="en-US" dirty="0"/>
              <a:t> </a:t>
            </a:r>
          </a:p>
        </p:txBody>
      </p:sp>
      <p:sp>
        <p:nvSpPr>
          <p:cNvPr id="3" name="Content Placeholder 2">
            <a:extLst>
              <a:ext uri="{FF2B5EF4-FFF2-40B4-BE49-F238E27FC236}">
                <a16:creationId xmlns:a16="http://schemas.microsoft.com/office/drawing/2014/main" id="{3DEC81B7-5B15-9F4A-8B49-60552AA69D45}"/>
              </a:ext>
            </a:extLst>
          </p:cNvPr>
          <p:cNvSpPr>
            <a:spLocks noGrp="1"/>
          </p:cNvSpPr>
          <p:nvPr>
            <p:ph idx="1"/>
          </p:nvPr>
        </p:nvSpPr>
        <p:spPr/>
        <p:txBody>
          <a:bodyPr>
            <a:normAutofit fontScale="85000" lnSpcReduction="20000"/>
          </a:bodyPr>
          <a:lstStyle/>
          <a:p>
            <a:pPr algn="just" fontAlgn="base"/>
            <a:r>
              <a:rPr lang="en-US" dirty="0"/>
              <a:t>Results can only be applied to population that </a:t>
            </a:r>
            <a:r>
              <a:rPr lang="en-US" dirty="0">
                <a:solidFill>
                  <a:schemeClr val="accent4"/>
                </a:solidFill>
              </a:rPr>
              <a:t>resembles the sample</a:t>
            </a:r>
            <a:r>
              <a:rPr lang="en-US" dirty="0"/>
              <a:t>.</a:t>
            </a:r>
            <a:br>
              <a:rPr lang="en-US" dirty="0"/>
            </a:br>
            <a:r>
              <a:rPr lang="en-US" dirty="0"/>
              <a:t>e.g. Cholesterol drug test was conducted for adults, So </a:t>
            </a:r>
            <a:r>
              <a:rPr lang="en-US" dirty="0" err="1"/>
              <a:t>i</a:t>
            </a:r>
            <a:r>
              <a:rPr lang="en-US" dirty="0"/>
              <a:t> can not be true for children.</a:t>
            </a:r>
          </a:p>
          <a:p>
            <a:pPr marL="0" indent="0" algn="just" fontAlgn="base">
              <a:buNone/>
            </a:pPr>
            <a:endParaRPr lang="en-US" dirty="0"/>
          </a:p>
          <a:p>
            <a:pPr algn="just" fontAlgn="base"/>
            <a:r>
              <a:rPr lang="en-US" dirty="0"/>
              <a:t>Sample and Population should be roughly </a:t>
            </a:r>
            <a:r>
              <a:rPr lang="en-US" dirty="0">
                <a:solidFill>
                  <a:srgbClr val="7030A0"/>
                </a:solidFill>
              </a:rPr>
              <a:t>normal in distribution.</a:t>
            </a:r>
          </a:p>
          <a:p>
            <a:pPr marL="0" indent="0" algn="just" fontAlgn="base">
              <a:buNone/>
            </a:pPr>
            <a:endParaRPr lang="en-US" dirty="0"/>
          </a:p>
          <a:p>
            <a:pPr algn="just" fontAlgn="base"/>
            <a:r>
              <a:rPr lang="en-US" dirty="0"/>
              <a:t>Each group should have </a:t>
            </a:r>
            <a:r>
              <a:rPr lang="en-US" dirty="0">
                <a:solidFill>
                  <a:schemeClr val="accent6"/>
                </a:solidFill>
              </a:rPr>
              <a:t>same number of data points</a:t>
            </a:r>
            <a:r>
              <a:rPr lang="en-US" dirty="0"/>
              <a:t>. Otherwise there will be inaccurate results.</a:t>
            </a:r>
          </a:p>
          <a:p>
            <a:pPr marL="0" indent="0" algn="just" fontAlgn="base">
              <a:buNone/>
            </a:pPr>
            <a:endParaRPr lang="en-US" dirty="0"/>
          </a:p>
          <a:p>
            <a:pPr algn="just" fontAlgn="base"/>
            <a:r>
              <a:rPr lang="en-US" dirty="0"/>
              <a:t>All data should be </a:t>
            </a:r>
            <a:r>
              <a:rPr lang="en-US" dirty="0">
                <a:solidFill>
                  <a:srgbClr val="FF0000"/>
                </a:solidFill>
              </a:rPr>
              <a:t>independent</a:t>
            </a:r>
            <a:r>
              <a:rPr lang="en-US" dirty="0"/>
              <a:t>.</a:t>
            </a:r>
          </a:p>
          <a:p>
            <a:pPr marL="0" indent="0" algn="just">
              <a:buNone/>
            </a:pPr>
            <a:br>
              <a:rPr lang="en-US" dirty="0"/>
            </a:br>
            <a:br>
              <a:rPr lang="en-US" dirty="0"/>
            </a:br>
            <a:endParaRPr lang="en-US" dirty="0"/>
          </a:p>
        </p:txBody>
      </p:sp>
      <p:sp>
        <p:nvSpPr>
          <p:cNvPr id="4" name="Slide Number Placeholder 3">
            <a:extLst>
              <a:ext uri="{FF2B5EF4-FFF2-40B4-BE49-F238E27FC236}">
                <a16:creationId xmlns:a16="http://schemas.microsoft.com/office/drawing/2014/main" id="{CE7940E2-55DE-7549-A3A1-36FC748FD580}"/>
              </a:ext>
            </a:extLst>
          </p:cNvPr>
          <p:cNvSpPr>
            <a:spLocks noGrp="1"/>
          </p:cNvSpPr>
          <p:nvPr>
            <p:ph type="sldNum" sz="quarter" idx="12"/>
          </p:nvPr>
        </p:nvSpPr>
        <p:spPr/>
        <p:txBody>
          <a:bodyPr/>
          <a:lstStyle/>
          <a:p>
            <a:fld id="{5A2DE7A7-1FB2-B444-BDB9-F1F536F44D6A}" type="slidenum">
              <a:rPr lang="en-US" smtClean="0"/>
              <a:t>12</a:t>
            </a:fld>
            <a:endParaRPr lang="en-US"/>
          </a:p>
        </p:txBody>
      </p:sp>
    </p:spTree>
    <p:extLst>
      <p:ext uri="{BB962C8B-B14F-4D97-AF65-F5344CB8AC3E}">
        <p14:creationId xmlns:p14="http://schemas.microsoft.com/office/powerpoint/2010/main" val="279118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AAB8-B408-604B-BF7E-4E901F4434AB}"/>
              </a:ext>
            </a:extLst>
          </p:cNvPr>
          <p:cNvSpPr>
            <a:spLocks noGrp="1"/>
          </p:cNvSpPr>
          <p:nvPr>
            <p:ph type="title"/>
          </p:nvPr>
        </p:nvSpPr>
        <p:spPr/>
        <p:txBody>
          <a:bodyPr/>
          <a:lstStyle/>
          <a:p>
            <a:pPr algn="ctr"/>
            <a:r>
              <a:rPr lang="en-US" dirty="0">
                <a:solidFill>
                  <a:srgbClr val="FF0000"/>
                </a:solidFill>
              </a:rPr>
              <a:t>U-Test</a:t>
            </a:r>
            <a:r>
              <a:rPr lang="en-US" dirty="0"/>
              <a:t> </a:t>
            </a:r>
            <a:r>
              <a:rPr lang="en-US" dirty="0">
                <a:solidFill>
                  <a:schemeClr val="accent4"/>
                </a:solidFill>
              </a:rPr>
              <a:t>Example</a:t>
            </a:r>
          </a:p>
        </p:txBody>
      </p:sp>
      <p:pic>
        <p:nvPicPr>
          <p:cNvPr id="5" name="Content Placeholder 4">
            <a:extLst>
              <a:ext uri="{FF2B5EF4-FFF2-40B4-BE49-F238E27FC236}">
                <a16:creationId xmlns:a16="http://schemas.microsoft.com/office/drawing/2014/main" id="{DF9D149A-CEEC-9B40-904B-BD6A9827EB5E}"/>
              </a:ext>
            </a:extLst>
          </p:cNvPr>
          <p:cNvPicPr>
            <a:picLocks noGrp="1" noChangeAspect="1"/>
          </p:cNvPicPr>
          <p:nvPr>
            <p:ph idx="1"/>
          </p:nvPr>
        </p:nvPicPr>
        <p:blipFill>
          <a:blip r:embed="rId2"/>
          <a:stretch>
            <a:fillRect/>
          </a:stretch>
        </p:blipFill>
        <p:spPr>
          <a:xfrm>
            <a:off x="2247900" y="1690688"/>
            <a:ext cx="7696200" cy="3543300"/>
          </a:xfrm>
        </p:spPr>
      </p:pic>
      <p:sp>
        <p:nvSpPr>
          <p:cNvPr id="6" name="TextBox 5">
            <a:extLst>
              <a:ext uri="{FF2B5EF4-FFF2-40B4-BE49-F238E27FC236}">
                <a16:creationId xmlns:a16="http://schemas.microsoft.com/office/drawing/2014/main" id="{D201EAD2-DD8F-EA42-9490-97D128F62826}"/>
              </a:ext>
            </a:extLst>
          </p:cNvPr>
          <p:cNvSpPr txBox="1"/>
          <p:nvPr/>
        </p:nvSpPr>
        <p:spPr>
          <a:xfrm>
            <a:off x="2743200" y="5236112"/>
            <a:ext cx="6705600" cy="1323439"/>
          </a:xfrm>
          <a:prstGeom prst="rect">
            <a:avLst/>
          </a:prstGeom>
          <a:noFill/>
        </p:spPr>
        <p:txBody>
          <a:bodyPr wrap="square" rtlCol="0">
            <a:spAutoFit/>
          </a:bodyPr>
          <a:lstStyle/>
          <a:p>
            <a:pPr marL="285750" indent="-285750" algn="ctr" fontAlgn="base">
              <a:buFont typeface="Arial" panose="020B0604020202020204" pitchFamily="34" charset="0"/>
              <a:buChar char="•"/>
            </a:pPr>
            <a:r>
              <a:rPr lang="en-US" sz="2000" dirty="0"/>
              <a:t>Smaller U, bigger difference between groups</a:t>
            </a:r>
          </a:p>
          <a:p>
            <a:pPr marL="285750" indent="-285750" algn="ctr" fontAlgn="base">
              <a:buFont typeface="Arial" panose="020B0604020202020204" pitchFamily="34" charset="0"/>
              <a:buChar char="•"/>
            </a:pPr>
            <a:r>
              <a:rPr lang="en-US" sz="2000" dirty="0"/>
              <a:t>Larger U, smaller differences between groups</a:t>
            </a:r>
          </a:p>
          <a:p>
            <a:pPr marL="285750" indent="-285750" algn="ctr" fontAlgn="base">
              <a:buFont typeface="Arial" panose="020B0604020202020204" pitchFamily="34" charset="0"/>
              <a:buChar char="•"/>
            </a:pPr>
            <a:r>
              <a:rPr lang="en-US" sz="2000" dirty="0"/>
              <a:t>U = 0, no overlapping, completely different</a:t>
            </a:r>
          </a:p>
          <a:p>
            <a:pPr marL="285750" indent="-285750" algn="ctr">
              <a:buFont typeface="Arial" panose="020B0604020202020204" pitchFamily="34" charset="0"/>
              <a:buChar char="•"/>
            </a:pPr>
            <a:endParaRPr lang="en-US" sz="2000" dirty="0"/>
          </a:p>
        </p:txBody>
      </p:sp>
      <p:sp>
        <p:nvSpPr>
          <p:cNvPr id="3" name="Slide Number Placeholder 2">
            <a:extLst>
              <a:ext uri="{FF2B5EF4-FFF2-40B4-BE49-F238E27FC236}">
                <a16:creationId xmlns:a16="http://schemas.microsoft.com/office/drawing/2014/main" id="{E2FF4DDD-9ABC-E642-B065-581D93340FF3}"/>
              </a:ext>
            </a:extLst>
          </p:cNvPr>
          <p:cNvSpPr>
            <a:spLocks noGrp="1"/>
          </p:cNvSpPr>
          <p:nvPr>
            <p:ph type="sldNum" sz="quarter" idx="12"/>
          </p:nvPr>
        </p:nvSpPr>
        <p:spPr/>
        <p:txBody>
          <a:bodyPr/>
          <a:lstStyle/>
          <a:p>
            <a:fld id="{5A2DE7A7-1FB2-B444-BDB9-F1F536F44D6A}" type="slidenum">
              <a:rPr lang="en-US" smtClean="0"/>
              <a:t>13</a:t>
            </a:fld>
            <a:endParaRPr lang="en-US"/>
          </a:p>
        </p:txBody>
      </p:sp>
    </p:spTree>
    <p:extLst>
      <p:ext uri="{BB962C8B-B14F-4D97-AF65-F5344CB8AC3E}">
        <p14:creationId xmlns:p14="http://schemas.microsoft.com/office/powerpoint/2010/main" val="432046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C4D9D-495F-264F-8C7C-EC1E1A9A24C6}"/>
              </a:ext>
            </a:extLst>
          </p:cNvPr>
          <p:cNvSpPr>
            <a:spLocks noGrp="1"/>
          </p:cNvSpPr>
          <p:nvPr>
            <p:ph idx="1"/>
          </p:nvPr>
        </p:nvSpPr>
        <p:spPr>
          <a:xfrm>
            <a:off x="838200" y="2421467"/>
            <a:ext cx="10515600" cy="3755496"/>
          </a:xfrm>
        </p:spPr>
        <p:txBody>
          <a:bodyPr>
            <a:normAutofit/>
          </a:bodyPr>
          <a:lstStyle/>
          <a:p>
            <a:pPr marL="0" indent="0" algn="ctr">
              <a:buNone/>
            </a:pPr>
            <a:r>
              <a:rPr lang="en-US" sz="4000" dirty="0"/>
              <a:t> </a:t>
            </a:r>
            <a:r>
              <a:rPr lang="en-US" sz="4000" dirty="0">
                <a:solidFill>
                  <a:schemeClr val="accent1"/>
                </a:solidFill>
              </a:rPr>
              <a:t>Move to </a:t>
            </a:r>
            <a:r>
              <a:rPr lang="en-US" sz="4000" dirty="0">
                <a:solidFill>
                  <a:srgbClr val="FF0000"/>
                </a:solidFill>
              </a:rPr>
              <a:t>T-Test and U-</a:t>
            </a:r>
            <a:r>
              <a:rPr lang="en-US" sz="4000" dirty="0" err="1">
                <a:solidFill>
                  <a:srgbClr val="FF0000"/>
                </a:solidFill>
              </a:rPr>
              <a:t>Test.R</a:t>
            </a:r>
            <a:r>
              <a:rPr lang="en-US" sz="4000" dirty="0"/>
              <a:t> </a:t>
            </a:r>
            <a:r>
              <a:rPr lang="en-US" sz="4000" dirty="0">
                <a:solidFill>
                  <a:schemeClr val="accent1"/>
                </a:solidFill>
              </a:rPr>
              <a:t>Script</a:t>
            </a:r>
            <a:r>
              <a:rPr lang="en-US" sz="4000" dirty="0"/>
              <a:t> </a:t>
            </a:r>
          </a:p>
          <a:p>
            <a:pPr marL="0" indent="0" algn="ctr">
              <a:buNone/>
            </a:pPr>
            <a:r>
              <a:rPr lang="en-US" sz="4000" dirty="0">
                <a:solidFill>
                  <a:schemeClr val="accent6"/>
                </a:solidFill>
              </a:rPr>
              <a:t>(Take from GITHUB)</a:t>
            </a:r>
            <a:endParaRPr lang="en-US" sz="4000" dirty="0"/>
          </a:p>
        </p:txBody>
      </p:sp>
      <p:sp>
        <p:nvSpPr>
          <p:cNvPr id="2" name="Slide Number Placeholder 1">
            <a:extLst>
              <a:ext uri="{FF2B5EF4-FFF2-40B4-BE49-F238E27FC236}">
                <a16:creationId xmlns:a16="http://schemas.microsoft.com/office/drawing/2014/main" id="{7FB6095D-C40D-0E48-84E7-B068BDCDEA0F}"/>
              </a:ext>
            </a:extLst>
          </p:cNvPr>
          <p:cNvSpPr>
            <a:spLocks noGrp="1"/>
          </p:cNvSpPr>
          <p:nvPr>
            <p:ph type="sldNum" sz="quarter" idx="12"/>
          </p:nvPr>
        </p:nvSpPr>
        <p:spPr/>
        <p:txBody>
          <a:bodyPr/>
          <a:lstStyle/>
          <a:p>
            <a:fld id="{5A2DE7A7-1FB2-B444-BDB9-F1F536F44D6A}" type="slidenum">
              <a:rPr lang="en-US" smtClean="0"/>
              <a:t>14</a:t>
            </a:fld>
            <a:endParaRPr lang="en-US"/>
          </a:p>
        </p:txBody>
      </p:sp>
    </p:spTree>
    <p:extLst>
      <p:ext uri="{BB962C8B-B14F-4D97-AF65-F5344CB8AC3E}">
        <p14:creationId xmlns:p14="http://schemas.microsoft.com/office/powerpoint/2010/main" val="59811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74AA-B13D-D04D-8F02-F8C7686B727B}"/>
              </a:ext>
            </a:extLst>
          </p:cNvPr>
          <p:cNvSpPr>
            <a:spLocks noGrp="1"/>
          </p:cNvSpPr>
          <p:nvPr>
            <p:ph type="title"/>
          </p:nvPr>
        </p:nvSpPr>
        <p:spPr/>
        <p:txBody>
          <a:bodyPr>
            <a:normAutofit/>
          </a:bodyPr>
          <a:lstStyle/>
          <a:p>
            <a:pPr algn="ctr"/>
            <a:r>
              <a:rPr lang="en-US" dirty="0">
                <a:solidFill>
                  <a:srgbClr val="7030A0"/>
                </a:solidFill>
              </a:rPr>
              <a:t>Group</a:t>
            </a:r>
            <a:r>
              <a:rPr lang="en-US" dirty="0"/>
              <a:t> </a:t>
            </a:r>
            <a:r>
              <a:rPr lang="en-US" dirty="0">
                <a:solidFill>
                  <a:schemeClr val="accent6"/>
                </a:solidFill>
              </a:rPr>
              <a:t>comparison</a:t>
            </a:r>
            <a:r>
              <a:rPr lang="en-US" dirty="0"/>
              <a:t> of </a:t>
            </a:r>
            <a:r>
              <a:rPr lang="en-US" dirty="0">
                <a:solidFill>
                  <a:srgbClr val="FF0000"/>
                </a:solidFill>
              </a:rPr>
              <a:t>Multiple</a:t>
            </a:r>
            <a:r>
              <a:rPr lang="en-US" dirty="0"/>
              <a:t> </a:t>
            </a:r>
            <a:r>
              <a:rPr lang="en-US" dirty="0">
                <a:solidFill>
                  <a:schemeClr val="accent4"/>
                </a:solidFill>
              </a:rPr>
              <a:t>Groups</a:t>
            </a:r>
          </a:p>
        </p:txBody>
      </p:sp>
      <p:pic>
        <p:nvPicPr>
          <p:cNvPr id="5122" name="Picture 2" descr="https://lh3.googleusercontent.com/w8zw-LBew_aGGuBsfp_Rmpog9GXlbrZuaEa8OcMNeqQT6iv3WIc_z43jZ8Vds4yAbl7tbL7TD4B9yVpcP-uUw119Vj4I8ZgawWwpG-0biER7riPJTDASW4QHnTwD4E5LKZBVeE9ypHc">
            <a:extLst>
              <a:ext uri="{FF2B5EF4-FFF2-40B4-BE49-F238E27FC236}">
                <a16:creationId xmlns:a16="http://schemas.microsoft.com/office/drawing/2014/main" id="{4E707941-ACCC-6F41-B792-04FF294174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079" y="2102909"/>
            <a:ext cx="5176903" cy="29084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6.googleusercontent.com/kKYBw__zUeP7e3d7n9526f6gpcWnKKBqlNYLHDC5l8HdCWC_q7ZWJ5N8J9NPBfZG7E-iyQBEtkAAUox-Ssjd1eiq4wg47uHVKu6yHtYAXR3X4PlqKjNkKvJuULR8aNHQeKCkn68vi2M">
            <a:extLst>
              <a:ext uri="{FF2B5EF4-FFF2-40B4-BE49-F238E27FC236}">
                <a16:creationId xmlns:a16="http://schemas.microsoft.com/office/drawing/2014/main" id="{7A56887A-E187-014E-8441-F8D0131A1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181" y="2102909"/>
            <a:ext cx="5176619" cy="2908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BDBD0C-DB5C-F544-9CAE-972DDD134994}"/>
              </a:ext>
            </a:extLst>
          </p:cNvPr>
          <p:cNvSpPr txBox="1"/>
          <p:nvPr/>
        </p:nvSpPr>
        <p:spPr>
          <a:xfrm>
            <a:off x="6739467" y="5238942"/>
            <a:ext cx="4614333" cy="369332"/>
          </a:xfrm>
          <a:prstGeom prst="rect">
            <a:avLst/>
          </a:prstGeom>
          <a:noFill/>
        </p:spPr>
        <p:txBody>
          <a:bodyPr wrap="square" rtlCol="0">
            <a:spAutoFit/>
          </a:bodyPr>
          <a:lstStyle/>
          <a:p>
            <a:pPr algn="ctr"/>
            <a:r>
              <a:rPr lang="en-US" dirty="0"/>
              <a:t>“Kruskal-Wallis-Test (</a:t>
            </a:r>
            <a:r>
              <a:rPr lang="en-US" dirty="0">
                <a:solidFill>
                  <a:srgbClr val="FF0000"/>
                </a:solidFill>
              </a:rPr>
              <a:t>H-Test</a:t>
            </a:r>
            <a:r>
              <a:rPr lang="en-US" dirty="0"/>
              <a:t>)”</a:t>
            </a:r>
          </a:p>
        </p:txBody>
      </p:sp>
      <p:sp>
        <p:nvSpPr>
          <p:cNvPr id="5" name="TextBox 4">
            <a:extLst>
              <a:ext uri="{FF2B5EF4-FFF2-40B4-BE49-F238E27FC236}">
                <a16:creationId xmlns:a16="http://schemas.microsoft.com/office/drawing/2014/main" id="{08E86972-FE76-DE41-BD6A-F4B66FBE135E}"/>
              </a:ext>
            </a:extLst>
          </p:cNvPr>
          <p:cNvSpPr txBox="1"/>
          <p:nvPr/>
        </p:nvSpPr>
        <p:spPr>
          <a:xfrm>
            <a:off x="1354667" y="5238942"/>
            <a:ext cx="4064000" cy="369332"/>
          </a:xfrm>
          <a:prstGeom prst="rect">
            <a:avLst/>
          </a:prstGeom>
          <a:noFill/>
        </p:spPr>
        <p:txBody>
          <a:bodyPr wrap="square" rtlCol="0">
            <a:spAutoFit/>
          </a:bodyPr>
          <a:lstStyle/>
          <a:p>
            <a:pPr algn="ctr"/>
            <a:r>
              <a:rPr lang="en-US" dirty="0"/>
              <a:t>“Analysis of Variance (</a:t>
            </a:r>
            <a:r>
              <a:rPr lang="en-US" dirty="0">
                <a:solidFill>
                  <a:srgbClr val="FF0000"/>
                </a:solidFill>
              </a:rPr>
              <a:t>ANOVA</a:t>
            </a:r>
            <a:r>
              <a:rPr lang="en-US" dirty="0"/>
              <a:t>) ”</a:t>
            </a:r>
          </a:p>
        </p:txBody>
      </p:sp>
      <p:sp>
        <p:nvSpPr>
          <p:cNvPr id="3" name="Slide Number Placeholder 2">
            <a:extLst>
              <a:ext uri="{FF2B5EF4-FFF2-40B4-BE49-F238E27FC236}">
                <a16:creationId xmlns:a16="http://schemas.microsoft.com/office/drawing/2014/main" id="{49F16107-2FFF-8949-88C3-03C4A8BAAFEC}"/>
              </a:ext>
            </a:extLst>
          </p:cNvPr>
          <p:cNvSpPr>
            <a:spLocks noGrp="1"/>
          </p:cNvSpPr>
          <p:nvPr>
            <p:ph type="sldNum" sz="quarter" idx="12"/>
          </p:nvPr>
        </p:nvSpPr>
        <p:spPr/>
        <p:txBody>
          <a:bodyPr/>
          <a:lstStyle/>
          <a:p>
            <a:fld id="{5A2DE7A7-1FB2-B444-BDB9-F1F536F44D6A}" type="slidenum">
              <a:rPr lang="en-US" smtClean="0"/>
              <a:t>15</a:t>
            </a:fld>
            <a:endParaRPr lang="en-US"/>
          </a:p>
        </p:txBody>
      </p:sp>
    </p:spTree>
    <p:extLst>
      <p:ext uri="{BB962C8B-B14F-4D97-AF65-F5344CB8AC3E}">
        <p14:creationId xmlns:p14="http://schemas.microsoft.com/office/powerpoint/2010/main" val="29867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1C20-48AB-6A47-BF4B-2F85BC9DB2A2}"/>
              </a:ext>
            </a:extLst>
          </p:cNvPr>
          <p:cNvSpPr>
            <a:spLocks noGrp="1"/>
          </p:cNvSpPr>
          <p:nvPr>
            <p:ph type="title"/>
          </p:nvPr>
        </p:nvSpPr>
        <p:spPr>
          <a:xfrm>
            <a:off x="838200" y="365126"/>
            <a:ext cx="10515600" cy="992620"/>
          </a:xfrm>
        </p:spPr>
        <p:txBody>
          <a:bodyPr/>
          <a:lstStyle/>
          <a:p>
            <a:pPr algn="ctr"/>
            <a:r>
              <a:rPr lang="en-US" dirty="0">
                <a:solidFill>
                  <a:srgbClr val="FF0000"/>
                </a:solidFill>
              </a:rPr>
              <a:t>Analysis</a:t>
            </a:r>
            <a:r>
              <a:rPr lang="en-US" dirty="0"/>
              <a:t> of </a:t>
            </a:r>
            <a:r>
              <a:rPr lang="en-US" dirty="0">
                <a:solidFill>
                  <a:schemeClr val="accent1"/>
                </a:solidFill>
              </a:rPr>
              <a:t>Variance</a:t>
            </a:r>
            <a:r>
              <a:rPr lang="en-US" dirty="0"/>
              <a:t> (</a:t>
            </a:r>
            <a:r>
              <a:rPr lang="en-US" dirty="0">
                <a:solidFill>
                  <a:schemeClr val="accent4"/>
                </a:solidFill>
              </a:rPr>
              <a:t>ANOVA</a:t>
            </a:r>
            <a:r>
              <a:rPr lang="en-US" dirty="0"/>
              <a:t>)</a:t>
            </a:r>
          </a:p>
        </p:txBody>
      </p:sp>
      <p:sp>
        <p:nvSpPr>
          <p:cNvPr id="3" name="Content Placeholder 2">
            <a:extLst>
              <a:ext uri="{FF2B5EF4-FFF2-40B4-BE49-F238E27FC236}">
                <a16:creationId xmlns:a16="http://schemas.microsoft.com/office/drawing/2014/main" id="{F67F28B6-B068-F941-84CA-A950D77736E6}"/>
              </a:ext>
            </a:extLst>
          </p:cNvPr>
          <p:cNvSpPr>
            <a:spLocks noGrp="1"/>
          </p:cNvSpPr>
          <p:nvPr>
            <p:ph idx="1"/>
          </p:nvPr>
        </p:nvSpPr>
        <p:spPr>
          <a:xfrm>
            <a:off x="838200" y="1357746"/>
            <a:ext cx="10515600" cy="4351338"/>
          </a:xfrm>
        </p:spPr>
        <p:txBody>
          <a:bodyPr/>
          <a:lstStyle/>
          <a:p>
            <a:pPr marL="0" indent="0">
              <a:buNone/>
            </a:pPr>
            <a:r>
              <a:rPr lang="en-US" dirty="0"/>
              <a:t>Analysis of Variance </a:t>
            </a:r>
            <a:r>
              <a:rPr lang="en-US" dirty="0">
                <a:solidFill>
                  <a:srgbClr val="FF0000"/>
                </a:solidFill>
              </a:rPr>
              <a:t>(ANOVA) </a:t>
            </a:r>
            <a:r>
              <a:rPr lang="en-US" dirty="0"/>
              <a:t>is a parametric statistical technique used to compare datasets. It is similar in application to techniques such as t-test, in that it is used to compare means and the relative variance between them. However, analysis of variance (ANOVA) is best applied where more than 2 populations or samples are meant to be compared.</a:t>
            </a:r>
            <a:br>
              <a:rPr lang="en-US" dirty="0"/>
            </a:br>
            <a:endParaRPr lang="en-US" dirty="0"/>
          </a:p>
        </p:txBody>
      </p:sp>
      <p:pic>
        <p:nvPicPr>
          <p:cNvPr id="5" name="Picture 4">
            <a:extLst>
              <a:ext uri="{FF2B5EF4-FFF2-40B4-BE49-F238E27FC236}">
                <a16:creationId xmlns:a16="http://schemas.microsoft.com/office/drawing/2014/main" id="{7A9F0660-72A2-A34A-A195-395DD06BD55B}"/>
              </a:ext>
            </a:extLst>
          </p:cNvPr>
          <p:cNvPicPr>
            <a:picLocks noChangeAspect="1"/>
          </p:cNvPicPr>
          <p:nvPr/>
        </p:nvPicPr>
        <p:blipFill>
          <a:blip r:embed="rId2"/>
          <a:stretch>
            <a:fillRect/>
          </a:stretch>
        </p:blipFill>
        <p:spPr>
          <a:xfrm>
            <a:off x="3233304" y="3429000"/>
            <a:ext cx="5448300" cy="3429000"/>
          </a:xfrm>
          <a:prstGeom prst="rect">
            <a:avLst/>
          </a:prstGeom>
        </p:spPr>
      </p:pic>
      <p:sp>
        <p:nvSpPr>
          <p:cNvPr id="6" name="Slide Number Placeholder 5">
            <a:extLst>
              <a:ext uri="{FF2B5EF4-FFF2-40B4-BE49-F238E27FC236}">
                <a16:creationId xmlns:a16="http://schemas.microsoft.com/office/drawing/2014/main" id="{B0DA1DF9-66BE-F54F-8F7E-36155EAF5EC9}"/>
              </a:ext>
            </a:extLst>
          </p:cNvPr>
          <p:cNvSpPr>
            <a:spLocks noGrp="1"/>
          </p:cNvSpPr>
          <p:nvPr>
            <p:ph type="sldNum" sz="quarter" idx="12"/>
          </p:nvPr>
        </p:nvSpPr>
        <p:spPr/>
        <p:txBody>
          <a:bodyPr/>
          <a:lstStyle/>
          <a:p>
            <a:fld id="{5A2DE7A7-1FB2-B444-BDB9-F1F536F44D6A}" type="slidenum">
              <a:rPr lang="en-US" smtClean="0"/>
              <a:t>16</a:t>
            </a:fld>
            <a:endParaRPr lang="en-US"/>
          </a:p>
        </p:txBody>
      </p:sp>
    </p:spTree>
    <p:extLst>
      <p:ext uri="{BB962C8B-B14F-4D97-AF65-F5344CB8AC3E}">
        <p14:creationId xmlns:p14="http://schemas.microsoft.com/office/powerpoint/2010/main" val="51082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7B4366-5BB3-6846-88D6-527A8F13BCA5}"/>
              </a:ext>
            </a:extLst>
          </p:cNvPr>
          <p:cNvPicPr>
            <a:picLocks noChangeAspect="1"/>
          </p:cNvPicPr>
          <p:nvPr/>
        </p:nvPicPr>
        <p:blipFill>
          <a:blip r:embed="rId2"/>
          <a:stretch>
            <a:fillRect/>
          </a:stretch>
        </p:blipFill>
        <p:spPr>
          <a:xfrm>
            <a:off x="2706831" y="1435100"/>
            <a:ext cx="6972300" cy="4292600"/>
          </a:xfrm>
          <a:prstGeom prst="rect">
            <a:avLst/>
          </a:prstGeom>
        </p:spPr>
      </p:pic>
      <p:sp>
        <p:nvSpPr>
          <p:cNvPr id="6" name="Title 1">
            <a:extLst>
              <a:ext uri="{FF2B5EF4-FFF2-40B4-BE49-F238E27FC236}">
                <a16:creationId xmlns:a16="http://schemas.microsoft.com/office/drawing/2014/main" id="{3262A9D0-A358-1F40-85EC-559B1E40806A}"/>
              </a:ext>
            </a:extLst>
          </p:cNvPr>
          <p:cNvSpPr>
            <a:spLocks noGrp="1"/>
          </p:cNvSpPr>
          <p:nvPr>
            <p:ph type="title"/>
          </p:nvPr>
        </p:nvSpPr>
        <p:spPr>
          <a:xfrm>
            <a:off x="838200" y="365126"/>
            <a:ext cx="10515600" cy="992620"/>
          </a:xfrm>
        </p:spPr>
        <p:txBody>
          <a:bodyPr/>
          <a:lstStyle/>
          <a:p>
            <a:pPr algn="ctr"/>
            <a:r>
              <a:rPr lang="en-US" dirty="0">
                <a:solidFill>
                  <a:srgbClr val="FF0000"/>
                </a:solidFill>
              </a:rPr>
              <a:t>Group </a:t>
            </a:r>
            <a:r>
              <a:rPr lang="en-US" dirty="0">
                <a:solidFill>
                  <a:schemeClr val="accent1"/>
                </a:solidFill>
              </a:rPr>
              <a:t>Discrimination</a:t>
            </a:r>
            <a:endParaRPr lang="en-US" dirty="0"/>
          </a:p>
        </p:txBody>
      </p:sp>
      <p:sp>
        <p:nvSpPr>
          <p:cNvPr id="7" name="Slide Number Placeholder 6">
            <a:extLst>
              <a:ext uri="{FF2B5EF4-FFF2-40B4-BE49-F238E27FC236}">
                <a16:creationId xmlns:a16="http://schemas.microsoft.com/office/drawing/2014/main" id="{1D83176E-F3FD-B44D-8575-9EBD6696F3DF}"/>
              </a:ext>
            </a:extLst>
          </p:cNvPr>
          <p:cNvSpPr>
            <a:spLocks noGrp="1"/>
          </p:cNvSpPr>
          <p:nvPr>
            <p:ph type="sldNum" sz="quarter" idx="12"/>
          </p:nvPr>
        </p:nvSpPr>
        <p:spPr/>
        <p:txBody>
          <a:bodyPr/>
          <a:lstStyle/>
          <a:p>
            <a:fld id="{5A2DE7A7-1FB2-B444-BDB9-F1F536F44D6A}" type="slidenum">
              <a:rPr lang="en-US" smtClean="0"/>
              <a:t>17</a:t>
            </a:fld>
            <a:endParaRPr lang="en-US"/>
          </a:p>
        </p:txBody>
      </p:sp>
    </p:spTree>
    <p:extLst>
      <p:ext uri="{BB962C8B-B14F-4D97-AF65-F5344CB8AC3E}">
        <p14:creationId xmlns:p14="http://schemas.microsoft.com/office/powerpoint/2010/main" val="199405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1E044-34C8-1A4C-A5DC-FB415DBEFFE0}"/>
              </a:ext>
            </a:extLst>
          </p:cNvPr>
          <p:cNvSpPr>
            <a:spLocks noGrp="1"/>
          </p:cNvSpPr>
          <p:nvPr>
            <p:ph type="title"/>
          </p:nvPr>
        </p:nvSpPr>
        <p:spPr/>
        <p:txBody>
          <a:bodyPr/>
          <a:lstStyle/>
          <a:p>
            <a:pPr algn="ctr"/>
            <a:r>
              <a:rPr lang="en-US" dirty="0">
                <a:solidFill>
                  <a:srgbClr val="FF0000"/>
                </a:solidFill>
              </a:rPr>
              <a:t>Assumptions</a:t>
            </a:r>
          </a:p>
        </p:txBody>
      </p:sp>
      <p:sp>
        <p:nvSpPr>
          <p:cNvPr id="3" name="Content Placeholder 2">
            <a:extLst>
              <a:ext uri="{FF2B5EF4-FFF2-40B4-BE49-F238E27FC236}">
                <a16:creationId xmlns:a16="http://schemas.microsoft.com/office/drawing/2014/main" id="{5085FFA3-DB6F-4448-9E2D-F7CD6E76B70E}"/>
              </a:ext>
            </a:extLst>
          </p:cNvPr>
          <p:cNvSpPr>
            <a:spLocks noGrp="1"/>
          </p:cNvSpPr>
          <p:nvPr>
            <p:ph idx="1"/>
          </p:nvPr>
        </p:nvSpPr>
        <p:spPr/>
        <p:txBody>
          <a:bodyPr>
            <a:normAutofit fontScale="92500" lnSpcReduction="20000"/>
          </a:bodyPr>
          <a:lstStyle/>
          <a:p>
            <a:pPr fontAlgn="base"/>
            <a:r>
              <a:rPr lang="en-US" b="1" dirty="0">
                <a:solidFill>
                  <a:schemeClr val="accent1"/>
                </a:solidFill>
              </a:rPr>
              <a:t>Independence of case</a:t>
            </a:r>
            <a:r>
              <a:rPr lang="en-US" b="1" dirty="0"/>
              <a:t>: </a:t>
            </a:r>
            <a:r>
              <a:rPr lang="en-US" dirty="0"/>
              <a:t>Independence of case assumption means that the case of the dependent variable should be independent of the sample. There should not be any pattern in the selection of the sample.</a:t>
            </a:r>
          </a:p>
          <a:p>
            <a:pPr fontAlgn="base"/>
            <a:r>
              <a:rPr lang="en-US" b="1" dirty="0">
                <a:solidFill>
                  <a:schemeClr val="accent4"/>
                </a:solidFill>
              </a:rPr>
              <a:t>Normality:</a:t>
            </a:r>
            <a:r>
              <a:rPr lang="en-US" dirty="0"/>
              <a:t> Distribution of each group should be normal. The Kolmogorov-Smirnov or the Shapiro-Wilk test may be used to confirm the normality of the group.</a:t>
            </a:r>
          </a:p>
          <a:p>
            <a:pPr fontAlgn="base"/>
            <a:r>
              <a:rPr lang="en-US" b="1" dirty="0">
                <a:solidFill>
                  <a:schemeClr val="accent6"/>
                </a:solidFill>
              </a:rPr>
              <a:t>Homogeneity:</a:t>
            </a:r>
            <a:r>
              <a:rPr lang="en-US" dirty="0"/>
              <a:t> Homogeneity means variance between the groups should be the same. </a:t>
            </a:r>
            <a:r>
              <a:rPr lang="en-US" dirty="0" err="1"/>
              <a:t>Levene’s</a:t>
            </a:r>
            <a:r>
              <a:rPr lang="en-US" dirty="0"/>
              <a:t> test is used to test the homogeneity between groups.</a:t>
            </a:r>
          </a:p>
          <a:p>
            <a:pPr marL="0" indent="0" algn="ctr">
              <a:buNone/>
            </a:pPr>
            <a:br>
              <a:rPr lang="en-US" dirty="0"/>
            </a:br>
            <a:r>
              <a:rPr lang="en-US" dirty="0"/>
              <a:t>If particular data follows the above assumptions, then the analysis of variance (ANOVA) is the best technique to compare the means of two, or more, populations.</a:t>
            </a:r>
          </a:p>
          <a:p>
            <a:endParaRPr lang="en-US" dirty="0"/>
          </a:p>
        </p:txBody>
      </p:sp>
      <p:sp>
        <p:nvSpPr>
          <p:cNvPr id="4" name="Slide Number Placeholder 3">
            <a:extLst>
              <a:ext uri="{FF2B5EF4-FFF2-40B4-BE49-F238E27FC236}">
                <a16:creationId xmlns:a16="http://schemas.microsoft.com/office/drawing/2014/main" id="{740A5C91-5E6B-7B4E-A248-5B6BFFE7EE02}"/>
              </a:ext>
            </a:extLst>
          </p:cNvPr>
          <p:cNvSpPr>
            <a:spLocks noGrp="1"/>
          </p:cNvSpPr>
          <p:nvPr>
            <p:ph type="sldNum" sz="quarter" idx="12"/>
          </p:nvPr>
        </p:nvSpPr>
        <p:spPr/>
        <p:txBody>
          <a:bodyPr/>
          <a:lstStyle/>
          <a:p>
            <a:fld id="{5A2DE7A7-1FB2-B444-BDB9-F1F536F44D6A}" type="slidenum">
              <a:rPr lang="en-US" smtClean="0"/>
              <a:t>18</a:t>
            </a:fld>
            <a:endParaRPr lang="en-US"/>
          </a:p>
        </p:txBody>
      </p:sp>
    </p:spTree>
    <p:extLst>
      <p:ext uri="{BB962C8B-B14F-4D97-AF65-F5344CB8AC3E}">
        <p14:creationId xmlns:p14="http://schemas.microsoft.com/office/powerpoint/2010/main" val="416040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1BC7-C41C-1747-B325-6237CA424CD7}"/>
              </a:ext>
            </a:extLst>
          </p:cNvPr>
          <p:cNvSpPr>
            <a:spLocks noGrp="1"/>
          </p:cNvSpPr>
          <p:nvPr>
            <p:ph type="title"/>
          </p:nvPr>
        </p:nvSpPr>
        <p:spPr/>
        <p:txBody>
          <a:bodyPr/>
          <a:lstStyle/>
          <a:p>
            <a:pPr algn="ctr"/>
            <a:r>
              <a:rPr lang="en-US" b="1" dirty="0">
                <a:solidFill>
                  <a:srgbClr val="FF0000"/>
                </a:solidFill>
              </a:rPr>
              <a:t>Kruskal-Wallis</a:t>
            </a:r>
            <a:r>
              <a:rPr lang="en-US" b="1" dirty="0"/>
              <a:t> </a:t>
            </a:r>
            <a:r>
              <a:rPr lang="en-US" b="1" dirty="0">
                <a:solidFill>
                  <a:schemeClr val="accent6"/>
                </a:solidFill>
              </a:rPr>
              <a:t>H-</a:t>
            </a:r>
            <a:r>
              <a:rPr lang="en-US" b="1" dirty="0">
                <a:solidFill>
                  <a:schemeClr val="accent4"/>
                </a:solidFill>
              </a:rPr>
              <a:t>test</a:t>
            </a:r>
            <a:r>
              <a:rPr lang="en-US" dirty="0"/>
              <a:t> </a:t>
            </a:r>
          </a:p>
        </p:txBody>
      </p:sp>
      <p:sp>
        <p:nvSpPr>
          <p:cNvPr id="3" name="Content Placeholder 2">
            <a:extLst>
              <a:ext uri="{FF2B5EF4-FFF2-40B4-BE49-F238E27FC236}">
                <a16:creationId xmlns:a16="http://schemas.microsoft.com/office/drawing/2014/main" id="{78A9FEF6-6860-9C47-B91D-D77DBE87F5B7}"/>
              </a:ext>
            </a:extLst>
          </p:cNvPr>
          <p:cNvSpPr>
            <a:spLocks noGrp="1"/>
          </p:cNvSpPr>
          <p:nvPr>
            <p:ph idx="1"/>
          </p:nvPr>
        </p:nvSpPr>
        <p:spPr/>
        <p:txBody>
          <a:bodyPr>
            <a:normAutofit fontScale="92500" lnSpcReduction="20000"/>
          </a:bodyPr>
          <a:lstStyle/>
          <a:p>
            <a:r>
              <a:rPr lang="en-US" dirty="0"/>
              <a:t>(sometimes also called the "one-way ANOVA on ranks") is a rank-based nonparametric test that can be used to determine if there are statistically significant differences between two or more groups of an independent variable on a continuous or ordinal dependent variable. It is considered the nonparametric alternative to the one-way ANOVA, and an extension of the Mann-Whitney U test to allow the comparison of more than two independent groups.</a:t>
            </a:r>
          </a:p>
          <a:p>
            <a:pPr marL="0" indent="0" algn="ctr">
              <a:buNone/>
            </a:pPr>
            <a:br>
              <a:rPr lang="en-US" dirty="0"/>
            </a:br>
            <a:r>
              <a:rPr lang="en-US" dirty="0">
                <a:solidFill>
                  <a:schemeClr val="accent6"/>
                </a:solidFill>
              </a:rPr>
              <a:t>It is important to realize that the Kruskal-Wallis H test is an omnibus test statistic and cannot tell you which specific groups of your independent variable are statistically significantly different from each other; it only tells you that at least two groups were different. Since you may have three, four, five or more groups in your study design, determining which of these groups differ from each other is important.</a:t>
            </a:r>
          </a:p>
          <a:p>
            <a:pPr marL="0" indent="0">
              <a:buNone/>
            </a:pPr>
            <a:endParaRPr lang="en-US" dirty="0"/>
          </a:p>
        </p:txBody>
      </p:sp>
      <p:sp>
        <p:nvSpPr>
          <p:cNvPr id="4" name="Slide Number Placeholder 3">
            <a:extLst>
              <a:ext uri="{FF2B5EF4-FFF2-40B4-BE49-F238E27FC236}">
                <a16:creationId xmlns:a16="http://schemas.microsoft.com/office/drawing/2014/main" id="{003A649A-4EC5-3348-AB42-B6955A344A72}"/>
              </a:ext>
            </a:extLst>
          </p:cNvPr>
          <p:cNvSpPr>
            <a:spLocks noGrp="1"/>
          </p:cNvSpPr>
          <p:nvPr>
            <p:ph type="sldNum" sz="quarter" idx="12"/>
          </p:nvPr>
        </p:nvSpPr>
        <p:spPr/>
        <p:txBody>
          <a:bodyPr/>
          <a:lstStyle/>
          <a:p>
            <a:fld id="{5A2DE7A7-1FB2-B444-BDB9-F1F536F44D6A}" type="slidenum">
              <a:rPr lang="en-US" smtClean="0"/>
              <a:t>19</a:t>
            </a:fld>
            <a:endParaRPr lang="en-US"/>
          </a:p>
        </p:txBody>
      </p:sp>
    </p:spTree>
    <p:extLst>
      <p:ext uri="{BB962C8B-B14F-4D97-AF65-F5344CB8AC3E}">
        <p14:creationId xmlns:p14="http://schemas.microsoft.com/office/powerpoint/2010/main" val="400986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5"/>
          <p:cNvSpPr txBox="1">
            <a:spLocks noGrp="1"/>
          </p:cNvSpPr>
          <p:nvPr>
            <p:ph type="title"/>
          </p:nvPr>
        </p:nvSpPr>
        <p:spPr>
          <a:xfrm>
            <a:off x="1260764" y="474502"/>
            <a:ext cx="9094225" cy="1026300"/>
          </a:xfrm>
          <a:prstGeom prst="rect">
            <a:avLst/>
          </a:prstGeom>
          <a:noFill/>
          <a:ln w="9525"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lvl="0">
              <a:spcBef>
                <a:spcPts val="0"/>
              </a:spcBef>
              <a:buClr>
                <a:schemeClr val="dk1"/>
              </a:buClr>
              <a:buSzPts val="4400"/>
            </a:pPr>
            <a:r>
              <a:rPr lang="en-US" dirty="0">
                <a:solidFill>
                  <a:schemeClr val="accent1"/>
                </a:solidFill>
              </a:rPr>
              <a:t>Problem in multi grouping? (last-week)</a:t>
            </a:r>
            <a:br>
              <a:rPr lang="en-US" dirty="0"/>
            </a:br>
            <a:r>
              <a:rPr lang="en-US" dirty="0"/>
              <a:t>		</a:t>
            </a:r>
            <a:r>
              <a:rPr lang="en-US" b="1" dirty="0">
                <a:solidFill>
                  <a:schemeClr val="accent4"/>
                </a:solidFill>
              </a:rPr>
              <a:t>Add </a:t>
            </a:r>
            <a:r>
              <a:rPr lang="en-US" b="1" dirty="0">
                <a:solidFill>
                  <a:srgbClr val="FF0000"/>
                </a:solidFill>
              </a:rPr>
              <a:t>regression</a:t>
            </a:r>
            <a:r>
              <a:rPr lang="en-US" b="1" dirty="0"/>
              <a:t> </a:t>
            </a:r>
            <a:r>
              <a:rPr lang="en-US" b="1" dirty="0">
                <a:solidFill>
                  <a:schemeClr val="accent6"/>
                </a:solidFill>
              </a:rPr>
              <a:t>lines</a:t>
            </a:r>
            <a:endParaRPr dirty="0">
              <a:solidFill>
                <a:schemeClr val="accent6"/>
              </a:solidFill>
            </a:endParaRPr>
          </a:p>
        </p:txBody>
      </p:sp>
      <p:sp>
        <p:nvSpPr>
          <p:cNvPr id="547" name="Google Shape;547;p85"/>
          <p:cNvSpPr txBox="1">
            <a:spLocks noGrp="1"/>
          </p:cNvSpPr>
          <p:nvPr>
            <p:ph type="body" idx="1"/>
          </p:nvPr>
        </p:nvSpPr>
        <p:spPr>
          <a:xfrm>
            <a:off x="838200" y="1620982"/>
            <a:ext cx="10515600" cy="457500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None/>
            </a:pPr>
            <a:r>
              <a:rPr lang="en-US" sz="2400" dirty="0">
                <a:solidFill>
                  <a:schemeClr val="accent1"/>
                </a:solidFill>
              </a:rPr>
              <a:t># Add regression lines</a:t>
            </a:r>
            <a:endParaRPr dirty="0"/>
          </a:p>
          <a:p>
            <a:pPr marL="228600" lvl="0" indent="-228600" algn="l" rtl="0">
              <a:lnSpc>
                <a:spcPct val="90000"/>
              </a:lnSpc>
              <a:spcBef>
                <a:spcPts val="1000"/>
              </a:spcBef>
              <a:spcAft>
                <a:spcPts val="0"/>
              </a:spcAft>
              <a:buClr>
                <a:schemeClr val="dk1"/>
              </a:buClr>
              <a:buSzPts val="2400"/>
              <a:buChar char="•"/>
            </a:pPr>
            <a:r>
              <a:rPr lang="en-US" sz="2400" dirty="0"/>
              <a:t> </a:t>
            </a:r>
            <a:r>
              <a:rPr lang="en-US" sz="2400" dirty="0" err="1"/>
              <a:t>ggplot</a:t>
            </a:r>
            <a:r>
              <a:rPr lang="en-US" sz="2400" dirty="0"/>
              <a:t>(</a:t>
            </a:r>
            <a:r>
              <a:rPr lang="en-US" sz="2400" dirty="0" err="1"/>
              <a:t>mtcars</a:t>
            </a:r>
            <a:r>
              <a:rPr lang="en-US" sz="2400" dirty="0"/>
              <a:t>, </a:t>
            </a:r>
            <a:r>
              <a:rPr lang="en-US" sz="2400" dirty="0" err="1"/>
              <a:t>aes</a:t>
            </a:r>
            <a:r>
              <a:rPr lang="en-US" sz="2400" dirty="0"/>
              <a:t>(x=</a:t>
            </a:r>
            <a:r>
              <a:rPr lang="en-US" sz="2400" dirty="0" err="1"/>
              <a:t>wt</a:t>
            </a:r>
            <a:r>
              <a:rPr lang="en-US" sz="2400" dirty="0"/>
              <a:t>, y=mpg, color=factor(</a:t>
            </a:r>
            <a:r>
              <a:rPr lang="en-US" sz="2400" dirty="0" err="1"/>
              <a:t>cyl</a:t>
            </a:r>
            <a:r>
              <a:rPr lang="en-US" sz="2400" dirty="0"/>
              <a:t>), shape=factor(</a:t>
            </a:r>
            <a:r>
              <a:rPr lang="en-US" sz="2400" dirty="0" err="1"/>
              <a:t>cyl</a:t>
            </a:r>
            <a:r>
              <a:rPr lang="en-US" sz="2400" dirty="0"/>
              <a:t>))) + </a:t>
            </a:r>
            <a:r>
              <a:rPr lang="en-US" sz="2400" dirty="0" err="1"/>
              <a:t>geom_point</a:t>
            </a:r>
            <a:r>
              <a:rPr lang="en-US" sz="2400" dirty="0"/>
              <a:t>() + </a:t>
            </a:r>
            <a:r>
              <a:rPr lang="en-US" sz="2400" dirty="0" err="1"/>
              <a:t>geom_smooth</a:t>
            </a:r>
            <a:r>
              <a:rPr lang="en-US" sz="2400" dirty="0"/>
              <a:t>(method=</a:t>
            </a:r>
            <a:r>
              <a:rPr lang="en-US" sz="2400" dirty="0" err="1"/>
              <a:t>lm</a:t>
            </a:r>
            <a:r>
              <a:rPr lang="en-US" sz="2400" dirty="0"/>
              <a:t>)</a:t>
            </a:r>
            <a:endParaRPr dirty="0"/>
          </a:p>
          <a:p>
            <a:pPr marL="0" lvl="0" indent="0" algn="l" rtl="0">
              <a:lnSpc>
                <a:spcPct val="90000"/>
              </a:lnSpc>
              <a:spcBef>
                <a:spcPts val="1000"/>
              </a:spcBef>
              <a:spcAft>
                <a:spcPts val="0"/>
              </a:spcAft>
              <a:buClr>
                <a:schemeClr val="accent1"/>
              </a:buClr>
              <a:buSzPts val="2400"/>
              <a:buNone/>
            </a:pPr>
            <a:r>
              <a:rPr lang="en-US" sz="2400" dirty="0">
                <a:solidFill>
                  <a:schemeClr val="accent1"/>
                </a:solidFill>
              </a:rPr>
              <a:t># Remove confidence intervals and Extend the regression lines</a:t>
            </a:r>
            <a:endParaRPr dirty="0"/>
          </a:p>
          <a:p>
            <a:pPr lvl="0">
              <a:buClr>
                <a:schemeClr val="dk1"/>
              </a:buClr>
              <a:buSzPts val="2400"/>
            </a:pPr>
            <a:r>
              <a:rPr lang="en-US" sz="2400" dirty="0"/>
              <a:t> </a:t>
            </a:r>
            <a:r>
              <a:rPr lang="en-US" sz="2400" dirty="0" err="1"/>
              <a:t>ggplot</a:t>
            </a:r>
            <a:r>
              <a:rPr lang="en-US" sz="2400" dirty="0"/>
              <a:t>(</a:t>
            </a:r>
            <a:r>
              <a:rPr lang="en-US" sz="2400" dirty="0" err="1"/>
              <a:t>mtcars</a:t>
            </a:r>
            <a:r>
              <a:rPr lang="en-US" sz="2400" dirty="0"/>
              <a:t>, </a:t>
            </a:r>
            <a:r>
              <a:rPr lang="en-US" sz="2400" dirty="0" err="1"/>
              <a:t>aes</a:t>
            </a:r>
            <a:r>
              <a:rPr lang="en-US" sz="2400" dirty="0"/>
              <a:t>(x=</a:t>
            </a:r>
            <a:r>
              <a:rPr lang="en-US" sz="2400" dirty="0" err="1"/>
              <a:t>wt</a:t>
            </a:r>
            <a:r>
              <a:rPr lang="en-US" sz="2400" dirty="0"/>
              <a:t>, y=mpg, color=factor(</a:t>
            </a:r>
            <a:r>
              <a:rPr lang="en-US" sz="2400" dirty="0" err="1"/>
              <a:t>cyl</a:t>
            </a:r>
            <a:r>
              <a:rPr lang="en-US" sz="2400" dirty="0"/>
              <a:t>), shape=factor(</a:t>
            </a:r>
            <a:r>
              <a:rPr lang="en-US" sz="2400" dirty="0" err="1"/>
              <a:t>cyl</a:t>
            </a:r>
            <a:r>
              <a:rPr lang="en-US" sz="2400" dirty="0"/>
              <a:t>))) + </a:t>
            </a:r>
            <a:r>
              <a:rPr lang="en-US" sz="2400" dirty="0" err="1"/>
              <a:t>geom_point</a:t>
            </a:r>
            <a:r>
              <a:rPr lang="en-US" sz="2400" dirty="0"/>
              <a:t>() + </a:t>
            </a:r>
            <a:r>
              <a:rPr lang="en-US" sz="2400" dirty="0" err="1"/>
              <a:t>geom_s</a:t>
            </a:r>
            <a:r>
              <a:rPr lang="en-US" sz="2400" b="1" dirty="0"/>
              <a:t> </a:t>
            </a:r>
            <a:r>
              <a:rPr lang="en-US" sz="2400" dirty="0" err="1"/>
              <a:t>mooth</a:t>
            </a:r>
            <a:r>
              <a:rPr lang="en-US" sz="2400" dirty="0"/>
              <a:t>(method=</a:t>
            </a:r>
            <a:r>
              <a:rPr lang="en-US" sz="2400" dirty="0" err="1"/>
              <a:t>lm</a:t>
            </a:r>
            <a:r>
              <a:rPr lang="en-US" sz="2400" dirty="0"/>
              <a:t>, se=FALSE, </a:t>
            </a:r>
            <a:r>
              <a:rPr lang="en-US" sz="2400" dirty="0" err="1"/>
              <a:t>fullrange</a:t>
            </a:r>
            <a:r>
              <a:rPr lang="en-US" sz="2400" dirty="0"/>
              <a:t>=TRUE)</a:t>
            </a:r>
            <a:endParaRPr dirty="0"/>
          </a:p>
        </p:txBody>
      </p:sp>
      <p:pic>
        <p:nvPicPr>
          <p:cNvPr id="548" name="Google Shape;548;p85"/>
          <p:cNvPicPr preferRelativeResize="0"/>
          <p:nvPr/>
        </p:nvPicPr>
        <p:blipFill rotWithShape="1">
          <a:blip r:embed="rId3">
            <a:alphaModFix/>
          </a:blip>
          <a:srcRect/>
          <a:stretch/>
        </p:blipFill>
        <p:spPr>
          <a:xfrm>
            <a:off x="2774950" y="4139536"/>
            <a:ext cx="6642100" cy="2400300"/>
          </a:xfrm>
          <a:prstGeom prst="rect">
            <a:avLst/>
          </a:prstGeom>
          <a:noFill/>
          <a:ln>
            <a:noFill/>
          </a:ln>
        </p:spPr>
      </p:pic>
      <p:sp>
        <p:nvSpPr>
          <p:cNvPr id="2" name="Slide Number Placeholder 1">
            <a:extLst>
              <a:ext uri="{FF2B5EF4-FFF2-40B4-BE49-F238E27FC236}">
                <a16:creationId xmlns:a16="http://schemas.microsoft.com/office/drawing/2014/main" id="{935F2109-1450-AD46-B4D2-4D6A59FE6B6F}"/>
              </a:ext>
            </a:extLst>
          </p:cNvPr>
          <p:cNvSpPr>
            <a:spLocks noGrp="1"/>
          </p:cNvSpPr>
          <p:nvPr>
            <p:ph type="sldNum" sz="quarter" idx="12"/>
          </p:nvPr>
        </p:nvSpPr>
        <p:spPr/>
        <p:txBody>
          <a:bodyPr/>
          <a:lstStyle/>
          <a:p>
            <a:fld id="{5A2DE7A7-1FB2-B444-BDB9-F1F536F44D6A}" type="slidenum">
              <a:rPr lang="en-US" smtClean="0"/>
              <a:t>2</a:t>
            </a:fld>
            <a:endParaRPr lang="en-US"/>
          </a:p>
        </p:txBody>
      </p:sp>
    </p:spTree>
    <p:extLst>
      <p:ext uri="{BB962C8B-B14F-4D97-AF65-F5344CB8AC3E}">
        <p14:creationId xmlns:p14="http://schemas.microsoft.com/office/powerpoint/2010/main" val="21008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5847-2C98-7C4B-8E10-644C841352E7}"/>
              </a:ext>
            </a:extLst>
          </p:cNvPr>
          <p:cNvSpPr>
            <a:spLocks noGrp="1"/>
          </p:cNvSpPr>
          <p:nvPr>
            <p:ph type="title"/>
          </p:nvPr>
        </p:nvSpPr>
        <p:spPr/>
        <p:txBody>
          <a:bodyPr/>
          <a:lstStyle/>
          <a:p>
            <a:pPr algn="ctr"/>
            <a:r>
              <a:rPr lang="en-US" dirty="0">
                <a:solidFill>
                  <a:srgbClr val="FF0000"/>
                </a:solidFill>
              </a:rPr>
              <a:t>Example</a:t>
            </a:r>
          </a:p>
        </p:txBody>
      </p:sp>
      <p:sp>
        <p:nvSpPr>
          <p:cNvPr id="3" name="Content Placeholder 2">
            <a:extLst>
              <a:ext uri="{FF2B5EF4-FFF2-40B4-BE49-F238E27FC236}">
                <a16:creationId xmlns:a16="http://schemas.microsoft.com/office/drawing/2014/main" id="{8780F0FF-7A89-1C4C-A965-0C006419D940}"/>
              </a:ext>
            </a:extLst>
          </p:cNvPr>
          <p:cNvSpPr>
            <a:spLocks noGrp="1"/>
          </p:cNvSpPr>
          <p:nvPr>
            <p:ph idx="1"/>
          </p:nvPr>
        </p:nvSpPr>
        <p:spPr>
          <a:xfrm>
            <a:off x="838200" y="2535382"/>
            <a:ext cx="10515600" cy="3517324"/>
          </a:xfrm>
        </p:spPr>
        <p:txBody>
          <a:bodyPr/>
          <a:lstStyle/>
          <a:p>
            <a:pPr marL="0" indent="0" algn="ctr">
              <a:buNone/>
            </a:pPr>
            <a:r>
              <a:rPr lang="en-US" dirty="0"/>
              <a:t>you could use a Kruskal-Wallis H test to understand whether exam performance, measured on a continuous scale from 0-100, differed based on test anxiety levels (i.e., your dependent variable would be "exam performance" and your independent variable would be "test anxiety level", which has three independent groups: students with "low", "medium" and "high" test anxiety levels).</a:t>
            </a:r>
          </a:p>
          <a:p>
            <a:pPr marL="0" indent="0" algn="ctr">
              <a:buNone/>
            </a:pPr>
            <a:endParaRPr lang="en-US" dirty="0"/>
          </a:p>
        </p:txBody>
      </p:sp>
      <p:sp>
        <p:nvSpPr>
          <p:cNvPr id="4" name="Slide Number Placeholder 3">
            <a:extLst>
              <a:ext uri="{FF2B5EF4-FFF2-40B4-BE49-F238E27FC236}">
                <a16:creationId xmlns:a16="http://schemas.microsoft.com/office/drawing/2014/main" id="{8BF4800C-AFC5-C74E-BFE1-99CB51A213D0}"/>
              </a:ext>
            </a:extLst>
          </p:cNvPr>
          <p:cNvSpPr>
            <a:spLocks noGrp="1"/>
          </p:cNvSpPr>
          <p:nvPr>
            <p:ph type="sldNum" sz="quarter" idx="12"/>
          </p:nvPr>
        </p:nvSpPr>
        <p:spPr/>
        <p:txBody>
          <a:bodyPr/>
          <a:lstStyle/>
          <a:p>
            <a:fld id="{5A2DE7A7-1FB2-B444-BDB9-F1F536F44D6A}" type="slidenum">
              <a:rPr lang="en-US" smtClean="0"/>
              <a:t>20</a:t>
            </a:fld>
            <a:endParaRPr lang="en-US"/>
          </a:p>
        </p:txBody>
      </p:sp>
    </p:spTree>
    <p:extLst>
      <p:ext uri="{BB962C8B-B14F-4D97-AF65-F5344CB8AC3E}">
        <p14:creationId xmlns:p14="http://schemas.microsoft.com/office/powerpoint/2010/main" val="1088631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03BA-37B6-AD43-A3D4-89605214F24F}"/>
              </a:ext>
            </a:extLst>
          </p:cNvPr>
          <p:cNvSpPr>
            <a:spLocks noGrp="1"/>
          </p:cNvSpPr>
          <p:nvPr>
            <p:ph type="title"/>
          </p:nvPr>
        </p:nvSpPr>
        <p:spPr/>
        <p:txBody>
          <a:bodyPr/>
          <a:lstStyle/>
          <a:p>
            <a:pPr algn="ctr"/>
            <a:r>
              <a:rPr lang="en-US" dirty="0">
                <a:solidFill>
                  <a:srgbClr val="FF0000"/>
                </a:solidFill>
              </a:rPr>
              <a:t>Assumptions</a:t>
            </a:r>
          </a:p>
        </p:txBody>
      </p:sp>
      <p:sp>
        <p:nvSpPr>
          <p:cNvPr id="3" name="Content Placeholder 2">
            <a:extLst>
              <a:ext uri="{FF2B5EF4-FFF2-40B4-BE49-F238E27FC236}">
                <a16:creationId xmlns:a16="http://schemas.microsoft.com/office/drawing/2014/main" id="{3AEEA0A2-A679-1648-9215-87CB28B3F654}"/>
              </a:ext>
            </a:extLst>
          </p:cNvPr>
          <p:cNvSpPr>
            <a:spLocks noGrp="1"/>
          </p:cNvSpPr>
          <p:nvPr>
            <p:ph idx="1"/>
          </p:nvPr>
        </p:nvSpPr>
        <p:spPr/>
        <p:txBody>
          <a:bodyPr>
            <a:normAutofit fontScale="92500" lnSpcReduction="20000"/>
          </a:bodyPr>
          <a:lstStyle/>
          <a:p>
            <a:pPr marL="514350" indent="-514350" fontAlgn="base">
              <a:buFont typeface="+mj-lt"/>
              <a:buAutoNum type="arabicPeriod"/>
            </a:pPr>
            <a:r>
              <a:rPr lang="en-US" dirty="0"/>
              <a:t>Your </a:t>
            </a:r>
            <a:r>
              <a:rPr lang="en-US" b="1" dirty="0"/>
              <a:t>dependent variable</a:t>
            </a:r>
            <a:r>
              <a:rPr lang="en-US" dirty="0"/>
              <a:t> should be measured at the </a:t>
            </a:r>
            <a:r>
              <a:rPr lang="en-US" b="1" dirty="0"/>
              <a:t>ordinal or continuous level</a:t>
            </a:r>
            <a:r>
              <a:rPr lang="en-US" dirty="0"/>
              <a:t> (i.e., interval or ratio). Examples of ordinal variables include Likert scales (e.g., a 7-point scale from "strongly agree" through to "strongly disagree")</a:t>
            </a:r>
          </a:p>
          <a:p>
            <a:pPr marL="514350" indent="-514350" fontAlgn="base">
              <a:buFont typeface="+mj-lt"/>
              <a:buAutoNum type="arabicPeriod"/>
            </a:pPr>
            <a:r>
              <a:rPr lang="en-US" dirty="0"/>
              <a:t>Your </a:t>
            </a:r>
            <a:r>
              <a:rPr lang="en-US" b="1" dirty="0"/>
              <a:t>independent variable</a:t>
            </a:r>
            <a:r>
              <a:rPr lang="en-US" dirty="0"/>
              <a:t> should consist of </a:t>
            </a:r>
            <a:r>
              <a:rPr lang="en-US" b="1" dirty="0"/>
              <a:t>two or more categorical, independent groups</a:t>
            </a:r>
            <a:r>
              <a:rPr lang="en-US" dirty="0"/>
              <a:t>. Typically, a Kruskal-Wallis H test is used when you have three or more categorical, independent groups, but it can be used for just two groups (i.e., a Mann-Whitney U test is more commonly used for two groups)</a:t>
            </a:r>
          </a:p>
          <a:p>
            <a:pPr marL="514350" indent="-514350" fontAlgn="base">
              <a:buFont typeface="+mj-lt"/>
              <a:buAutoNum type="arabicPeriod"/>
            </a:pPr>
            <a:r>
              <a:rPr lang="en-US" dirty="0"/>
              <a:t>You should have </a:t>
            </a:r>
            <a:r>
              <a:rPr lang="en-US" b="1" dirty="0"/>
              <a:t>independence of observations</a:t>
            </a:r>
            <a:r>
              <a:rPr lang="en-US" dirty="0"/>
              <a:t>, which means that </a:t>
            </a:r>
            <a:r>
              <a:rPr lang="en-US" b="1" dirty="0"/>
              <a:t>there is no relationship between the observations in each group or between the groups themselves</a:t>
            </a:r>
            <a:r>
              <a:rPr lang="en-US" dirty="0"/>
              <a:t>. For example, there must be different participants in each group with no participant being in more than one group</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EC517819-2095-5A43-8BA8-94FD210C7495}"/>
              </a:ext>
            </a:extLst>
          </p:cNvPr>
          <p:cNvSpPr>
            <a:spLocks noGrp="1"/>
          </p:cNvSpPr>
          <p:nvPr>
            <p:ph type="sldNum" sz="quarter" idx="12"/>
          </p:nvPr>
        </p:nvSpPr>
        <p:spPr/>
        <p:txBody>
          <a:bodyPr/>
          <a:lstStyle/>
          <a:p>
            <a:fld id="{5A2DE7A7-1FB2-B444-BDB9-F1F536F44D6A}" type="slidenum">
              <a:rPr lang="en-US" smtClean="0"/>
              <a:t>21</a:t>
            </a:fld>
            <a:endParaRPr lang="en-US"/>
          </a:p>
        </p:txBody>
      </p:sp>
    </p:spTree>
    <p:extLst>
      <p:ext uri="{BB962C8B-B14F-4D97-AF65-F5344CB8AC3E}">
        <p14:creationId xmlns:p14="http://schemas.microsoft.com/office/powerpoint/2010/main" val="1674736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8C9E587-AE35-034D-B176-0D13169ABC8D}"/>
              </a:ext>
            </a:extLst>
          </p:cNvPr>
          <p:cNvSpPr>
            <a:spLocks noGrp="1"/>
          </p:cNvSpPr>
          <p:nvPr>
            <p:ph idx="1"/>
          </p:nvPr>
        </p:nvSpPr>
        <p:spPr>
          <a:xfrm>
            <a:off x="838200" y="2421467"/>
            <a:ext cx="10515600" cy="3755496"/>
          </a:xfrm>
        </p:spPr>
        <p:txBody>
          <a:bodyPr>
            <a:normAutofit/>
          </a:bodyPr>
          <a:lstStyle/>
          <a:p>
            <a:pPr marL="0" indent="0" algn="ctr">
              <a:buNone/>
            </a:pPr>
            <a:r>
              <a:rPr lang="en-US" sz="4000" dirty="0"/>
              <a:t> </a:t>
            </a:r>
            <a:r>
              <a:rPr lang="en-US" sz="4000" dirty="0">
                <a:solidFill>
                  <a:schemeClr val="accent1"/>
                </a:solidFill>
              </a:rPr>
              <a:t>Move to </a:t>
            </a:r>
            <a:r>
              <a:rPr lang="en-US" sz="4000" dirty="0" err="1">
                <a:solidFill>
                  <a:srgbClr val="FF0000"/>
                </a:solidFill>
              </a:rPr>
              <a:t>Anova</a:t>
            </a:r>
            <a:r>
              <a:rPr lang="en-US" sz="4000" dirty="0">
                <a:solidFill>
                  <a:srgbClr val="FF0000"/>
                </a:solidFill>
              </a:rPr>
              <a:t> &amp; </a:t>
            </a:r>
            <a:r>
              <a:rPr lang="en-US" sz="4000" dirty="0" err="1">
                <a:solidFill>
                  <a:srgbClr val="FF0000"/>
                </a:solidFill>
              </a:rPr>
              <a:t>Krusskal-wallis</a:t>
            </a:r>
            <a:r>
              <a:rPr lang="en-US" sz="4000" dirty="0">
                <a:solidFill>
                  <a:srgbClr val="FF0000"/>
                </a:solidFill>
              </a:rPr>
              <a:t> .R</a:t>
            </a:r>
            <a:r>
              <a:rPr lang="en-US" sz="4000" dirty="0"/>
              <a:t> </a:t>
            </a:r>
            <a:r>
              <a:rPr lang="en-US" sz="4000" dirty="0">
                <a:solidFill>
                  <a:schemeClr val="accent1"/>
                </a:solidFill>
              </a:rPr>
              <a:t>Script</a:t>
            </a:r>
            <a:r>
              <a:rPr lang="en-US" sz="4000" dirty="0"/>
              <a:t> </a:t>
            </a:r>
          </a:p>
          <a:p>
            <a:pPr marL="0" indent="0" algn="ctr">
              <a:buNone/>
            </a:pPr>
            <a:r>
              <a:rPr lang="en-US" sz="4000" dirty="0">
                <a:solidFill>
                  <a:schemeClr val="accent6"/>
                </a:solidFill>
              </a:rPr>
              <a:t>(Take from GITHUB)</a:t>
            </a:r>
            <a:endParaRPr lang="en-US" sz="4000" dirty="0"/>
          </a:p>
        </p:txBody>
      </p:sp>
      <p:sp>
        <p:nvSpPr>
          <p:cNvPr id="5" name="Slide Number Placeholder 4">
            <a:extLst>
              <a:ext uri="{FF2B5EF4-FFF2-40B4-BE49-F238E27FC236}">
                <a16:creationId xmlns:a16="http://schemas.microsoft.com/office/drawing/2014/main" id="{D5B76B87-AC25-5D4E-91E5-649AFEF3AB21}"/>
              </a:ext>
            </a:extLst>
          </p:cNvPr>
          <p:cNvSpPr>
            <a:spLocks noGrp="1"/>
          </p:cNvSpPr>
          <p:nvPr>
            <p:ph type="sldNum" sz="quarter" idx="12"/>
          </p:nvPr>
        </p:nvSpPr>
        <p:spPr/>
        <p:txBody>
          <a:bodyPr/>
          <a:lstStyle/>
          <a:p>
            <a:fld id="{5A2DE7A7-1FB2-B444-BDB9-F1F536F44D6A}" type="slidenum">
              <a:rPr lang="en-US" smtClean="0"/>
              <a:t>22</a:t>
            </a:fld>
            <a:endParaRPr lang="en-US"/>
          </a:p>
        </p:txBody>
      </p:sp>
    </p:spTree>
    <p:extLst>
      <p:ext uri="{BB962C8B-B14F-4D97-AF65-F5344CB8AC3E}">
        <p14:creationId xmlns:p14="http://schemas.microsoft.com/office/powerpoint/2010/main" val="245514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5D27-0193-3A4E-B0E6-568DCBE45E65}"/>
              </a:ext>
            </a:extLst>
          </p:cNvPr>
          <p:cNvSpPr>
            <a:spLocks noGrp="1"/>
          </p:cNvSpPr>
          <p:nvPr>
            <p:ph type="title"/>
          </p:nvPr>
        </p:nvSpPr>
        <p:spPr/>
        <p:txBody>
          <a:bodyPr/>
          <a:lstStyle/>
          <a:p>
            <a:pPr algn="ctr"/>
            <a:r>
              <a:rPr lang="en-US" b="1" dirty="0">
                <a:solidFill>
                  <a:schemeClr val="accent6"/>
                </a:solidFill>
              </a:rPr>
              <a:t>TASK for Practice</a:t>
            </a:r>
          </a:p>
        </p:txBody>
      </p:sp>
      <p:sp>
        <p:nvSpPr>
          <p:cNvPr id="3" name="Content Placeholder 2">
            <a:extLst>
              <a:ext uri="{FF2B5EF4-FFF2-40B4-BE49-F238E27FC236}">
                <a16:creationId xmlns:a16="http://schemas.microsoft.com/office/drawing/2014/main" id="{67FAE749-30EE-AD4B-AD3E-DE6C14679E73}"/>
              </a:ext>
            </a:extLst>
          </p:cNvPr>
          <p:cNvSpPr>
            <a:spLocks noGrp="1"/>
          </p:cNvSpPr>
          <p:nvPr>
            <p:ph idx="1"/>
          </p:nvPr>
        </p:nvSpPr>
        <p:spPr/>
        <p:txBody>
          <a:bodyPr/>
          <a:lstStyle/>
          <a:p>
            <a:r>
              <a:rPr lang="en-US" dirty="0">
                <a:solidFill>
                  <a:schemeClr val="accent1"/>
                </a:solidFill>
              </a:rPr>
              <a:t>TASK: </a:t>
            </a:r>
            <a:r>
              <a:rPr lang="en-US" dirty="0"/>
              <a:t>First take </a:t>
            </a:r>
            <a:r>
              <a:rPr lang="en-US" dirty="0">
                <a:solidFill>
                  <a:schemeClr val="accent1"/>
                </a:solidFill>
              </a:rPr>
              <a:t>data=USA </a:t>
            </a:r>
            <a:r>
              <a:rPr lang="en-US" dirty="0"/>
              <a:t>and put </a:t>
            </a:r>
            <a:r>
              <a:rPr lang="en-US" dirty="0" err="1">
                <a:solidFill>
                  <a:schemeClr val="accent1"/>
                </a:solidFill>
              </a:rPr>
              <a:t>rownames</a:t>
            </a:r>
            <a:r>
              <a:rPr lang="en-US" dirty="0">
                <a:solidFill>
                  <a:schemeClr val="accent1"/>
                </a:solidFill>
              </a:rPr>
              <a:t>= state</a:t>
            </a:r>
            <a:r>
              <a:rPr lang="en-US" dirty="0"/>
              <a:t> </a:t>
            </a:r>
            <a:r>
              <a:rPr lang="en-US" dirty="0">
                <a:solidFill>
                  <a:srgbClr val="FF0000"/>
                </a:solidFill>
              </a:rPr>
              <a:t>(as we did in tutorial)</a:t>
            </a:r>
            <a:r>
              <a:rPr lang="en-US" dirty="0"/>
              <a:t>. Now using </a:t>
            </a:r>
            <a:r>
              <a:rPr lang="en-US" dirty="0">
                <a:solidFill>
                  <a:schemeClr val="accent1"/>
                </a:solidFill>
              </a:rPr>
              <a:t>gather</a:t>
            </a:r>
            <a:r>
              <a:rPr lang="en-US" dirty="0"/>
              <a:t> command combine all types of crime into one column and name it ‘crime’ and their values in column ‘rate’ and save in variable ‘p’.</a:t>
            </a:r>
          </a:p>
          <a:p>
            <a:r>
              <a:rPr lang="en-US" dirty="0"/>
              <a:t> Afterwards, create a scatterplot of </a:t>
            </a:r>
            <a:r>
              <a:rPr lang="en-US" dirty="0">
                <a:solidFill>
                  <a:schemeClr val="accent1"/>
                </a:solidFill>
              </a:rPr>
              <a:t>data=p </a:t>
            </a:r>
            <a:r>
              <a:rPr lang="en-US" dirty="0"/>
              <a:t>and put column ‘rate’ on x axis and ‘state’ on y axis. And color them with respect to column ‘crime. And this is how it should look like.</a:t>
            </a:r>
          </a:p>
          <a:p>
            <a:pPr marL="0" indent="0">
              <a:buNone/>
            </a:pPr>
            <a:endParaRPr lang="en-US" dirty="0"/>
          </a:p>
        </p:txBody>
      </p:sp>
      <p:sp>
        <p:nvSpPr>
          <p:cNvPr id="4" name="Slide Number Placeholder 3">
            <a:extLst>
              <a:ext uri="{FF2B5EF4-FFF2-40B4-BE49-F238E27FC236}">
                <a16:creationId xmlns:a16="http://schemas.microsoft.com/office/drawing/2014/main" id="{C74B9D5A-6504-714D-8E8B-66CF9EAA2C0F}"/>
              </a:ext>
            </a:extLst>
          </p:cNvPr>
          <p:cNvSpPr>
            <a:spLocks noGrp="1"/>
          </p:cNvSpPr>
          <p:nvPr>
            <p:ph type="sldNum" sz="quarter" idx="12"/>
          </p:nvPr>
        </p:nvSpPr>
        <p:spPr/>
        <p:txBody>
          <a:bodyPr/>
          <a:lstStyle/>
          <a:p>
            <a:fld id="{5A2DE7A7-1FB2-B444-BDB9-F1F536F44D6A}" type="slidenum">
              <a:rPr lang="en-US" smtClean="0"/>
              <a:t>3</a:t>
            </a:fld>
            <a:endParaRPr lang="en-US"/>
          </a:p>
        </p:txBody>
      </p:sp>
    </p:spTree>
    <p:extLst>
      <p:ext uri="{BB962C8B-B14F-4D97-AF65-F5344CB8AC3E}">
        <p14:creationId xmlns:p14="http://schemas.microsoft.com/office/powerpoint/2010/main" val="357479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97BF-5A67-C845-BEE7-D999DA80372E}"/>
              </a:ext>
            </a:extLst>
          </p:cNvPr>
          <p:cNvSpPr>
            <a:spLocks noGrp="1"/>
          </p:cNvSpPr>
          <p:nvPr>
            <p:ph type="title"/>
          </p:nvPr>
        </p:nvSpPr>
        <p:spPr/>
        <p:txBody>
          <a:bodyPr/>
          <a:lstStyle/>
          <a:p>
            <a:pPr algn="ctr"/>
            <a:r>
              <a:rPr lang="en-US" b="1" dirty="0">
                <a:solidFill>
                  <a:srgbClr val="002060"/>
                </a:solidFill>
              </a:rPr>
              <a:t>Agenda</a:t>
            </a:r>
          </a:p>
        </p:txBody>
      </p:sp>
      <p:sp>
        <p:nvSpPr>
          <p:cNvPr id="3" name="Content Placeholder 2">
            <a:extLst>
              <a:ext uri="{FF2B5EF4-FFF2-40B4-BE49-F238E27FC236}">
                <a16:creationId xmlns:a16="http://schemas.microsoft.com/office/drawing/2014/main" id="{E7F13255-E470-1940-A901-2AAC54162B0E}"/>
              </a:ext>
            </a:extLst>
          </p:cNvPr>
          <p:cNvSpPr>
            <a:spLocks noGrp="1"/>
          </p:cNvSpPr>
          <p:nvPr>
            <p:ph idx="1"/>
          </p:nvPr>
        </p:nvSpPr>
        <p:spPr/>
        <p:txBody>
          <a:bodyPr/>
          <a:lstStyle/>
          <a:p>
            <a:pPr marL="514350" indent="-514350">
              <a:buFont typeface="+mj-lt"/>
              <a:buAutoNum type="arabicPeriod"/>
            </a:pPr>
            <a:r>
              <a:rPr lang="en-US" dirty="0">
                <a:solidFill>
                  <a:srgbClr val="FF0000"/>
                </a:solidFill>
              </a:rPr>
              <a:t>Normalization of Data in R</a:t>
            </a:r>
          </a:p>
          <a:p>
            <a:pPr lvl="2"/>
            <a:r>
              <a:rPr lang="en-US" dirty="0"/>
              <a:t>Re-scaling and Standardization</a:t>
            </a:r>
          </a:p>
          <a:p>
            <a:pPr marL="514350" indent="-514350">
              <a:buFont typeface="+mj-lt"/>
              <a:buAutoNum type="arabicPeriod"/>
            </a:pPr>
            <a:r>
              <a:rPr lang="en-US" dirty="0">
                <a:solidFill>
                  <a:schemeClr val="accent4"/>
                </a:solidFill>
              </a:rPr>
              <a:t>Group comparison of variables within Two groups</a:t>
            </a:r>
          </a:p>
          <a:p>
            <a:pPr lvl="2"/>
            <a:r>
              <a:rPr lang="en-US" dirty="0"/>
              <a:t>Realization of Normality</a:t>
            </a:r>
          </a:p>
          <a:p>
            <a:pPr lvl="2"/>
            <a:r>
              <a:rPr lang="en-US" dirty="0"/>
              <a:t>T-Test and U-Test</a:t>
            </a:r>
          </a:p>
          <a:p>
            <a:pPr marL="514350" indent="-514350">
              <a:buFont typeface="+mj-lt"/>
              <a:buAutoNum type="arabicPeriod"/>
            </a:pPr>
            <a:r>
              <a:rPr lang="en-US" dirty="0">
                <a:solidFill>
                  <a:schemeClr val="accent6"/>
                </a:solidFill>
              </a:rPr>
              <a:t>Group comparison of variables within multiple groups</a:t>
            </a:r>
          </a:p>
          <a:p>
            <a:pPr lvl="2"/>
            <a:r>
              <a:rPr lang="en-US" dirty="0"/>
              <a:t>Realization of Normality</a:t>
            </a:r>
          </a:p>
          <a:p>
            <a:pPr lvl="2"/>
            <a:r>
              <a:rPr lang="en-US" dirty="0" err="1"/>
              <a:t>Anova</a:t>
            </a:r>
            <a:r>
              <a:rPr lang="en-US" dirty="0"/>
              <a:t> and Kruskal-</a:t>
            </a:r>
            <a:r>
              <a:rPr lang="en-US" dirty="0" err="1"/>
              <a:t>wallis</a:t>
            </a:r>
            <a:r>
              <a:rPr lang="en-US" dirty="0"/>
              <a:t> TEST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6211666-70B1-BC47-A82D-43944AEBB3DD}"/>
              </a:ext>
            </a:extLst>
          </p:cNvPr>
          <p:cNvSpPr>
            <a:spLocks noGrp="1"/>
          </p:cNvSpPr>
          <p:nvPr>
            <p:ph type="sldNum" sz="quarter" idx="12"/>
          </p:nvPr>
        </p:nvSpPr>
        <p:spPr/>
        <p:txBody>
          <a:bodyPr/>
          <a:lstStyle/>
          <a:p>
            <a:fld id="{5A2DE7A7-1FB2-B444-BDB9-F1F536F44D6A}" type="slidenum">
              <a:rPr lang="en-US" smtClean="0"/>
              <a:t>4</a:t>
            </a:fld>
            <a:endParaRPr lang="en-US"/>
          </a:p>
        </p:txBody>
      </p:sp>
    </p:spTree>
    <p:extLst>
      <p:ext uri="{BB962C8B-B14F-4D97-AF65-F5344CB8AC3E}">
        <p14:creationId xmlns:p14="http://schemas.microsoft.com/office/powerpoint/2010/main" val="139786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7C73D35-9C3D-7649-AA75-5D33DCCF2D6D}"/>
              </a:ext>
            </a:extLst>
          </p:cNvPr>
          <p:cNvPicPr>
            <a:picLocks noChangeAspect="1"/>
          </p:cNvPicPr>
          <p:nvPr/>
        </p:nvPicPr>
        <p:blipFill>
          <a:blip r:embed="rId2"/>
          <a:stretch>
            <a:fillRect/>
          </a:stretch>
        </p:blipFill>
        <p:spPr>
          <a:xfrm>
            <a:off x="1755449" y="1436254"/>
            <a:ext cx="9998823" cy="4902201"/>
          </a:xfrm>
          <a:prstGeom prst="rect">
            <a:avLst/>
          </a:prstGeom>
        </p:spPr>
      </p:pic>
      <p:sp>
        <p:nvSpPr>
          <p:cNvPr id="49" name="Rounded Rectangle 48">
            <a:extLst>
              <a:ext uri="{FF2B5EF4-FFF2-40B4-BE49-F238E27FC236}">
                <a16:creationId xmlns:a16="http://schemas.microsoft.com/office/drawing/2014/main" id="{11862507-E710-5B40-9DA1-7DE094A5F659}"/>
              </a:ext>
            </a:extLst>
          </p:cNvPr>
          <p:cNvSpPr/>
          <p:nvPr/>
        </p:nvSpPr>
        <p:spPr>
          <a:xfrm>
            <a:off x="1405467" y="1360053"/>
            <a:ext cx="4942993" cy="5054601"/>
          </a:xfrm>
          <a:prstGeom prst="roundRect">
            <a:avLst/>
          </a:prstGeom>
          <a:noFill/>
          <a:ln w="444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endParaRPr lang="en-US" b="1">
              <a:ln/>
              <a:solidFill>
                <a:schemeClr val="accent4"/>
              </a:solidFill>
            </a:endParaRPr>
          </a:p>
        </p:txBody>
      </p:sp>
      <p:sp>
        <p:nvSpPr>
          <p:cNvPr id="50" name="Right Arrow 49">
            <a:extLst>
              <a:ext uri="{FF2B5EF4-FFF2-40B4-BE49-F238E27FC236}">
                <a16:creationId xmlns:a16="http://schemas.microsoft.com/office/drawing/2014/main" id="{BC048317-2C36-4C48-9191-52C12BC5E58A}"/>
              </a:ext>
            </a:extLst>
          </p:cNvPr>
          <p:cNvSpPr/>
          <p:nvPr/>
        </p:nvSpPr>
        <p:spPr>
          <a:xfrm>
            <a:off x="6331527" y="1880121"/>
            <a:ext cx="1939637" cy="2196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solidFill>
                <a:srgbClr val="FF0000"/>
              </a:solidFill>
            </a:endParaRPr>
          </a:p>
        </p:txBody>
      </p:sp>
      <p:sp>
        <p:nvSpPr>
          <p:cNvPr id="51" name="TextBox 50">
            <a:extLst>
              <a:ext uri="{FF2B5EF4-FFF2-40B4-BE49-F238E27FC236}">
                <a16:creationId xmlns:a16="http://schemas.microsoft.com/office/drawing/2014/main" id="{7D261FEF-198D-3944-A98B-75AB394568A5}"/>
              </a:ext>
            </a:extLst>
          </p:cNvPr>
          <p:cNvSpPr txBox="1"/>
          <p:nvPr/>
        </p:nvSpPr>
        <p:spPr>
          <a:xfrm>
            <a:off x="8271164" y="1805267"/>
            <a:ext cx="2022763" cy="369332"/>
          </a:xfrm>
          <a:prstGeom prst="rect">
            <a:avLst/>
          </a:prstGeom>
          <a:noFill/>
        </p:spPr>
        <p:txBody>
          <a:bodyPr wrap="square" rtlCol="0">
            <a:spAutoFit/>
          </a:bodyPr>
          <a:lstStyle/>
          <a:p>
            <a:r>
              <a:rPr lang="en-US" b="1" dirty="0">
                <a:solidFill>
                  <a:srgbClr val="FF0000"/>
                </a:solidFill>
              </a:rPr>
              <a:t>Today</a:t>
            </a:r>
          </a:p>
        </p:txBody>
      </p:sp>
      <p:sp>
        <p:nvSpPr>
          <p:cNvPr id="52" name="TextBox 51">
            <a:extLst>
              <a:ext uri="{FF2B5EF4-FFF2-40B4-BE49-F238E27FC236}">
                <a16:creationId xmlns:a16="http://schemas.microsoft.com/office/drawing/2014/main" id="{392B703E-A425-8245-8DBB-053607EAA560}"/>
              </a:ext>
            </a:extLst>
          </p:cNvPr>
          <p:cNvSpPr txBox="1"/>
          <p:nvPr/>
        </p:nvSpPr>
        <p:spPr>
          <a:xfrm>
            <a:off x="1870363" y="328279"/>
            <a:ext cx="8409709" cy="584775"/>
          </a:xfrm>
          <a:prstGeom prst="rect">
            <a:avLst/>
          </a:prstGeom>
          <a:noFill/>
          <a:ln>
            <a:solidFill>
              <a:schemeClr val="bg1"/>
            </a:solidFill>
          </a:ln>
        </p:spPr>
        <p:txBody>
          <a:bodyPr wrap="square" rtlCol="0">
            <a:spAutoFit/>
          </a:bodyPr>
          <a:lstStyle/>
          <a:p>
            <a:pPr algn="ctr"/>
            <a:r>
              <a:rPr lang="en-US" sz="3200" dirty="0">
                <a:solidFill>
                  <a:srgbClr val="FF0000"/>
                </a:solidFill>
              </a:rPr>
              <a:t>Overview</a:t>
            </a:r>
            <a:r>
              <a:rPr lang="en-US" sz="3200" dirty="0"/>
              <a:t> of </a:t>
            </a:r>
            <a:r>
              <a:rPr lang="en-US" sz="3200" dirty="0">
                <a:solidFill>
                  <a:schemeClr val="accent6"/>
                </a:solidFill>
              </a:rPr>
              <a:t>Project</a:t>
            </a:r>
            <a:r>
              <a:rPr lang="en-US" sz="3200" dirty="0"/>
              <a:t> </a:t>
            </a:r>
            <a:r>
              <a:rPr lang="en-US" sz="3200" dirty="0">
                <a:solidFill>
                  <a:schemeClr val="accent4"/>
                </a:solidFill>
              </a:rPr>
              <a:t>road-map</a:t>
            </a:r>
          </a:p>
        </p:txBody>
      </p:sp>
      <p:sp>
        <p:nvSpPr>
          <p:cNvPr id="2" name="Slide Number Placeholder 1">
            <a:extLst>
              <a:ext uri="{FF2B5EF4-FFF2-40B4-BE49-F238E27FC236}">
                <a16:creationId xmlns:a16="http://schemas.microsoft.com/office/drawing/2014/main" id="{B6C17402-9E59-E14C-8446-D0E287CDCCCD}"/>
              </a:ext>
            </a:extLst>
          </p:cNvPr>
          <p:cNvSpPr>
            <a:spLocks noGrp="1"/>
          </p:cNvSpPr>
          <p:nvPr>
            <p:ph type="sldNum" sz="quarter" idx="12"/>
          </p:nvPr>
        </p:nvSpPr>
        <p:spPr/>
        <p:txBody>
          <a:bodyPr/>
          <a:lstStyle/>
          <a:p>
            <a:fld id="{5A2DE7A7-1FB2-B444-BDB9-F1F536F44D6A}" type="slidenum">
              <a:rPr lang="en-US" smtClean="0"/>
              <a:t>5</a:t>
            </a:fld>
            <a:endParaRPr lang="en-US"/>
          </a:p>
        </p:txBody>
      </p:sp>
    </p:spTree>
    <p:extLst>
      <p:ext uri="{BB962C8B-B14F-4D97-AF65-F5344CB8AC3E}">
        <p14:creationId xmlns:p14="http://schemas.microsoft.com/office/powerpoint/2010/main" val="21992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B279-6DBA-DF4F-BBBD-CB6C09A557AE}"/>
              </a:ext>
            </a:extLst>
          </p:cNvPr>
          <p:cNvSpPr>
            <a:spLocks noGrp="1"/>
          </p:cNvSpPr>
          <p:nvPr>
            <p:ph type="title"/>
          </p:nvPr>
        </p:nvSpPr>
        <p:spPr>
          <a:xfrm>
            <a:off x="838200" y="146580"/>
            <a:ext cx="10515600" cy="1325563"/>
          </a:xfrm>
        </p:spPr>
        <p:txBody>
          <a:bodyPr>
            <a:normAutofit fontScale="90000"/>
          </a:bodyPr>
          <a:lstStyle/>
          <a:p>
            <a:pPr algn="ctr"/>
            <a:r>
              <a:rPr lang="en-US" dirty="0">
                <a:solidFill>
                  <a:srgbClr val="FF0000"/>
                </a:solidFill>
              </a:rPr>
              <a:t>Normalization</a:t>
            </a:r>
            <a:br>
              <a:rPr lang="en-US" dirty="0">
                <a:solidFill>
                  <a:srgbClr val="FF0000"/>
                </a:solidFill>
              </a:rPr>
            </a:br>
            <a:r>
              <a:rPr lang="en-US" sz="2400" b="1" dirty="0">
                <a:solidFill>
                  <a:schemeClr val="accent6"/>
                </a:solidFill>
              </a:rPr>
              <a:t>Elimination of Units of Measurement for Easier Comparison of Data from Different Places</a:t>
            </a:r>
            <a:endParaRPr lang="en-US" sz="2400" dirty="0">
              <a:solidFill>
                <a:schemeClr val="accent6"/>
              </a:solidFill>
            </a:endParaRPr>
          </a:p>
        </p:txBody>
      </p:sp>
      <p:sp>
        <p:nvSpPr>
          <p:cNvPr id="3" name="Content Placeholder 2">
            <a:extLst>
              <a:ext uri="{FF2B5EF4-FFF2-40B4-BE49-F238E27FC236}">
                <a16:creationId xmlns:a16="http://schemas.microsoft.com/office/drawing/2014/main" id="{1192CDCE-91F3-C24E-BDBF-99EC468EB8CC}"/>
              </a:ext>
            </a:extLst>
          </p:cNvPr>
          <p:cNvSpPr>
            <a:spLocks noGrp="1"/>
          </p:cNvSpPr>
          <p:nvPr>
            <p:ph idx="1"/>
          </p:nvPr>
        </p:nvSpPr>
        <p:spPr>
          <a:xfrm>
            <a:off x="838200" y="1545696"/>
            <a:ext cx="11150600" cy="4160837"/>
          </a:xfrm>
        </p:spPr>
        <p:txBody>
          <a:bodyPr/>
          <a:lstStyle/>
          <a:p>
            <a:pPr marL="0" indent="0" algn="ctr">
              <a:buNone/>
            </a:pPr>
            <a:endParaRPr lang="en-US" dirty="0"/>
          </a:p>
          <a:p>
            <a:pPr marL="0" indent="0">
              <a:buNone/>
            </a:pPr>
            <a:r>
              <a:rPr lang="en-US" dirty="0">
                <a:solidFill>
                  <a:schemeClr val="accent1"/>
                </a:solidFill>
              </a:rPr>
              <a:t>For Example</a:t>
            </a:r>
            <a:r>
              <a:rPr lang="en-US" dirty="0"/>
              <a:t>:  In Machine Learning, </a:t>
            </a:r>
            <a:r>
              <a:rPr lang="en-US" dirty="0">
                <a:solidFill>
                  <a:srgbClr val="FF0000"/>
                </a:solidFill>
              </a:rPr>
              <a:t>NORMALIZATION </a:t>
            </a:r>
            <a:r>
              <a:rPr lang="en-US" dirty="0"/>
              <a:t>is only required                                                      when features have widely varying ranges </a:t>
            </a:r>
          </a:p>
          <a:p>
            <a:pPr marL="0" indent="0">
              <a:buNone/>
            </a:pPr>
            <a:br>
              <a:rPr lang="en-US" dirty="0"/>
            </a:br>
            <a:endParaRPr lang="en-US" b="1" dirty="0"/>
          </a:p>
        </p:txBody>
      </p:sp>
      <p:pic>
        <p:nvPicPr>
          <p:cNvPr id="5" name="Picture 4">
            <a:extLst>
              <a:ext uri="{FF2B5EF4-FFF2-40B4-BE49-F238E27FC236}">
                <a16:creationId xmlns:a16="http://schemas.microsoft.com/office/drawing/2014/main" id="{A5E5F4DA-330D-3944-A4A5-85B3E15E26B5}"/>
              </a:ext>
            </a:extLst>
          </p:cNvPr>
          <p:cNvPicPr>
            <a:picLocks noChangeAspect="1"/>
          </p:cNvPicPr>
          <p:nvPr/>
        </p:nvPicPr>
        <p:blipFill>
          <a:blip r:embed="rId2"/>
          <a:stretch>
            <a:fillRect/>
          </a:stretch>
        </p:blipFill>
        <p:spPr>
          <a:xfrm>
            <a:off x="2286000" y="2950633"/>
            <a:ext cx="7620000" cy="3670300"/>
          </a:xfrm>
          <a:prstGeom prst="rect">
            <a:avLst/>
          </a:prstGeom>
        </p:spPr>
      </p:pic>
      <p:sp>
        <p:nvSpPr>
          <p:cNvPr id="4" name="Slide Number Placeholder 3">
            <a:extLst>
              <a:ext uri="{FF2B5EF4-FFF2-40B4-BE49-F238E27FC236}">
                <a16:creationId xmlns:a16="http://schemas.microsoft.com/office/drawing/2014/main" id="{36DDE8FF-902A-6D41-A50F-CBE340B58D08}"/>
              </a:ext>
            </a:extLst>
          </p:cNvPr>
          <p:cNvSpPr>
            <a:spLocks noGrp="1"/>
          </p:cNvSpPr>
          <p:nvPr>
            <p:ph type="sldNum" sz="quarter" idx="12"/>
          </p:nvPr>
        </p:nvSpPr>
        <p:spPr/>
        <p:txBody>
          <a:bodyPr/>
          <a:lstStyle/>
          <a:p>
            <a:fld id="{5A2DE7A7-1FB2-B444-BDB9-F1F536F44D6A}" type="slidenum">
              <a:rPr lang="en-US" smtClean="0"/>
              <a:t>6</a:t>
            </a:fld>
            <a:endParaRPr lang="en-US"/>
          </a:p>
        </p:txBody>
      </p:sp>
    </p:spTree>
    <p:extLst>
      <p:ext uri="{BB962C8B-B14F-4D97-AF65-F5344CB8AC3E}">
        <p14:creationId xmlns:p14="http://schemas.microsoft.com/office/powerpoint/2010/main" val="692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997E-C10D-4B49-9796-B4D3893BA383}"/>
              </a:ext>
            </a:extLst>
          </p:cNvPr>
          <p:cNvSpPr>
            <a:spLocks noGrp="1"/>
          </p:cNvSpPr>
          <p:nvPr>
            <p:ph type="title"/>
          </p:nvPr>
        </p:nvSpPr>
        <p:spPr/>
        <p:txBody>
          <a:bodyPr/>
          <a:lstStyle/>
          <a:p>
            <a:pPr algn="ctr"/>
            <a:r>
              <a:rPr lang="en-US" dirty="0">
                <a:solidFill>
                  <a:schemeClr val="accent4"/>
                </a:solidFill>
              </a:rPr>
              <a:t>Methods</a:t>
            </a:r>
            <a:r>
              <a:rPr lang="en-US" dirty="0"/>
              <a:t> </a:t>
            </a:r>
            <a:r>
              <a:rPr lang="en-US" dirty="0">
                <a:solidFill>
                  <a:schemeClr val="accent6"/>
                </a:solidFill>
              </a:rPr>
              <a:t>of</a:t>
            </a:r>
            <a:r>
              <a:rPr lang="en-US" dirty="0"/>
              <a:t> </a:t>
            </a:r>
            <a:r>
              <a:rPr lang="en-US" dirty="0">
                <a:solidFill>
                  <a:srgbClr val="FF0000"/>
                </a:solidFill>
              </a:rPr>
              <a:t>Normalization</a:t>
            </a:r>
            <a:r>
              <a:rPr lang="en-US" dirty="0"/>
              <a:t> </a:t>
            </a:r>
          </a:p>
        </p:txBody>
      </p:sp>
      <p:sp>
        <p:nvSpPr>
          <p:cNvPr id="3" name="Content Placeholder 2">
            <a:extLst>
              <a:ext uri="{FF2B5EF4-FFF2-40B4-BE49-F238E27FC236}">
                <a16:creationId xmlns:a16="http://schemas.microsoft.com/office/drawing/2014/main" id="{3FB05866-E165-6E46-8C7B-025BFF7C1622}"/>
              </a:ext>
            </a:extLst>
          </p:cNvPr>
          <p:cNvSpPr>
            <a:spLocks noGrp="1"/>
          </p:cNvSpPr>
          <p:nvPr>
            <p:ph idx="1"/>
          </p:nvPr>
        </p:nvSpPr>
        <p:spPr>
          <a:xfrm>
            <a:off x="1041400" y="1826155"/>
            <a:ext cx="4464464" cy="3653896"/>
          </a:xfrm>
        </p:spPr>
        <p:txBody>
          <a:bodyPr/>
          <a:lstStyle/>
          <a:p>
            <a:pPr marL="0" indent="0">
              <a:buNone/>
            </a:pPr>
            <a:r>
              <a:rPr lang="en-US" b="1" dirty="0">
                <a:solidFill>
                  <a:srgbClr val="FF0000"/>
                </a:solidFill>
              </a:rPr>
              <a:t>Standardization:</a:t>
            </a:r>
          </a:p>
          <a:p>
            <a:pPr marL="0" indent="0">
              <a:buNone/>
            </a:pPr>
            <a:r>
              <a:rPr lang="en-US" dirty="0"/>
              <a:t> Transforming data into a z-score or t-score i.e. transform data to have a mean of 0 and standard deviation of 1 </a:t>
            </a:r>
          </a:p>
          <a:p>
            <a:pPr marL="0" indent="0">
              <a:buNone/>
            </a:pPr>
            <a:endParaRPr lang="en-US" dirty="0"/>
          </a:p>
        </p:txBody>
      </p:sp>
      <p:pic>
        <p:nvPicPr>
          <p:cNvPr id="2050" name="Picture 2" descr="https://lh4.googleusercontent.com/jx9jAYa3pxl_bCMn-ievkShEJeDxuqnODYxtIKFLLQxKzazm6XtsuFSgLQTQ93c7qBP2eVJ4Vc0Ff-S8A6lztSwMei_upFk9CnnKgKVJXxbluPJruxm5ZygJkUZTEzm29BCYWgb36-M">
            <a:extLst>
              <a:ext uri="{FF2B5EF4-FFF2-40B4-BE49-F238E27FC236}">
                <a16:creationId xmlns:a16="http://schemas.microsoft.com/office/drawing/2014/main" id="{B0C2F0BC-1234-B547-BC2F-C902684A6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8532" y="3945467"/>
            <a:ext cx="4129203" cy="177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5.googleusercontent.com/NI1zeMkOmbjSGtQ9dbbP60Psff_ItpN5ubCjJeiXjr4Grb32UGcasONqlvmp51Vcz7CjUkPxe6u0QLKm0AZWb2w3YTrznlSGsvKU0A_9d-CUcgkgd0tzmPdiVRPSgiPZf9u8Lnm61W8">
            <a:extLst>
              <a:ext uri="{FF2B5EF4-FFF2-40B4-BE49-F238E27FC236}">
                <a16:creationId xmlns:a16="http://schemas.microsoft.com/office/drawing/2014/main" id="{3401E1D5-8BC0-F042-9928-261AEB853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3945466"/>
            <a:ext cx="4464464" cy="177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A62C1D-7794-A342-AF03-BFF338435D23}"/>
              </a:ext>
            </a:extLst>
          </p:cNvPr>
          <p:cNvSpPr txBox="1"/>
          <p:nvPr/>
        </p:nvSpPr>
        <p:spPr>
          <a:xfrm>
            <a:off x="6468532" y="2106000"/>
            <a:ext cx="4129203" cy="1384995"/>
          </a:xfrm>
          <a:prstGeom prst="rect">
            <a:avLst/>
          </a:prstGeom>
          <a:noFill/>
        </p:spPr>
        <p:txBody>
          <a:bodyPr wrap="square" rtlCol="0">
            <a:spAutoFit/>
          </a:bodyPr>
          <a:lstStyle/>
          <a:p>
            <a:r>
              <a:rPr lang="en-US" sz="2800" b="1" dirty="0">
                <a:solidFill>
                  <a:schemeClr val="accent6"/>
                </a:solidFill>
              </a:rPr>
              <a:t>Feature Scaling:</a:t>
            </a:r>
            <a:endParaRPr lang="en-US" sz="2800" dirty="0">
              <a:solidFill>
                <a:schemeClr val="accent6"/>
              </a:solidFill>
            </a:endParaRPr>
          </a:p>
          <a:p>
            <a:r>
              <a:rPr lang="en-US" sz="2800" dirty="0"/>
              <a:t> Rescaling data to have  values between 0 &amp; 1</a:t>
            </a:r>
          </a:p>
        </p:txBody>
      </p:sp>
      <p:sp>
        <p:nvSpPr>
          <p:cNvPr id="5" name="Slide Number Placeholder 4">
            <a:extLst>
              <a:ext uri="{FF2B5EF4-FFF2-40B4-BE49-F238E27FC236}">
                <a16:creationId xmlns:a16="http://schemas.microsoft.com/office/drawing/2014/main" id="{15468BBC-20EE-1441-ABE6-24566D733AC1}"/>
              </a:ext>
            </a:extLst>
          </p:cNvPr>
          <p:cNvSpPr>
            <a:spLocks noGrp="1"/>
          </p:cNvSpPr>
          <p:nvPr>
            <p:ph type="sldNum" sz="quarter" idx="12"/>
          </p:nvPr>
        </p:nvSpPr>
        <p:spPr/>
        <p:txBody>
          <a:bodyPr/>
          <a:lstStyle/>
          <a:p>
            <a:fld id="{5A2DE7A7-1FB2-B444-BDB9-F1F536F44D6A}" type="slidenum">
              <a:rPr lang="en-US" smtClean="0"/>
              <a:t>7</a:t>
            </a:fld>
            <a:endParaRPr lang="en-US"/>
          </a:p>
        </p:txBody>
      </p:sp>
    </p:spTree>
    <p:extLst>
      <p:ext uri="{BB962C8B-B14F-4D97-AF65-F5344CB8AC3E}">
        <p14:creationId xmlns:p14="http://schemas.microsoft.com/office/powerpoint/2010/main" val="30848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D4005-75DF-4741-8D69-29C034250F64}"/>
              </a:ext>
            </a:extLst>
          </p:cNvPr>
          <p:cNvSpPr>
            <a:spLocks noGrp="1"/>
          </p:cNvSpPr>
          <p:nvPr>
            <p:ph idx="1"/>
          </p:nvPr>
        </p:nvSpPr>
        <p:spPr>
          <a:xfrm>
            <a:off x="838200" y="2506133"/>
            <a:ext cx="10515600" cy="3670829"/>
          </a:xfrm>
        </p:spPr>
        <p:txBody>
          <a:bodyPr>
            <a:normAutofit/>
          </a:bodyPr>
          <a:lstStyle/>
          <a:p>
            <a:pPr marL="0" indent="0">
              <a:buNone/>
            </a:pPr>
            <a:r>
              <a:rPr lang="en-US" sz="4000" dirty="0"/>
              <a:t>                  </a:t>
            </a:r>
            <a:r>
              <a:rPr lang="en-US" sz="4000" dirty="0">
                <a:solidFill>
                  <a:schemeClr val="accent1"/>
                </a:solidFill>
              </a:rPr>
              <a:t>Move to </a:t>
            </a:r>
            <a:r>
              <a:rPr lang="en-US" sz="4000" dirty="0" err="1">
                <a:solidFill>
                  <a:srgbClr val="FF0000"/>
                </a:solidFill>
              </a:rPr>
              <a:t>Normalization.R</a:t>
            </a:r>
            <a:r>
              <a:rPr lang="en-US" sz="4000" dirty="0"/>
              <a:t> </a:t>
            </a:r>
            <a:r>
              <a:rPr lang="en-US" sz="4000" dirty="0">
                <a:solidFill>
                  <a:schemeClr val="accent1"/>
                </a:solidFill>
              </a:rPr>
              <a:t>Script</a:t>
            </a:r>
            <a:r>
              <a:rPr lang="en-US" sz="4000" dirty="0"/>
              <a:t> </a:t>
            </a:r>
          </a:p>
          <a:p>
            <a:pPr marL="0" indent="0" algn="ctr">
              <a:buNone/>
            </a:pPr>
            <a:r>
              <a:rPr lang="en-US" sz="4000" dirty="0">
                <a:solidFill>
                  <a:schemeClr val="accent6"/>
                </a:solidFill>
              </a:rPr>
              <a:t>(Take from GITHUB)</a:t>
            </a:r>
          </a:p>
        </p:txBody>
      </p:sp>
      <p:sp>
        <p:nvSpPr>
          <p:cNvPr id="2" name="Slide Number Placeholder 1">
            <a:extLst>
              <a:ext uri="{FF2B5EF4-FFF2-40B4-BE49-F238E27FC236}">
                <a16:creationId xmlns:a16="http://schemas.microsoft.com/office/drawing/2014/main" id="{F9AD8609-227E-DA4E-A4F8-E48BAD9C1042}"/>
              </a:ext>
            </a:extLst>
          </p:cNvPr>
          <p:cNvSpPr>
            <a:spLocks noGrp="1"/>
          </p:cNvSpPr>
          <p:nvPr>
            <p:ph type="sldNum" sz="quarter" idx="12"/>
          </p:nvPr>
        </p:nvSpPr>
        <p:spPr/>
        <p:txBody>
          <a:bodyPr/>
          <a:lstStyle/>
          <a:p>
            <a:fld id="{5A2DE7A7-1FB2-B444-BDB9-F1F536F44D6A}" type="slidenum">
              <a:rPr lang="en-US" smtClean="0"/>
              <a:t>8</a:t>
            </a:fld>
            <a:endParaRPr lang="en-US"/>
          </a:p>
        </p:txBody>
      </p:sp>
    </p:spTree>
    <p:extLst>
      <p:ext uri="{BB962C8B-B14F-4D97-AF65-F5344CB8AC3E}">
        <p14:creationId xmlns:p14="http://schemas.microsoft.com/office/powerpoint/2010/main" val="300804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CE18-E991-7D4A-ABF1-FAFAC5D21BB1}"/>
              </a:ext>
            </a:extLst>
          </p:cNvPr>
          <p:cNvSpPr>
            <a:spLocks noGrp="1"/>
          </p:cNvSpPr>
          <p:nvPr>
            <p:ph type="title"/>
          </p:nvPr>
        </p:nvSpPr>
        <p:spPr/>
        <p:txBody>
          <a:bodyPr>
            <a:normAutofit/>
          </a:bodyPr>
          <a:lstStyle/>
          <a:p>
            <a:pPr algn="ctr"/>
            <a:r>
              <a:rPr lang="en-US" dirty="0">
                <a:solidFill>
                  <a:srgbClr val="FF0000"/>
                </a:solidFill>
              </a:rPr>
              <a:t>Group</a:t>
            </a:r>
            <a:r>
              <a:rPr lang="en-US" dirty="0"/>
              <a:t> </a:t>
            </a:r>
            <a:r>
              <a:rPr lang="en-US" dirty="0">
                <a:solidFill>
                  <a:schemeClr val="accent6"/>
                </a:solidFill>
              </a:rPr>
              <a:t>Comparison</a:t>
            </a:r>
            <a:r>
              <a:rPr lang="en-US" dirty="0"/>
              <a:t> of </a:t>
            </a:r>
            <a:r>
              <a:rPr lang="en-US" dirty="0">
                <a:solidFill>
                  <a:schemeClr val="accent4"/>
                </a:solidFill>
              </a:rPr>
              <a:t>Variables</a:t>
            </a:r>
            <a:r>
              <a:rPr lang="en-US" dirty="0"/>
              <a:t> </a:t>
            </a:r>
            <a:r>
              <a:rPr lang="en-US" dirty="0">
                <a:solidFill>
                  <a:srgbClr val="FF0000"/>
                </a:solidFill>
              </a:rPr>
              <a:t>within</a:t>
            </a:r>
            <a:r>
              <a:rPr lang="en-US" dirty="0"/>
              <a:t> </a:t>
            </a:r>
            <a:r>
              <a:rPr lang="en-US" dirty="0">
                <a:solidFill>
                  <a:schemeClr val="accent1"/>
                </a:solidFill>
              </a:rPr>
              <a:t>2</a:t>
            </a:r>
            <a:r>
              <a:rPr lang="en-US" dirty="0"/>
              <a:t> </a:t>
            </a:r>
            <a:r>
              <a:rPr lang="en-US" dirty="0">
                <a:solidFill>
                  <a:srgbClr val="7030A0"/>
                </a:solidFill>
              </a:rPr>
              <a:t>Groups</a:t>
            </a:r>
          </a:p>
        </p:txBody>
      </p:sp>
      <p:pic>
        <p:nvPicPr>
          <p:cNvPr id="3074" name="Picture 2" descr="https://lh6.googleusercontent.com/RBN3WCA_Ko_ifUaMEZ4h8oByGeZiPNVIZYbjNdyMIWyKzuXhtqz2v7XO_Pq82ejSuXoTO6ywTG-fAEd6GETvp4fbopZd4_Lh68tycd4L032DDwC7VsbR4NRV1kWzEbo3N6_t7gfI2Pw">
            <a:extLst>
              <a:ext uri="{FF2B5EF4-FFF2-40B4-BE49-F238E27FC236}">
                <a16:creationId xmlns:a16="http://schemas.microsoft.com/office/drawing/2014/main" id="{3A024BED-6F72-3842-8537-7E8CBC9C7A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76210"/>
            <a:ext cx="4870003" cy="27360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JS-Lf3DLhiw07bG3iMVeICrmWf7nH13FdU3D9XgzGyFK8zZjpNB8tiD6c0kwMykegiwg8DGnXpz0y-xg1gczPNxf_7siYDUPKrObj-Ga5pVeNp-9eKrbRplUP4IpQkZ1FfxBaGZ5p78">
            <a:extLst>
              <a:ext uri="{FF2B5EF4-FFF2-40B4-BE49-F238E27FC236}">
                <a16:creationId xmlns:a16="http://schemas.microsoft.com/office/drawing/2014/main" id="{C27B86C2-80DD-4545-80D6-80D80D297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300" y="2181885"/>
            <a:ext cx="5205500" cy="29247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7AA55D-C126-F64B-9C52-2015D3CDC420}"/>
              </a:ext>
            </a:extLst>
          </p:cNvPr>
          <p:cNvSpPr txBox="1"/>
          <p:nvPr/>
        </p:nvSpPr>
        <p:spPr>
          <a:xfrm>
            <a:off x="2358801" y="5228455"/>
            <a:ext cx="1828800" cy="369332"/>
          </a:xfrm>
          <a:prstGeom prst="rect">
            <a:avLst/>
          </a:prstGeom>
          <a:noFill/>
        </p:spPr>
        <p:txBody>
          <a:bodyPr wrap="square" rtlCol="0">
            <a:spAutoFit/>
          </a:bodyPr>
          <a:lstStyle/>
          <a:p>
            <a:pPr algn="ctr"/>
            <a:r>
              <a:rPr lang="en-US" b="1" dirty="0"/>
              <a:t>“T-TEST”</a:t>
            </a:r>
          </a:p>
        </p:txBody>
      </p:sp>
      <p:sp>
        <p:nvSpPr>
          <p:cNvPr id="5" name="TextBox 4">
            <a:extLst>
              <a:ext uri="{FF2B5EF4-FFF2-40B4-BE49-F238E27FC236}">
                <a16:creationId xmlns:a16="http://schemas.microsoft.com/office/drawing/2014/main" id="{81AFEDBA-18FD-DC46-9FAA-020FE0576964}"/>
              </a:ext>
            </a:extLst>
          </p:cNvPr>
          <p:cNvSpPr txBox="1"/>
          <p:nvPr/>
        </p:nvSpPr>
        <p:spPr>
          <a:xfrm>
            <a:off x="7455650" y="5228455"/>
            <a:ext cx="2590800" cy="369332"/>
          </a:xfrm>
          <a:prstGeom prst="rect">
            <a:avLst/>
          </a:prstGeom>
          <a:noFill/>
        </p:spPr>
        <p:txBody>
          <a:bodyPr wrap="square" rtlCol="0">
            <a:spAutoFit/>
          </a:bodyPr>
          <a:lstStyle/>
          <a:p>
            <a:pPr algn="ctr"/>
            <a:r>
              <a:rPr lang="en-US" b="1" dirty="0"/>
              <a:t>“Mann-Whitney U-Test”</a:t>
            </a:r>
          </a:p>
        </p:txBody>
      </p:sp>
      <p:sp>
        <p:nvSpPr>
          <p:cNvPr id="3" name="Slide Number Placeholder 2">
            <a:extLst>
              <a:ext uri="{FF2B5EF4-FFF2-40B4-BE49-F238E27FC236}">
                <a16:creationId xmlns:a16="http://schemas.microsoft.com/office/drawing/2014/main" id="{2D70FA79-BB98-1B49-B4E2-D23EB282D921}"/>
              </a:ext>
            </a:extLst>
          </p:cNvPr>
          <p:cNvSpPr>
            <a:spLocks noGrp="1"/>
          </p:cNvSpPr>
          <p:nvPr>
            <p:ph type="sldNum" sz="quarter" idx="12"/>
          </p:nvPr>
        </p:nvSpPr>
        <p:spPr/>
        <p:txBody>
          <a:bodyPr/>
          <a:lstStyle/>
          <a:p>
            <a:fld id="{5A2DE7A7-1FB2-B444-BDB9-F1F536F44D6A}" type="slidenum">
              <a:rPr lang="en-US" smtClean="0"/>
              <a:t>9</a:t>
            </a:fld>
            <a:endParaRPr lang="en-US"/>
          </a:p>
        </p:txBody>
      </p:sp>
    </p:spTree>
    <p:extLst>
      <p:ext uri="{BB962C8B-B14F-4D97-AF65-F5344CB8AC3E}">
        <p14:creationId xmlns:p14="http://schemas.microsoft.com/office/powerpoint/2010/main" val="30648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923</Words>
  <Application>Microsoft Macintosh PowerPoint</Application>
  <PresentationFormat>Widescreen</PresentationFormat>
  <Paragraphs>95</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 Group Comparisons w.r.t different Tests   Last week leftover</vt:lpstr>
      <vt:lpstr>Problem in multi grouping? (last-week)   Add regression lines</vt:lpstr>
      <vt:lpstr>TASK for Practice</vt:lpstr>
      <vt:lpstr>Agenda</vt:lpstr>
      <vt:lpstr>PowerPoint Presentation</vt:lpstr>
      <vt:lpstr>Normalization Elimination of Units of Measurement for Easier Comparison of Data from Different Places</vt:lpstr>
      <vt:lpstr>Methods of Normalization </vt:lpstr>
      <vt:lpstr>PowerPoint Presentation</vt:lpstr>
      <vt:lpstr>Group Comparison of Variables within 2 Groups</vt:lpstr>
      <vt:lpstr>T-Test types for Different Groups</vt:lpstr>
      <vt:lpstr>T-Test Example</vt:lpstr>
      <vt:lpstr>Limitations in T-test </vt:lpstr>
      <vt:lpstr>U-Test Example</vt:lpstr>
      <vt:lpstr>PowerPoint Presentation</vt:lpstr>
      <vt:lpstr>Group comparison of Multiple Groups</vt:lpstr>
      <vt:lpstr>Analysis of Variance (ANOVA)</vt:lpstr>
      <vt:lpstr>Group Discrimination</vt:lpstr>
      <vt:lpstr>Assumptions</vt:lpstr>
      <vt:lpstr>Kruskal-Wallis H-test </vt:lpstr>
      <vt:lpstr>Example</vt:lpstr>
      <vt:lpstr>Assumptions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2020-06-02T15:40:43Z</dcterms:created>
  <dcterms:modified xsi:type="dcterms:W3CDTF">2020-06-03T12:11:57Z</dcterms:modified>
</cp:coreProperties>
</file>