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92000"/>
  <p:notesSz cx="6858000" cy="9144000"/>
  <p:embeddedFontLst>
    <p:embeddedFont>
      <p:font typeface="Source Sans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gNZDUED9grthtvi0y5ykpW8ST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boldItalic.fntdata"/><Relationship Id="rId61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ec0d4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85ec0d4c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7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7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7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7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7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7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612998"/>
            <a:ext cx="9144000" cy="192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“R” </a:t>
            </a:r>
            <a:r>
              <a:rPr lang="en-US">
                <a:solidFill>
                  <a:srgbClr val="FF0000"/>
                </a:solidFill>
              </a:rPr>
              <a:t>Tutorial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on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Statistical Manipulation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of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DATA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2733250"/>
            <a:ext cx="91440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r>
              <a:rPr b="1" lang="en-US" sz="2700"/>
              <a:t>Faizan Ali </a:t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700"/>
              <a:t>Abdullah Rizvi</a:t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700"/>
              <a:t>Ammar Ateeq</a:t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700"/>
              <a:t>Rahul Mondal</a:t>
            </a:r>
            <a:endParaRPr b="1" sz="2700"/>
          </a:p>
        </p:txBody>
      </p:sp>
      <p:sp>
        <p:nvSpPr>
          <p:cNvPr id="161" name="Google Shape;161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838200" y="260900"/>
            <a:ext cx="2790600" cy="99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Installing</a:t>
            </a:r>
            <a:r>
              <a:rPr b="1" lang="en-US"/>
              <a:t> R</a:t>
            </a:r>
            <a:endParaRPr b="1"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5" y="1254825"/>
            <a:ext cx="9522826" cy="51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838200" y="422500"/>
            <a:ext cx="2762100" cy="109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 </a:t>
            </a:r>
            <a:r>
              <a:rPr b="1" lang="en-US">
                <a:solidFill>
                  <a:srgbClr val="FF0000"/>
                </a:solidFill>
              </a:rPr>
              <a:t>Packages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838200" y="1825624"/>
            <a:ext cx="10515600" cy="38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useful R functions come in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increase the power of R by improving existing base R functionalities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bundle together code, data, documentation, and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thousands of packages available on the </a:t>
            </a:r>
            <a:r>
              <a:rPr b="1" lang="en-US"/>
              <a:t>C</a:t>
            </a:r>
            <a:r>
              <a:rPr lang="en-US"/>
              <a:t>omprehensive </a:t>
            </a:r>
            <a:r>
              <a:rPr b="1" lang="en-US"/>
              <a:t>R</a:t>
            </a:r>
            <a:r>
              <a:rPr lang="en-US"/>
              <a:t> </a:t>
            </a:r>
            <a:r>
              <a:rPr b="1" lang="en-US"/>
              <a:t>A</a:t>
            </a:r>
            <a:r>
              <a:rPr lang="en-US"/>
              <a:t>rchive </a:t>
            </a:r>
            <a:r>
              <a:rPr b="1" lang="en-US"/>
              <a:t>N</a:t>
            </a:r>
            <a:r>
              <a:rPr lang="en-US"/>
              <a:t>etwork, or CRAN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Commonly used R Packages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Dplyr, tidyr, ggplot2, shiny etc.</a:t>
            </a:r>
            <a:endParaRPr/>
          </a:p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838200" y="365125"/>
            <a:ext cx="2805000" cy="125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 </a:t>
            </a:r>
            <a:r>
              <a:rPr b="1" lang="en-US">
                <a:solidFill>
                  <a:srgbClr val="FF0000"/>
                </a:solidFill>
              </a:rPr>
              <a:t>Packages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838200" y="1690688"/>
            <a:ext cx="10515600" cy="497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install an R package, type following in the command 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After it is installed, you can make its contents available by running: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You can also get help on them by </a:t>
            </a:r>
            <a:r>
              <a:rPr i="1" lang="en-US" sz="2000"/>
              <a:t>help(package =“&lt;the package’s name&gt;”)</a:t>
            </a:r>
            <a:endParaRPr i="1" sz="2000"/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516" y="2356982"/>
            <a:ext cx="7149054" cy="5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/>
          <p:nvPr/>
        </p:nvSpPr>
        <p:spPr>
          <a:xfrm>
            <a:off x="1124311" y="3178583"/>
            <a:ext cx="4352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will download the package from CRAN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6516" y="4276396"/>
            <a:ext cx="7149054" cy="663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>
                <a:solidFill>
                  <a:schemeClr val="accent4"/>
                </a:solidFill>
              </a:rPr>
              <a:t>?</a:t>
            </a:r>
            <a:r>
              <a:rPr lang="en-US"/>
              <a:t>?</a:t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989094" y="365125"/>
            <a:ext cx="4705123" cy="115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DATA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TYPES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IN</a:t>
            </a:r>
            <a:r>
              <a:rPr b="1" lang="en-US"/>
              <a:t> R?</a:t>
            </a:r>
            <a:endParaRPr b="1"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838200" y="1627526"/>
            <a:ext cx="105156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several Data types depending upon the nature of work one has do. Following is a list in which you can store data.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Vector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Factor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Array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Matrix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Data Frame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TS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List</a:t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838200" y="365125"/>
            <a:ext cx="1786800" cy="128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Vector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Contains a sequence of items of the same type. This is most basic structure, e.g. </a:t>
            </a:r>
            <a:r>
              <a:rPr lang="en-US" sz="3100">
                <a:solidFill>
                  <a:schemeClr val="accent1"/>
                </a:solidFill>
              </a:rPr>
              <a:t>x &lt;- 10 or name &lt;- ‘Harry’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63" name="Google Shape;26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838200" y="365125"/>
            <a:ext cx="1657500" cy="109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Factor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838200" y="15537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Factor is a </a:t>
            </a:r>
            <a:r>
              <a:rPr lang="en-US">
                <a:solidFill>
                  <a:srgbClr val="FF0000"/>
                </a:solidFill>
              </a:rPr>
              <a:t>Categorical Variable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Categorical variable represents types of attributes. e.g. Gender: Male, Female or Flavors of ice cream: Chocolate, Vanilla, Strawberry.</a:t>
            </a:r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340" y="3021574"/>
            <a:ext cx="5903098" cy="288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838200" y="303350"/>
            <a:ext cx="1600200" cy="117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Array	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838200" y="16289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Array is a table with ‘k’ dimensions. Usually used to store data in a table format. If we create an array of dimensions (2,3,4) then 4 rectangular matrices will be created, each with 2 rows and 3 columns.</a:t>
            </a:r>
            <a:endParaRPr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15" y="2665627"/>
            <a:ext cx="4594971" cy="398230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838200" y="365125"/>
            <a:ext cx="1887000" cy="109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Matrix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Matrix is an Array, but having specifically two dimensions, e.g. ‘k=2’. </a:t>
            </a:r>
            <a:endParaRPr/>
          </a:p>
        </p:txBody>
      </p:sp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127" y="2072502"/>
            <a:ext cx="5521728" cy="478549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838200" y="365125"/>
            <a:ext cx="3006000" cy="112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Data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Frame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838200" y="15661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 frame is a table composed with one or several vectors and/or factors all of the same length but possibly of different modes. A data frame may contain multiple arrays. </a:t>
            </a:r>
            <a:endParaRPr/>
          </a:p>
        </p:txBody>
      </p:sp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ctrTitle"/>
          </p:nvPr>
        </p:nvSpPr>
        <p:spPr>
          <a:xfrm>
            <a:off x="953675" y="223725"/>
            <a:ext cx="4512900" cy="88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FF0000"/>
                </a:solidFill>
              </a:rPr>
              <a:t>Contents</a:t>
            </a:r>
            <a:r>
              <a:rPr lang="en-US"/>
              <a:t> </a:t>
            </a:r>
            <a:endParaRPr/>
          </a:p>
        </p:txBody>
      </p:sp>
      <p:sp>
        <p:nvSpPr>
          <p:cNvPr id="167" name="Google Shape;167;p2"/>
          <p:cNvSpPr txBox="1"/>
          <p:nvPr>
            <p:ph idx="1" type="subTitle"/>
          </p:nvPr>
        </p:nvSpPr>
        <p:spPr>
          <a:xfrm>
            <a:off x="1524000" y="1105725"/>
            <a:ext cx="9144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b="1" lang="en-US" sz="2600"/>
              <a:t>“R” Programming</a:t>
            </a:r>
            <a:r>
              <a:rPr b="1" lang="en-US"/>
              <a:t> </a:t>
            </a:r>
            <a:endParaRPr b="1"/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-US" sz="2400">
                <a:solidFill>
                  <a:schemeClr val="accent1"/>
                </a:solidFill>
              </a:rPr>
              <a:t>An Introduction </a:t>
            </a:r>
            <a:r>
              <a:rPr lang="en-US" sz="2400">
                <a:solidFill>
                  <a:srgbClr val="000000"/>
                </a:solidFill>
              </a:rPr>
              <a:t>[ slides 5 - 6 ]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❏"/>
            </a:pPr>
            <a:r>
              <a:rPr b="1" lang="en-US" sz="2400">
                <a:solidFill>
                  <a:schemeClr val="accent4"/>
                </a:solidFill>
              </a:rPr>
              <a:t>Installing R </a:t>
            </a:r>
            <a:r>
              <a:rPr lang="en-US" sz="2400">
                <a:solidFill>
                  <a:srgbClr val="000000"/>
                </a:solidFill>
              </a:rPr>
              <a:t>[ slides 7 - 10 ]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b="1" lang="en-US" sz="2400">
                <a:solidFill>
                  <a:srgbClr val="FF0000"/>
                </a:solidFill>
              </a:rPr>
              <a:t>Packages </a:t>
            </a:r>
            <a:r>
              <a:rPr lang="en-US" sz="2400">
                <a:solidFill>
                  <a:srgbClr val="000000"/>
                </a:solidFill>
              </a:rPr>
              <a:t>[ slides 11 &amp; 12 ]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1524000" y="2820225"/>
            <a:ext cx="914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in “R” and their modes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Vector, Factor, Array, Matrix, Data Frame, TS (Time Series), List 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[ 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lides 14 - 22 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]</a:t>
            </a:r>
            <a:endParaRPr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in “R”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Input, Output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slides 24 -26 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]</a:t>
            </a:r>
            <a:endParaRPr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tidyr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gather(), spread(), unite(), separate()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 slides 28 - 39 ]</a:t>
            </a:r>
            <a:endParaRPr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geom_point(), geom_text(), geom_smooth(), stat_smooth()</a:t>
            </a:r>
            <a:r>
              <a:rPr b="1" i="0" lang="en-US" sz="2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[slides 41 - 51 ]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838200" y="365125"/>
            <a:ext cx="40569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TS</a:t>
            </a:r>
            <a:r>
              <a:rPr b="1" lang="en-US"/>
              <a:t> – </a:t>
            </a:r>
            <a:r>
              <a:rPr b="1" lang="en-US">
                <a:solidFill>
                  <a:schemeClr val="accent1"/>
                </a:solidFill>
              </a:rPr>
              <a:t>Time Series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TS is a Time Series dataset, additionally it contains attributes like frequency and dates. </a:t>
            </a:r>
            <a:endParaRPr/>
          </a:p>
        </p:txBody>
      </p:sp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066" y="2648887"/>
            <a:ext cx="5779086" cy="3999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>
            <p:ph type="title"/>
          </p:nvPr>
        </p:nvSpPr>
        <p:spPr>
          <a:xfrm>
            <a:off x="838200" y="365125"/>
            <a:ext cx="1062600" cy="95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List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is the ultimate data type to store every element, including vectors, factors, data frames and even list itself.</a:t>
            </a:r>
            <a:endParaRPr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800" y="2760469"/>
            <a:ext cx="6502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838200" y="365125"/>
            <a:ext cx="68148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Data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Types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and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Their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Modes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16" name="Google Shape;31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376" l="24206" r="24501" t="38409"/>
          <a:stretch/>
        </p:blipFill>
        <p:spPr>
          <a:xfrm>
            <a:off x="1902940" y="2014151"/>
            <a:ext cx="8180174" cy="350983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3840463" y="2868504"/>
            <a:ext cx="5123427" cy="114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i="0" sz="5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838200" y="365125"/>
            <a:ext cx="1659000" cy="121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INPUT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input format is quite easy. We just have to know the path of the file.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df &lt;- read.csv("C:/Desktop/airquality.csv")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“header = True” in read.csv is a logical value, indicating whether the file contains the names of the variables in the first line.</a:t>
            </a:r>
            <a:endParaRPr/>
          </a:p>
        </p:txBody>
      </p:sp>
      <p:sp>
        <p:nvSpPr>
          <p:cNvPr id="330" name="Google Shape;33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838200" y="365125"/>
            <a:ext cx="2317500" cy="116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OUTPUT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write.csv(Your DataFrame,"Path where you'd like to export the Data Frame \\File Name.csv", row.names = FALSE)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Formally</a:t>
            </a:r>
            <a:r>
              <a:rPr lang="en-US"/>
              <a:t>:  write.csv(df,"C:\\Users\\Ron\\Desktop\\MyData.csv", row.names = FALSE)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row.names is used to name the first column of the dataset. It defines the name of rows.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838200" y="365125"/>
            <a:ext cx="30381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QUICK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TASK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the data from here: (https://drive.google.com/open?id=1I1pKFcObgkGoHtm6twRYoqC4-aJLMUts)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the dataset via R command.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the dataset via R command.</a:t>
            </a:r>
            <a:endParaRPr/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>
                <a:solidFill>
                  <a:schemeClr val="accent4"/>
                </a:solidFill>
              </a:rPr>
              <a:t>?</a:t>
            </a:r>
            <a:r>
              <a:rPr lang="en-US"/>
              <a:t>?</a:t>
            </a:r>
            <a:endParaRPr/>
          </a:p>
        </p:txBody>
      </p:sp>
      <p:sp>
        <p:nvSpPr>
          <p:cNvPr id="350" name="Google Shape;35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ctrTitle"/>
          </p:nvPr>
        </p:nvSpPr>
        <p:spPr>
          <a:xfrm>
            <a:off x="2996250" y="2922600"/>
            <a:ext cx="6199500" cy="101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Handle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Tidy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Data</a:t>
            </a:r>
            <a:endParaRPr b="1"/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838200" y="365125"/>
            <a:ext cx="45786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What is </a:t>
            </a:r>
            <a:r>
              <a:rPr b="1" lang="en-US">
                <a:solidFill>
                  <a:schemeClr val="accent1"/>
                </a:solidFill>
              </a:rPr>
              <a:t>Tidy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Data</a:t>
            </a:r>
            <a:r>
              <a:rPr b="1" lang="en-US"/>
              <a:t>?</a:t>
            </a:r>
            <a:endParaRPr b="1"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data set is called </a:t>
            </a:r>
            <a:r>
              <a:rPr b="1" lang="en-US">
                <a:solidFill>
                  <a:schemeClr val="accent1"/>
                </a:solidFill>
              </a:rPr>
              <a:t>tidy</a:t>
            </a:r>
            <a:r>
              <a:rPr lang="en-US"/>
              <a:t> when: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column represents a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each row represents an observation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opposite of </a:t>
            </a:r>
            <a:r>
              <a:rPr b="1" lang="en-US">
                <a:solidFill>
                  <a:schemeClr val="accent1"/>
                </a:solidFill>
              </a:rPr>
              <a:t>tidy</a:t>
            </a:r>
            <a:r>
              <a:rPr lang="en-US"/>
              <a:t> is </a:t>
            </a:r>
            <a:r>
              <a:rPr b="1" lang="en-US">
                <a:solidFill>
                  <a:schemeClr val="accent4"/>
                </a:solidFill>
              </a:rPr>
              <a:t>messy data</a:t>
            </a:r>
            <a:r>
              <a:rPr lang="en-US"/>
              <a:t>, which corresponds to any other arrangement of the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4285030"/>
            <a:ext cx="7505700" cy="18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ec0d4c02_0_0"/>
          <p:cNvSpPr txBox="1"/>
          <p:nvPr>
            <p:ph type="title"/>
          </p:nvPr>
        </p:nvSpPr>
        <p:spPr>
          <a:xfrm>
            <a:off x="998100" y="695750"/>
            <a:ext cx="10355700" cy="130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>
                <a:solidFill>
                  <a:srgbClr val="FF0000"/>
                </a:solidFill>
              </a:rPr>
              <a:t>After this Tutorial, </a:t>
            </a:r>
            <a:r>
              <a:rPr lang="en-US" sz="3900">
                <a:solidFill>
                  <a:schemeClr val="accent1"/>
                </a:solidFill>
              </a:rPr>
              <a:t>y</a:t>
            </a:r>
            <a:r>
              <a:rPr lang="en-US" sz="3900">
                <a:solidFill>
                  <a:schemeClr val="accent1"/>
                </a:solidFill>
              </a:rPr>
              <a:t>ou should be able to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>
                <a:solidFill>
                  <a:srgbClr val="FF0000"/>
                </a:solidFill>
              </a:rPr>
              <a:t> </a:t>
            </a:r>
            <a:endParaRPr sz="4600">
              <a:solidFill>
                <a:srgbClr val="FF0000"/>
              </a:solidFill>
            </a:endParaRPr>
          </a:p>
        </p:txBody>
      </p:sp>
      <p:sp>
        <p:nvSpPr>
          <p:cNvPr id="175" name="Google Shape;175;g85ec0d4c0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85ec0d4c02_0_0"/>
          <p:cNvSpPr txBox="1"/>
          <p:nvPr/>
        </p:nvSpPr>
        <p:spPr>
          <a:xfrm>
            <a:off x="1056000" y="2000300"/>
            <a:ext cx="10297800" cy="3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Have a basic understanding of “R”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Install the proper &amp; latest package of “R” on your system and run your first script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Understand the data types used in “R”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★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Understand packages used in “R” to manipulate your data for pre-processing and post-processing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838200" y="365125"/>
            <a:ext cx="10093036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Package to Manipulate Tidy-Data? (</a:t>
            </a:r>
            <a:r>
              <a:rPr b="1" lang="en-US">
                <a:solidFill>
                  <a:srgbClr val="FF0000"/>
                </a:solidFill>
              </a:rPr>
              <a:t>Tidyr</a:t>
            </a:r>
            <a:r>
              <a:rPr b="1" lang="en-US"/>
              <a:t>)</a:t>
            </a:r>
            <a:endParaRPr b="1"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838200" y="1825625"/>
            <a:ext cx="55080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Organize</a:t>
            </a:r>
            <a:r>
              <a:rPr lang="en-US"/>
              <a:t> (or </a:t>
            </a:r>
            <a:r>
              <a:rPr b="1" lang="en-US">
                <a:solidFill>
                  <a:schemeClr val="accent1"/>
                </a:solidFill>
              </a:rPr>
              <a:t>reshape</a:t>
            </a:r>
            <a:r>
              <a:rPr lang="en-US"/>
              <a:t>) your data in order to make the analysis easier. This process is called </a:t>
            </a:r>
            <a:r>
              <a:rPr b="1" lang="en-US">
                <a:solidFill>
                  <a:schemeClr val="accent4"/>
                </a:solidFill>
              </a:rPr>
              <a:t>tidying your data</a:t>
            </a:r>
            <a:r>
              <a:rPr lang="en-US">
                <a:solidFill>
                  <a:schemeClr val="accent4"/>
                </a:solidFill>
              </a:rPr>
              <a:t>.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gather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gather (collapse) columns into rows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spread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spread rows into columns.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separate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separate one column into multiple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unite</a:t>
            </a:r>
            <a:r>
              <a:rPr lang="en-US" sz="2400">
                <a:solidFill>
                  <a:srgbClr val="FF0000"/>
                </a:solidFill>
              </a:rPr>
              <a:t>()</a:t>
            </a:r>
            <a:r>
              <a:rPr lang="en-US" sz="2400"/>
              <a:t>: unite multiple columns into one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208" y="1690688"/>
            <a:ext cx="4994891" cy="405154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2894775" y="365125"/>
            <a:ext cx="5839200" cy="103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</a:t>
            </a:r>
            <a:r>
              <a:rPr b="1" lang="en-US">
                <a:solidFill>
                  <a:srgbClr val="FF0000"/>
                </a:solidFill>
              </a:rPr>
              <a:t>Hands</a:t>
            </a:r>
            <a:r>
              <a:rPr b="1" lang="en-US"/>
              <a:t>-</a:t>
            </a:r>
            <a:r>
              <a:rPr b="1" lang="en-US">
                <a:solidFill>
                  <a:schemeClr val="accent1"/>
                </a:solidFill>
              </a:rPr>
              <a:t>on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Tidyr</a:t>
            </a:r>
            <a:r>
              <a:rPr b="1" lang="en-US"/>
              <a:t>:</a:t>
            </a:r>
            <a:endParaRPr b="1"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Installing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install.packages("tidyr")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Loading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library("tidyr")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# Load-Dataset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my-data &lt;- USArrests[c(1, 10, 20, 30),  ]    </a:t>
            </a:r>
            <a:r>
              <a:rPr lang="en-US" sz="1800">
                <a:solidFill>
                  <a:schemeClr val="accent1"/>
                </a:solidFill>
              </a:rPr>
              <a:t># [c(1,10,20,30), ] means specific rows and all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67892"/>
            <a:ext cx="38100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838200" y="10347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Row names are states, so let’s use the function cbind() to add a column named “state”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 In the data. This will make the data tidy and the analysis easier.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My_data &lt;- cbind(state = rownames(my_data), my_data)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my_data</a:t>
            </a:r>
            <a:endParaRPr sz="2000"/>
          </a:p>
        </p:txBody>
      </p:sp>
      <p:pic>
        <p:nvPicPr>
          <p:cNvPr id="386" name="Google Shape;3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005" y="3873218"/>
            <a:ext cx="4724400" cy="132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1"/>
          <p:cNvCxnSpPr/>
          <p:nvPr/>
        </p:nvCxnSpPr>
        <p:spPr>
          <a:xfrm flipH="1">
            <a:off x="2634018" y="3714877"/>
            <a:ext cx="3657600" cy="4104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31"/>
          <p:cNvCxnSpPr/>
          <p:nvPr/>
        </p:nvCxnSpPr>
        <p:spPr>
          <a:xfrm flipH="1">
            <a:off x="1354495" y="3714877"/>
            <a:ext cx="2559000" cy="662100"/>
          </a:xfrm>
          <a:prstGeom prst="bentConnector3">
            <a:avLst>
              <a:gd fmla="val 10013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31"/>
          <p:cNvSpPr txBox="1"/>
          <p:nvPr/>
        </p:nvSpPr>
        <p:spPr>
          <a:xfrm>
            <a:off x="6253517" y="3530211"/>
            <a:ext cx="2224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States as a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</a:t>
            </a:r>
            <a:r>
              <a:rPr lang="en-US" sz="2400">
                <a:solidFill>
                  <a:srgbClr val="FF0000"/>
                </a:solidFill>
              </a:rPr>
              <a:t>gather(): </a:t>
            </a:r>
            <a:r>
              <a:rPr lang="en-US" sz="2400"/>
              <a:t>collapse columns into rows</a:t>
            </a:r>
            <a:br>
              <a:rPr lang="en-US" sz="2400"/>
            </a:br>
            <a:r>
              <a:rPr lang="en-US" sz="2400"/>
              <a:t>                            	 </a:t>
            </a:r>
            <a:r>
              <a:rPr lang="en-US" sz="2400">
                <a:solidFill>
                  <a:srgbClr val="FF0000"/>
                </a:solidFill>
              </a:rPr>
              <a:t>[</a:t>
            </a:r>
            <a:r>
              <a:rPr lang="en-US" sz="2400"/>
              <a:t>Replacement of MELT(reshape2)</a:t>
            </a:r>
            <a:r>
              <a:rPr lang="en-US" sz="2400">
                <a:solidFill>
                  <a:srgbClr val="FF0000"/>
                </a:solidFill>
              </a:rPr>
              <a:t>]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Simplified format: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		</a:t>
            </a:r>
            <a:r>
              <a:rPr lang="en-US" sz="2590">
                <a:solidFill>
                  <a:srgbClr val="FF0000"/>
                </a:solidFill>
              </a:rPr>
              <a:t>gather(</a:t>
            </a:r>
            <a:r>
              <a:rPr lang="en-US" sz="2590">
                <a:solidFill>
                  <a:schemeClr val="accent1"/>
                </a:solidFill>
              </a:rPr>
              <a:t>data</a:t>
            </a:r>
            <a:r>
              <a:rPr lang="en-US" sz="2590"/>
              <a:t>, </a:t>
            </a:r>
            <a:r>
              <a:rPr lang="en-US" sz="2590">
                <a:solidFill>
                  <a:schemeClr val="accent6"/>
                </a:solidFill>
              </a:rPr>
              <a:t>key</a:t>
            </a:r>
            <a:r>
              <a:rPr lang="en-US" sz="2590"/>
              <a:t>, </a:t>
            </a:r>
            <a:r>
              <a:rPr lang="en-US" sz="2590">
                <a:solidFill>
                  <a:schemeClr val="accent4"/>
                </a:solidFill>
              </a:rPr>
              <a:t>value</a:t>
            </a:r>
            <a:r>
              <a:rPr lang="en-US" sz="2590"/>
              <a:t>, </a:t>
            </a:r>
            <a:r>
              <a:rPr lang="en-US" sz="2590">
                <a:solidFill>
                  <a:srgbClr val="7030A0"/>
                </a:solidFill>
              </a:rPr>
              <a:t>...</a:t>
            </a:r>
            <a:r>
              <a:rPr lang="en-US" sz="2590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chemeClr val="accent1"/>
                </a:solidFill>
              </a:rPr>
              <a:t>data</a:t>
            </a:r>
            <a:r>
              <a:rPr lang="en-US" sz="2590"/>
              <a:t>: A data frame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chemeClr val="accent6"/>
                </a:solidFill>
              </a:rPr>
              <a:t>key: </a:t>
            </a:r>
            <a:r>
              <a:rPr lang="en-US" sz="2590"/>
              <a:t>Names of key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</a:t>
            </a:r>
            <a:r>
              <a:rPr lang="en-US" sz="2590">
                <a:solidFill>
                  <a:schemeClr val="accent4"/>
                </a:solidFill>
              </a:rPr>
              <a:t>value</a:t>
            </a:r>
            <a:r>
              <a:rPr lang="en-US" sz="2590"/>
              <a:t>: Value columns to create in output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</a:t>
            </a:r>
            <a:r>
              <a:rPr lang="en-US" sz="2590">
                <a:solidFill>
                  <a:srgbClr val="7030A0"/>
                </a:solidFill>
              </a:rPr>
              <a:t>…</a:t>
            </a:r>
            <a:r>
              <a:rPr lang="en-US" sz="2590"/>
              <a:t>: Specification of columns to gather. 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Allowed values are: variable names</a:t>
            </a:r>
            <a:endParaRPr/>
          </a:p>
          <a:p>
            <a:pPr indent="-342900" lvl="3" marL="17145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if you want to select all variables between a and e, use a:e</a:t>
            </a:r>
            <a:endParaRPr sz="1665"/>
          </a:p>
          <a:p>
            <a:pPr indent="-342900" lvl="3" marL="17145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if you want to exclude a column name y use -y</a:t>
            </a:r>
            <a:endParaRPr/>
          </a:p>
          <a:p>
            <a:pPr indent="-342900" lvl="3" marL="17145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US" sz="1665"/>
              <a:t>for more options, see: dplyr::select()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397" name="Google Shape;397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838200" y="365125"/>
            <a:ext cx="46407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Usage of </a:t>
            </a:r>
            <a:r>
              <a:rPr b="1" lang="en-US">
                <a:solidFill>
                  <a:srgbClr val="FF0000"/>
                </a:solidFill>
              </a:rPr>
              <a:t>gather()</a:t>
            </a:r>
            <a:r>
              <a:rPr b="1" lang="en-US"/>
              <a:t>:</a:t>
            </a:r>
            <a:endParaRPr b="1"/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https://drive.google.com/file/d/1N0AZZtf7IaZKCRm2Vuj0u8vcLeQ1tlim/view?usp=sharing</a:t>
            </a:r>
            <a:endParaRPr/>
          </a:p>
        </p:txBody>
      </p:sp>
      <p:sp>
        <p:nvSpPr>
          <p:cNvPr id="404" name="Google Shape;404;p33"/>
          <p:cNvSpPr txBox="1"/>
          <p:nvPr/>
        </p:nvSpPr>
        <p:spPr>
          <a:xfrm>
            <a:off x="3200557" y="1825625"/>
            <a:ext cx="51928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Move to tidy.R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               </a:t>
            </a:r>
            <a:r>
              <a:rPr lang="en-US" sz="3200">
                <a:solidFill>
                  <a:srgbClr val="FF0000"/>
                </a:solidFill>
              </a:rPr>
              <a:t>spread(): </a:t>
            </a:r>
            <a:r>
              <a:rPr lang="en-US" sz="3200"/>
              <a:t>spread two columns into multiple columns</a:t>
            </a:r>
            <a:br>
              <a:rPr lang="en-US" sz="3200"/>
            </a:br>
            <a:r>
              <a:rPr lang="en-US" sz="3200"/>
              <a:t>                                 </a:t>
            </a:r>
            <a:r>
              <a:rPr lang="en-US" sz="3200">
                <a:solidFill>
                  <a:srgbClr val="FF0000"/>
                </a:solidFill>
              </a:rPr>
              <a:t>[</a:t>
            </a:r>
            <a:r>
              <a:rPr lang="en-US" sz="3200"/>
              <a:t>Replacement of CAST(reshape2)</a:t>
            </a:r>
            <a:r>
              <a:rPr lang="en-US" sz="3200">
                <a:solidFill>
                  <a:srgbClr val="FF0000"/>
                </a:solidFill>
              </a:rPr>
              <a:t>]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838200" y="1460310"/>
            <a:ext cx="10515600" cy="529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Features: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function spread() does the reverse of gather().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It takes two columns (key and value) and  Spreads into multiple columns. It produces a “wide” data format from a “long” one.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Simplified format: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r>
              <a:rPr lang="en-US">
                <a:solidFill>
                  <a:srgbClr val="FF0000"/>
                </a:solidFill>
              </a:rPr>
              <a:t>gather(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key</a:t>
            </a:r>
            <a:r>
              <a:rPr lang="en-US"/>
              <a:t>, </a:t>
            </a:r>
            <a:r>
              <a:rPr lang="en-US">
                <a:solidFill>
                  <a:schemeClr val="accent4"/>
                </a:solidFill>
              </a:rPr>
              <a:t>value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...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: A data frame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</a:t>
            </a:r>
            <a:r>
              <a:rPr lang="en-US">
                <a:solidFill>
                  <a:schemeClr val="accent6"/>
                </a:solidFill>
              </a:rPr>
              <a:t>key: </a:t>
            </a:r>
            <a:r>
              <a:rPr lang="en-US" sz="1800"/>
              <a:t>The (unquoted) name of the column whose values will be used as column headings                                 		</a:t>
            </a:r>
            <a:r>
              <a:rPr lang="en-US">
                <a:solidFill>
                  <a:schemeClr val="accent4"/>
                </a:solidFill>
              </a:rPr>
              <a:t>value</a:t>
            </a:r>
            <a:r>
              <a:rPr lang="en-US"/>
              <a:t>: </a:t>
            </a:r>
            <a:r>
              <a:rPr lang="en-US" sz="1800"/>
              <a:t>The (unquoted) names of the column whose values will populate the cells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838200" y="365125"/>
            <a:ext cx="45165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Usage of </a:t>
            </a:r>
            <a:r>
              <a:rPr b="1" lang="en-US">
                <a:solidFill>
                  <a:srgbClr val="FF0000"/>
                </a:solidFill>
              </a:rPr>
              <a:t>spread()</a:t>
            </a:r>
            <a:endParaRPr b="1"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 sz="3600">
                <a:solidFill>
                  <a:schemeClr val="accent1"/>
                </a:solidFill>
              </a:rPr>
              <a:t>Move to tidy.R file</a:t>
            </a:r>
            <a:endParaRPr/>
          </a:p>
        </p:txBody>
      </p:sp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    unite(): </a:t>
            </a:r>
            <a:r>
              <a:rPr lang="en-US"/>
              <a:t>Unite multiple columns into one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function unite() takes multiple columns and paste them together into one.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800"/>
              <a:buNone/>
            </a:pPr>
            <a:r>
              <a:rPr lang="en-US">
                <a:solidFill>
                  <a:srgbClr val="833C0B"/>
                </a:solidFill>
              </a:rPr>
              <a:t>Simplified format: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unite(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col</a:t>
            </a:r>
            <a:r>
              <a:rPr lang="en-US"/>
              <a:t>, ..., </a:t>
            </a:r>
            <a:r>
              <a:rPr lang="en-US">
                <a:solidFill>
                  <a:schemeClr val="accent4"/>
                </a:solidFill>
              </a:rPr>
              <a:t>sep = "_"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1"/>
                </a:solidFill>
              </a:rPr>
              <a:t>data</a:t>
            </a:r>
            <a:r>
              <a:rPr lang="en-US"/>
              <a:t>: A data frame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6"/>
                </a:solidFill>
              </a:rPr>
              <a:t>col</a:t>
            </a:r>
            <a:r>
              <a:rPr lang="en-US"/>
              <a:t>: The new (unquoted) name of column to add.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</a:t>
            </a:r>
            <a:r>
              <a:rPr lang="en-US">
                <a:solidFill>
                  <a:schemeClr val="accent4"/>
                </a:solidFill>
              </a:rPr>
              <a:t>sep</a:t>
            </a:r>
            <a:r>
              <a:rPr lang="en-US"/>
              <a:t>: Separator to use between values</a:t>
            </a:r>
            <a:endParaRPr/>
          </a:p>
        </p:txBody>
      </p:sp>
      <p:sp>
        <p:nvSpPr>
          <p:cNvPr id="426" name="Google Shape;42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separate()</a:t>
            </a:r>
            <a:r>
              <a:rPr lang="en-US"/>
              <a:t>: separate one column into multiple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The function sperate() is the reverse of unite(). It takes values inside a single character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column and separates them into multiple columns.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170"/>
              <a:buNone/>
            </a:pPr>
            <a:r>
              <a:rPr lang="en-US" sz="2170">
                <a:solidFill>
                  <a:schemeClr val="accent2"/>
                </a:solidFill>
              </a:rPr>
              <a:t>Simplified format</a:t>
            </a:r>
            <a:r>
              <a:rPr lang="en-US" sz="2170"/>
              <a:t>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70"/>
              <a:buNone/>
            </a:pPr>
            <a:r>
              <a:rPr lang="en-US" sz="2170">
                <a:solidFill>
                  <a:srgbClr val="FF0000"/>
                </a:solidFill>
              </a:rPr>
              <a:t>separate(</a:t>
            </a:r>
            <a:r>
              <a:rPr lang="en-US" sz="2170">
                <a:solidFill>
                  <a:schemeClr val="accent1"/>
                </a:solidFill>
              </a:rPr>
              <a:t>data</a:t>
            </a:r>
            <a:r>
              <a:rPr lang="en-US" sz="2170"/>
              <a:t>, </a:t>
            </a:r>
            <a:r>
              <a:rPr lang="en-US" sz="2170">
                <a:solidFill>
                  <a:schemeClr val="accent6"/>
                </a:solidFill>
              </a:rPr>
              <a:t>col</a:t>
            </a:r>
            <a:r>
              <a:rPr lang="en-US" sz="2170"/>
              <a:t>, i</a:t>
            </a:r>
            <a:r>
              <a:rPr lang="en-US" sz="2170">
                <a:solidFill>
                  <a:schemeClr val="accent4"/>
                </a:solidFill>
              </a:rPr>
              <a:t>nto</a:t>
            </a:r>
            <a:r>
              <a:rPr lang="en-US" sz="2170"/>
              <a:t>, </a:t>
            </a:r>
            <a:r>
              <a:rPr lang="en-US" sz="2170">
                <a:solidFill>
                  <a:srgbClr val="7030A0"/>
                </a:solidFill>
              </a:rPr>
              <a:t>sep = "[^[:alnum:]]+</a:t>
            </a:r>
            <a:r>
              <a:rPr lang="en-US" sz="2170"/>
              <a:t>"</a:t>
            </a:r>
            <a:r>
              <a:rPr lang="en-US" sz="2170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1"/>
                </a:solidFill>
              </a:rPr>
              <a:t>data</a:t>
            </a:r>
            <a:r>
              <a:rPr lang="en-US" sz="2170"/>
              <a:t>: A data frame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6"/>
                </a:solidFill>
              </a:rPr>
              <a:t>col</a:t>
            </a:r>
            <a:r>
              <a:rPr lang="en-US" sz="2170"/>
              <a:t>: Unquoted column names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chemeClr val="accent4"/>
                </a:solidFill>
              </a:rPr>
              <a:t>into</a:t>
            </a:r>
            <a:r>
              <a:rPr lang="en-US" sz="2170"/>
              <a:t>: Character vector specifying the names of new variables to be created.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                </a:t>
            </a:r>
            <a:r>
              <a:rPr lang="en-US" sz="2170">
                <a:solidFill>
                  <a:srgbClr val="7030A0"/>
                </a:solidFill>
              </a:rPr>
              <a:t>sep</a:t>
            </a:r>
            <a:r>
              <a:rPr lang="en-US" sz="2170"/>
              <a:t>: Separator between columns:</a:t>
            </a:r>
            <a:endParaRPr/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2263200" y="725400"/>
            <a:ext cx="76656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Usage of </a:t>
            </a:r>
            <a:r>
              <a:rPr b="1" lang="en-US">
                <a:solidFill>
                  <a:srgbClr val="FF0000"/>
                </a:solidFill>
              </a:rPr>
              <a:t>unite()</a:t>
            </a:r>
            <a:r>
              <a:rPr b="1" lang="en-US"/>
              <a:t> &amp; </a:t>
            </a:r>
            <a:r>
              <a:rPr b="1" lang="en-US">
                <a:solidFill>
                  <a:srgbClr val="FF0000"/>
                </a:solidFill>
              </a:rPr>
              <a:t>separate()</a:t>
            </a:r>
            <a:endParaRPr b="1"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838200" y="2051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</a:t>
            </a:r>
            <a:r>
              <a:rPr lang="en-US" sz="3200">
                <a:solidFill>
                  <a:schemeClr val="accent1"/>
                </a:solidFill>
              </a:rPr>
              <a:t>Move to tidy.R file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ctrTitle"/>
          </p:nvPr>
        </p:nvSpPr>
        <p:spPr>
          <a:xfrm>
            <a:off x="1351773" y="2194611"/>
            <a:ext cx="9322200" cy="16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  R Programming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Intro</a:t>
            </a:r>
            <a:r>
              <a:rPr lang="en-US" sz="2400"/>
              <a:t>, </a:t>
            </a:r>
            <a:r>
              <a:rPr lang="en-US" sz="2400">
                <a:solidFill>
                  <a:schemeClr val="accent1"/>
                </a:solidFill>
              </a:rPr>
              <a:t>why</a:t>
            </a:r>
            <a:r>
              <a:rPr lang="en-US" sz="2400"/>
              <a:t> and </a:t>
            </a:r>
            <a:r>
              <a:rPr lang="en-US" sz="2400">
                <a:solidFill>
                  <a:schemeClr val="accent4"/>
                </a:solidFill>
              </a:rPr>
              <a:t>Packages</a:t>
            </a:r>
            <a:endParaRPr b="1"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</a:t>
            </a:r>
            <a:endParaRPr/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Practice Task</a:t>
            </a:r>
            <a:endParaRPr/>
          </a:p>
        </p:txBody>
      </p:sp>
      <p:sp>
        <p:nvSpPr>
          <p:cNvPr id="447" name="Google Shape;447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3226050" y="352700"/>
            <a:ext cx="57399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</a:t>
            </a:r>
            <a:r>
              <a:rPr b="1" lang="en-US">
                <a:solidFill>
                  <a:srgbClr val="FF0000"/>
                </a:solidFill>
              </a:rPr>
              <a:t>Visualize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Your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Data</a:t>
            </a:r>
            <a:endParaRPr b="1"/>
          </a:p>
        </p:txBody>
      </p:sp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ggplot2</a:t>
            </a:r>
            <a:r>
              <a:rPr lang="en-US"/>
              <a:t> is a powerful and a flexible </a:t>
            </a:r>
            <a:r>
              <a:rPr b="1" lang="en-US">
                <a:solidFill>
                  <a:schemeClr val="accent1"/>
                </a:solidFill>
              </a:rPr>
              <a:t>R package</a:t>
            </a:r>
            <a:r>
              <a:rPr lang="en-US"/>
              <a:t>, used for producing elegant graphics.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 behind ggplot2 divides plot into three different fundamental parts: </a:t>
            </a:r>
            <a:r>
              <a:rPr b="1" lang="en-US">
                <a:solidFill>
                  <a:srgbClr val="FF0000"/>
                </a:solidFill>
              </a:rPr>
              <a:t>Plot</a:t>
            </a:r>
            <a:r>
              <a:rPr b="1" lang="en-US"/>
              <a:t> = </a:t>
            </a:r>
            <a:r>
              <a:rPr b="1" lang="en-US">
                <a:solidFill>
                  <a:schemeClr val="accent1"/>
                </a:solidFill>
              </a:rPr>
              <a:t>data</a:t>
            </a:r>
            <a:r>
              <a:rPr b="1" lang="en-US"/>
              <a:t> + </a:t>
            </a:r>
            <a:r>
              <a:rPr b="1" lang="en-US">
                <a:solidFill>
                  <a:schemeClr val="accent4"/>
                </a:solidFill>
              </a:rPr>
              <a:t>Aesthetics</a:t>
            </a:r>
            <a:r>
              <a:rPr b="1" lang="en-US"/>
              <a:t> + </a:t>
            </a:r>
            <a:r>
              <a:rPr b="1" lang="en-US">
                <a:solidFill>
                  <a:schemeClr val="accent6"/>
                </a:solidFill>
              </a:rPr>
              <a:t>Geometry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principal components of every plot can be defined as follow: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chemeClr val="accent1"/>
                </a:solidFill>
              </a:rPr>
              <a:t>data</a:t>
            </a:r>
            <a:r>
              <a:rPr lang="en-US"/>
              <a:t> is a data frame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chemeClr val="accent4"/>
                </a:solidFill>
              </a:rPr>
              <a:t>Aesthetics</a:t>
            </a:r>
            <a:r>
              <a:rPr lang="en-US"/>
              <a:t> is used to indicate x and y variables. It can also be used to control the </a:t>
            </a:r>
            <a:r>
              <a:rPr b="1" lang="en-US"/>
              <a:t>color</a:t>
            </a:r>
            <a:r>
              <a:rPr lang="en-US"/>
              <a:t>, the </a:t>
            </a:r>
            <a:r>
              <a:rPr b="1" lang="en-US"/>
              <a:t>size</a:t>
            </a:r>
            <a:r>
              <a:rPr lang="en-US"/>
              <a:t> or the </a:t>
            </a:r>
            <a:r>
              <a:rPr b="1" lang="en-US"/>
              <a:t>shape</a:t>
            </a:r>
            <a:r>
              <a:rPr lang="en-US"/>
              <a:t> of points, the height of bars, etc…..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chemeClr val="accent6"/>
                </a:solidFill>
              </a:rPr>
              <a:t>Geometry</a:t>
            </a:r>
            <a:r>
              <a:rPr lang="en-US"/>
              <a:t> defines the type of graphics (</a:t>
            </a:r>
            <a:r>
              <a:rPr b="1" lang="en-US"/>
              <a:t>histogram</a:t>
            </a:r>
            <a:r>
              <a:rPr lang="en-US"/>
              <a:t>, </a:t>
            </a:r>
            <a:r>
              <a:rPr b="1" lang="en-US"/>
              <a:t>box plot</a:t>
            </a:r>
            <a:r>
              <a:rPr lang="en-US"/>
              <a:t>, </a:t>
            </a:r>
            <a:r>
              <a:rPr b="1" lang="en-US"/>
              <a:t>line plot</a:t>
            </a:r>
            <a:r>
              <a:rPr lang="en-US"/>
              <a:t>, </a:t>
            </a:r>
            <a:r>
              <a:rPr b="1" lang="en-US"/>
              <a:t>density plot</a:t>
            </a:r>
            <a:r>
              <a:rPr lang="en-US"/>
              <a:t>, </a:t>
            </a:r>
            <a:r>
              <a:rPr b="1" lang="en-US"/>
              <a:t>dot plot</a:t>
            </a:r>
            <a:r>
              <a:rPr lang="en-US"/>
              <a:t>, ….)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119" y="234950"/>
            <a:ext cx="35941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66" y="366262"/>
            <a:ext cx="35687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019" y="3679588"/>
            <a:ext cx="3505200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4219" y="3409950"/>
            <a:ext cx="35687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4219" y="3412"/>
            <a:ext cx="35814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0393" y="3448050"/>
            <a:ext cx="35814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2360550" y="365125"/>
            <a:ext cx="75537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</a:t>
            </a:r>
            <a:r>
              <a:rPr b="1" lang="en-US">
                <a:solidFill>
                  <a:srgbClr val="FF0000"/>
                </a:solidFill>
              </a:rPr>
              <a:t>Scatter</a:t>
            </a:r>
            <a:r>
              <a:rPr b="1" lang="en-US"/>
              <a:t>-</a:t>
            </a:r>
            <a:r>
              <a:rPr b="1" lang="en-US">
                <a:solidFill>
                  <a:schemeClr val="accent6"/>
                </a:solidFill>
              </a:rPr>
              <a:t>Plots </a:t>
            </a:r>
            <a:r>
              <a:rPr b="1" lang="en-US">
                <a:solidFill>
                  <a:schemeClr val="accent4"/>
                </a:solidFill>
              </a:rPr>
              <a:t>using</a:t>
            </a:r>
            <a:r>
              <a:rPr b="1" lang="en-US">
                <a:solidFill>
                  <a:schemeClr val="accent6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ggplot2()</a:t>
            </a:r>
            <a:endParaRPr b="1"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b="1" lang="en-US">
                <a:solidFill>
                  <a:schemeClr val="accent6"/>
                </a:solidFill>
              </a:rPr>
              <a:t>Basic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scatter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plots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scatter plots are created using the R code. The color, the size and the shape of points can be changed using the function </a:t>
            </a:r>
            <a:r>
              <a:rPr b="1" lang="en-US">
                <a:solidFill>
                  <a:srgbClr val="FF0000"/>
                </a:solidFill>
              </a:rPr>
              <a:t>geom_point()</a:t>
            </a:r>
            <a:r>
              <a:rPr lang="en-US"/>
              <a:t> as follow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</a:t>
            </a:r>
            <a:r>
              <a:rPr lang="en-US">
                <a:solidFill>
                  <a:srgbClr val="FF0000"/>
                </a:solidFill>
              </a:rPr>
              <a:t>geom_point(</a:t>
            </a:r>
            <a:r>
              <a:rPr lang="en-US">
                <a:solidFill>
                  <a:schemeClr val="accent1"/>
                </a:solidFill>
              </a:rPr>
              <a:t>size</a:t>
            </a:r>
            <a:r>
              <a:rPr lang="en-US"/>
              <a:t>, </a:t>
            </a:r>
            <a:r>
              <a:rPr lang="en-US">
                <a:solidFill>
                  <a:schemeClr val="accent4"/>
                </a:solidFill>
              </a:rPr>
              <a:t>color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shape</a:t>
            </a:r>
            <a:r>
              <a:rPr lang="en-US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472" name="Google Shape;472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1495050" y="327825"/>
            <a:ext cx="92019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</a:t>
            </a:r>
            <a:r>
              <a:rPr b="1" lang="en-US">
                <a:solidFill>
                  <a:schemeClr val="accent6"/>
                </a:solidFill>
              </a:rPr>
              <a:t>Install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Package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ggplot2() </a:t>
            </a:r>
            <a:r>
              <a:rPr b="1" lang="en-US">
                <a:solidFill>
                  <a:schemeClr val="accent6"/>
                </a:solidFill>
              </a:rPr>
              <a:t>and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data-set</a:t>
            </a:r>
            <a:endParaRPr b="1"/>
          </a:p>
        </p:txBody>
      </p:sp>
      <p:sp>
        <p:nvSpPr>
          <p:cNvPr id="478" name="Google Shape;478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Package: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install.packages(‘ggplot2’)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Library(ggplot2)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Data-Set: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mtcars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9" name="Google Shape;479;p43"/>
          <p:cNvPicPr preferRelativeResize="0"/>
          <p:nvPr/>
        </p:nvPicPr>
        <p:blipFill rotWithShape="1">
          <a:blip r:embed="rId3">
            <a:alphaModFix/>
          </a:blip>
          <a:srcRect b="0" l="0" r="0" t="5052"/>
          <a:stretch/>
        </p:blipFill>
        <p:spPr>
          <a:xfrm>
            <a:off x="4290230" y="3698544"/>
            <a:ext cx="6286500" cy="174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idx="1" type="body"/>
          </p:nvPr>
        </p:nvSpPr>
        <p:spPr>
          <a:xfrm>
            <a:off x="333233" y="1511727"/>
            <a:ext cx="52487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library</a:t>
            </a:r>
            <a:r>
              <a:rPr lang="en-US"/>
              <a:t>(ggplot2)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Basic scatter plot: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ggplot(</a:t>
            </a:r>
            <a:r>
              <a:rPr lang="en-US" sz="2400">
                <a:solidFill>
                  <a:srgbClr val="FF0000"/>
                </a:solidFill>
              </a:rPr>
              <a:t>mtcars</a:t>
            </a:r>
            <a:r>
              <a:rPr lang="en-US" sz="2400"/>
              <a:t>, aes(x=wt, y=mpg)) + geom_point()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Change the point size, and shape: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ggplot(</a:t>
            </a:r>
            <a:r>
              <a:rPr lang="en-US" sz="2400">
                <a:solidFill>
                  <a:srgbClr val="FF0000"/>
                </a:solidFill>
              </a:rPr>
              <a:t>mtcars</a:t>
            </a:r>
            <a:r>
              <a:rPr lang="en-US" sz="2400"/>
              <a:t>, aes(x=wt, y=mpg))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+ geom_point(size=2, shape=23)</a:t>
            </a:r>
            <a:endParaRPr/>
          </a:p>
        </p:txBody>
      </p:sp>
      <p:pic>
        <p:nvPicPr>
          <p:cNvPr id="486" name="Google Shape;4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967" y="2548365"/>
            <a:ext cx="67056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2275650" y="327850"/>
            <a:ext cx="76407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Label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points</a:t>
            </a:r>
            <a:r>
              <a:rPr b="1" lang="en-US"/>
              <a:t> in </a:t>
            </a:r>
            <a:r>
              <a:rPr b="1" lang="en-US">
                <a:solidFill>
                  <a:schemeClr val="accent4"/>
                </a:solidFill>
              </a:rPr>
              <a:t>the</a:t>
            </a:r>
            <a:r>
              <a:rPr b="1" lang="en-US"/>
              <a:t> </a:t>
            </a:r>
            <a:r>
              <a:rPr b="1" lang="en-US">
                <a:solidFill>
                  <a:schemeClr val="accent6"/>
                </a:solidFill>
              </a:rPr>
              <a:t>scatter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plot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93" name="Google Shape;493;p45"/>
          <p:cNvSpPr txBox="1"/>
          <p:nvPr>
            <p:ph idx="1" type="body"/>
          </p:nvPr>
        </p:nvSpPr>
        <p:spPr>
          <a:xfrm>
            <a:off x="838200" y="1825625"/>
            <a:ext cx="63814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function </a:t>
            </a:r>
            <a:r>
              <a:rPr b="1" lang="en-US" sz="2400">
                <a:solidFill>
                  <a:srgbClr val="FF0000"/>
                </a:solidFill>
              </a:rPr>
              <a:t>geom_text()</a:t>
            </a:r>
            <a:r>
              <a:rPr lang="en-US" sz="2400"/>
              <a:t> can be used: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ggplot(mtcars, aes(x=wt, y=mpg)) +geom_point() + geom_text(label=rownames(mtcars))</a:t>
            </a:r>
            <a:endParaRPr/>
          </a:p>
        </p:txBody>
      </p:sp>
      <p:pic>
        <p:nvPicPr>
          <p:cNvPr id="494" name="Google Shape;4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0473" y="1825625"/>
            <a:ext cx="2873327" cy="282186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2696000" y="161500"/>
            <a:ext cx="7044300" cy="89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</a:t>
            </a:r>
            <a:r>
              <a:rPr b="1" lang="en-US">
                <a:solidFill>
                  <a:schemeClr val="accent1"/>
                </a:solidFill>
              </a:rPr>
              <a:t>Add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regression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lines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1" name="Google Shape;501;p46"/>
          <p:cNvSpPr txBox="1"/>
          <p:nvPr>
            <p:ph idx="1" type="body"/>
          </p:nvPr>
        </p:nvSpPr>
        <p:spPr>
          <a:xfrm>
            <a:off x="838200" y="1056025"/>
            <a:ext cx="10515600" cy="3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functions below can be used to add regression lines to a scatter plot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</a:rPr>
              <a:t>geom_smooth()</a:t>
            </a:r>
            <a:r>
              <a:rPr lang="en-US" sz="2000"/>
              <a:t> and </a:t>
            </a:r>
            <a:r>
              <a:rPr b="1" lang="en-US" sz="2000"/>
              <a:t>stat_smooth()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.# Add the regression line: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geom_smooth(method=lm)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Remove the confidence interval: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geom_smooth(method=lm, se=FALSE)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 # Loess method: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geom_point()+ </a:t>
            </a:r>
            <a:r>
              <a:rPr lang="en-US" sz="2000">
                <a:solidFill>
                  <a:srgbClr val="FF0000"/>
                </a:solidFill>
              </a:rPr>
              <a:t>geom_smooth()</a:t>
            </a:r>
            <a:endParaRPr/>
          </a:p>
        </p:txBody>
      </p:sp>
      <p:pic>
        <p:nvPicPr>
          <p:cNvPr id="502" name="Google Shape;5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677" y="4487839"/>
            <a:ext cx="6419471" cy="20576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title"/>
          </p:nvPr>
        </p:nvSpPr>
        <p:spPr>
          <a:xfrm>
            <a:off x="838200" y="173925"/>
            <a:ext cx="10515600" cy="108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</a:t>
            </a:r>
            <a:r>
              <a:rPr b="1" lang="en-US">
                <a:solidFill>
                  <a:schemeClr val="accent4"/>
                </a:solidFill>
              </a:rPr>
              <a:t>Change</a:t>
            </a:r>
            <a:r>
              <a:rPr b="1" lang="en-US"/>
              <a:t> the </a:t>
            </a:r>
            <a:r>
              <a:rPr b="1" lang="en-US">
                <a:solidFill>
                  <a:srgbClr val="FF0000"/>
                </a:solidFill>
              </a:rPr>
              <a:t>appearance</a:t>
            </a:r>
            <a:r>
              <a:rPr b="1" lang="en-US"/>
              <a:t> of </a:t>
            </a:r>
            <a:r>
              <a:rPr b="1" lang="en-US">
                <a:solidFill>
                  <a:schemeClr val="accent6"/>
                </a:solidFill>
              </a:rPr>
              <a:t>points</a:t>
            </a:r>
            <a:r>
              <a:rPr b="1" lang="en-US"/>
              <a:t> and </a:t>
            </a:r>
            <a:r>
              <a:rPr b="1" lang="en-US">
                <a:solidFill>
                  <a:schemeClr val="accent1"/>
                </a:solidFill>
              </a:rPr>
              <a:t>lines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09" name="Google Shape;509;p47"/>
          <p:cNvSpPr txBox="1"/>
          <p:nvPr>
            <p:ph idx="1" type="body"/>
          </p:nvPr>
        </p:nvSpPr>
        <p:spPr>
          <a:xfrm>
            <a:off x="742675" y="1453601"/>
            <a:ext cx="5985600" cy="5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This section describes how to change 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color and the shape of points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line type and color of the regression line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the fill color of the confidence interval(se)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# Change colors and shape of point and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ggplot(mtcars, aes(x=wt, y=mpg)) + geom_point(shape=18, color="blue")+ geom_smooth(method=lm, se=FALSE, linetype="dashed", color="darkred")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 # Change the confidence interval fill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ggplot(mtcars, aes(x=wt, y=mpg)) + geom_point(shape=18, color="blue")+ geom_smooth(method=lm, linetype="dashed", color="darkred", fill="blue")</a:t>
            </a:r>
            <a:endParaRPr/>
          </a:p>
        </p:txBody>
      </p:sp>
      <p:pic>
        <p:nvPicPr>
          <p:cNvPr id="510" name="Google Shape;5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766337"/>
            <a:ext cx="49911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>
            <p:ph type="title"/>
          </p:nvPr>
        </p:nvSpPr>
        <p:spPr>
          <a:xfrm>
            <a:off x="1043600" y="136825"/>
            <a:ext cx="9974700" cy="102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</a:t>
            </a:r>
            <a:r>
              <a:rPr b="1" lang="en-US">
                <a:solidFill>
                  <a:srgbClr val="FF0000"/>
                </a:solidFill>
              </a:rPr>
              <a:t>Scatter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plots</a:t>
            </a:r>
            <a:r>
              <a:rPr b="1" lang="en-US"/>
              <a:t> </a:t>
            </a:r>
            <a:r>
              <a:rPr b="1" lang="en-US">
                <a:solidFill>
                  <a:schemeClr val="accent4"/>
                </a:solidFill>
              </a:rPr>
              <a:t>with </a:t>
            </a:r>
            <a:r>
              <a:rPr b="1" lang="en-US">
                <a:solidFill>
                  <a:schemeClr val="accent6"/>
                </a:solidFill>
              </a:rPr>
              <a:t>multiple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groups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7" name="Google Shape;517;p48"/>
          <p:cNvSpPr txBox="1"/>
          <p:nvPr>
            <p:ph idx="1" type="body"/>
          </p:nvPr>
        </p:nvSpPr>
        <p:spPr>
          <a:xfrm>
            <a:off x="838200" y="1323832"/>
            <a:ext cx="6244988" cy="553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Change the point color/shape/size automatically: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R code below, point shapes, colors and sizes are controlled by the levels of the factor variable </a:t>
            </a:r>
            <a:r>
              <a:rPr i="1" lang="en-US" sz="2400"/>
              <a:t>cyl</a:t>
            </a:r>
            <a:r>
              <a:rPr lang="en-US" sz="2400"/>
              <a:t> 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# Change point shapes by the levels of cyl </a:t>
            </a: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</a:t>
            </a:r>
            <a:r>
              <a:rPr lang="en-US" sz="2400"/>
              <a:t>)) + geom_point()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# Change point shapes and colors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shape=cyl, color=cyl</a:t>
            </a:r>
            <a:r>
              <a:rPr lang="en-US" sz="2400"/>
              <a:t>)) + geom_point()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# Change point shapes, colors and sizes </a:t>
            </a:r>
            <a:r>
              <a:rPr lang="en-US" sz="2400"/>
              <a:t>ggplot(mtcars, aes(x=wt, y=mpg, </a:t>
            </a:r>
            <a:r>
              <a:rPr lang="en-US" sz="2400">
                <a:solidFill>
                  <a:srgbClr val="FF0000"/>
                </a:solidFill>
              </a:rPr>
              <a:t>shape=cyl, color=cyl, size=cyl</a:t>
            </a:r>
            <a:r>
              <a:rPr lang="en-US" sz="2400"/>
              <a:t>)) + geom_point()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058" y="4457699"/>
            <a:ext cx="2744763" cy="240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8"/>
          <p:cNvPicPr preferRelativeResize="0"/>
          <p:nvPr/>
        </p:nvPicPr>
        <p:blipFill rotWithShape="1">
          <a:blip r:embed="rId4">
            <a:alphaModFix/>
          </a:blip>
          <a:srcRect b="0" l="0" r="52711" t="0"/>
          <a:stretch/>
        </p:blipFill>
        <p:spPr>
          <a:xfrm>
            <a:off x="8116059" y="1164325"/>
            <a:ext cx="2624730" cy="200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8"/>
          <p:cNvPicPr preferRelativeResize="0"/>
          <p:nvPr/>
        </p:nvPicPr>
        <p:blipFill rotWithShape="1">
          <a:blip r:embed="rId4">
            <a:alphaModFix/>
          </a:blip>
          <a:srcRect b="0" l="51507" r="0" t="0"/>
          <a:stretch/>
        </p:blipFill>
        <p:spPr>
          <a:xfrm>
            <a:off x="8116058" y="2892899"/>
            <a:ext cx="2744764" cy="204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838200" y="474150"/>
            <a:ext cx="2259900" cy="7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What</a:t>
            </a:r>
            <a:r>
              <a:rPr b="1" lang="en-US" sz="3600"/>
              <a:t> </a:t>
            </a:r>
            <a:r>
              <a:rPr b="1" lang="en-US" sz="3600">
                <a:solidFill>
                  <a:schemeClr val="accent1"/>
                </a:solidFill>
              </a:rPr>
              <a:t>is</a:t>
            </a:r>
            <a:r>
              <a:rPr b="1" lang="en-US" sz="3600"/>
              <a:t> </a:t>
            </a:r>
            <a:r>
              <a:rPr b="1" lang="en-US" sz="3600">
                <a:solidFill>
                  <a:srgbClr val="000000"/>
                </a:solidFill>
              </a:rPr>
              <a:t>R?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838200" y="1176450"/>
            <a:ext cx="105156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804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 is a programming language developed by Ross Ihaka and Robert Gentleman in 1993. 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 possesses an extensive catalog of statistical and graphical methods. 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It compiles and runs on a wide variety of UNIX platforms, Windows and MacOS.</a:t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170"/>
          </a:p>
        </p:txBody>
      </p:sp>
      <p:sp>
        <p:nvSpPr>
          <p:cNvPr id="189" name="Google Shape;189;p4"/>
          <p:cNvSpPr txBox="1"/>
          <p:nvPr/>
        </p:nvSpPr>
        <p:spPr>
          <a:xfrm>
            <a:off x="838200" y="3844050"/>
            <a:ext cx="8262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Char char="●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inference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simulation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70"/>
              <a:buFont typeface="Arial"/>
              <a:buChar char="●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838200" y="2947050"/>
            <a:ext cx="3525982" cy="70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2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b="1" i="0" lang="en-US" sz="3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22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0" lang="en-US" sz="3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i="0" lang="en-US" sz="3022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1" i="0" lang="en-US" sz="3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2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i="0" lang="en-US" sz="3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3491125" y="365125"/>
            <a:ext cx="5603100" cy="102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</a:t>
            </a:r>
            <a:r>
              <a:rPr b="1" lang="en-US">
                <a:solidFill>
                  <a:schemeClr val="accent4"/>
                </a:solidFill>
              </a:rPr>
              <a:t>Add </a:t>
            </a:r>
            <a:r>
              <a:rPr b="1" lang="en-US">
                <a:solidFill>
                  <a:srgbClr val="FF0000"/>
                </a:solidFill>
              </a:rPr>
              <a:t>regression</a:t>
            </a:r>
            <a:r>
              <a:rPr b="1" lang="en-US"/>
              <a:t> </a:t>
            </a:r>
            <a:r>
              <a:rPr b="1" lang="en-US">
                <a:solidFill>
                  <a:schemeClr val="accent6"/>
                </a:solidFill>
              </a:rPr>
              <a:t>lines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838200" y="14844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Add regression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ggplot(mtcars, aes(x=wt, y=mpg, color=cyl, shape=cyl)) + geom_point() + geom_smooth(method=lm)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 Remove confidence intervals and Extend the regression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ggplot(mtcars, aes(x=wt, y=mpg, color=cyl, shape=cyl)) + geom_point() + geom_smooth(method=lm, se=FALSE, fullrange=TRUE)</a:t>
            </a:r>
            <a:endParaRPr/>
          </a:p>
        </p:txBody>
      </p:sp>
      <p:pic>
        <p:nvPicPr>
          <p:cNvPr id="528" name="Google Shape;5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950" y="4139536"/>
            <a:ext cx="66421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idx="1" type="body"/>
          </p:nvPr>
        </p:nvSpPr>
        <p:spPr>
          <a:xfrm>
            <a:off x="715370" y="9521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#The fill color of confidence bands can be changed as follow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ggplot(mtcars, aes(x=wt, y=mpg, color=cyl, shape=cyl))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+ geom_point() + geom_smooth(method=lm, aes(fill=cyl))</a:t>
            </a:r>
            <a:endParaRPr/>
          </a:p>
        </p:txBody>
      </p:sp>
      <p:pic>
        <p:nvPicPr>
          <p:cNvPr id="535" name="Google Shape;5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720" y="2571750"/>
            <a:ext cx="41529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>
                <a:solidFill>
                  <a:schemeClr val="accent4"/>
                </a:solidFill>
              </a:rPr>
              <a:t>?</a:t>
            </a:r>
            <a:r>
              <a:rPr lang="en-US"/>
              <a:t>?</a:t>
            </a:r>
            <a:endParaRPr/>
          </a:p>
        </p:txBody>
      </p:sp>
      <p:sp>
        <p:nvSpPr>
          <p:cNvPr id="542" name="Google Shape;542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</a:t>
            </a:r>
            <a:endParaRPr/>
          </a:p>
        </p:txBody>
      </p:sp>
      <p:sp>
        <p:nvSpPr>
          <p:cNvPr id="548" name="Google Shape;548;p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Practice Task</a:t>
            </a:r>
            <a:endParaRPr/>
          </a:p>
        </p:txBody>
      </p:sp>
      <p:sp>
        <p:nvSpPr>
          <p:cNvPr id="549" name="Google Shape;549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838200" y="365125"/>
            <a:ext cx="3651300" cy="132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Why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Learn</a:t>
            </a:r>
            <a:r>
              <a:rPr b="1" lang="en-US"/>
              <a:t> R?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Open-source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Cross-platform compatible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Advanced Statistical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Outstanding Graphs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Community!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Extremely Comprehensive Flexible &amp; Fun! </a:t>
            </a:r>
            <a:endParaRPr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838200" y="365125"/>
            <a:ext cx="2848200" cy="121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Installing</a:t>
            </a:r>
            <a:r>
              <a:rPr b="1" lang="en-US"/>
              <a:t> R</a:t>
            </a:r>
            <a:endParaRPr b="1"/>
          </a:p>
        </p:txBody>
      </p:sp>
      <p:pic>
        <p:nvPicPr>
          <p:cNvPr id="204" name="Google Shape;20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737" y="1690688"/>
            <a:ext cx="8595359" cy="4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838200" y="365125"/>
            <a:ext cx="2833800" cy="101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Installing</a:t>
            </a:r>
            <a:r>
              <a:rPr b="1" lang="en-US"/>
              <a:t> R</a:t>
            </a:r>
            <a:endParaRPr b="1"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17" y="1384663"/>
            <a:ext cx="9261565" cy="4802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838200" y="365125"/>
            <a:ext cx="2891100" cy="99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Installing</a:t>
            </a:r>
            <a:r>
              <a:rPr b="1" lang="en-US"/>
              <a:t> R</a:t>
            </a:r>
            <a:endParaRPr b="1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434" y="1690688"/>
            <a:ext cx="9379131" cy="454248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