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CE9D-8456-4841-A39B-C91262365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645-E1B4-4DEB-BF3E-D40B9D1261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7"/>
          <a:stretch>
            <a:fillRect/>
          </a:stretch>
        </p:blipFill>
        <p:spPr>
          <a:xfrm>
            <a:off x="0" y="0"/>
            <a:ext cx="6283570" cy="38693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77801" y="0"/>
            <a:ext cx="5714199" cy="47089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B</a:t>
            </a:r>
            <a:r>
              <a:rPr lang="zh-CN" altLang="en-US" sz="1200" b="1" dirty="0">
                <a:solidFill>
                  <a:srgbClr val="FF0000"/>
                </a:solidFill>
              </a:rPr>
              <a:t>超主要内容：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b="1" dirty="0"/>
              <a:t>一、方位</a:t>
            </a:r>
            <a:endParaRPr lang="en-US" altLang="zh-CN" sz="1200" b="1" dirty="0"/>
          </a:p>
          <a:p>
            <a:r>
              <a:rPr lang="zh-CN" altLang="en-US" sz="1200" dirty="0"/>
              <a:t>检测的肾脏（</a:t>
            </a:r>
            <a:r>
              <a:rPr lang="en-US" altLang="zh-CN" sz="1200" dirty="0"/>
              <a:t>1.</a:t>
            </a:r>
            <a:r>
              <a:rPr lang="zh-CN" altLang="en-US" sz="1200" dirty="0"/>
              <a:t>左；</a:t>
            </a:r>
            <a:r>
              <a:rPr lang="en-US" altLang="zh-CN" sz="1200" dirty="0"/>
              <a:t>2.</a:t>
            </a:r>
            <a:r>
              <a:rPr lang="zh-CN" altLang="en-US" sz="1200" dirty="0"/>
              <a:t>右；</a:t>
            </a:r>
            <a:r>
              <a:rPr lang="en-US" altLang="zh-CN" sz="1200" dirty="0"/>
              <a:t>3.</a:t>
            </a:r>
            <a:r>
              <a:rPr lang="zh-CN" altLang="en-US" sz="1200" dirty="0"/>
              <a:t>双侧）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二、病变大小</a:t>
            </a:r>
            <a:r>
              <a:rPr lang="zh-CN" altLang="en-US" sz="1200" dirty="0"/>
              <a:t>（</a:t>
            </a:r>
            <a:r>
              <a:rPr lang="en-US" altLang="zh-CN" sz="1200" dirty="0" err="1"/>
              <a:t>cm×cm</a:t>
            </a:r>
            <a:r>
              <a:rPr lang="zh-CN" altLang="en-US" sz="1200" dirty="0"/>
              <a:t>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三、切面</a:t>
            </a:r>
            <a:endParaRPr lang="en-US" altLang="zh-CN" sz="1200" b="1" dirty="0"/>
          </a:p>
          <a:p>
            <a:r>
              <a:rPr lang="zh-CN" altLang="en-US" sz="1200" dirty="0"/>
              <a:t>病变位置（</a:t>
            </a:r>
            <a:r>
              <a:rPr lang="en-US" altLang="zh-CN" sz="1200" dirty="0"/>
              <a:t>1.</a:t>
            </a:r>
            <a:r>
              <a:rPr lang="zh-CN" altLang="en-US" sz="1200" dirty="0"/>
              <a:t>上极；</a:t>
            </a:r>
            <a:r>
              <a:rPr lang="en-US" altLang="zh-CN" sz="1200" dirty="0"/>
              <a:t>2.</a:t>
            </a:r>
            <a:r>
              <a:rPr lang="zh-CN" altLang="en-US" sz="1200" dirty="0"/>
              <a:t>中上极；</a:t>
            </a:r>
            <a:r>
              <a:rPr lang="en-US" altLang="zh-CN" sz="1200" dirty="0"/>
              <a:t>3.</a:t>
            </a:r>
            <a:r>
              <a:rPr lang="zh-CN" altLang="en-US" sz="1200" dirty="0"/>
              <a:t>中极；</a:t>
            </a:r>
            <a:r>
              <a:rPr lang="en-US" altLang="zh-CN" sz="1200" dirty="0"/>
              <a:t>4.</a:t>
            </a:r>
            <a:r>
              <a:rPr lang="zh-CN" altLang="en-US" sz="1200" dirty="0"/>
              <a:t>中下极；</a:t>
            </a:r>
            <a:r>
              <a:rPr lang="en-US" altLang="zh-CN" sz="1200" dirty="0"/>
              <a:t>5.</a:t>
            </a:r>
            <a:r>
              <a:rPr lang="zh-CN" altLang="en-US" sz="1200" dirty="0"/>
              <a:t>下极；</a:t>
            </a:r>
            <a:r>
              <a:rPr lang="en-US" altLang="zh-CN" sz="1200" dirty="0"/>
              <a:t>6.</a:t>
            </a:r>
            <a:r>
              <a:rPr lang="zh-CN" altLang="en-US" sz="1200" dirty="0"/>
              <a:t>肾窦、肾盂）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四、病变个数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单发；</a:t>
            </a:r>
            <a:r>
              <a:rPr lang="en-US" altLang="zh-CN" sz="1200" dirty="0"/>
              <a:t>2.</a:t>
            </a:r>
            <a:r>
              <a:rPr lang="zh-CN" altLang="en-US" sz="1200" dirty="0"/>
              <a:t>多发）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五、病变是否向外突出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是；</a:t>
            </a:r>
            <a:r>
              <a:rPr lang="en-US" altLang="zh-CN" sz="1200" dirty="0"/>
              <a:t>0.</a:t>
            </a:r>
            <a:r>
              <a:rPr lang="zh-CN" altLang="en-US" sz="1200" dirty="0"/>
              <a:t>否）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六、病变成分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囊性；</a:t>
            </a:r>
            <a:r>
              <a:rPr lang="en-US" altLang="zh-CN" sz="1200" dirty="0"/>
              <a:t>2.</a:t>
            </a:r>
            <a:r>
              <a:rPr lang="zh-CN" altLang="en-US" sz="1200" dirty="0"/>
              <a:t>囊实混合型；</a:t>
            </a:r>
            <a:r>
              <a:rPr lang="en-US" altLang="zh-CN" sz="1200" dirty="0"/>
              <a:t>3.</a:t>
            </a:r>
            <a:r>
              <a:rPr lang="zh-CN" altLang="en-US" sz="1200" dirty="0"/>
              <a:t>实性）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七、病变内无回声</a:t>
            </a:r>
            <a:r>
              <a:rPr lang="zh-CN" altLang="en-US" sz="1200" dirty="0"/>
              <a:t>（</a:t>
            </a:r>
            <a:r>
              <a:rPr lang="en-US" altLang="zh-CN" sz="1200" dirty="0"/>
              <a:t>0.</a:t>
            </a:r>
            <a:r>
              <a:rPr lang="zh-CN" altLang="en-US" sz="1200" dirty="0"/>
              <a:t>未见；</a:t>
            </a:r>
            <a:r>
              <a:rPr lang="en-US" altLang="zh-CN" sz="1200" dirty="0"/>
              <a:t>1.</a:t>
            </a:r>
            <a:r>
              <a:rPr lang="zh-CN" altLang="en-US" sz="1200" dirty="0"/>
              <a:t>可见）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八、病变回声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低回声；</a:t>
            </a:r>
            <a:r>
              <a:rPr lang="en-US" altLang="zh-CN" sz="1200" dirty="0"/>
              <a:t>2.</a:t>
            </a:r>
            <a:r>
              <a:rPr lang="zh-CN" altLang="en-US" sz="1200" dirty="0"/>
              <a:t>等回声；</a:t>
            </a:r>
            <a:r>
              <a:rPr lang="en-US" altLang="zh-CN" sz="1200" dirty="0"/>
              <a:t>3.</a:t>
            </a:r>
            <a:r>
              <a:rPr lang="zh-CN" altLang="en-US" sz="1200" dirty="0"/>
              <a:t>高回声；</a:t>
            </a:r>
            <a:r>
              <a:rPr lang="en-US" altLang="zh-CN" sz="1200" dirty="0"/>
              <a:t>4.</a:t>
            </a:r>
            <a:r>
              <a:rPr lang="zh-CN" altLang="en-US" sz="1200" dirty="0"/>
              <a:t>混合回声）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九、边界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清；</a:t>
            </a:r>
            <a:r>
              <a:rPr lang="en-US" altLang="zh-CN" sz="1200" dirty="0"/>
              <a:t>2.</a:t>
            </a:r>
            <a:r>
              <a:rPr lang="zh-CN" altLang="en-US" sz="1200" dirty="0"/>
              <a:t>欠清；</a:t>
            </a:r>
            <a:r>
              <a:rPr lang="en-US" altLang="zh-CN" sz="1200" dirty="0"/>
              <a:t>3.</a:t>
            </a:r>
            <a:r>
              <a:rPr lang="zh-CN" altLang="en-US" sz="1200" dirty="0"/>
              <a:t>不清）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十、形态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规则；</a:t>
            </a:r>
            <a:r>
              <a:rPr lang="en-US" altLang="zh-CN" sz="1200" dirty="0"/>
              <a:t>2.</a:t>
            </a:r>
            <a:r>
              <a:rPr lang="zh-CN" altLang="en-US" sz="1200" dirty="0"/>
              <a:t>欠规则；</a:t>
            </a:r>
            <a:r>
              <a:rPr lang="en-US" altLang="zh-CN" sz="1200" dirty="0"/>
              <a:t>3.</a:t>
            </a:r>
            <a:r>
              <a:rPr lang="zh-CN" altLang="en-US" sz="1200" dirty="0"/>
              <a:t>不规则）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十一、</a:t>
            </a:r>
            <a:r>
              <a:rPr lang="zh-CN" altLang="en-US" sz="1200" dirty="0"/>
              <a:t>病灶均匀性（</a:t>
            </a:r>
            <a:r>
              <a:rPr lang="en-US" altLang="zh-CN" sz="1200" dirty="0"/>
              <a:t>1.</a:t>
            </a:r>
            <a:r>
              <a:rPr lang="zh-CN" altLang="en-US" sz="1200" dirty="0"/>
              <a:t>均匀；</a:t>
            </a:r>
            <a:r>
              <a:rPr lang="en-US" altLang="zh-CN" sz="1200" dirty="0"/>
              <a:t>2.</a:t>
            </a:r>
            <a:r>
              <a:rPr lang="zh-CN" altLang="en-US" sz="1200" dirty="0"/>
              <a:t>欠均匀；</a:t>
            </a:r>
            <a:r>
              <a:rPr lang="en-US" altLang="zh-CN" sz="1200" dirty="0"/>
              <a:t>3.</a:t>
            </a:r>
            <a:r>
              <a:rPr lang="zh-CN" altLang="en-US" sz="1200" dirty="0"/>
              <a:t>不均匀）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3783" t="15579" r="264"/>
          <a:stretch>
            <a:fillRect/>
          </a:stretch>
        </p:blipFill>
        <p:spPr>
          <a:xfrm>
            <a:off x="6688429" y="4748288"/>
            <a:ext cx="1883593" cy="2052503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493971" y="1934678"/>
            <a:ext cx="2983831" cy="308008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466572" y="5774539"/>
            <a:ext cx="1301549" cy="783924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768121" y="5106748"/>
            <a:ext cx="3097557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弹性主要内容：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b="1" dirty="0"/>
              <a:t>一、</a:t>
            </a:r>
            <a:r>
              <a:rPr lang="en-US" altLang="zh-CN" sz="1200" b="1" dirty="0"/>
              <a:t>Median</a:t>
            </a:r>
            <a:r>
              <a:rPr lang="zh-CN" altLang="en-US" sz="1200" b="1" dirty="0"/>
              <a:t>值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 dirty="0"/>
              <a:t>二、对</a:t>
            </a:r>
            <a:r>
              <a:rPr lang="en-US" altLang="zh-CN" sz="1200" b="1" dirty="0"/>
              <a:t>ROI</a:t>
            </a:r>
            <a:r>
              <a:rPr lang="zh-CN" altLang="en-US" sz="1200" b="1" dirty="0"/>
              <a:t>进行“高通量超声影像组学特征”提取？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 dirty="0"/>
              <a:t>三、</a:t>
            </a:r>
            <a:r>
              <a:rPr lang="en-US" altLang="zh-CN" sz="1200" b="1" dirty="0"/>
              <a:t>……</a:t>
            </a:r>
            <a:endParaRPr lang="en-US" altLang="zh-CN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14074"/>
          <a:stretch>
            <a:fillRect/>
          </a:stretch>
        </p:blipFill>
        <p:spPr>
          <a:xfrm>
            <a:off x="170084" y="4279863"/>
            <a:ext cx="4050317" cy="2513530"/>
          </a:xfrm>
          <a:prstGeom prst="rect">
            <a:avLst/>
          </a:prstGeom>
        </p:spPr>
      </p:pic>
      <p:cxnSp>
        <p:nvCxnSpPr>
          <p:cNvPr id="12" name="直接箭头连接符 11"/>
          <p:cNvCxnSpPr>
            <a:endCxn id="13" idx="1"/>
          </p:cNvCxnSpPr>
          <p:nvPr/>
        </p:nvCxnSpPr>
        <p:spPr>
          <a:xfrm flipV="1">
            <a:off x="2459673" y="5549972"/>
            <a:ext cx="1883592" cy="29382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43265" y="4488143"/>
            <a:ext cx="1541019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多普勒血流主要内容：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b="1" dirty="0"/>
              <a:t>一、病变内血流</a:t>
            </a:r>
            <a:r>
              <a:rPr lang="zh-CN" altLang="en-US" sz="1200" dirty="0"/>
              <a:t>（</a:t>
            </a:r>
            <a:r>
              <a:rPr lang="en-US" altLang="zh-CN" sz="1200" dirty="0"/>
              <a:t>0.</a:t>
            </a:r>
            <a:r>
              <a:rPr lang="zh-CN" altLang="en-US" sz="1200" dirty="0"/>
              <a:t>无；</a:t>
            </a:r>
            <a:r>
              <a:rPr lang="en-US" altLang="zh-CN" sz="1200" dirty="0"/>
              <a:t>1.</a:t>
            </a:r>
            <a:r>
              <a:rPr lang="zh-CN" altLang="en-US" sz="1200" dirty="0"/>
              <a:t>少许；</a:t>
            </a:r>
            <a:r>
              <a:rPr lang="en-US" altLang="zh-CN" sz="1200" dirty="0"/>
              <a:t>2.</a:t>
            </a:r>
            <a:r>
              <a:rPr lang="zh-CN" altLang="en-US" sz="1200" dirty="0"/>
              <a:t>丰富）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二、对</a:t>
            </a:r>
            <a:r>
              <a:rPr lang="en-US" altLang="zh-CN" sz="1200" b="1" dirty="0"/>
              <a:t>ROI</a:t>
            </a:r>
            <a:r>
              <a:rPr lang="zh-CN" altLang="en-US" sz="1200" b="1" dirty="0"/>
              <a:t>进行“高通量超声影像组学特征”提取？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 dirty="0"/>
              <a:t>三、</a:t>
            </a:r>
            <a:r>
              <a:rPr lang="en-US" altLang="zh-CN" sz="1200" b="1" dirty="0"/>
              <a:t>……</a:t>
            </a:r>
            <a:endParaRPr lang="en-US" altLang="zh-CN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3055" y="252730"/>
            <a:ext cx="6536055" cy="6173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肾肿瘤的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CDFI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分析内容包括肿物的血流分级、血管形态及周边血流：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血流分级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Adler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半定量法进行判断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级病灶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内无血流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级病灶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1~2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点状或细棒状血管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级病灶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3~4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个点状血管或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条重要血管，其长度可接近或超过病灶半径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级病灶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个以上点状血管或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条较长血管。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血管形态包括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）无血流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病灶内无血流信号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）点线状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病灶内见星点状、短线样或条形血流信号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）树枝状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病灶内血管呈树枝样分布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）不规则形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病灶内血管走形迂曲、断裂、粗细不均、排列紊乱。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周边血流：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）环形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病灶周边探测到环状血流信号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）半环形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病灶周边探测到半环状血流信号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）无环形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其余情况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7865" y="252730"/>
            <a:ext cx="4229100" cy="44526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CDFI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判定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肾肿瘤为良性的诊断依据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血流分级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级，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血流形态为无或点线状血流，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周边未探及环形血流信号等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CDFI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判定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肾肿瘤为恶性的诊断依据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血流分级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级，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血流形态为树枝状及不规则血流，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周边探及环形、半环形血流信号。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2800" y="128270"/>
            <a:ext cx="8051165" cy="2214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60730" y="275590"/>
            <a:ext cx="9824720" cy="6216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灰阶超声：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一、方位：检测的肾脏（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左；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右；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双侧）	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二、病变大小（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cm×cm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（小：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≤4cm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，大：＞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4cm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三、切面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横切面；纵切面）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四、病变位置（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上极；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中上极；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中极；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中下极；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下极；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肾窦、肾盂）	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五、病变个数（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单发；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多发）	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六、病变是否向外突出（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否）	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七、病变成分（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囊性；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囊实混合型；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实性）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八、病变内无回声（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未见；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可见）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九、病变回声（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低回声；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等回声；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高回声；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混合回声）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十、边界（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清；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欠清；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不清）	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十一、形态（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规则；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欠规则；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不规则）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十二、病灶均匀性（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均匀；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欠均匀；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不均匀）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十三、瘤周晕环形态（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一个清晰完整的晕环，代表假包膜完整；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边缘清晰但不连续或分叶状，代表不完全包膜；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模糊的边缘，代表无包膜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十四、瘤周晕环回声（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低回声；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高回声）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十五、假包膜厚度：常约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0.2mm-1mm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之间，假包膜厚者，恶性可能性更大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演示</Application>
  <PresentationFormat>宽屏</PresentationFormat>
  <Paragraphs>87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GMZY</dc:creator>
  <cp:lastModifiedBy>初暖</cp:lastModifiedBy>
  <cp:revision>21</cp:revision>
  <dcterms:created xsi:type="dcterms:W3CDTF">2024-12-21T11:36:00Z</dcterms:created>
  <dcterms:modified xsi:type="dcterms:W3CDTF">2024-12-26T11:52:10Z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554D0CD52A8541DE93EE254CF866D067_13</vt:lpwstr>
  </property>
  <property fmtid="{D5CDD505-2E9C-101B-9397-08002B2CF9AE}" pid="3" name="KSOProductBuildVer">
    <vt:lpwstr>2052-12.1.0.19770</vt:lpwstr>
  </property>
</Properties>
</file>