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1C49F-4E4A-4FD6-BADE-6453C0DB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7AC1F2-0C3B-471D-8ED6-2A47C03E7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F1EB9-031F-4F72-9AB5-D8FB9D99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875F3-5151-4B69-828A-6D0B9D7B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ADA15-5080-48F2-AAF4-336CE06B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9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C5760-CFBA-4E1E-8DA2-4F5DAB29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D1003A-7892-49AA-BA2F-E7A3A4C02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ABB05-CC86-4F38-B38F-6635B270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AE17A-3E18-4F56-9EC8-E608152E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D34A5-3827-4616-BB56-3B572F97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36883E-3064-4D11-9933-8A42C3E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42173-985C-4540-B2A1-CC05A5AF5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6550D-E6A5-4BF6-A4F4-5F0D3337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0A127-92FE-4844-B329-A0620DAA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BCCFE-D906-4FD9-9999-0D29BE3F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2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D81C0-C2E0-4D57-8140-5C190F36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23F89-A049-4FC5-98A1-D7B66014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B08F8-E8E4-4941-887B-F3AAC921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D0EB9-7C66-464F-8A44-545D573B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5104C-9B3D-4F41-94E8-E3EF2094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41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5D006-CE4A-4869-B596-0B203516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1E0D0-6F9B-4E4D-B85E-9914B4B8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795E-6EE5-4249-A8DA-D3BA5CCE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9EF4A-C0B8-40E0-9723-09A8644B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F8834-5848-4025-9DAE-64B8E81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01C0A-0092-41B8-9FBD-5D02A357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77E39-34FB-4FB9-9979-34E678C09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0F620C-833A-4102-BE20-3186FFE01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7C6ED-6A05-4C94-B5CB-8D27E1D3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42B93-7521-43B7-B512-B9734047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1F885-4378-486B-9204-73F608A5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1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2AAE0-7CFF-41DC-B105-149DDC4E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DD711-ADF2-4B67-830C-D54A6CD4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B8F0AC-4985-4AD1-AF1C-5939CA105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60F7DC-C0E7-42E1-BEA7-BA4D65493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814032-D257-4B42-AC67-2D5A8CA0F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87A55-A2BB-4CA0-87B4-30F5FA80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D233F9-75B7-4485-B603-A1589CE8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73B013-BE99-4BD6-9818-A27BD36B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CE813-DF20-4490-9DD8-3AB9437B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AF587B-DD30-4344-A56C-C950186F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38970C-EE64-4AB6-BB45-15DDE473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DE90A-8BE6-4A7E-A3D5-62984A0C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986A16-D701-4283-A0BD-D84F38C9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C92BC8-44BE-48D2-8772-30507039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77FE6-4167-48F4-B37F-7833641E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9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3B949-B5B8-4BC1-A610-08F6AD06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0B178-5803-48AC-8AB7-D139AB20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D27C8-C437-465E-A438-FB5C17F05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93C5A-FBC5-4172-A749-0F4767EC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BDF15-2B90-44C8-95FF-24CBFAAB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EAAED-B77D-45E4-8CE5-113DB8F2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13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D2430-C2B3-487B-84A9-7AB421F1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30997F-DAC0-4D4C-A490-083C891D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5967A0-2203-4102-9804-8441B3D64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3BAAB-E847-43BA-A789-6E67716C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1832C-92B0-4A4B-8E02-AA96C77B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22423-A412-48FB-AC68-76CDBE2D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4CF007-FED2-42BA-8300-B12BB312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4A4FF-1F7A-490A-8FF5-7CAC1BE4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4DCEE-1FD1-4A20-A294-EA25CD67C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CE9D-8456-4841-A39B-C91262365DE4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C0CD8-D746-43A1-A6E0-5C8B565DC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2642E-77AF-4FB8-9531-F71FF977D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D645-E1B4-4DEB-BF3E-D40B9D126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6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783EFDC-67EC-4634-8B70-DCE01F0C5E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7"/>
          <a:stretch/>
        </p:blipFill>
        <p:spPr>
          <a:xfrm>
            <a:off x="0" y="0"/>
            <a:ext cx="6283570" cy="38693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A231F6D-EFAF-496E-910B-EB208900FAE6}"/>
              </a:ext>
            </a:extLst>
          </p:cNvPr>
          <p:cNvSpPr/>
          <p:nvPr/>
        </p:nvSpPr>
        <p:spPr>
          <a:xfrm>
            <a:off x="6477801" y="0"/>
            <a:ext cx="5714199" cy="47089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B</a:t>
            </a:r>
            <a:r>
              <a:rPr lang="zh-CN" altLang="en-US" sz="1200" b="1" dirty="0">
                <a:solidFill>
                  <a:srgbClr val="FF0000"/>
                </a:solidFill>
              </a:rPr>
              <a:t>超主要内容：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b="1" dirty="0"/>
              <a:t>一、方位</a:t>
            </a:r>
            <a:endParaRPr lang="en-US" altLang="zh-CN" sz="1200" b="1" dirty="0"/>
          </a:p>
          <a:p>
            <a:r>
              <a:rPr lang="zh-CN" altLang="en-US" sz="1200" dirty="0"/>
              <a:t>检测的肾脏（</a:t>
            </a:r>
            <a:r>
              <a:rPr lang="en-US" altLang="zh-CN" sz="1200" dirty="0"/>
              <a:t>1.</a:t>
            </a:r>
            <a:r>
              <a:rPr lang="zh-CN" altLang="en-US" sz="1200" dirty="0"/>
              <a:t>左；</a:t>
            </a:r>
            <a:r>
              <a:rPr lang="en-US" altLang="zh-CN" sz="1200" dirty="0"/>
              <a:t>2.</a:t>
            </a:r>
            <a:r>
              <a:rPr lang="zh-CN" altLang="en-US" sz="1200" dirty="0"/>
              <a:t>右；</a:t>
            </a:r>
            <a:r>
              <a:rPr lang="en-US" altLang="zh-CN" sz="1200" dirty="0"/>
              <a:t>3.</a:t>
            </a:r>
            <a:r>
              <a:rPr lang="zh-CN" altLang="en-US" sz="1200" dirty="0"/>
              <a:t>双侧）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二、病变大小</a:t>
            </a:r>
            <a:r>
              <a:rPr lang="zh-CN" altLang="en-US" sz="1200" dirty="0"/>
              <a:t>（</a:t>
            </a:r>
            <a:r>
              <a:rPr lang="en-US" altLang="zh-CN" sz="1200" dirty="0" err="1"/>
              <a:t>cm×cm</a:t>
            </a:r>
            <a:r>
              <a:rPr lang="zh-CN" altLang="en-US" sz="1200" dirty="0"/>
              <a:t>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三、切面</a:t>
            </a:r>
            <a:endParaRPr lang="en-US" altLang="zh-CN" sz="1200" b="1" dirty="0"/>
          </a:p>
          <a:p>
            <a:r>
              <a:rPr lang="zh-CN" altLang="en-US" sz="1200" dirty="0"/>
              <a:t>病变位置（</a:t>
            </a:r>
            <a:r>
              <a:rPr lang="en-US" altLang="zh-CN" sz="1200" dirty="0"/>
              <a:t>1.</a:t>
            </a:r>
            <a:r>
              <a:rPr lang="zh-CN" altLang="en-US" sz="1200" dirty="0"/>
              <a:t>上极；</a:t>
            </a:r>
            <a:r>
              <a:rPr lang="en-US" altLang="zh-CN" sz="1200" dirty="0"/>
              <a:t>2.</a:t>
            </a:r>
            <a:r>
              <a:rPr lang="zh-CN" altLang="en-US" sz="1200" dirty="0"/>
              <a:t>中上极；</a:t>
            </a:r>
            <a:r>
              <a:rPr lang="en-US" altLang="zh-CN" sz="1200" dirty="0"/>
              <a:t>3.</a:t>
            </a:r>
            <a:r>
              <a:rPr lang="zh-CN" altLang="en-US" sz="1200" dirty="0"/>
              <a:t>中极；</a:t>
            </a:r>
            <a:r>
              <a:rPr lang="en-US" altLang="zh-CN" sz="1200" dirty="0"/>
              <a:t>4.</a:t>
            </a:r>
            <a:r>
              <a:rPr lang="zh-CN" altLang="en-US" sz="1200" dirty="0"/>
              <a:t>中下极；</a:t>
            </a:r>
            <a:r>
              <a:rPr lang="en-US" altLang="zh-CN" sz="1200" dirty="0"/>
              <a:t>5.</a:t>
            </a:r>
            <a:r>
              <a:rPr lang="zh-CN" altLang="en-US" sz="1200" dirty="0"/>
              <a:t>下极；</a:t>
            </a:r>
            <a:r>
              <a:rPr lang="en-US" altLang="zh-CN" sz="1200" dirty="0"/>
              <a:t>6.</a:t>
            </a:r>
            <a:r>
              <a:rPr lang="zh-CN" altLang="en-US" sz="1200" dirty="0"/>
              <a:t>肾窦、肾盂）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四、病变个数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单发；</a:t>
            </a:r>
            <a:r>
              <a:rPr lang="en-US" altLang="zh-CN" sz="1200" dirty="0"/>
              <a:t>2.</a:t>
            </a:r>
            <a:r>
              <a:rPr lang="zh-CN" altLang="en-US" sz="1200" dirty="0"/>
              <a:t>多发）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五、病变是否向外突出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是；</a:t>
            </a:r>
            <a:r>
              <a:rPr lang="en-US" altLang="zh-CN" sz="1200" dirty="0"/>
              <a:t>0.</a:t>
            </a:r>
            <a:r>
              <a:rPr lang="zh-CN" altLang="en-US" sz="1200" dirty="0"/>
              <a:t>否）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六、病变成分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囊性；</a:t>
            </a:r>
            <a:r>
              <a:rPr lang="en-US" altLang="zh-CN" sz="1200" dirty="0"/>
              <a:t>2.</a:t>
            </a:r>
            <a:r>
              <a:rPr lang="zh-CN" altLang="en-US" sz="1200" dirty="0"/>
              <a:t>囊实混合型；</a:t>
            </a:r>
            <a:r>
              <a:rPr lang="en-US" altLang="zh-CN" sz="1200" dirty="0"/>
              <a:t>3.</a:t>
            </a:r>
            <a:r>
              <a:rPr lang="zh-CN" altLang="en-US" sz="1200" dirty="0"/>
              <a:t>实性）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七、病变内无回声</a:t>
            </a:r>
            <a:r>
              <a:rPr lang="zh-CN" altLang="en-US" sz="1200" dirty="0"/>
              <a:t>（</a:t>
            </a:r>
            <a:r>
              <a:rPr lang="en-US" altLang="zh-CN" sz="1200" dirty="0"/>
              <a:t>0.</a:t>
            </a:r>
            <a:r>
              <a:rPr lang="zh-CN" altLang="en-US" sz="1200" dirty="0"/>
              <a:t>未见；</a:t>
            </a:r>
            <a:r>
              <a:rPr lang="en-US" altLang="zh-CN" sz="1200" dirty="0"/>
              <a:t>1.</a:t>
            </a:r>
            <a:r>
              <a:rPr lang="zh-CN" altLang="en-US" sz="1200" dirty="0"/>
              <a:t>可见）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八、病变回声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低回声；</a:t>
            </a:r>
            <a:r>
              <a:rPr lang="en-US" altLang="zh-CN" sz="1200" dirty="0"/>
              <a:t>2.</a:t>
            </a:r>
            <a:r>
              <a:rPr lang="zh-CN" altLang="en-US" sz="1200" dirty="0"/>
              <a:t>等回声；</a:t>
            </a:r>
            <a:r>
              <a:rPr lang="en-US" altLang="zh-CN" sz="1200" dirty="0"/>
              <a:t>3.</a:t>
            </a:r>
            <a:r>
              <a:rPr lang="zh-CN" altLang="en-US" sz="1200" dirty="0"/>
              <a:t>高回声；</a:t>
            </a:r>
            <a:r>
              <a:rPr lang="en-US" altLang="zh-CN" sz="1200" dirty="0"/>
              <a:t>4.</a:t>
            </a:r>
            <a:r>
              <a:rPr lang="zh-CN" altLang="en-US" sz="1200" dirty="0"/>
              <a:t>混合回声）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九、边界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清；</a:t>
            </a:r>
            <a:r>
              <a:rPr lang="en-US" altLang="zh-CN" sz="1200" dirty="0"/>
              <a:t>2.</a:t>
            </a:r>
            <a:r>
              <a:rPr lang="zh-CN" altLang="en-US" sz="1200" dirty="0"/>
              <a:t>欠清；</a:t>
            </a:r>
            <a:r>
              <a:rPr lang="en-US" altLang="zh-CN" sz="1200" dirty="0"/>
              <a:t>3.</a:t>
            </a:r>
            <a:r>
              <a:rPr lang="zh-CN" altLang="en-US" sz="1200" dirty="0"/>
              <a:t>不清）	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十、形态</a:t>
            </a:r>
            <a:r>
              <a:rPr lang="zh-CN" altLang="en-US" sz="1200" dirty="0"/>
              <a:t>（</a:t>
            </a:r>
            <a:r>
              <a:rPr lang="en-US" altLang="zh-CN" sz="1200" dirty="0"/>
              <a:t>1.</a:t>
            </a:r>
            <a:r>
              <a:rPr lang="zh-CN" altLang="en-US" sz="1200" dirty="0"/>
              <a:t>规则；</a:t>
            </a:r>
            <a:r>
              <a:rPr lang="en-US" altLang="zh-CN" sz="1200" dirty="0"/>
              <a:t>2.</a:t>
            </a:r>
            <a:r>
              <a:rPr lang="zh-CN" altLang="en-US" sz="1200" dirty="0"/>
              <a:t>欠规则；</a:t>
            </a:r>
            <a:r>
              <a:rPr lang="en-US" altLang="zh-CN" sz="1200" dirty="0"/>
              <a:t>3.</a:t>
            </a:r>
            <a:r>
              <a:rPr lang="zh-CN" altLang="en-US" sz="1200" dirty="0"/>
              <a:t>不规则）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十一、</a:t>
            </a:r>
            <a:r>
              <a:rPr lang="zh-CN" altLang="en-US" sz="1200" dirty="0"/>
              <a:t>病灶均匀性（</a:t>
            </a:r>
            <a:r>
              <a:rPr lang="en-US" altLang="zh-CN" sz="1200" dirty="0"/>
              <a:t>1.</a:t>
            </a:r>
            <a:r>
              <a:rPr lang="zh-CN" altLang="en-US" sz="1200" dirty="0"/>
              <a:t>均匀；</a:t>
            </a:r>
            <a:r>
              <a:rPr lang="en-US" altLang="zh-CN" sz="1200" dirty="0"/>
              <a:t>2.</a:t>
            </a:r>
            <a:r>
              <a:rPr lang="zh-CN" altLang="en-US" sz="1200" dirty="0"/>
              <a:t>欠均匀；</a:t>
            </a:r>
            <a:r>
              <a:rPr lang="en-US" altLang="zh-CN" sz="1200" dirty="0"/>
              <a:t>3.</a:t>
            </a:r>
            <a:r>
              <a:rPr lang="zh-CN" altLang="en-US" sz="1200" dirty="0"/>
              <a:t>不均匀）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6E633-E8F7-4C22-83C1-3BE397A5B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83" t="15579" r="264"/>
          <a:stretch/>
        </p:blipFill>
        <p:spPr>
          <a:xfrm>
            <a:off x="6688429" y="4748288"/>
            <a:ext cx="1883593" cy="2052503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B687B13-3E5B-4445-BD4B-A5E3DF08359E}"/>
              </a:ext>
            </a:extLst>
          </p:cNvPr>
          <p:cNvCxnSpPr/>
          <p:nvPr/>
        </p:nvCxnSpPr>
        <p:spPr>
          <a:xfrm>
            <a:off x="3493971" y="1934678"/>
            <a:ext cx="2983831" cy="308008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748283B-323C-4177-ACF0-3CE76CEA4819}"/>
              </a:ext>
            </a:extLst>
          </p:cNvPr>
          <p:cNvCxnSpPr>
            <a:cxnSpLocks/>
          </p:cNvCxnSpPr>
          <p:nvPr/>
        </p:nvCxnSpPr>
        <p:spPr>
          <a:xfrm flipV="1">
            <a:off x="7466572" y="5774539"/>
            <a:ext cx="1301549" cy="783924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F640589-0696-4B80-826F-AEECF47FACC5}"/>
              </a:ext>
            </a:extLst>
          </p:cNvPr>
          <p:cNvSpPr/>
          <p:nvPr/>
        </p:nvSpPr>
        <p:spPr>
          <a:xfrm>
            <a:off x="8768121" y="5106748"/>
            <a:ext cx="3097557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弹性主要内容：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b="1" dirty="0"/>
              <a:t>一、</a:t>
            </a:r>
            <a:r>
              <a:rPr lang="en-US" altLang="zh-CN" sz="1200" b="1" dirty="0"/>
              <a:t>Median</a:t>
            </a:r>
            <a:r>
              <a:rPr lang="zh-CN" altLang="en-US" sz="1200" b="1" dirty="0"/>
              <a:t>值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b="1" dirty="0"/>
              <a:t>二、对</a:t>
            </a:r>
            <a:r>
              <a:rPr lang="en-US" altLang="zh-CN" sz="1200" b="1" dirty="0"/>
              <a:t>ROI</a:t>
            </a:r>
            <a:r>
              <a:rPr lang="zh-CN" altLang="en-US" sz="1200" b="1" dirty="0"/>
              <a:t>进行“高通量超声影像组学特征”提取？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b="1" dirty="0"/>
              <a:t>三、</a:t>
            </a:r>
            <a:r>
              <a:rPr lang="en-US" altLang="zh-CN" sz="1200" b="1" dirty="0"/>
              <a:t>……</a:t>
            </a:r>
            <a:endParaRPr lang="en-US" altLang="zh-CN" sz="1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283A89-5B34-456F-9BF1-614BBD9DE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74"/>
          <a:stretch/>
        </p:blipFill>
        <p:spPr>
          <a:xfrm>
            <a:off x="170084" y="4279863"/>
            <a:ext cx="4050317" cy="251353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73EA5C-8C9F-479F-8922-2780CA62395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459673" y="5549972"/>
            <a:ext cx="1883592" cy="29382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F876509-6802-4C5D-8220-F2514AF6FABD}"/>
              </a:ext>
            </a:extLst>
          </p:cNvPr>
          <p:cNvSpPr/>
          <p:nvPr/>
        </p:nvSpPr>
        <p:spPr>
          <a:xfrm>
            <a:off x="4343265" y="4488143"/>
            <a:ext cx="1541019" cy="21236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多普勒血流主要内容：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b="1" dirty="0"/>
              <a:t>一、病变内血流</a:t>
            </a:r>
            <a:r>
              <a:rPr lang="zh-CN" altLang="en-US" sz="1200" dirty="0"/>
              <a:t>（</a:t>
            </a:r>
            <a:r>
              <a:rPr lang="en-US" altLang="zh-CN" sz="1200" dirty="0"/>
              <a:t>0.</a:t>
            </a:r>
            <a:r>
              <a:rPr lang="zh-CN" altLang="en-US" sz="1200" dirty="0"/>
              <a:t>无；</a:t>
            </a:r>
            <a:r>
              <a:rPr lang="en-US" altLang="zh-CN" sz="1200" dirty="0"/>
              <a:t>1.</a:t>
            </a:r>
            <a:r>
              <a:rPr lang="zh-CN" altLang="en-US" sz="1200" dirty="0"/>
              <a:t>少许；</a:t>
            </a:r>
            <a:r>
              <a:rPr lang="en-US" altLang="zh-CN" sz="1200" dirty="0"/>
              <a:t>2.</a:t>
            </a:r>
            <a:r>
              <a:rPr lang="zh-CN" altLang="en-US" sz="1200" dirty="0"/>
              <a:t>丰富）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b="1" dirty="0"/>
              <a:t>二、对</a:t>
            </a:r>
            <a:r>
              <a:rPr lang="en-US" altLang="zh-CN" sz="1200" b="1" dirty="0"/>
              <a:t>ROI</a:t>
            </a:r>
            <a:r>
              <a:rPr lang="zh-CN" altLang="en-US" sz="1200" b="1" dirty="0"/>
              <a:t>进行“高通量超声影像组学特征”提取？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b="1" dirty="0"/>
              <a:t>三、</a:t>
            </a:r>
            <a:r>
              <a:rPr lang="en-US" altLang="zh-CN" sz="1200" b="1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5642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293</Words>
  <Application>Microsoft Office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GMZY</dc:creator>
  <cp:lastModifiedBy>GMZY</cp:lastModifiedBy>
  <cp:revision>12</cp:revision>
  <dcterms:created xsi:type="dcterms:W3CDTF">2024-12-21T11:36:39Z</dcterms:created>
  <dcterms:modified xsi:type="dcterms:W3CDTF">2024-12-25T01:44:26Z</dcterms:modified>
</cp:coreProperties>
</file>