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1995" r:id="rId2"/>
    <p:sldId id="2043" r:id="rId3"/>
    <p:sldId id="2053" r:id="rId4"/>
    <p:sldId id="2071" r:id="rId5"/>
    <p:sldId id="2060" r:id="rId6"/>
    <p:sldId id="2074" r:id="rId7"/>
    <p:sldId id="2075" r:id="rId8"/>
    <p:sldId id="2077" r:id="rId9"/>
    <p:sldId id="2080" r:id="rId10"/>
    <p:sldId id="2081" r:id="rId11"/>
    <p:sldId id="2082" r:id="rId12"/>
    <p:sldId id="2063" r:id="rId13"/>
    <p:sldId id="2064" r:id="rId14"/>
    <p:sldId id="2065" r:id="rId15"/>
    <p:sldId id="2073" r:id="rId16"/>
    <p:sldId id="2069" r:id="rId17"/>
    <p:sldId id="2083" r:id="rId18"/>
    <p:sldId id="2067" r:id="rId19"/>
    <p:sldId id="607" r:id="rId20"/>
  </p:sldIdLst>
  <p:sldSz cx="11522075" cy="6480175"/>
  <p:notesSz cx="9866313" cy="6735763"/>
  <p:defaultTextStyle>
    <a:defPPr>
      <a:defRPr lang="zh-CN"/>
    </a:defPPr>
    <a:lvl1pPr marL="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1">
          <p15:clr>
            <a:srgbClr val="A4A3A4"/>
          </p15:clr>
        </p15:guide>
        <p15:guide id="2" pos="36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3" userDrawn="1">
          <p15:clr>
            <a:srgbClr val="A4A3A4"/>
          </p15:clr>
        </p15:guide>
        <p15:guide id="2" pos="310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E87"/>
    <a:srgbClr val="B9B9B9"/>
    <a:srgbClr val="28A993"/>
    <a:srgbClr val="8064A2"/>
    <a:srgbClr val="9E1E33"/>
    <a:srgbClr val="4F81BD"/>
    <a:srgbClr val="DF7874"/>
    <a:srgbClr val="548ED5"/>
    <a:srgbClr val="9D1D32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1" autoAdjust="0"/>
    <p:restoredTop sz="89267" autoAdjust="0"/>
  </p:normalViewPr>
  <p:slideViewPr>
    <p:cSldViewPr>
      <p:cViewPr varScale="1">
        <p:scale>
          <a:sx n="78" d="100"/>
          <a:sy n="78" d="100"/>
        </p:scale>
        <p:origin x="869" y="-538"/>
      </p:cViewPr>
      <p:guideLst>
        <p:guide orient="horz" pos="2081"/>
        <p:guide pos="3628"/>
      </p:guideLst>
    </p:cSldViewPr>
  </p:slideViewPr>
  <p:outlineViewPr>
    <p:cViewPr>
      <p:scale>
        <a:sx n="33" d="100"/>
        <a:sy n="33" d="100"/>
      </p:scale>
      <p:origin x="0" y="-1253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274" y="62"/>
      </p:cViewPr>
      <p:guideLst>
        <p:guide orient="horz" pos="2163"/>
        <p:guide pos="310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4276478" cy="338188"/>
          </a:xfrm>
          <a:prstGeom prst="rect">
            <a:avLst/>
          </a:prstGeom>
        </p:spPr>
        <p:txBody>
          <a:bodyPr vert="horz" lIns="90759" tIns="45380" rIns="90759" bIns="45380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87533" y="1"/>
            <a:ext cx="4276478" cy="338188"/>
          </a:xfrm>
          <a:prstGeom prst="rect">
            <a:avLst/>
          </a:prstGeom>
        </p:spPr>
        <p:txBody>
          <a:bodyPr vert="horz" lIns="90759" tIns="45380" rIns="90759" bIns="45380" rtlCol="0"/>
          <a:lstStyle>
            <a:lvl1pPr algn="r">
              <a:defRPr sz="1100"/>
            </a:lvl1pPr>
          </a:lstStyle>
          <a:p>
            <a:fld id="{C4531967-D358-4E9F-907A-F17D4A704FAB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397576"/>
            <a:ext cx="4276478" cy="338188"/>
          </a:xfrm>
          <a:prstGeom prst="rect">
            <a:avLst/>
          </a:prstGeom>
        </p:spPr>
        <p:txBody>
          <a:bodyPr vert="horz" lIns="90759" tIns="45380" rIns="90759" bIns="45380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87533" y="6397576"/>
            <a:ext cx="4276478" cy="338188"/>
          </a:xfrm>
          <a:prstGeom prst="rect">
            <a:avLst/>
          </a:prstGeom>
        </p:spPr>
        <p:txBody>
          <a:bodyPr vert="horz" lIns="90759" tIns="45380" rIns="90759" bIns="45380" rtlCol="0" anchor="b"/>
          <a:lstStyle>
            <a:lvl1pPr algn="r">
              <a:defRPr sz="1100"/>
            </a:lvl1pPr>
          </a:lstStyle>
          <a:p>
            <a:fld id="{964C17C3-D7F6-4C7E-9468-134A6D9D61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41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1" cy="336788"/>
          </a:xfrm>
          <a:prstGeom prst="rect">
            <a:avLst/>
          </a:prstGeom>
        </p:spPr>
        <p:txBody>
          <a:bodyPr vert="horz" lIns="90759" tIns="45380" rIns="90759" bIns="45380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88631" y="0"/>
            <a:ext cx="4275401" cy="336788"/>
          </a:xfrm>
          <a:prstGeom prst="rect">
            <a:avLst/>
          </a:prstGeom>
        </p:spPr>
        <p:txBody>
          <a:bodyPr vert="horz" lIns="90759" tIns="45380" rIns="90759" bIns="45380" rtlCol="0"/>
          <a:lstStyle>
            <a:lvl1pPr algn="r">
              <a:defRPr sz="1100"/>
            </a:lvl1pPr>
          </a:lstStyle>
          <a:p>
            <a:fld id="{72702D6A-CF35-4922-A19F-474CBF836932}" type="datetimeFigureOut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6413"/>
            <a:ext cx="4491037" cy="2525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59" tIns="45380" rIns="90759" bIns="4538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6632" y="3199489"/>
            <a:ext cx="7893050" cy="3031093"/>
          </a:xfrm>
          <a:prstGeom prst="rect">
            <a:avLst/>
          </a:prstGeom>
        </p:spPr>
        <p:txBody>
          <a:bodyPr vert="horz" lIns="90759" tIns="45380" rIns="90759" bIns="4538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5" y="6397807"/>
            <a:ext cx="4275401" cy="336788"/>
          </a:xfrm>
          <a:prstGeom prst="rect">
            <a:avLst/>
          </a:prstGeom>
        </p:spPr>
        <p:txBody>
          <a:bodyPr vert="horz" lIns="90759" tIns="45380" rIns="90759" bIns="45380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88631" y="6397807"/>
            <a:ext cx="4275401" cy="336788"/>
          </a:xfrm>
          <a:prstGeom prst="rect">
            <a:avLst/>
          </a:prstGeom>
        </p:spPr>
        <p:txBody>
          <a:bodyPr vert="horz" lIns="90759" tIns="45380" rIns="90759" bIns="45380" rtlCol="0" anchor="b"/>
          <a:lstStyle>
            <a:lvl1pPr algn="r">
              <a:defRPr sz="1100"/>
            </a:lvl1pPr>
          </a:lstStyle>
          <a:p>
            <a:fld id="{00BE3BAD-15B5-4674-826F-A2FA4BED5D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266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7594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5189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72847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30441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8036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456305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03225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608830" algn="l" defTabSz="115189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686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063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55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625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281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271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122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537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3870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13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00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45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128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680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691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711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165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BE3BAD-15B5-4674-826F-A2FA4BED5D1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28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4156" y="2013055"/>
            <a:ext cx="9793764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75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51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2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8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456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032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60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0AEAA-D666-471A-9560-3D36A183B7A3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2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>
              <a:defRPr lang="zh-CN" altLang="en-US" sz="40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0607459" y="6088199"/>
            <a:ext cx="520594" cy="32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512" smtClean="0">
                <a:solidFill>
                  <a:schemeClr val="accent3"/>
                </a:solidFill>
                <a:latin typeface="微软雅黑" panose="020B0503020204020204" pitchFamily="34" charset="-122"/>
              </a:rPr>
              <a:pPr algn="ctr" eaLnBrk="1" hangingPunct="1">
                <a:defRPr/>
              </a:pPr>
              <a:t>‹#›</a:t>
            </a:fld>
            <a:endParaRPr lang="zh-CN" altLang="en-US" sz="1512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pic>
        <p:nvPicPr>
          <p:cNvPr id="16" name="图片 15" descr="part素材.png">
            <a:extLst>
              <a:ext uri="{FF2B5EF4-FFF2-40B4-BE49-F238E27FC236}">
                <a16:creationId xmlns:a16="http://schemas.microsoft.com/office/drawing/2014/main" id="{B26C682D-E04E-4A79-B5A0-B53BD1FD941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418573" cy="1440160"/>
          </a:xfrm>
          <a:prstGeom prst="rect">
            <a:avLst/>
          </a:prstGeom>
        </p:spPr>
      </p:pic>
      <p:pic>
        <p:nvPicPr>
          <p:cNvPr id="21" name="Picture 1510">
            <a:extLst>
              <a:ext uri="{FF2B5EF4-FFF2-40B4-BE49-F238E27FC236}">
                <a16:creationId xmlns:a16="http://schemas.microsoft.com/office/drawing/2014/main" id="{FAC2684F-0151-4A5E-9625-1A32616CC78B}"/>
              </a:ext>
            </a:extLst>
          </p:cNvPr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5171286" flipH="1">
            <a:off x="-50674" y="5171834"/>
            <a:ext cx="1003002" cy="1602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34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FA460-F668-4835-892D-0E5A984A23BB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4"/>
          </a:xfrm>
        </p:spPr>
        <p:txBody>
          <a:bodyPr anchor="t"/>
          <a:lstStyle>
            <a:lvl1pPr algn="l">
              <a:defRPr sz="5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7"/>
          </a:xfrm>
        </p:spPr>
        <p:txBody>
          <a:bodyPr anchor="b"/>
          <a:lstStyle>
            <a:lvl1pPr marL="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1pPr>
            <a:lvl2pPr marL="5759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5189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3pPr>
            <a:lvl4pPr marL="172847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0441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8803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4563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0322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60883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E8FB8-4EF6-4463-BAE6-C6D390D7EC81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6104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57055" y="1134031"/>
            <a:ext cx="5088916" cy="3207086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5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F2760-3A3E-4876-A386-5EB75645B3D6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104" y="2055055"/>
            <a:ext cx="5090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5945" indent="0">
              <a:buNone/>
              <a:defRPr sz="2500" b="1"/>
            </a:lvl2pPr>
            <a:lvl3pPr marL="1151890" indent="0">
              <a:buNone/>
              <a:defRPr sz="2300" b="1"/>
            </a:lvl3pPr>
            <a:lvl4pPr marL="1728470" indent="0">
              <a:buNone/>
              <a:defRPr sz="2000" b="1"/>
            </a:lvl4pPr>
            <a:lvl5pPr marL="2304415" indent="0">
              <a:buNone/>
              <a:defRPr sz="2000" b="1"/>
            </a:lvl5pPr>
            <a:lvl6pPr marL="2880360" indent="0">
              <a:buNone/>
              <a:defRPr sz="2000" b="1"/>
            </a:lvl6pPr>
            <a:lvl7pPr marL="3456305" indent="0">
              <a:buNone/>
              <a:defRPr sz="2000" b="1"/>
            </a:lvl7pPr>
            <a:lvl8pPr marL="4032250" indent="0">
              <a:buNone/>
              <a:defRPr sz="2000" b="1"/>
            </a:lvl8pPr>
            <a:lvl9pPr marL="4608830" indent="0">
              <a:buNone/>
              <a:defRPr sz="20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056" y="2055055"/>
            <a:ext cx="5092917" cy="373360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C7F91-812D-4C50-BC4F-BE569430EC3C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F677C-685D-40AC-9EDB-B17330843728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9A6EF-8DF2-4BB3-A383-8C0749062A88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8407" y="4536122"/>
            <a:ext cx="6913245" cy="535516"/>
          </a:xfrm>
        </p:spPr>
        <p:txBody>
          <a:bodyPr anchor="b"/>
          <a:lstStyle>
            <a:lvl1pPr algn="l">
              <a:defRPr sz="2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8407" y="579015"/>
            <a:ext cx="6913245" cy="3888105"/>
          </a:xfrm>
        </p:spPr>
        <p:txBody>
          <a:bodyPr/>
          <a:lstStyle>
            <a:lvl1pPr marL="0" indent="0">
              <a:buNone/>
              <a:defRPr sz="4000"/>
            </a:lvl1pPr>
            <a:lvl2pPr marL="575945" indent="0">
              <a:buNone/>
              <a:defRPr sz="3500"/>
            </a:lvl2pPr>
            <a:lvl3pPr marL="1151890" indent="0">
              <a:buNone/>
              <a:defRPr sz="3000"/>
            </a:lvl3pPr>
            <a:lvl4pPr marL="1728470" indent="0">
              <a:buNone/>
              <a:defRPr sz="2500"/>
            </a:lvl4pPr>
            <a:lvl5pPr marL="2304415" indent="0">
              <a:buNone/>
              <a:defRPr sz="2500"/>
            </a:lvl5pPr>
            <a:lvl6pPr marL="2880360" indent="0">
              <a:buNone/>
              <a:defRPr sz="2500"/>
            </a:lvl6pPr>
            <a:lvl7pPr marL="3456305" indent="0">
              <a:buNone/>
              <a:defRPr sz="2500"/>
            </a:lvl7pPr>
            <a:lvl8pPr marL="4032250" indent="0">
              <a:buNone/>
              <a:defRPr sz="2500"/>
            </a:lvl8pPr>
            <a:lvl9pPr marL="4608830" indent="0">
              <a:buNone/>
              <a:defRPr sz="2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8407" y="5071637"/>
            <a:ext cx="6913245" cy="760521"/>
          </a:xfrm>
        </p:spPr>
        <p:txBody>
          <a:bodyPr/>
          <a:lstStyle>
            <a:lvl1pPr marL="0" indent="0">
              <a:buNone/>
              <a:defRPr sz="1800"/>
            </a:lvl1pPr>
            <a:lvl2pPr marL="575945" indent="0">
              <a:buNone/>
              <a:defRPr sz="1500"/>
            </a:lvl2pPr>
            <a:lvl3pPr marL="1151890" indent="0">
              <a:buNone/>
              <a:defRPr sz="1300"/>
            </a:lvl3pPr>
            <a:lvl4pPr marL="1728470" indent="0">
              <a:buNone/>
              <a:defRPr sz="1100"/>
            </a:lvl4pPr>
            <a:lvl5pPr marL="2304415" indent="0">
              <a:buNone/>
              <a:defRPr sz="1100"/>
            </a:lvl5pPr>
            <a:lvl6pPr marL="2880360" indent="0">
              <a:buNone/>
              <a:defRPr sz="1100"/>
            </a:lvl6pPr>
            <a:lvl7pPr marL="3456305" indent="0">
              <a:buNone/>
              <a:defRPr sz="1100"/>
            </a:lvl7pPr>
            <a:lvl8pPr marL="4032250" indent="0">
              <a:buNone/>
              <a:defRPr sz="1100"/>
            </a:lvl8pPr>
            <a:lvl9pPr marL="460883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665E-B87A-47D2-A69A-EFE7F7BE5748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6D996-57E0-4A20-8E97-7AA352A0501F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104" y="1512042"/>
            <a:ext cx="10369868" cy="4276616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44FFF-D241-4037-8463-8EC7FA8B6EE1}" type="datetime1">
              <a:rPr lang="zh-CN" altLang="en-US" smtClean="0"/>
              <a:t>2024/11/13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0970" y="3067006"/>
            <a:ext cx="3048000" cy="4871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146415" y="-932894"/>
            <a:ext cx="3693795" cy="5126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714" r:id="rId10"/>
  </p:sldLayoutIdLst>
  <p:transition spd="med">
    <p:fade/>
  </p:transition>
  <p:hf hdr="0" ftr="0" dt="0"/>
  <p:txStyles>
    <p:titleStyle>
      <a:lvl1pPr algn="ctr" defTabSz="1151890" rtl="0" eaLnBrk="1" latinLnBrk="0" hangingPunct="1"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00" indent="-43180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1pPr>
      <a:lvl2pPr marL="935990" indent="-360045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1612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»"/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16865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74459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896485" indent="-288290" algn="l" defTabSz="11518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594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5189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2847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0441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56305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3225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608830" algn="l" defTabSz="1151890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ohrium.dp.tech/apps/mmpolymer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87C3402-18BC-F941-A5AA-7E638F006497}"/>
              </a:ext>
            </a:extLst>
          </p:cNvPr>
          <p:cNvSpPr txBox="1"/>
          <p:nvPr/>
        </p:nvSpPr>
        <p:spPr>
          <a:xfrm>
            <a:off x="-8478" y="1151855"/>
            <a:ext cx="115390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MMPolymer: A Multimodal Multitask Pretraining Framework for Polymer Property Prediction</a:t>
            </a:r>
            <a:endParaRPr lang="en-US" altLang="zh-CN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D9DAC7-6A58-483E-B41D-F338A1FBBC29}"/>
              </a:ext>
            </a:extLst>
          </p:cNvPr>
          <p:cNvSpPr txBox="1"/>
          <p:nvPr/>
        </p:nvSpPr>
        <p:spPr>
          <a:xfrm>
            <a:off x="-8478" y="2592015"/>
            <a:ext cx="11539027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Fanmeng Wang</a:t>
            </a:r>
            <a:r>
              <a:rPr lang="en-US" altLang="zh-CN" sz="2400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Wentao Guo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Minjie Cheng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Shen Yuan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Hongteng Xu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Zhifeng Gao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>
              <a:spcBef>
                <a:spcPts val="600"/>
              </a:spcBef>
            </a:pP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Gaoling School of Artificial Intelligence, Renmin University of China</a:t>
            </a:r>
          </a:p>
          <a:p>
            <a:pPr algn="ctr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Chemistry, University of California, Davis</a:t>
            </a:r>
          </a:p>
          <a:p>
            <a:pPr algn="ctr">
              <a:spcBef>
                <a:spcPts val="600"/>
              </a:spcBef>
              <a:spcAft>
                <a:spcPts val="1800"/>
              </a:spcAft>
            </a:pPr>
            <a:r>
              <a:rPr lang="en-US" altLang="zh-CN" sz="2400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DP Technology</a:t>
            </a:r>
          </a:p>
          <a:p>
            <a:pPr algn="ctr">
              <a:spcBef>
                <a:spcPts val="600"/>
              </a:spcBef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October 22, 2024</a:t>
            </a:r>
          </a:p>
        </p:txBody>
      </p:sp>
      <p:pic>
        <p:nvPicPr>
          <p:cNvPr id="3" name="Picture 208" descr="C:\Users\Lydia\Desktop\教务处工作\20190209龙老师PPT\学校中英文标准组合LOGO下载\中英文标准组合(jpge格式）.jpg">
            <a:extLst>
              <a:ext uri="{FF2B5EF4-FFF2-40B4-BE49-F238E27FC236}">
                <a16:creationId xmlns:a16="http://schemas.microsoft.com/office/drawing/2014/main" id="{31A895B7-346A-458D-DA7C-A5E8686AF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7" y="5314691"/>
            <a:ext cx="3205683" cy="641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B809F42-DFB9-BDB5-3DC0-5D4ABDB0D7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213" y="5218108"/>
            <a:ext cx="3638326" cy="83029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83EF259-A850-6877-A86A-D63158F31A59}"/>
              </a:ext>
            </a:extLst>
          </p:cNvPr>
          <p:cNvSpPr txBox="1"/>
          <p:nvPr/>
        </p:nvSpPr>
        <p:spPr>
          <a:xfrm>
            <a:off x="2448669" y="40071"/>
            <a:ext cx="9289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>
                <a:solidFill>
                  <a:srgbClr val="0028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sz="2000" b="1">
                <a:solidFill>
                  <a:srgbClr val="0028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sz="2000" b="1" i="0">
                <a:solidFill>
                  <a:srgbClr val="0028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ACM International Conference on Information and Knowledge Management  </a:t>
            </a:r>
            <a:endParaRPr lang="en-US" altLang="zh-CN" sz="2000" b="0" i="0">
              <a:solidFill>
                <a:srgbClr val="8585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0" i="0">
                <a:solidFill>
                  <a:srgbClr val="0028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October 21-25, 2024</a:t>
            </a:r>
            <a:endParaRPr lang="en-US" altLang="zh-CN" sz="2000" b="0" i="0">
              <a:solidFill>
                <a:srgbClr val="8585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F7B20A-58EA-5B46-22D5-C52B6383C7C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" y="68661"/>
            <a:ext cx="2520000" cy="674940"/>
          </a:xfrm>
          <a:prstGeom prst="rect">
            <a:avLst/>
          </a:prstGeom>
        </p:spPr>
      </p:pic>
      <p:pic>
        <p:nvPicPr>
          <p:cNvPr id="1030" name="Picture 6" descr="加州大学戴维斯分校扩展字标">
            <a:extLst>
              <a:ext uri="{FF2B5EF4-FFF2-40B4-BE49-F238E27FC236}">
                <a16:creationId xmlns:a16="http://schemas.microsoft.com/office/drawing/2014/main" id="{20714CF8-CE29-2BD4-A197-FC750315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035" y="5310313"/>
            <a:ext cx="2520000" cy="64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7783034"/>
      </p:ext>
    </p:extLst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12447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Multimodal Multitask Pretraining Framework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 Approach: MMPolymer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10297542" cy="2908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3D Task</a:t>
            </a:r>
          </a:p>
          <a:p>
            <a:pPr marL="918845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is randomly introduced to atom coordinates of the given 3D conformation, thus generateing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corrupted 3D conformation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with noisy 3D atom coordinates. </a:t>
            </a:r>
          </a:p>
          <a:p>
            <a:pPr marL="918845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3D representation network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trained to recover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original 3D atom coordinates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from the corrupted 3D conformation.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C24337-6878-68B3-CEFD-E2758B4E1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605" y="4148026"/>
            <a:ext cx="4320000" cy="21981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6E9F2CB-DD29-F9B0-6054-C67D26744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890" y="4464223"/>
            <a:ext cx="5040000" cy="142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8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12447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Multimodal Multitask Pretraining Framework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 Approach: MMPolymer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10297542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Task </a:t>
            </a:r>
          </a:p>
          <a:p>
            <a:pPr marL="918845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During pretraining, we also employ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align 1D sequential representation learned by 1D representation network and 3D structural representation learned by 3D representation network.</a:t>
            </a:r>
          </a:p>
          <a:p>
            <a:pPr marL="918845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1D sequential representation and 3D structural representation of polymers are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aligned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into a shared space, thus enhancing the coherence and mutual informativeness of these multimodal representations.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B9D7D5-0A9D-8F96-9BFE-9AFC9049D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717" y="4680247"/>
            <a:ext cx="6120000" cy="8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2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5642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10369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DD47DB-C34A-B2C5-02CF-C137E181C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13" y="2279509"/>
            <a:ext cx="5148000" cy="361324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37243AE-2DDF-77AC-9D6F-7A9B90A4A7CD}"/>
              </a:ext>
            </a:extLst>
          </p:cNvPr>
          <p:cNvSpPr txBox="1"/>
          <p:nvPr/>
        </p:nvSpPr>
        <p:spPr>
          <a:xfrm>
            <a:off x="5192499" y="2737889"/>
            <a:ext cx="6337101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use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PI1M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dataset, which contains about one million unlabeled polymer data, to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our MMPolymer.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widely used open-source polymer property datasets (denoted as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Egc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Egb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Eea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Ei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Xc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EPS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Nc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Eat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respectively) are used as our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datasets.</a:t>
            </a:r>
          </a:p>
        </p:txBody>
      </p:sp>
    </p:spTree>
    <p:extLst>
      <p:ext uri="{BB962C8B-B14F-4D97-AF65-F5344CB8AC3E}">
        <p14:creationId xmlns:p14="http://schemas.microsoft.com/office/powerpoint/2010/main" val="1738886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5642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CDF2C2-3855-C071-F374-CB282AA6F92C}"/>
                  </a:ext>
                </a:extLst>
              </p:cNvPr>
              <p:cNvSpPr txBox="1"/>
              <p:nvPr/>
            </p:nvSpPr>
            <p:spPr>
              <a:xfrm>
                <a:off x="1224533" y="1727919"/>
                <a:ext cx="10441160" cy="425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Baselines</a:t>
                </a:r>
              </a:p>
              <a:p>
                <a:pPr marL="918845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Polymer pretraining methods: 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Including SML, PLM, polyBERT and Transpolymer</a:t>
                </a:r>
              </a:p>
              <a:p>
                <a:pPr marL="918845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Molecular pretraining methods: </a:t>
                </a:r>
              </a:p>
              <a:p>
                <a:pPr lvl="2">
                  <a:spcAft>
                    <a:spcPts val="600"/>
                  </a:spcAft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Including ChemBERTa, MolCLR, 3D Infomax and Uni-Mol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Evaluation Metrics</a:t>
                </a:r>
              </a:p>
              <a:p>
                <a:pPr marL="918845" lvl="1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property prediction tasks on the fine-tuning datasets are all </a:t>
                </a:r>
                <a:r>
                  <a:rPr lang="en-US" altLang="zh-CN" sz="2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 tasks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also choose 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root mean squared error (RMSE)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altLang="zh-CN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evaluation metrics in line with previous works, thus guaranteeing a comprehensive and fair assessment of the predictive performance.</a:t>
                </a: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3CDF2C2-3855-C071-F374-CB282AA6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533" y="1727919"/>
                <a:ext cx="10441160" cy="4255652"/>
              </a:xfrm>
              <a:prstGeom prst="rect">
                <a:avLst/>
              </a:prstGeom>
              <a:blipFill>
                <a:blip r:embed="rId3"/>
                <a:stretch>
                  <a:fillRect l="-817" t="-1144" r="-584" b="-2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34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5642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870381-8EAF-B9A8-8EDD-1EDC44064B43}"/>
              </a:ext>
            </a:extLst>
          </p:cNvPr>
          <p:cNvSpPr txBox="1"/>
          <p:nvPr/>
        </p:nvSpPr>
        <p:spPr>
          <a:xfrm>
            <a:off x="3456781" y="5837880"/>
            <a:ext cx="4464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performance !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A0F28C-8E20-CC04-C4E4-933FBBC1C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549" y="1642801"/>
            <a:ext cx="8150400" cy="420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4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5642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6751757-2996-F72C-1B44-114839DB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1039812"/>
            <a:ext cx="10582275" cy="9041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041768-4419-F3E4-65BE-B74D7F84B5F3}"/>
              </a:ext>
            </a:extLst>
          </p:cNvPr>
          <p:cNvSpPr txBox="1"/>
          <p:nvPr/>
        </p:nvSpPr>
        <p:spPr>
          <a:xfrm>
            <a:off x="1224533" y="1727919"/>
            <a:ext cx="103691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also explore the predictive capacity of our MMPolymer when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only utilizing single modality information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(either polymer 1D sequential information or 3D structural information) during fine-tuning.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1C80479-EB09-E956-883C-79DD9693E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2645" y="2947719"/>
            <a:ext cx="4320000" cy="34368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C86615F-C148-8ACF-DBAB-797A54E097D1}"/>
              </a:ext>
            </a:extLst>
          </p:cNvPr>
          <p:cNvSpPr txBox="1"/>
          <p:nvPr/>
        </p:nvSpPr>
        <p:spPr>
          <a:xfrm>
            <a:off x="7273205" y="4169069"/>
            <a:ext cx="2510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 adaptability !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26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Studies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AC9D3-82AF-87A3-C5F3-5DAF39121CD7}"/>
              </a:ext>
            </a:extLst>
          </p:cNvPr>
          <p:cNvSpPr txBox="1"/>
          <p:nvPr/>
        </p:nvSpPr>
        <p:spPr>
          <a:xfrm>
            <a:off x="2160637" y="4638001"/>
            <a:ext cx="68407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spcAft>
                <a:spcPts val="1200"/>
              </a:spcAft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our "Star Substitution" strategy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473718-6AD3-DDC6-731E-914BC5DE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533" y="1703050"/>
            <a:ext cx="9350550" cy="284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8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Experiments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52322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Studies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32AC9D3-82AF-87A3-C5F3-5DAF39121CD7}"/>
              </a:ext>
            </a:extLst>
          </p:cNvPr>
          <p:cNvSpPr txBox="1"/>
          <p:nvPr/>
        </p:nvSpPr>
        <p:spPr>
          <a:xfrm>
            <a:off x="360437" y="5833536"/>
            <a:ext cx="102975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Aft>
                <a:spcPts val="1200"/>
              </a:spcAft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effectiveness of our multimodal multitask pretraining paradigm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10B03B-F9EE-FC35-4CA3-788D5B87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735" y="1603911"/>
            <a:ext cx="8478000" cy="422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92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B20E18-2990-4D43-9789-658A70F0A1C9}"/>
              </a:ext>
            </a:extLst>
          </p:cNvPr>
          <p:cNvSpPr txBox="1"/>
          <p:nvPr/>
        </p:nvSpPr>
        <p:spPr>
          <a:xfrm>
            <a:off x="864493" y="1223863"/>
            <a:ext cx="10657582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this work, we present MMPolymer, a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multimodal multitask pretraining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framework, to predict polymer properties.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Through effectively combining polymer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1D sequential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3D structural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information, MMPolymer can fully capture diverse aspects of polymer data, creating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 promising model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for downstream polymer property prediction tasks.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extensive experiments consistently demonstrate that MMPolymer achieves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performance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 various polymer property prediction tasks, significantly outperforming existing polymer property prediction methods.</a:t>
            </a:r>
          </a:p>
          <a:p>
            <a:pPr marL="918845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D87C47-787D-40A0-E6FB-B648D3B47630}"/>
              </a:ext>
            </a:extLst>
          </p:cNvPr>
          <p:cNvSpPr txBox="1"/>
          <p:nvPr/>
        </p:nvSpPr>
        <p:spPr>
          <a:xfrm>
            <a:off x="5761037" y="5101848"/>
            <a:ext cx="476407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Aft>
                <a:spcPts val="600"/>
              </a:spcAft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Online Platform</a:t>
            </a:r>
          </a:p>
          <a:p>
            <a:pPr eaLnBrk="1" hangingPunct="1">
              <a:spcAft>
                <a:spcPts val="600"/>
              </a:spcAft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https://bohrium.dp.tech/apps/mmpolymer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5A7847-3031-9913-2AB6-31C1A4235D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598" y="4674028"/>
            <a:ext cx="2729331" cy="16585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2897E38-BFD2-3D33-41D3-40E38BB4A0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573" y="4963283"/>
            <a:ext cx="1080000" cy="108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403BCBA-9EE3-40CF-D078-39F9F17C7F9F}"/>
              </a:ext>
            </a:extLst>
          </p:cNvPr>
          <p:cNvSpPr txBox="1"/>
          <p:nvPr/>
        </p:nvSpPr>
        <p:spPr>
          <a:xfrm>
            <a:off x="1335318" y="5993984"/>
            <a:ext cx="157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Bohrium APP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8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1522075" cy="6480175"/>
          </a:xfrm>
          <a:prstGeom prst="rect">
            <a:avLst/>
          </a:prstGeom>
        </p:spPr>
      </p:pic>
      <p:sp>
        <p:nvSpPr>
          <p:cNvPr id="39" name="文本框 11"/>
          <p:cNvSpPr txBox="1">
            <a:spLocks noChangeArrowheads="1"/>
          </p:cNvSpPr>
          <p:nvPr/>
        </p:nvSpPr>
        <p:spPr bwMode="auto">
          <a:xfrm>
            <a:off x="-71611" y="2706287"/>
            <a:ext cx="11522075" cy="106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Thank</a:t>
            </a:r>
            <a:r>
              <a:rPr lang="zh-C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4800" b="1">
                <a:solidFill>
                  <a:srgbClr val="C00000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You &amp; QA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F2B24E13-C4E6-5949-A767-9F48F2763BD2}"/>
              </a:ext>
            </a:extLst>
          </p:cNvPr>
          <p:cNvSpPr>
            <a:spLocks/>
          </p:cNvSpPr>
          <p:nvPr/>
        </p:nvSpPr>
        <p:spPr bwMode="auto">
          <a:xfrm>
            <a:off x="61460" y="4796581"/>
            <a:ext cx="11449670" cy="1571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endParaRPr lang="en-US" altLang="zh-CN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Fanmeng Wang 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altLang="zh-CN" sz="1800" b="1" i="1" u="none" strike="noStrike" baseline="0">
                <a:latin typeface="Georgia-Bold"/>
              </a:rPr>
              <a:t>fanmengwang@ruc.edu.cn</a:t>
            </a:r>
            <a:endParaRPr lang="en-US" altLang="zh-CN" sz="20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Aft>
                <a:spcPts val="600"/>
              </a:spcAft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ACAC7-519F-90B5-FB9C-679AA4FF8E32}"/>
              </a:ext>
            </a:extLst>
          </p:cNvPr>
          <p:cNvSpPr txBox="1"/>
          <p:nvPr/>
        </p:nvSpPr>
        <p:spPr>
          <a:xfrm>
            <a:off x="2448669" y="40071"/>
            <a:ext cx="92890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0">
                <a:solidFill>
                  <a:srgbClr val="0028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33</a:t>
            </a:r>
            <a:r>
              <a:rPr lang="en-US" altLang="zh-CN" sz="2000" b="1">
                <a:solidFill>
                  <a:srgbClr val="00285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sz="2000" b="1" i="0">
                <a:solidFill>
                  <a:srgbClr val="0028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ACM International Conference on Information and Knowledge Management  </a:t>
            </a:r>
            <a:endParaRPr lang="en-US" altLang="zh-CN" sz="2000" b="0" i="0">
              <a:solidFill>
                <a:srgbClr val="8585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b="0" i="0">
                <a:solidFill>
                  <a:srgbClr val="0028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October 21-25, 2024</a:t>
            </a:r>
            <a:endParaRPr lang="en-US" altLang="zh-CN" sz="2000" b="0" i="0">
              <a:solidFill>
                <a:srgbClr val="85858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4710BB-6852-578B-3F31-401D222401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2" y="68661"/>
            <a:ext cx="2520000" cy="6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01205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4" y="1087385"/>
            <a:ext cx="9433048" cy="211545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Polymer</a:t>
            </a: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n"/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1015312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Polymers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high-molecular-weight compounds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by the covalent bonding of numerous identical or similar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monomers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the past few decades, they have played an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important role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many scientific fields, such as chemistry, material science, and drug design.</a:t>
            </a:r>
          </a:p>
          <a:p>
            <a:pPr marL="342900" indent="-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2400"/>
              </a:spcAft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243CD2-7267-C71C-98BB-59762662A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987" y="3456111"/>
            <a:ext cx="53721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75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4" y="1087385"/>
            <a:ext cx="9433048" cy="13121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Polymer Property Prediction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10297542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achieving accurate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polymer properties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has garnered more and more attention due to its significance:</a:t>
            </a:r>
          </a:p>
          <a:p>
            <a:pPr marL="918845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polymer properties like plasticity and conductivity helps guide the design and development of polymer-based materials. </a:t>
            </a:r>
          </a:p>
          <a:p>
            <a:pPr marL="918845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polymeric drug carriers’ bio-compatibility and release kinetics is essential for designing effective and safe drugs.</a:t>
            </a:r>
          </a:p>
          <a:p>
            <a:pPr marL="918845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However, existing prediction methods heavily rely on the information learned from polymer SMILES sequences (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P-SMILES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strings) while ignoring 3D structural information, leading to sub-optimal performance.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0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Background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4" y="1087385"/>
            <a:ext cx="9433048" cy="131215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MMPolymer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1036915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 properties of a polymer, such as plasticity, conductivity, bio-compatibility, and so on, are highly correlated with its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3D structure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propose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MMPolymer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multimodal multitask pretraining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incorporating polymer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1D sequential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3D structural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to encourage downstream polymer property prediction tasks.</a:t>
            </a: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97D0AD5-E674-FE1C-5BE9-A4EAA18A6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037" y="3816151"/>
            <a:ext cx="6840000" cy="23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 Approach: MMPolymer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253127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6000"/>
              </a:spcAft>
            </a:pP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10297542" cy="4693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first work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that incorporates 3D structural information into polymer property prediction.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Besides, considering the scarcity of polymer 3D data, we further introduce the "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 Substitution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" strategy to extract 3D structural information effectively.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 show that MMPolymer achieves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performance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downstream polymer property prediction tasks.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9C5A41C-4965-9DAB-D16E-88BA4F6CB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037" y="1634456"/>
            <a:ext cx="6768000" cy="22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1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 Approach: MMPolymer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12447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 Substitution Strategy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10297542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scarcity of polymer 3D data, we can only leverage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3D conformation of the corresponding repeating unit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 approximate the whole polymer 3D conformation.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we further introduce the "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 Substitution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" strategy to extract 3D structural information effectively.</a:t>
            </a:r>
          </a:p>
          <a:p>
            <a:pPr>
              <a:spcAft>
                <a:spcPts val="600"/>
              </a:spcAft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2AED73-EB8C-3709-56B9-0DFA3986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101" y="3753007"/>
            <a:ext cx="4644000" cy="230920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DD71A53-5FF6-7985-214B-BA340D2E16AA}"/>
              </a:ext>
            </a:extLst>
          </p:cNvPr>
          <p:cNvSpPr txBox="1"/>
          <p:nvPr/>
        </p:nvSpPr>
        <p:spPr>
          <a:xfrm>
            <a:off x="6690388" y="3960167"/>
            <a:ext cx="47525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 Substitution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"*" symbol in the P-SMILES string is replaced by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atom symbol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another "*" symbol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64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F2AED73-EB8C-3709-56B9-0DFA39868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904" y="1569949"/>
            <a:ext cx="4644000" cy="230920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 Approach: MMPolymer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12447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 Substitution Strategy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864493" y="3951163"/>
            <a:ext cx="10297542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 we use the RDKit tool to generate the 3D conformation based on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converted P-SMILES string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 this way, the generated 3D conformation can not only reflect 3D structural features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within repeating units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but also reflect 3D structural features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repeating units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thus contributing to extracting polymer 3D structural information effectively.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A500CDA-7809-5865-A40E-AE5729ADD2CC}"/>
              </a:ext>
            </a:extLst>
          </p:cNvPr>
          <p:cNvSpPr txBox="1"/>
          <p:nvPr/>
        </p:nvSpPr>
        <p:spPr>
          <a:xfrm>
            <a:off x="6182705" y="1939722"/>
            <a:ext cx="475252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Star Substitution</a:t>
            </a:r>
          </a:p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"*" symbol in the P-SMILES string is replaced by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atom symbol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of another "*" symbol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87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3528119"/>
            <a:ext cx="10369152" cy="2385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During pretraining, we firstly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mask the P-SMILES string randomly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add noise to the atom coordinates of corresponding 3D conformation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and pass them through the 1D and 3D representation networks, respectively.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 we learn our MMPolymer based on three pretraining tasks, including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1D Task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(predicting masked tokens), 3D Task (recovering clear 3D coordinates), and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Contrastive Learning Task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(aligning learned 1D and 3D representations):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 Approach: MMPolymer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56425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Multimodal Multitask Pretraining Framework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8ED58FB-0A15-EF04-5EC0-28D421818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037" y="1679006"/>
            <a:ext cx="5292000" cy="179701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FAD82CE0-DC7F-9E02-CBFC-76B8B8D97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28789" y="5832375"/>
            <a:ext cx="5626800" cy="62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626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32">
            <a:extLst>
              <a:ext uri="{FF2B5EF4-FFF2-40B4-BE49-F238E27FC236}">
                <a16:creationId xmlns:a16="http://schemas.microsoft.com/office/drawing/2014/main" id="{6DFC62CE-F4B4-4CAD-B39A-2BEB8D5DB2AD}"/>
              </a:ext>
            </a:extLst>
          </p:cNvPr>
          <p:cNvSpPr txBox="1"/>
          <p:nvPr/>
        </p:nvSpPr>
        <p:spPr>
          <a:xfrm>
            <a:off x="864493" y="1087385"/>
            <a:ext cx="10945216" cy="1244764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457200" indent="-457200"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  <a:buFont typeface="Wingdings" panose="05000000000000000000" pitchFamily="2" charset="2"/>
              <a:buChar char="n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Multimodal Multitask Pretraining Framework 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800"/>
              </a:spcAft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E088E4-005C-9158-6BA3-78EA8157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3" y="2347570"/>
            <a:ext cx="4320000" cy="266482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2E53F98-0038-44B3-A55B-32A0B8A6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964" y="277583"/>
            <a:ext cx="8860473" cy="731892"/>
          </a:xfrm>
        </p:spPr>
        <p:txBody>
          <a:bodyPr/>
          <a:lstStyle/>
          <a:p>
            <a:pPr defTabSz="1151890" eaLnBrk="1" hangingPunct="1"/>
            <a:r>
              <a:rPr lang="en-US" altLang="zh-CN">
                <a:ln w="0"/>
                <a:solidFill>
                  <a:srgbClr val="9D1D3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Our Approach: MMPolymer</a:t>
            </a:r>
            <a:endParaRPr lang="zh-CN" altLang="en-US" dirty="0">
              <a:ln w="0"/>
              <a:solidFill>
                <a:srgbClr val="9D1D3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3CDF2C2-3855-C071-F374-CB282AA6F92C}"/>
              </a:ext>
            </a:extLst>
          </p:cNvPr>
          <p:cNvSpPr txBox="1"/>
          <p:nvPr/>
        </p:nvSpPr>
        <p:spPr>
          <a:xfrm>
            <a:off x="1224533" y="1727919"/>
            <a:ext cx="10297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1D Task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F04D04-7CD2-D8D1-0DC5-69553193EEB9}"/>
              </a:ext>
            </a:extLst>
          </p:cNvPr>
          <p:cNvSpPr txBox="1"/>
          <p:nvPr/>
        </p:nvSpPr>
        <p:spPr>
          <a:xfrm>
            <a:off x="4494402" y="2082667"/>
            <a:ext cx="700639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typical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Masked Language Modeling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task in NLP.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Approximately 15% tokens in the polymer sequence are randomly masked. These tokens are subjected to three possiblere placement options: they may be replaced with a special token [MASK], a random token, or left unchanged.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1D representation network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is trained to recover the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original identity 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of these masked tokens based on the contextual information provided by the surrounding sequence.</a:t>
            </a:r>
          </a:p>
        </p:txBody>
      </p:sp>
      <p:pic>
        <p:nvPicPr>
          <p:cNvPr id="10" name="图形 9">
            <a:extLst>
              <a:ext uri="{FF2B5EF4-FFF2-40B4-BE49-F238E27FC236}">
                <a16:creationId xmlns:a16="http://schemas.microsoft.com/office/drawing/2014/main" id="{DE9B329E-F4A8-2794-0472-4CA857FCFB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904" y="5125859"/>
            <a:ext cx="4500000" cy="5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11375</TotalTime>
  <Words>1120</Words>
  <Application>Microsoft Office PowerPoint</Application>
  <PresentationFormat>自定义</PresentationFormat>
  <Paragraphs>133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Georgia-Bold</vt:lpstr>
      <vt:lpstr>等线</vt:lpstr>
      <vt:lpstr>微软雅黑</vt:lpstr>
      <vt:lpstr>Arial</vt:lpstr>
      <vt:lpstr>Calibri</vt:lpstr>
      <vt:lpstr>Cambria Math</vt:lpstr>
      <vt:lpstr>Times New Roman</vt:lpstr>
      <vt:lpstr>Wingdings</vt:lpstr>
      <vt:lpstr>Office 主题</vt:lpstr>
      <vt:lpstr>PowerPoint 演示文稿</vt:lpstr>
      <vt:lpstr>Background</vt:lpstr>
      <vt:lpstr>Background</vt:lpstr>
      <vt:lpstr>Background</vt:lpstr>
      <vt:lpstr>Our Approach: MMPolymer</vt:lpstr>
      <vt:lpstr>Our Approach: MMPolymer</vt:lpstr>
      <vt:lpstr>Our Approach: MMPolymer</vt:lpstr>
      <vt:lpstr>Our Approach: MMPolymer</vt:lpstr>
      <vt:lpstr>Our Approach: MMPolymer</vt:lpstr>
      <vt:lpstr>Our Approach: MMPolymer</vt:lpstr>
      <vt:lpstr>Our Approach: MMPolymer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</dc:title>
  <dc:creator>Mn</dc:creator>
  <cp:lastModifiedBy>n M</cp:lastModifiedBy>
  <cp:revision>2462</cp:revision>
  <cp:lastPrinted>2021-04-13T16:49:33Z</cp:lastPrinted>
  <dcterms:created xsi:type="dcterms:W3CDTF">2016-04-22T07:39:00Z</dcterms:created>
  <dcterms:modified xsi:type="dcterms:W3CDTF">2024-11-12T16:29:39Z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