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4" r:id="rId3"/>
    <p:sldId id="269" r:id="rId4"/>
    <p:sldId id="265" r:id="rId5"/>
    <p:sldId id="276" r:id="rId6"/>
    <p:sldId id="279" r:id="rId7"/>
    <p:sldId id="270" r:id="rId8"/>
    <p:sldId id="278" r:id="rId9"/>
    <p:sldId id="277" r:id="rId10"/>
    <p:sldId id="275" r:id="rId11"/>
    <p:sldId id="27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9951-E8B0-4197-9D91-61437BE720E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104F-8D6A-4DB5-92EB-BA0F0A255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50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7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6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80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4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75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71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8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6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9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5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4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C03920-9546-49FD-881D-D0709B351414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24E2A4-485A-430B-998A-AECBD3710B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深度</a:t>
            </a:r>
            <a:r>
              <a:rPr lang="zh-TW" altLang="en-US" sz="4400" dirty="0"/>
              <a:t>學習應用</a:t>
            </a:r>
            <a:r>
              <a:rPr lang="zh-TW" altLang="en-US" sz="4400" dirty="0" smtClean="0"/>
              <a:t>於股票預測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25033" y="4778478"/>
            <a:ext cx="4129548" cy="130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</a:rPr>
              <a:t>組員：</a:t>
            </a:r>
            <a:r>
              <a:rPr lang="en-US" altLang="zh-TW" sz="2800" dirty="0">
                <a:solidFill>
                  <a:schemeClr val="bg1"/>
                </a:solidFill>
              </a:rPr>
              <a:t>710736110</a:t>
            </a:r>
            <a:r>
              <a:rPr lang="zh-TW" altLang="en-US" sz="2800" dirty="0">
                <a:solidFill>
                  <a:schemeClr val="bg1"/>
                </a:solidFill>
              </a:rPr>
              <a:t> 夏鶴芸</a:t>
            </a:r>
          </a:p>
          <a:p>
            <a:pPr algn="r">
              <a:lnSpc>
                <a:spcPct val="150000"/>
              </a:lnSpc>
            </a:pPr>
            <a:r>
              <a:rPr lang="en-US" altLang="zh-TW" sz="2800" dirty="0" smtClean="0">
                <a:solidFill>
                  <a:schemeClr val="bg1"/>
                </a:solidFill>
              </a:rPr>
              <a:t>710836115 </a:t>
            </a:r>
            <a:r>
              <a:rPr lang="zh-TW" altLang="en-US" sz="2800" dirty="0" smtClean="0">
                <a:solidFill>
                  <a:schemeClr val="bg1"/>
                </a:solidFill>
              </a:rPr>
              <a:t>孫梵茗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更新資料集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1193" y="4812145"/>
            <a:ext cx="655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選擇的參數</a:t>
            </a:r>
            <a:r>
              <a:rPr lang="en-US" altLang="zh-TW" dirty="0" smtClean="0"/>
              <a:t>(</a:t>
            </a:r>
            <a:r>
              <a:rPr lang="zh-TW" altLang="en-US" dirty="0"/>
              <a:t>影響</a:t>
            </a:r>
            <a:r>
              <a:rPr lang="zh-TW" altLang="en-US" dirty="0" smtClean="0"/>
              <a:t>因子</a:t>
            </a:r>
            <a:r>
              <a:rPr lang="en-US" altLang="zh-TW" dirty="0" smtClean="0"/>
              <a:t>)</a:t>
            </a:r>
            <a:r>
              <a:rPr lang="zh-TW" altLang="en-US" dirty="0" smtClean="0"/>
              <a:t>加入歷史收盤價</a:t>
            </a:r>
            <a:r>
              <a:rPr lang="en-US" altLang="zh-TW" dirty="0" smtClean="0"/>
              <a:t>(close)</a:t>
            </a:r>
            <a:r>
              <a:rPr lang="zh-TW" altLang="en-US" dirty="0" smtClean="0"/>
              <a:t>、</a:t>
            </a:r>
            <a:r>
              <a:rPr lang="zh-TW" altLang="en-US" dirty="0"/>
              <a:t>美金對台幣</a:t>
            </a:r>
          </a:p>
          <a:p>
            <a:r>
              <a:rPr lang="zh-TW" altLang="en-US" dirty="0" smtClean="0"/>
              <a:t>、</a:t>
            </a:r>
            <a:r>
              <a:rPr lang="zh-TW" altLang="en-US" dirty="0"/>
              <a:t>台灣股價</a:t>
            </a:r>
            <a:r>
              <a:rPr lang="zh-TW" altLang="en-US" dirty="0" smtClean="0"/>
              <a:t>加權指數</a:t>
            </a:r>
            <a:r>
              <a:rPr lang="zh-TW" altLang="en-US" dirty="0"/>
              <a:t>等</a:t>
            </a:r>
            <a:r>
              <a:rPr lang="en-US" altLang="zh-TW" dirty="0" smtClean="0"/>
              <a:t>…</a:t>
            </a:r>
            <a:r>
              <a:rPr lang="zh-TW" altLang="en-US" dirty="0" smtClean="0"/>
              <a:t>作為特徵。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969726"/>
            <a:ext cx="6558516" cy="2744344"/>
          </a:xfrm>
        </p:spPr>
      </p:pic>
    </p:spTree>
    <p:extLst>
      <p:ext uri="{BB962C8B-B14F-4D97-AF65-F5344CB8AC3E}">
        <p14:creationId xmlns:p14="http://schemas.microsoft.com/office/powerpoint/2010/main" val="25490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1112293" y="0"/>
            <a:ext cx="11985009" cy="6858000"/>
            <a:chOff x="1112292" y="0"/>
            <a:chExt cx="11985009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3579932" y="1188226"/>
            <a:ext cx="6252143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微软雅黑" panose="020B0503020204020204" charset="-122"/>
                <a:ea typeface="微软雅黑 Light"/>
              </a:rPr>
              <a:t>THANK</a:t>
            </a:r>
          </a:p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微软雅黑" panose="020B0503020204020204" charset="-122"/>
                <a:ea typeface="微软雅黑 Light"/>
              </a:rPr>
              <a:t>YOU</a:t>
            </a:r>
          </a:p>
          <a:p>
            <a:pPr defTabSz="901073">
              <a:defRPr/>
            </a:pP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原始資料集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250891"/>
            <a:ext cx="7823898" cy="2367641"/>
          </a:xfrm>
        </p:spPr>
      </p:pic>
      <p:sp>
        <p:nvSpPr>
          <p:cNvPr id="8" name="文字方塊 7"/>
          <p:cNvSpPr txBox="1"/>
          <p:nvPr/>
        </p:nvSpPr>
        <p:spPr>
          <a:xfrm>
            <a:off x="581193" y="4812145"/>
            <a:ext cx="8802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因選擇的參數</a:t>
            </a:r>
            <a:r>
              <a:rPr lang="en-US" altLang="zh-TW" dirty="0" smtClean="0"/>
              <a:t>(</a:t>
            </a:r>
            <a:r>
              <a:rPr lang="zh-TW" altLang="en-US" dirty="0"/>
              <a:t>影響</a:t>
            </a:r>
            <a:r>
              <a:rPr lang="zh-TW" altLang="en-US" dirty="0" smtClean="0"/>
              <a:t>因子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都為歷史股價影響因子，若全部納入，會有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 效果，</a:t>
            </a:r>
            <a:endParaRPr lang="en-US" altLang="zh-TW" dirty="0" smtClean="0"/>
          </a:p>
          <a:p>
            <a:r>
              <a:rPr lang="zh-TW" altLang="en-US" dirty="0" smtClean="0"/>
              <a:t>故先只採納歷史收盤價</a:t>
            </a:r>
            <a:r>
              <a:rPr lang="en-US" altLang="zh-TW" dirty="0" smtClean="0"/>
              <a:t>(close)</a:t>
            </a:r>
            <a:r>
              <a:rPr lang="zh-TW" altLang="en-US" dirty="0" smtClean="0"/>
              <a:t>作為特徵。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2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參數選擇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1193" y="2177907"/>
            <a:ext cx="5393100" cy="29349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預測值 </a:t>
            </a:r>
            <a:r>
              <a:rPr lang="en-US" altLang="zh-TW" dirty="0"/>
              <a:t>2330.TW</a:t>
            </a:r>
            <a:r>
              <a:rPr lang="zh-TW" altLang="en-US" dirty="0"/>
              <a:t> 台積電</a:t>
            </a:r>
            <a:r>
              <a:rPr lang="zh-TW" altLang="en-US" dirty="0" smtClean="0"/>
              <a:t>股價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參數	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2330.TW</a:t>
            </a:r>
            <a:r>
              <a:rPr lang="zh-TW" altLang="en-US" dirty="0" smtClean="0"/>
              <a:t> 歷史股價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資料來源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Thomson </a:t>
            </a:r>
            <a:r>
              <a:rPr lang="en-US" altLang="zh-TW" dirty="0"/>
              <a:t>Reuters </a:t>
            </a:r>
            <a:r>
              <a:rPr lang="en-US" altLang="zh-TW" dirty="0" err="1" smtClean="0"/>
              <a:t>Eikon</a:t>
            </a:r>
            <a:r>
              <a:rPr lang="en-US" altLang="zh-TW" dirty="0" smtClean="0"/>
              <a:t>(CSV</a:t>
            </a:r>
            <a:r>
              <a:rPr lang="zh-TW" altLang="en-US" dirty="0" smtClean="0"/>
              <a:t>檔</a:t>
            </a:r>
            <a:r>
              <a:rPr lang="en-US" altLang="zh-TW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資料</a:t>
            </a:r>
            <a:r>
              <a:rPr lang="zh-TW" altLang="en-US" dirty="0"/>
              <a:t>長度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 smtClean="0"/>
              <a:t>2009/1-2018/12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共</a:t>
            </a:r>
            <a:r>
              <a:rPr lang="en-US" altLang="zh-TW" dirty="0"/>
              <a:t>10</a:t>
            </a:r>
            <a:r>
              <a:rPr lang="zh-TW" altLang="en-US" dirty="0"/>
              <a:t>年</a:t>
            </a:r>
            <a:r>
              <a:rPr lang="en-US" altLang="zh-TW" dirty="0"/>
              <a:t>(2434 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2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單向</a:t>
            </a:r>
            <a:r>
              <a:rPr lang="en-US" altLang="zh-TW" smtClean="0"/>
              <a:t>LSTM 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30786" y="4633029"/>
            <a:ext cx="3392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超參數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/>
              <a:t>num_layers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size_layer</a:t>
            </a:r>
            <a:r>
              <a:rPr lang="en-US" altLang="zh-TW" dirty="0"/>
              <a:t> = 128</a:t>
            </a:r>
          </a:p>
          <a:p>
            <a:r>
              <a:rPr lang="en-US" altLang="zh-TW" dirty="0"/>
              <a:t>timestamp = 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epoch = </a:t>
            </a:r>
            <a:r>
              <a:rPr lang="en-US" altLang="zh-TW" dirty="0" smtClean="0">
                <a:solidFill>
                  <a:srgbClr val="FF0000"/>
                </a:solidFill>
              </a:rPr>
              <a:t>500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Dropout_rate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dirty="0" smtClean="0">
                <a:solidFill>
                  <a:srgbClr val="FF0000"/>
                </a:solidFill>
              </a:rPr>
              <a:t>0.7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future_day</a:t>
            </a:r>
            <a:r>
              <a:rPr lang="en-US" altLang="zh-TW" dirty="0"/>
              <a:t> = 50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en-US" altLang="zh-TW" dirty="0" smtClean="0"/>
              <a:t>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86" y="2322425"/>
            <a:ext cx="3392633" cy="200473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7" y="2094489"/>
            <a:ext cx="6285662" cy="4019983"/>
          </a:xfrm>
        </p:spPr>
      </p:pic>
    </p:spTree>
    <p:extLst>
      <p:ext uri="{BB962C8B-B14F-4D97-AF65-F5344CB8AC3E}">
        <p14:creationId xmlns:p14="http://schemas.microsoft.com/office/powerpoint/2010/main" val="10504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單向</a:t>
            </a:r>
            <a:r>
              <a:rPr lang="en-US" altLang="zh-TW" dirty="0" smtClean="0"/>
              <a:t>LSTM 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082" y="2001806"/>
            <a:ext cx="6141654" cy="39757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30786" y="4633029"/>
            <a:ext cx="3392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超參數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num</a:t>
            </a:r>
            <a:r>
              <a:rPr lang="zh-TW" altLang="en-US" dirty="0"/>
              <a:t>_layers = 1</a:t>
            </a:r>
          </a:p>
          <a:p>
            <a:r>
              <a:rPr lang="zh-TW" altLang="en-US" dirty="0"/>
              <a:t>size_layer = 128</a:t>
            </a:r>
          </a:p>
          <a:p>
            <a:r>
              <a:rPr lang="zh-TW" altLang="en-US" dirty="0"/>
              <a:t>timestamp = 5</a:t>
            </a:r>
          </a:p>
          <a:p>
            <a:r>
              <a:rPr lang="zh-TW" altLang="en-US" dirty="0"/>
              <a:t>epoch = 100</a:t>
            </a:r>
          </a:p>
          <a:p>
            <a:r>
              <a:rPr lang="zh-TW" altLang="en-US" dirty="0"/>
              <a:t>dropout_rate = 0.5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future_day = </a:t>
            </a:r>
            <a:r>
              <a:rPr lang="zh-TW" altLang="en-US" dirty="0" smtClean="0">
                <a:solidFill>
                  <a:srgbClr val="FFC000"/>
                </a:solidFill>
              </a:rPr>
              <a:t>50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與走勢相符合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en-US" altLang="zh-TW" dirty="0" smtClean="0"/>
              <a:t>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786" y="2322425"/>
            <a:ext cx="3392633" cy="200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單向</a:t>
            </a:r>
            <a:r>
              <a:rPr lang="en-US" altLang="zh-TW" dirty="0" smtClean="0"/>
              <a:t>LSTM 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30786" y="4633029"/>
            <a:ext cx="3392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超參數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num</a:t>
            </a:r>
            <a:r>
              <a:rPr lang="zh-TW" altLang="en-US" dirty="0"/>
              <a:t>_layers = 1</a:t>
            </a:r>
          </a:p>
          <a:p>
            <a:r>
              <a:rPr lang="zh-TW" altLang="en-US" dirty="0"/>
              <a:t>size_layer = 128</a:t>
            </a:r>
          </a:p>
          <a:p>
            <a:r>
              <a:rPr lang="zh-TW" altLang="en-US" dirty="0"/>
              <a:t>timestamp = 5</a:t>
            </a:r>
          </a:p>
          <a:p>
            <a:r>
              <a:rPr lang="zh-TW" altLang="en-US" dirty="0"/>
              <a:t>epoch = 100</a:t>
            </a:r>
          </a:p>
          <a:p>
            <a:r>
              <a:rPr lang="zh-TW" altLang="en-US" dirty="0"/>
              <a:t>dropout_rate = 0.5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future_day = </a:t>
            </a:r>
            <a:r>
              <a:rPr lang="zh-TW" altLang="en-US" dirty="0" smtClean="0">
                <a:solidFill>
                  <a:srgbClr val="FFC000"/>
                </a:solidFill>
              </a:rPr>
              <a:t>5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與走勢不符合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en-US" altLang="zh-TW" dirty="0" smtClean="0"/>
              <a:t>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86" y="2322425"/>
            <a:ext cx="3392633" cy="200473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4" y="2076018"/>
            <a:ext cx="5960361" cy="3816782"/>
          </a:xfrm>
        </p:spPr>
      </p:pic>
    </p:spTree>
    <p:extLst>
      <p:ext uri="{BB962C8B-B14F-4D97-AF65-F5344CB8AC3E}">
        <p14:creationId xmlns:p14="http://schemas.microsoft.com/office/powerpoint/2010/main" val="33451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multihead</a:t>
            </a:r>
            <a:r>
              <a:rPr lang="en-US" altLang="zh-TW" dirty="0"/>
              <a:t>-attention</a:t>
            </a:r>
            <a:r>
              <a:rPr lang="zh-TW" altLang="en-US" dirty="0" smtClean="0"/>
              <a:t> 模型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75006" y="54959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timestamp = 5</a:t>
            </a:r>
          </a:p>
          <a:p>
            <a:r>
              <a:rPr lang="en-US" altLang="zh-TW" dirty="0"/>
              <a:t>epoch = 100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future_day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50(</a:t>
            </a:r>
            <a:r>
              <a:rPr lang="zh-TW" altLang="en-US" dirty="0" smtClean="0">
                <a:solidFill>
                  <a:srgbClr val="FF0000"/>
                </a:solidFill>
              </a:rPr>
              <a:t>預測時間過長，與走勢不符合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版面配置區 8"/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087073" cy="553373"/>
          </a:xfrm>
        </p:spPr>
        <p:txBody>
          <a:bodyPr/>
          <a:lstStyle/>
          <a:p>
            <a:r>
              <a:rPr lang="zh-TW" altLang="en-US" dirty="0" smtClean="0"/>
              <a:t>模型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6" y="1955945"/>
            <a:ext cx="6784514" cy="446332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48" y="2346879"/>
            <a:ext cx="2194055" cy="2971321"/>
          </a:xfrm>
          <a:prstGeom prst="rect">
            <a:avLst/>
          </a:prstGeom>
        </p:spPr>
      </p:pic>
      <p:sp>
        <p:nvSpPr>
          <p:cNvPr id="11" name="文字版面配置區 8"/>
          <p:cNvSpPr>
            <a:spLocks noGrp="1"/>
          </p:cNvSpPr>
          <p:nvPr>
            <p:ph type="body" sz="quarter" idx="3"/>
          </p:nvPr>
        </p:nvSpPr>
        <p:spPr>
          <a:xfrm>
            <a:off x="7104927" y="2220331"/>
            <a:ext cx="5087073" cy="553373"/>
          </a:xfrm>
        </p:spPr>
        <p:txBody>
          <a:bodyPr/>
          <a:lstStyle/>
          <a:p>
            <a:r>
              <a:rPr lang="zh-TW" altLang="en-US" dirty="0" smtClean="0"/>
              <a:t>模型</a:t>
            </a:r>
            <a:r>
              <a:rPr lang="en-US" altLang="zh-TW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73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multihead</a:t>
            </a:r>
            <a:r>
              <a:rPr lang="en-US" altLang="zh-TW" dirty="0"/>
              <a:t>-attention</a:t>
            </a:r>
            <a:r>
              <a:rPr lang="zh-TW" altLang="en-US" dirty="0" smtClean="0"/>
              <a:t> 模型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6782" y="54959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timestamp = 5</a:t>
            </a:r>
          </a:p>
          <a:p>
            <a:r>
              <a:rPr lang="en-US" altLang="zh-TW" dirty="0"/>
              <a:t>epoch = 100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future_day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5(</a:t>
            </a:r>
            <a:r>
              <a:rPr lang="zh-TW" altLang="en-US" dirty="0" smtClean="0">
                <a:solidFill>
                  <a:srgbClr val="FF0000"/>
                </a:solidFill>
              </a:rPr>
              <a:t>走勢預測正確</a:t>
            </a:r>
            <a:r>
              <a:rPr lang="en-US" altLang="zh-TW" dirty="0" smtClean="0">
                <a:solidFill>
                  <a:srgbClr val="FF0000"/>
                </a:solidFill>
              </a:rPr>
              <a:t>!)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48" y="2346879"/>
            <a:ext cx="2194055" cy="2971321"/>
          </a:xfrm>
          <a:prstGeom prst="rect">
            <a:avLst/>
          </a:prstGeom>
        </p:spPr>
      </p:pic>
      <p:sp>
        <p:nvSpPr>
          <p:cNvPr id="11" name="文字版面配置區 8"/>
          <p:cNvSpPr>
            <a:spLocks noGrp="1"/>
          </p:cNvSpPr>
          <p:nvPr>
            <p:ph type="body" sz="quarter" idx="3"/>
          </p:nvPr>
        </p:nvSpPr>
        <p:spPr>
          <a:xfrm>
            <a:off x="7104927" y="2220331"/>
            <a:ext cx="5087073" cy="553373"/>
          </a:xfrm>
        </p:spPr>
        <p:txBody>
          <a:bodyPr/>
          <a:lstStyle/>
          <a:p>
            <a:r>
              <a:rPr lang="zh-TW" altLang="en-US" dirty="0" smtClean="0"/>
              <a:t>模型</a:t>
            </a:r>
            <a:r>
              <a:rPr lang="en-US" altLang="zh-TW" dirty="0" smtClean="0"/>
              <a:t>: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0" y="2011175"/>
            <a:ext cx="7009713" cy="4488747"/>
          </a:xfrm>
        </p:spPr>
      </p:pic>
    </p:spTree>
    <p:extLst>
      <p:ext uri="{BB962C8B-B14F-4D97-AF65-F5344CB8AC3E}">
        <p14:creationId xmlns:p14="http://schemas.microsoft.com/office/powerpoint/2010/main" val="18551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參數選擇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1193" y="2177907"/>
            <a:ext cx="5393100" cy="2934999"/>
          </a:xfrm>
        </p:spPr>
        <p:txBody>
          <a:bodyPr/>
          <a:lstStyle/>
          <a:p>
            <a:r>
              <a:rPr lang="zh-TW" altLang="en-US" dirty="0"/>
              <a:t>預測值 </a:t>
            </a:r>
            <a:r>
              <a:rPr lang="en-US" altLang="zh-TW" dirty="0"/>
              <a:t>2330.TW</a:t>
            </a:r>
            <a:r>
              <a:rPr lang="zh-TW" altLang="en-US" dirty="0"/>
              <a:t> 台積電</a:t>
            </a:r>
            <a:r>
              <a:rPr lang="zh-TW" altLang="en-US" dirty="0" smtClean="0"/>
              <a:t>股價</a:t>
            </a:r>
            <a:endParaRPr lang="en-US" altLang="zh-TW" dirty="0" smtClean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影響因子</a:t>
            </a:r>
            <a:r>
              <a:rPr lang="en-US" altLang="zh-TW" dirty="0" smtClean="0"/>
              <a:t>)</a:t>
            </a:r>
            <a:r>
              <a:rPr lang="zh-TW" altLang="en-US" dirty="0"/>
              <a:t>	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TWD</a:t>
            </a:r>
            <a:r>
              <a:rPr lang="en-US" altLang="zh-TW" dirty="0"/>
              <a:t>	</a:t>
            </a:r>
            <a:r>
              <a:rPr lang="zh-TW" altLang="en-US" dirty="0"/>
              <a:t>美金對台幣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	TAIEX</a:t>
            </a:r>
            <a:r>
              <a:rPr lang="en-US" altLang="zh-TW" dirty="0"/>
              <a:t>	</a:t>
            </a:r>
            <a:r>
              <a:rPr lang="zh-TW" altLang="en-US" dirty="0"/>
              <a:t>台灣股價</a:t>
            </a:r>
            <a:r>
              <a:rPr lang="zh-TW" altLang="en-US" dirty="0" smtClean="0"/>
              <a:t>加權指數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SOX	</a:t>
            </a:r>
            <a:r>
              <a:rPr lang="en-US" altLang="zh-TW" dirty="0"/>
              <a:t>	</a:t>
            </a:r>
            <a:r>
              <a:rPr lang="zh-TW" altLang="en-US" dirty="0" smtClean="0"/>
              <a:t>美</a:t>
            </a:r>
            <a:r>
              <a:rPr lang="zh-TW" altLang="en-US" dirty="0"/>
              <a:t>國</a:t>
            </a:r>
            <a:r>
              <a:rPr lang="zh-TW" altLang="en-US" dirty="0" smtClean="0"/>
              <a:t>費城</a:t>
            </a:r>
            <a:r>
              <a:rPr lang="zh-TW" altLang="en-US" dirty="0"/>
              <a:t>半導體</a:t>
            </a:r>
            <a:r>
              <a:rPr lang="zh-TW" altLang="en-US" dirty="0" smtClean="0"/>
              <a:t>指數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TAIBOR</a:t>
            </a:r>
            <a:r>
              <a:rPr lang="en-US" altLang="zh-TW" dirty="0"/>
              <a:t>	3</a:t>
            </a:r>
            <a:r>
              <a:rPr lang="zh-TW" altLang="en-US" dirty="0"/>
              <a:t>個月台幣拆款利率</a:t>
            </a:r>
          </a:p>
          <a:p>
            <a:pPr marL="0" indent="0">
              <a:buNone/>
            </a:pPr>
            <a:r>
              <a:rPr lang="en-US" altLang="zh-TW" dirty="0" smtClean="0"/>
              <a:t>	DIJA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/>
              <a:t>美國道</a:t>
            </a:r>
            <a:r>
              <a:rPr lang="zh-TW" altLang="en-US" dirty="0"/>
              <a:t>瓊工業指數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7907"/>
            <a:ext cx="4932217" cy="29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紅利</Template>
  <TotalTime>939</TotalTime>
  <Words>258</Words>
  <Application>Microsoft Office PowerPoint</Application>
  <PresentationFormat>寬螢幕</PresentationFormat>
  <Paragraphs>68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等线</vt:lpstr>
      <vt:lpstr>微软雅黑</vt:lpstr>
      <vt:lpstr>华文中宋</vt:lpstr>
      <vt:lpstr>微软雅黑 Light</vt:lpstr>
      <vt:lpstr>微軟正黑體</vt:lpstr>
      <vt:lpstr>新細明體</vt:lpstr>
      <vt:lpstr>Calibri</vt:lpstr>
      <vt:lpstr>Gill Sans MT</vt:lpstr>
      <vt:lpstr>Wingdings</vt:lpstr>
      <vt:lpstr>Wingdings 2</vt:lpstr>
      <vt:lpstr>紅利</vt:lpstr>
      <vt:lpstr>深度學習應用於股票預測</vt:lpstr>
      <vt:lpstr>原始資料集</vt:lpstr>
      <vt:lpstr>參數選擇</vt:lpstr>
      <vt:lpstr>單向LSTM 模型</vt:lpstr>
      <vt:lpstr>單向LSTM 模型</vt:lpstr>
      <vt:lpstr>單向LSTM 模型</vt:lpstr>
      <vt:lpstr>multihead-attention 模型</vt:lpstr>
      <vt:lpstr>multihead-attention 模型</vt:lpstr>
      <vt:lpstr>參數選擇</vt:lpstr>
      <vt:lpstr>更新資料集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中文錯字識別計畫</dc:title>
  <dc:creator>user</dc:creator>
  <cp:lastModifiedBy>fanming.sun@outlook.com</cp:lastModifiedBy>
  <cp:revision>75</cp:revision>
  <dcterms:created xsi:type="dcterms:W3CDTF">2018-12-17T07:49:04Z</dcterms:created>
  <dcterms:modified xsi:type="dcterms:W3CDTF">2019-06-19T08:36:42Z</dcterms:modified>
</cp:coreProperties>
</file>