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13"/>
  </p:notesMasterIdLst>
  <p:sldIdLst>
    <p:sldId id="256" r:id="rId2"/>
    <p:sldId id="262" r:id="rId3"/>
    <p:sldId id="257" r:id="rId4"/>
    <p:sldId id="259" r:id="rId5"/>
    <p:sldId id="260" r:id="rId6"/>
    <p:sldId id="261" r:id="rId7"/>
    <p:sldId id="263" r:id="rId8"/>
    <p:sldId id="265" r:id="rId9"/>
    <p:sldId id="266" r:id="rId10"/>
    <p:sldId id="264" r:id="rId11"/>
    <p:sldId id="258" r:id="rId1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1" autoAdjust="0"/>
    <p:restoredTop sz="62803" autoAdjust="0"/>
  </p:normalViewPr>
  <p:slideViewPr>
    <p:cSldViewPr snapToGrid="0">
      <p:cViewPr varScale="1">
        <p:scale>
          <a:sx n="30" d="100"/>
          <a:sy n="30" d="100"/>
        </p:scale>
        <p:origin x="11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80DD8E-FC75-46EB-882F-C6AF56540141}" type="datetimeFigureOut">
              <a:rPr lang="hu-HU" smtClean="0"/>
              <a:t>2021. 04. 29.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07DF70-D269-4684-95C5-8E88E5BD99E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9258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A </a:t>
            </a:r>
            <a:r>
              <a:rPr lang="hu-HU" dirty="0" err="1"/>
              <a:t>Django</a:t>
            </a:r>
            <a:r>
              <a:rPr lang="hu-HU" dirty="0"/>
              <a:t>-t 2003 őszén hozták létre, amikor a Lawrence Journal-World újság webprogramozói, Adrian </a:t>
            </a:r>
            <a:r>
              <a:rPr lang="hu-HU" dirty="0" err="1"/>
              <a:t>Holovaty</a:t>
            </a:r>
            <a:r>
              <a:rPr lang="hu-HU" dirty="0"/>
              <a:t> és Simon </a:t>
            </a:r>
            <a:r>
              <a:rPr lang="hu-HU" dirty="0" err="1"/>
              <a:t>Willison</a:t>
            </a:r>
            <a:r>
              <a:rPr lang="hu-HU" dirty="0"/>
              <a:t> elkezdték használni a Pythont alkalmazások készítéséhez. Jacob Kaplan-</a:t>
            </a:r>
            <a:r>
              <a:rPr lang="hu-HU" dirty="0" err="1"/>
              <a:t>Mossot</a:t>
            </a:r>
            <a:r>
              <a:rPr lang="hu-HU" dirty="0"/>
              <a:t> </a:t>
            </a:r>
            <a:r>
              <a:rPr lang="hu-HU" dirty="0" err="1"/>
              <a:t>Django</a:t>
            </a:r>
            <a:r>
              <a:rPr lang="hu-HU" dirty="0"/>
              <a:t> fejlődésének korai szakaszában, nem sokkal Simon </a:t>
            </a:r>
            <a:r>
              <a:rPr lang="hu-HU" dirty="0" err="1"/>
              <a:t>Willison</a:t>
            </a:r>
            <a:r>
              <a:rPr lang="hu-HU" dirty="0"/>
              <a:t> szakmai gyakorlatának vége előtt vették fel. BSD licenc alapján 2005 júliusában nyilvánosan megjelent. A keretrendszert </a:t>
            </a:r>
            <a:r>
              <a:rPr lang="hu-HU" dirty="0" err="1"/>
              <a:t>Django</a:t>
            </a:r>
            <a:r>
              <a:rPr lang="hu-HU" dirty="0"/>
              <a:t> </a:t>
            </a:r>
            <a:r>
              <a:rPr lang="hu-HU" dirty="0" err="1"/>
              <a:t>Reinhardt</a:t>
            </a:r>
            <a:r>
              <a:rPr lang="hu-HU" dirty="0"/>
              <a:t> gitárosról nevezték </a:t>
            </a:r>
            <a:r>
              <a:rPr lang="hu-HU" dirty="0" err="1"/>
              <a:t>el.Adrian</a:t>
            </a:r>
            <a:r>
              <a:rPr lang="hu-HU" dirty="0"/>
              <a:t> </a:t>
            </a:r>
            <a:r>
              <a:rPr lang="hu-HU" dirty="0" err="1"/>
              <a:t>Holovaty</a:t>
            </a:r>
            <a:r>
              <a:rPr lang="hu-HU" dirty="0"/>
              <a:t> roma jazz gitáros és </a:t>
            </a:r>
            <a:r>
              <a:rPr lang="hu-HU" dirty="0" err="1"/>
              <a:t>Django</a:t>
            </a:r>
            <a:r>
              <a:rPr lang="hu-HU" dirty="0"/>
              <a:t> </a:t>
            </a:r>
            <a:r>
              <a:rPr lang="hu-HU" dirty="0" err="1"/>
              <a:t>Reinhardt</a:t>
            </a:r>
            <a:r>
              <a:rPr lang="hu-HU" dirty="0"/>
              <a:t> nagy rajongója.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>
                <a:effectLst/>
              </a:rPr>
              <a:t>Hivatalos megjelenés :</a:t>
            </a:r>
            <a:r>
              <a:rPr lang="en-US" dirty="0">
                <a:effectLst/>
              </a:rPr>
              <a:t>21 July 2005; </a:t>
            </a:r>
            <a:endParaRPr lang="hu-HU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b="0" i="0" dirty="0">
              <a:solidFill>
                <a:srgbClr val="BDC1C6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a modell-sablon-nézetek építészeti mintát követi. </a:t>
            </a:r>
            <a:endParaRPr lang="hu-HU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07DF70-D269-4684-95C5-8E88E5BD99E5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55553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07DF70-D269-4684-95C5-8E88E5BD99E5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579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b="1" dirty="0"/>
              <a:t>külső </a:t>
            </a:r>
            <a:r>
              <a:rPr lang="hu-HU" b="1" dirty="0" err="1"/>
              <a:t>mysite</a:t>
            </a:r>
            <a:r>
              <a:rPr lang="hu-HU" b="1" dirty="0"/>
              <a:t> / </a:t>
            </a:r>
            <a:r>
              <a:rPr lang="hu-HU" b="1" dirty="0" err="1"/>
              <a:t>root</a:t>
            </a:r>
            <a:r>
              <a:rPr lang="hu-HU" b="1" dirty="0"/>
              <a:t> </a:t>
            </a:r>
            <a:r>
              <a:rPr lang="hu-HU" dirty="0"/>
              <a:t>könyvtár a projekt tárolója. A neve nem számít Django számára át lehet nevezni bármire, ami csak tetszik.</a:t>
            </a:r>
          </a:p>
          <a:p>
            <a:r>
              <a:rPr lang="hu-HU" dirty="0"/>
              <a:t>manag.py: Parancssori segédprogram, amely lehetővé teszi a Django-projekttel való különféle kapcsolattartást. </a:t>
            </a:r>
          </a:p>
          <a:p>
            <a:r>
              <a:rPr lang="hu-HU" dirty="0"/>
              <a:t>A </a:t>
            </a:r>
            <a:r>
              <a:rPr lang="hu-HU" b="1" dirty="0"/>
              <a:t>belső </a:t>
            </a:r>
            <a:r>
              <a:rPr lang="hu-HU" b="1" dirty="0" err="1"/>
              <a:t>mysite</a:t>
            </a:r>
            <a:r>
              <a:rPr lang="hu-HU" b="1" dirty="0"/>
              <a:t> / </a:t>
            </a:r>
            <a:r>
              <a:rPr lang="hu-HU" dirty="0"/>
              <a:t>könyvtár a projekt Python tényleges csomagja. A neve a Python csomag neve, amelyet a benne lévő bármi importálásához kell használni (pl. </a:t>
            </a:r>
            <a:r>
              <a:rPr lang="hu-HU" dirty="0" err="1"/>
              <a:t>Mysite.urls</a:t>
            </a:r>
            <a:r>
              <a:rPr lang="hu-HU" dirty="0"/>
              <a:t>).</a:t>
            </a:r>
          </a:p>
          <a:p>
            <a:r>
              <a:rPr lang="hu-HU" b="1" dirty="0" err="1"/>
              <a:t>mysite</a:t>
            </a:r>
            <a:r>
              <a:rPr lang="hu-HU" b="1" dirty="0"/>
              <a:t> / __ init__.py</a:t>
            </a:r>
            <a:r>
              <a:rPr lang="hu-HU" dirty="0"/>
              <a:t>: Egy üres fájl, amely megmondja a Pythonnak, hogy ezt a könyvtárat Python csomagnak kell tekinteni.</a:t>
            </a:r>
          </a:p>
          <a:p>
            <a:r>
              <a:rPr lang="hu-HU" b="1" dirty="0" err="1"/>
              <a:t>mysite</a:t>
            </a:r>
            <a:r>
              <a:rPr lang="hu-HU" b="1" dirty="0"/>
              <a:t> / settings.py: </a:t>
            </a:r>
            <a:r>
              <a:rPr lang="hu-HU" dirty="0"/>
              <a:t>A Django projekt beállításai / konfigurációja. A Django beállításai mindent elmondanak a beállítások működéséről.</a:t>
            </a:r>
          </a:p>
          <a:p>
            <a:r>
              <a:rPr lang="hu-HU" b="1" dirty="0" err="1"/>
              <a:t>mysite</a:t>
            </a:r>
            <a:r>
              <a:rPr lang="hu-HU" b="1" dirty="0"/>
              <a:t> / urls.py: </a:t>
            </a:r>
            <a:r>
              <a:rPr lang="hu-HU" dirty="0"/>
              <a:t>A Django projekt URL-deklarációi; a Django által üzemeltetett webhely „tartalomjegyzéke”.</a:t>
            </a:r>
          </a:p>
          <a:p>
            <a:r>
              <a:rPr lang="hu-HU" b="1" dirty="0" err="1"/>
              <a:t>mysite</a:t>
            </a:r>
            <a:r>
              <a:rPr lang="hu-HU" b="1" dirty="0"/>
              <a:t> / asgi.py</a:t>
            </a:r>
            <a:r>
              <a:rPr lang="hu-HU" dirty="0"/>
              <a:t>: Belépés az ASGI-kompatibilis webszerverekhez a projekt kiszolgálásához.</a:t>
            </a:r>
          </a:p>
          <a:p>
            <a:r>
              <a:rPr lang="hu-HU" b="1" dirty="0" err="1"/>
              <a:t>mysite</a:t>
            </a:r>
            <a:r>
              <a:rPr lang="hu-HU" b="1" dirty="0"/>
              <a:t> / wsgi.py: </a:t>
            </a:r>
            <a:r>
              <a:rPr lang="hu-HU" dirty="0"/>
              <a:t>WSGI-kompatibilis webszerverek belépési pontja a projekt kiszolgálására. </a:t>
            </a:r>
          </a:p>
          <a:p>
            <a:endParaRPr lang="hu-H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Alapértelmezés szerint a </a:t>
            </a:r>
            <a:r>
              <a:rPr lang="hu-HU" dirty="0" err="1"/>
              <a:t>runserver</a:t>
            </a:r>
            <a:r>
              <a:rPr lang="hu-HU" dirty="0"/>
              <a:t> parancs a belső IP-n a 8000-es </a:t>
            </a:r>
            <a:r>
              <a:rPr lang="hu-HU" dirty="0" err="1"/>
              <a:t>porton</a:t>
            </a:r>
            <a:r>
              <a:rPr lang="hu-HU" dirty="0"/>
              <a:t> indítja el a fejlesztői kiszolgálót 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07DF70-D269-4684-95C5-8E88E5BD99E5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31679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  <a:p>
            <a:endParaRPr lang="hu-HU" dirty="0"/>
          </a:p>
          <a:p>
            <a:r>
              <a:rPr lang="hu-HU" dirty="0"/>
              <a:t>Mi a különbség a projekt és az alkalmazás között? Az alkalmazás egy webalkalmazás, amely tesz valamit - például webnapló-rendszert, nyilvános nyilvántartások adatbázisát vagy egy kis közvélemény-kutatási alkalmazást. A projekt egy konfiguráció és alkalmazások gyűjteménye egy adott webhelyhez. Egy projekt több alkalmazást is tartalmazhat. Egy alkalmazás több projektben is lehet.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07DF70-D269-4684-95C5-8E88E5BD99E5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21896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teszteknek és tesztelési megközelítéseknek számos típusa, szintje és osztályozása létezik. A legfontosabb automatizált tesztek a következők:</a:t>
            </a:r>
          </a:p>
          <a:p>
            <a:endParaRPr lang="hu-HU" dirty="0"/>
          </a:p>
          <a:p>
            <a:r>
              <a:rPr lang="hu-HU" dirty="0"/>
              <a:t>Unit test A programot felépítő egységek tesztelése</a:t>
            </a:r>
          </a:p>
          <a:p>
            <a:r>
              <a:rPr lang="hu-HU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A unit-tesztelést minden fejlett programozási környezet (</a:t>
            </a:r>
            <a:r>
              <a:rPr lang="hu-HU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integrated</a:t>
            </a:r>
            <a:r>
              <a:rPr lang="hu-HU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hu-HU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development</a:t>
            </a:r>
            <a:r>
              <a:rPr lang="hu-HU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hu-HU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environment</a:t>
            </a:r>
            <a:r>
              <a:rPr lang="hu-HU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, IDE) támogatja, azaz egyszerű ilyen teszteket írni. A jelentőségüket az adja, hogy a futtatásukat is támogatják, így egy változtatás után csak lefuttatjuk az összes unit-tesztet, ezzel biztosítjuk magunkat, hogy a változás nem okozott hibát. Ezt nevezzük regressziós tesztnek.</a:t>
            </a:r>
          </a:p>
          <a:p>
            <a:endParaRPr lang="hu-HU" dirty="0"/>
          </a:p>
          <a:p>
            <a:r>
              <a:rPr lang="hu-HU" dirty="0"/>
              <a:t>Regressziós tesztek</a:t>
            </a:r>
          </a:p>
          <a:p>
            <a:r>
              <a:rPr lang="hu-H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Regressziós hiba, ha egy korábban működő szoftverfunkció hibásan vagy egyáltalán nem működik. Regressziós hibák tipikusan javítások nem várt következményeként jelentkeznek</a:t>
            </a:r>
          </a:p>
          <a:p>
            <a:endParaRPr lang="hu-HU" dirty="0"/>
          </a:p>
          <a:p>
            <a:r>
              <a:rPr lang="hu-HU" dirty="0"/>
              <a:t>Integrációs tesztek</a:t>
            </a:r>
          </a:p>
          <a:p>
            <a:r>
              <a:rPr lang="hu-HU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Az integrációs teszt az összeillesztés során keletkező hibákat keresi. Mivel a részeket más-más programozók, csapatok fejlesztették, ezért az elégtelen kommunikációból súlyos hibák keletkezhetnek. Gyakori hiba, hogy az egyik programozó valamit feltételez (pl. a metódus csak pozitív számokat kap a paraméterében), amiről a másik nem tud (és meghívja a metódust egy negatív értékkel).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07DF70-D269-4684-95C5-8E88E5BD99E5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55237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Egy webhely tesztelése összetett feladat, mert több logikai rétegből áll - a HTTP szintű kéréskezeléstől, a lekérdezési modellektől kezdve az űrlapok érvényesítéséig és feldolgozásáig, valamint a sablon </a:t>
            </a:r>
            <a:r>
              <a:rPr lang="hu-HU" err="1"/>
              <a:t>megjelenítésig</a:t>
            </a:r>
            <a:r>
              <a:rPr lang="hu-HU"/>
              <a:t>. A </a:t>
            </a:r>
            <a:r>
              <a:rPr lang="hu-HU" dirty="0" err="1"/>
              <a:t>Django</a:t>
            </a:r>
            <a:r>
              <a:rPr lang="hu-HU" dirty="0"/>
              <a:t> egy tesztkeretet biztosít az osztályok hierarchiájával, amelyek a Python szabványos unittest könyvtárára épülnek. A név ellenére ez a teszt keretrendszer alkalmas egység tesztek és integrációs tesztekre készítésére. A </a:t>
            </a:r>
            <a:r>
              <a:rPr lang="hu-HU" dirty="0" err="1"/>
              <a:t>Django</a:t>
            </a:r>
            <a:r>
              <a:rPr lang="hu-HU" dirty="0"/>
              <a:t> keretrendszer API-módszereket és eszközöket ad hozzá az internetes és a </a:t>
            </a:r>
            <a:r>
              <a:rPr lang="hu-HU" dirty="0" err="1"/>
              <a:t>Django</a:t>
            </a:r>
            <a:r>
              <a:rPr lang="hu-HU" dirty="0"/>
              <a:t>-specifikus viselkedés teszteléséhez. Ezek lehetővé teszik a kérések szimulálását, a tesztadatok beszúrását és az alkalmazás kimenetének </a:t>
            </a:r>
            <a:r>
              <a:rPr lang="hu-HU" dirty="0" err="1"/>
              <a:t>ellenőrzését.A</a:t>
            </a:r>
            <a:r>
              <a:rPr lang="hu-HU" dirty="0"/>
              <a:t> </a:t>
            </a:r>
            <a:r>
              <a:rPr lang="hu-HU" dirty="0" err="1"/>
              <a:t>Django</a:t>
            </a:r>
            <a:r>
              <a:rPr lang="hu-HU" dirty="0"/>
              <a:t> API-t (</a:t>
            </a:r>
            <a:r>
              <a:rPr lang="hu-HU" dirty="0" err="1"/>
              <a:t>LiveServerTestCase</a:t>
            </a:r>
            <a:r>
              <a:rPr lang="hu-HU" dirty="0"/>
              <a:t>) és eszközöket is biztosít a különböző tesztelési keretrendszerek használatához</a:t>
            </a:r>
          </a:p>
          <a:p>
            <a:r>
              <a:rPr lang="hu-HU" dirty="0"/>
              <a:t>Például integrálhatja a népszerű </a:t>
            </a:r>
            <a:r>
              <a:rPr lang="hu-HU" dirty="0" err="1"/>
              <a:t>Selenium</a:t>
            </a:r>
            <a:r>
              <a:rPr lang="hu-HU" dirty="0"/>
              <a:t> keretrendszerbe, hogy szimulálja a felhasználó interakcióját egy élő böngészővel.</a:t>
            </a:r>
          </a:p>
          <a:p>
            <a:r>
              <a:rPr lang="hu-HU" dirty="0"/>
              <a:t>Az ábrán a </a:t>
            </a:r>
            <a:r>
              <a:rPr lang="hu-HU" dirty="0" err="1"/>
              <a:t>django</a:t>
            </a:r>
            <a:r>
              <a:rPr lang="hu-HU" dirty="0"/>
              <a:t> unit tesztelő osztályainak hierarchiája látható.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07DF70-D269-4684-95C5-8E88E5BD99E5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8786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07DF70-D269-4684-95C5-8E88E5BD99E5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0885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Thursday, April 29,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415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Thursday, April 29,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030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Thursday, April 29,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206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Thursday, April 29,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08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Thursday, April 29,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19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Thursday, April 29,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26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Thursday, April 29,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495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Thursday, April 29,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545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Thursday, April 29,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Thursday, April 29,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045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Thursday, April 29,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74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Thursday, April 29, 2021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282065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24" r:id="rId4"/>
    <p:sldLayoutId id="2147483725" r:id="rId5"/>
    <p:sldLayoutId id="2147483730" r:id="rId6"/>
    <p:sldLayoutId id="2147483726" r:id="rId7"/>
    <p:sldLayoutId id="2147483727" r:id="rId8"/>
    <p:sldLayoutId id="2147483728" r:id="rId9"/>
    <p:sldLayoutId id="2147483729" r:id="rId10"/>
    <p:sldLayoutId id="214748373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alentinog.com/blog/testing-django/" TargetMode="External"/><Relationship Id="rId2" Type="http://schemas.openxmlformats.org/officeDocument/2006/relationships/hyperlink" Target="https://developer.mozilla.org/en-US/docs/Learn/Server-side/Django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egi.tankonyvtar.hu/hu/tartalom/tamop425/0046_szoftverteszteles/ch01s03.html" TargetMode="External"/><Relationship Id="rId4" Type="http://schemas.openxmlformats.org/officeDocument/2006/relationships/hyperlink" Target="https://docs.djangoproject.com/en/3.2/topics/testing/tools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19DE0E-F039-443E-AF60-E4B6AA72D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0"/>
            <a:ext cx="8104091" cy="6857571"/>
          </a:xfrm>
          <a:prstGeom prst="rect">
            <a:avLst/>
          </a:prstGeom>
          <a:gradFill>
            <a:gsLst>
              <a:gs pos="0">
                <a:schemeClr val="accent4">
                  <a:alpha val="80000"/>
                </a:schemeClr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74250" y="627728"/>
            <a:ext cx="4355593" cy="8104092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91000">
                <a:schemeClr val="accent2">
                  <a:alpha val="43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-1"/>
            <a:ext cx="5638801" cy="6886827"/>
          </a:xfrm>
          <a:prstGeom prst="rect">
            <a:avLst/>
          </a:prstGeom>
          <a:gradFill>
            <a:gsLst>
              <a:gs pos="49000">
                <a:schemeClr val="accent6">
                  <a:lumMod val="75000"/>
                  <a:alpha val="0"/>
                </a:schemeClr>
              </a:gs>
              <a:gs pos="99000">
                <a:schemeClr val="accent6">
                  <a:alpha val="79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5993D72-5628-4E5E-BB9F-96066414E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1609180" y="724988"/>
            <a:ext cx="5121259" cy="5458067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E55D29A-7A9D-460E-AD78-F35EB2078B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0151" y="2920878"/>
            <a:ext cx="6292690" cy="2992576"/>
          </a:xfrm>
        </p:spPr>
        <p:txBody>
          <a:bodyPr anchor="t">
            <a:normAutofit/>
          </a:bodyPr>
          <a:lstStyle/>
          <a:p>
            <a:pPr algn="l"/>
            <a:r>
              <a:rPr lang="hu-HU" dirty="0">
                <a:solidFill>
                  <a:schemeClr val="bg1"/>
                </a:solidFill>
              </a:rPr>
              <a:t>Django Unit teszt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DCF0A65-BBD5-457E-A546-9C7CD86F2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6606" y="4431270"/>
            <a:ext cx="5392495" cy="1248274"/>
          </a:xfrm>
        </p:spPr>
        <p:txBody>
          <a:bodyPr anchor="b">
            <a:normAutofit/>
          </a:bodyPr>
          <a:lstStyle/>
          <a:p>
            <a:pPr algn="l"/>
            <a:r>
              <a:rPr lang="hu-HU" sz="1400" dirty="0">
                <a:solidFill>
                  <a:schemeClr val="bg1"/>
                </a:solidFill>
              </a:rPr>
              <a:t>Gőz Franciska Noémi</a:t>
            </a:r>
          </a:p>
          <a:p>
            <a:pPr algn="l"/>
            <a:r>
              <a:rPr lang="hu-HU" sz="1400" dirty="0">
                <a:solidFill>
                  <a:schemeClr val="bg1"/>
                </a:solidFill>
              </a:rPr>
              <a:t>JNHQE0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59B79D-AA94-455A-B8BA-184E8B0570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384" r="25711" b="-1"/>
          <a:stretch/>
        </p:blipFill>
        <p:spPr>
          <a:xfrm>
            <a:off x="8104092" y="10"/>
            <a:ext cx="409985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59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D54681-A9C7-48DA-86B4-53A57C346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Források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48E8CCD-0F6C-4E0C-B9F6-D515CC7B8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hlinkClick r:id="rId2"/>
              </a:rPr>
              <a:t>https://developer.mozilla.org/en-US/docs/Learn/Server-side/Django</a:t>
            </a:r>
            <a:endParaRPr lang="hu-HU" dirty="0"/>
          </a:p>
          <a:p>
            <a:r>
              <a:rPr lang="hu-HU" dirty="0">
                <a:hlinkClick r:id="rId3"/>
              </a:rPr>
              <a:t>https://www.valentinog.com/blog/testing-django/</a:t>
            </a:r>
            <a:endParaRPr lang="hu-HU" dirty="0"/>
          </a:p>
          <a:p>
            <a:r>
              <a:rPr lang="hu-HU" dirty="0">
                <a:hlinkClick r:id="rId4"/>
              </a:rPr>
              <a:t>https://docs.djangoproject.com/en/3.2/topics/testing/tools/#</a:t>
            </a:r>
            <a:endParaRPr lang="hu-HU" dirty="0"/>
          </a:p>
          <a:p>
            <a:r>
              <a:rPr lang="hu-HU" dirty="0">
                <a:hlinkClick r:id="rId5"/>
              </a:rPr>
              <a:t>https://regi.tankonyvtar.hu/hu/tartalom/tamop425/0046_szoftverteszteles/ch01s03.html</a:t>
            </a:r>
            <a:endParaRPr lang="hu-HU" dirty="0"/>
          </a:p>
          <a:p>
            <a:r>
              <a:rPr lang="hu-HU" dirty="0" err="1"/>
              <a:t>wikipédia</a:t>
            </a: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18177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28DACFC-D90E-4BFD-98DE-38A527847A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E9F5B4-A068-4ABE-8601-6BC199F16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F8B388-A1B5-412F-8724-38B96C8AF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456773"/>
            <a:ext cx="12191999" cy="64008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100000">
                <a:schemeClr val="accent2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A44F65-05A5-4129-9896-3ECBAF77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19000">
                <a:schemeClr val="accent2">
                  <a:alpha val="41000"/>
                </a:schemeClr>
              </a:gs>
              <a:gs pos="99000">
                <a:schemeClr val="accent4">
                  <a:alpha val="56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3">
            <a:extLst>
              <a:ext uri="{FF2B5EF4-FFF2-40B4-BE49-F238E27FC236}">
                <a16:creationId xmlns:a16="http://schemas.microsoft.com/office/drawing/2014/main" id="{94A016FC-694E-41AA-BA4F-FC9773637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550089" y="-827673"/>
            <a:ext cx="5115722" cy="10255626"/>
          </a:xfrm>
          <a:custGeom>
            <a:avLst/>
            <a:gdLst>
              <a:gd name="connsiteX0" fmla="*/ 2065105 w 2065105"/>
              <a:gd name="connsiteY0" fmla="*/ 0 h 4139967"/>
              <a:gd name="connsiteX1" fmla="*/ 2065105 w 2065105"/>
              <a:gd name="connsiteY1" fmla="*/ 4139967 h 4139967"/>
              <a:gd name="connsiteX2" fmla="*/ 1858573 w 2065105"/>
              <a:gd name="connsiteY2" fmla="*/ 4129538 h 4139967"/>
              <a:gd name="connsiteX3" fmla="*/ 0 w 2065105"/>
              <a:gd name="connsiteY3" fmla="*/ 2069983 h 4139967"/>
              <a:gd name="connsiteX4" fmla="*/ 1858573 w 2065105"/>
              <a:gd name="connsiteY4" fmla="*/ 10428 h 413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5105" h="4139967">
                <a:moveTo>
                  <a:pt x="2065105" y="0"/>
                </a:moveTo>
                <a:lnTo>
                  <a:pt x="2065105" y="4139967"/>
                </a:lnTo>
                <a:lnTo>
                  <a:pt x="1858573" y="4129538"/>
                </a:lnTo>
                <a:cubicBezTo>
                  <a:pt x="814640" y="4023521"/>
                  <a:pt x="0" y="3141887"/>
                  <a:pt x="0" y="2069983"/>
                </a:cubicBezTo>
                <a:cubicBezTo>
                  <a:pt x="0" y="998079"/>
                  <a:pt x="814640" y="116446"/>
                  <a:pt x="1858573" y="10428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12000"/>
                </a:schemeClr>
              </a:gs>
              <a:gs pos="100000">
                <a:schemeClr val="accent6">
                  <a:lumMod val="20000"/>
                  <a:lumOff val="80000"/>
                  <a:alpha val="1500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DFA03B9D-4ECF-4A6A-AD4A-9DE244E50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3" y="2692400"/>
            <a:ext cx="9144000" cy="3360092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sz="4400" spc="750" dirty="0" err="1">
                <a:solidFill>
                  <a:schemeClr val="bg1"/>
                </a:solidFill>
              </a:rPr>
              <a:t>Köszönöm</a:t>
            </a:r>
            <a:r>
              <a:rPr lang="en-US" sz="4400" spc="750" dirty="0">
                <a:solidFill>
                  <a:schemeClr val="bg1"/>
                </a:solidFill>
              </a:rPr>
              <a:t> </a:t>
            </a:r>
            <a:r>
              <a:rPr lang="en-US" sz="4400" spc="750" dirty="0" err="1">
                <a:solidFill>
                  <a:schemeClr val="bg1"/>
                </a:solidFill>
              </a:rPr>
              <a:t>szépen</a:t>
            </a:r>
            <a:r>
              <a:rPr lang="en-US" sz="4400" spc="750" dirty="0">
                <a:solidFill>
                  <a:schemeClr val="bg1"/>
                </a:solidFill>
              </a:rPr>
              <a:t> a </a:t>
            </a:r>
            <a:r>
              <a:rPr lang="en-US" sz="4400" spc="750" dirty="0" err="1">
                <a:solidFill>
                  <a:schemeClr val="bg1"/>
                </a:solidFill>
              </a:rPr>
              <a:t>figyelmet</a:t>
            </a:r>
            <a:r>
              <a:rPr lang="en-US" sz="4400" spc="750" dirty="0">
                <a:solidFill>
                  <a:schemeClr val="bg1"/>
                </a:solidFill>
              </a:rPr>
              <a:t>! 😊</a:t>
            </a:r>
          </a:p>
        </p:txBody>
      </p:sp>
    </p:spTree>
    <p:extLst>
      <p:ext uri="{BB962C8B-B14F-4D97-AF65-F5344CB8AC3E}">
        <p14:creationId xmlns:p14="http://schemas.microsoft.com/office/powerpoint/2010/main" val="3344358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5">
            <a:extLst>
              <a:ext uri="{FF2B5EF4-FFF2-40B4-BE49-F238E27FC236}">
                <a16:creationId xmlns:a16="http://schemas.microsoft.com/office/drawing/2014/main" id="{5D512231-91CE-4DD9-98B7-27B615C4D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E219341-63B2-4C12-88E7-7FE4B0A56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1" y="457202"/>
            <a:ext cx="4546314" cy="1573551"/>
          </a:xfrm>
        </p:spPr>
        <p:txBody>
          <a:bodyPr anchor="b">
            <a:normAutofit/>
          </a:bodyPr>
          <a:lstStyle/>
          <a:p>
            <a:r>
              <a:rPr lang="hu-HU"/>
              <a:t>Django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AE050B0-35BA-4205-AD5F-52A709287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431" y="2231627"/>
            <a:ext cx="4480390" cy="3596212"/>
          </a:xfrm>
        </p:spPr>
        <p:txBody>
          <a:bodyPr>
            <a:normAutofit/>
          </a:bodyPr>
          <a:lstStyle/>
          <a:p>
            <a:r>
              <a:rPr lang="hu-HU" sz="1600" dirty="0"/>
              <a:t>Nyílt forráskódú, magas színtű Python webes keretrendszer</a:t>
            </a:r>
          </a:p>
          <a:p>
            <a:pPr marL="0" indent="0">
              <a:buNone/>
            </a:pPr>
            <a:r>
              <a:rPr lang="hu-HU" sz="1600" dirty="0"/>
              <a:t>	</a:t>
            </a:r>
            <a:r>
              <a:rPr lang="en-US" sz="1600" dirty="0"/>
              <a:t> Adrian </a:t>
            </a:r>
            <a:r>
              <a:rPr lang="en-US" sz="1600" dirty="0" err="1"/>
              <a:t>Holovaty</a:t>
            </a:r>
            <a:r>
              <a:rPr lang="en-US" sz="1600" dirty="0"/>
              <a:t> </a:t>
            </a:r>
            <a:r>
              <a:rPr lang="en-US" sz="1600" dirty="0" err="1"/>
              <a:t>és</a:t>
            </a:r>
            <a:r>
              <a:rPr lang="en-US" sz="1600" dirty="0"/>
              <a:t> Simon Willison </a:t>
            </a:r>
            <a:endParaRPr lang="hu-HU" sz="1600" dirty="0"/>
          </a:p>
          <a:p>
            <a:r>
              <a:rPr lang="hu-HU" sz="1600" dirty="0" err="1"/>
              <a:t>Model</a:t>
            </a:r>
            <a:endParaRPr lang="hu-HU" sz="1600" dirty="0"/>
          </a:p>
          <a:p>
            <a:r>
              <a:rPr lang="hu-HU" sz="1600" dirty="0" err="1"/>
              <a:t>Template</a:t>
            </a:r>
            <a:endParaRPr lang="hu-HU" sz="1600" dirty="0"/>
          </a:p>
          <a:p>
            <a:r>
              <a:rPr lang="hu-HU" sz="1600" dirty="0" err="1"/>
              <a:t>View</a:t>
            </a:r>
            <a:endParaRPr lang="hu-HU" sz="1600" dirty="0"/>
          </a:p>
          <a:p>
            <a:endParaRPr lang="hu-HU" sz="1600" dirty="0"/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88F3380C-8C28-4CF7-83E0-02F65CC47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625" y="1716020"/>
            <a:ext cx="3010398" cy="1640666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62511249-7246-4952-BBC0-92658EFEAE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3826" y="1679434"/>
            <a:ext cx="2913985" cy="1573551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5EB559A6-BD1D-402F-B016-573CF5559E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3821" y="3401862"/>
            <a:ext cx="3108202" cy="183383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27B1A337-11CB-4807-BBE9-631447E65F9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-719"/>
          <a:stretch/>
        </p:blipFill>
        <p:spPr>
          <a:xfrm>
            <a:off x="8392023" y="3428721"/>
            <a:ext cx="2913984" cy="1865502"/>
          </a:xfrm>
          <a:prstGeom prst="rect">
            <a:avLst/>
          </a:prstGeom>
        </p:spPr>
      </p:pic>
      <p:sp>
        <p:nvSpPr>
          <p:cNvPr id="23" name="Rectangle 17">
            <a:extLst>
              <a:ext uri="{FF2B5EF4-FFF2-40B4-BE49-F238E27FC236}">
                <a16:creationId xmlns:a16="http://schemas.microsoft.com/office/drawing/2014/main" id="{D1D0941F-8BA2-4494-BACC-306D0C705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9">
            <a:extLst>
              <a:ext uri="{FF2B5EF4-FFF2-40B4-BE49-F238E27FC236}">
                <a16:creationId xmlns:a16="http://schemas.microsoft.com/office/drawing/2014/main" id="{4799C0D6-C3B2-4A94-A7F3-1B04CA27F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356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276665E-6DDA-4FCD-BC24-DFFB5D14A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verziók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B3966BE-ECB2-40BE-9E25-3FD3DC1E5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589" y="2280048"/>
            <a:ext cx="4477502" cy="3312766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1715FDCD-E258-460D-AF8D-A1AEEBFC3D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5091" y="2872455"/>
            <a:ext cx="5857224" cy="181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742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14">
            <a:extLst>
              <a:ext uri="{FF2B5EF4-FFF2-40B4-BE49-F238E27FC236}">
                <a16:creationId xmlns:a16="http://schemas.microsoft.com/office/drawing/2014/main" id="{9C53F8DC-E65E-42A4-ABA3-AB41274F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377EA63-0527-491E-A842-CA42B930F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6153" y="1120702"/>
            <a:ext cx="5476045" cy="3599226"/>
          </a:xfrm>
        </p:spPr>
        <p:txBody>
          <a:bodyPr>
            <a:normAutofit/>
          </a:bodyPr>
          <a:lstStyle/>
          <a:p>
            <a:r>
              <a:rPr lang="hu-HU" sz="1600" dirty="0"/>
              <a:t>Projekt létrehozása: </a:t>
            </a:r>
            <a:r>
              <a:rPr lang="hu-HU" sz="1600" dirty="0" err="1"/>
              <a:t>django-admin</a:t>
            </a:r>
            <a:r>
              <a:rPr lang="hu-HU" sz="1600" dirty="0"/>
              <a:t> startproject</a:t>
            </a:r>
            <a:r>
              <a:rPr lang="hu-HU" sz="1600" u="sng" dirty="0"/>
              <a:t> </a:t>
            </a:r>
            <a:r>
              <a:rPr lang="hu-HU" sz="1600" u="sng" dirty="0" err="1"/>
              <a:t>mysite</a:t>
            </a:r>
            <a:endParaRPr lang="hu-HU" sz="1600" u="sng" dirty="0"/>
          </a:p>
          <a:p>
            <a:r>
              <a:rPr lang="hu-HU" sz="1600" dirty="0"/>
              <a:t>Szerver indítása: </a:t>
            </a:r>
            <a:r>
              <a:rPr lang="hu-HU" sz="1600" dirty="0" err="1"/>
              <a:t>py</a:t>
            </a:r>
            <a:r>
              <a:rPr lang="hu-HU" sz="1600" dirty="0"/>
              <a:t> manage.py </a:t>
            </a:r>
            <a:r>
              <a:rPr lang="hu-HU" sz="1600" dirty="0" err="1"/>
              <a:t>runserver</a:t>
            </a:r>
            <a:endParaRPr lang="hu-HU" sz="1600" dirty="0"/>
          </a:p>
          <a:p>
            <a:pPr lvl="1"/>
            <a:r>
              <a:rPr lang="en-US" sz="1600" dirty="0"/>
              <a:t>Starting development server at http://127.0.0.1:8000/</a:t>
            </a:r>
            <a:r>
              <a:rPr lang="hu-HU" sz="1600" dirty="0"/>
              <a:t>  </a:t>
            </a:r>
          </a:p>
          <a:p>
            <a:pPr marL="914400" lvl="2" indent="0">
              <a:buNone/>
            </a:pPr>
            <a:endParaRPr lang="hu-HU" sz="1600" dirty="0"/>
          </a:p>
        </p:txBody>
      </p:sp>
      <p:pic>
        <p:nvPicPr>
          <p:cNvPr id="7" name="Kép 6" descr="A képen szöveg látható&#10;&#10;Automatikusan generált leírás">
            <a:extLst>
              <a:ext uri="{FF2B5EF4-FFF2-40B4-BE49-F238E27FC236}">
                <a16:creationId xmlns:a16="http://schemas.microsoft.com/office/drawing/2014/main" id="{B2B1D762-C465-4F1F-B00B-F8CE4080F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522" y="2762421"/>
            <a:ext cx="3070840" cy="2974877"/>
          </a:xfrm>
          <a:prstGeom prst="rect">
            <a:avLst/>
          </a:prstGeom>
        </p:spPr>
      </p:pic>
      <p:sp>
        <p:nvSpPr>
          <p:cNvPr id="31" name="Rectangle 16">
            <a:extLst>
              <a:ext uri="{FF2B5EF4-FFF2-40B4-BE49-F238E27FC236}">
                <a16:creationId xmlns:a16="http://schemas.microsoft.com/office/drawing/2014/main" id="{3808F57C-E98A-4053-BD3D-4D04986CB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8">
            <a:extLst>
              <a:ext uri="{FF2B5EF4-FFF2-40B4-BE49-F238E27FC236}">
                <a16:creationId xmlns:a16="http://schemas.microsoft.com/office/drawing/2014/main" id="{3DD8121B-71ED-41BD-AA7C-9E5609999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62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B2B73762-0AF1-492A-89C1-6662C564C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0" y="1449324"/>
            <a:ext cx="10241280" cy="3959352"/>
          </a:xfrm>
        </p:spPr>
        <p:txBody>
          <a:bodyPr/>
          <a:lstStyle/>
          <a:p>
            <a:r>
              <a:rPr lang="hu-HU" sz="2400"/>
              <a:t>Alkalmazás létrehozása: py manage.py startapp polls</a:t>
            </a:r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4" name="Kép 3" descr="A képen szöveg látható&#10;&#10;Automatikusan generált leírás">
            <a:extLst>
              <a:ext uri="{FF2B5EF4-FFF2-40B4-BE49-F238E27FC236}">
                <a16:creationId xmlns:a16="http://schemas.microsoft.com/office/drawing/2014/main" id="{76A94644-C8CB-4E9C-9D58-C7C5B9231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9601" y="2216426"/>
            <a:ext cx="3212798" cy="347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253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44CF26F-5DFA-4FF0-A9BF-6286B0DF9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Tesztelés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B3DDA8F-C435-408A-BF3B-128DEA10B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8170" y="2421172"/>
            <a:ext cx="4234070" cy="2071315"/>
          </a:xfrm>
        </p:spPr>
        <p:txBody>
          <a:bodyPr/>
          <a:lstStyle/>
          <a:p>
            <a:r>
              <a:rPr lang="hu-HU" dirty="0"/>
              <a:t>Unit teszt</a:t>
            </a:r>
          </a:p>
          <a:p>
            <a:r>
              <a:rPr lang="hu-HU" dirty="0"/>
              <a:t>Regressziós teszt</a:t>
            </a:r>
          </a:p>
          <a:p>
            <a:r>
              <a:rPr lang="hu-HU" dirty="0"/>
              <a:t>Integritási teszt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D860E90-C698-495E-8C19-015002DFF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191" y="1762125"/>
            <a:ext cx="44005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302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89117E-B778-4DCE-AFF0-13CC85E2C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6" y="416705"/>
            <a:ext cx="7524206" cy="1234440"/>
          </a:xfrm>
        </p:spPr>
        <p:txBody>
          <a:bodyPr/>
          <a:lstStyle/>
          <a:p>
            <a:r>
              <a:rPr lang="hu-HU" dirty="0"/>
              <a:t>Unittest</a:t>
            </a:r>
          </a:p>
        </p:txBody>
      </p:sp>
      <p:sp>
        <p:nvSpPr>
          <p:cNvPr id="13" name="Tartalom helye 12">
            <a:extLst>
              <a:ext uri="{FF2B5EF4-FFF2-40B4-BE49-F238E27FC236}">
                <a16:creationId xmlns:a16="http://schemas.microsoft.com/office/drawing/2014/main" id="{44722467-8CAE-4E57-A94A-790981168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268" y="2082219"/>
            <a:ext cx="3528367" cy="3959352"/>
          </a:xfrm>
        </p:spPr>
        <p:txBody>
          <a:bodyPr/>
          <a:lstStyle/>
          <a:p>
            <a:r>
              <a:rPr lang="hu-HU" dirty="0" err="1"/>
              <a:t>SimpleTestCase</a:t>
            </a:r>
            <a:endParaRPr lang="hu-HU" dirty="0"/>
          </a:p>
          <a:p>
            <a:r>
              <a:rPr lang="hu-HU" dirty="0" err="1"/>
              <a:t>TransactionTestCase</a:t>
            </a:r>
            <a:endParaRPr lang="hu-HU" dirty="0"/>
          </a:p>
          <a:p>
            <a:r>
              <a:rPr lang="hu-HU" dirty="0" err="1"/>
              <a:t>LiveServerTestCase</a:t>
            </a:r>
            <a:endParaRPr lang="hu-HU" dirty="0"/>
          </a:p>
          <a:p>
            <a:endParaRPr lang="hu-HU" dirty="0"/>
          </a:p>
          <a:p>
            <a:pPr marL="0" indent="0">
              <a:buNone/>
            </a:pPr>
            <a:r>
              <a:rPr lang="hu-HU" dirty="0"/>
              <a:t>Különböző tesztelési keretrendszerek </a:t>
            </a:r>
            <a:r>
              <a:rPr lang="hu-HU" dirty="0" err="1"/>
              <a:t>pl</a:t>
            </a:r>
            <a:r>
              <a:rPr lang="hu-HU" dirty="0"/>
              <a:t> </a:t>
            </a:r>
            <a:r>
              <a:rPr lang="hu-HU" dirty="0" err="1"/>
              <a:t>Selinium</a:t>
            </a:r>
            <a:endParaRPr lang="hu-HU" dirty="0"/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B245108-196F-424E-824E-35A5627337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67" r="2982"/>
          <a:stretch/>
        </p:blipFill>
        <p:spPr>
          <a:xfrm>
            <a:off x="5506278" y="1525464"/>
            <a:ext cx="5582454" cy="380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822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052EED1-F9CD-4D9E-9C09-3B3E15F0C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5" y="296590"/>
            <a:ext cx="10241280" cy="1234440"/>
          </a:xfrm>
        </p:spPr>
        <p:txBody>
          <a:bodyPr/>
          <a:lstStyle/>
          <a:p>
            <a:r>
              <a:rPr lang="hu-HU"/>
              <a:t>Tesztelendő kódok</a:t>
            </a:r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38714E4A-B330-4183-9780-227C9B5A0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218" y="1706539"/>
            <a:ext cx="4737937" cy="4457451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34BD5857-D8D0-4E54-98DE-5DC9F3B65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5661" y="639490"/>
            <a:ext cx="4543425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252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A1D3DDC-8CDE-4AD2-8C90-6112C98E0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Tesztek futtatása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20BC2C8D-9CDD-400B-8CDC-0B666D7594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1593" y="2208896"/>
            <a:ext cx="2888813" cy="887413"/>
          </a:xfr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9DF934DD-6C88-442D-9478-69F056B29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1749" y="3246565"/>
            <a:ext cx="7068502" cy="281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241587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DarkSeedLeftStep">
      <a:dk1>
        <a:srgbClr val="000000"/>
      </a:dk1>
      <a:lt1>
        <a:srgbClr val="FFFFFF"/>
      </a:lt1>
      <a:dk2>
        <a:srgbClr val="223A3C"/>
      </a:dk2>
      <a:lt2>
        <a:srgbClr val="E8E5E2"/>
      </a:lt2>
      <a:accent1>
        <a:srgbClr val="2985E7"/>
      </a:accent1>
      <a:accent2>
        <a:srgbClr val="15B4C5"/>
      </a:accent2>
      <a:accent3>
        <a:srgbClr val="20B787"/>
      </a:accent3>
      <a:accent4>
        <a:srgbClr val="14BA40"/>
      </a:accent4>
      <a:accent5>
        <a:srgbClr val="38BA21"/>
      </a:accent5>
      <a:accent6>
        <a:srgbClr val="70B614"/>
      </a:accent6>
      <a:hlink>
        <a:srgbClr val="319332"/>
      </a:hlink>
      <a:folHlink>
        <a:srgbClr val="7F7F7F"/>
      </a:folHlink>
    </a:clrScheme>
    <a:fontScheme name="Avenir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1652</TotalTime>
  <Words>794</Words>
  <Application>Microsoft Office PowerPoint</Application>
  <PresentationFormat>Szélesvásznú</PresentationFormat>
  <Paragraphs>71</Paragraphs>
  <Slides>11</Slides>
  <Notes>7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7" baseType="lpstr">
      <vt:lpstr>Arial</vt:lpstr>
      <vt:lpstr>Arial</vt:lpstr>
      <vt:lpstr>Calibri</vt:lpstr>
      <vt:lpstr>Tw Cen MT</vt:lpstr>
      <vt:lpstr>Verdana</vt:lpstr>
      <vt:lpstr>GradientRiseVTI</vt:lpstr>
      <vt:lpstr>Django Unit teszt</vt:lpstr>
      <vt:lpstr>Django</vt:lpstr>
      <vt:lpstr>verziók</vt:lpstr>
      <vt:lpstr>PowerPoint-bemutató</vt:lpstr>
      <vt:lpstr>PowerPoint-bemutató</vt:lpstr>
      <vt:lpstr>Tesztelés</vt:lpstr>
      <vt:lpstr>Unittest</vt:lpstr>
      <vt:lpstr>Tesztelendő kódok</vt:lpstr>
      <vt:lpstr>Tesztek futtatása</vt:lpstr>
      <vt:lpstr>Források</vt:lpstr>
      <vt:lpstr>Köszönöm szépen a figyelmet! 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 Unit teszt</dc:title>
  <dc:creator>Fanni Gőz</dc:creator>
  <cp:lastModifiedBy>Fanni Gőz</cp:lastModifiedBy>
  <cp:revision>57</cp:revision>
  <dcterms:created xsi:type="dcterms:W3CDTF">2021-04-22T11:24:26Z</dcterms:created>
  <dcterms:modified xsi:type="dcterms:W3CDTF">2021-04-29T12:40:29Z</dcterms:modified>
</cp:coreProperties>
</file>