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2"/>
  </p:notesMasterIdLst>
  <p:sldIdLst>
    <p:sldId id="256" r:id="rId2"/>
    <p:sldId id="258" r:id="rId3"/>
    <p:sldId id="274" r:id="rId4"/>
    <p:sldId id="383" r:id="rId5"/>
    <p:sldId id="283" r:id="rId6"/>
    <p:sldId id="422" r:id="rId7"/>
    <p:sldId id="281" r:id="rId8"/>
    <p:sldId id="384" r:id="rId9"/>
    <p:sldId id="295" r:id="rId10"/>
    <p:sldId id="393" r:id="rId11"/>
    <p:sldId id="401" r:id="rId12"/>
    <p:sldId id="394" r:id="rId13"/>
    <p:sldId id="395" r:id="rId14"/>
    <p:sldId id="397" r:id="rId15"/>
    <p:sldId id="398" r:id="rId16"/>
    <p:sldId id="402" r:id="rId17"/>
    <p:sldId id="385" r:id="rId18"/>
    <p:sldId id="303" r:id="rId19"/>
    <p:sldId id="403" r:id="rId20"/>
    <p:sldId id="405" r:id="rId21"/>
    <p:sldId id="406" r:id="rId22"/>
    <p:sldId id="407" r:id="rId23"/>
    <p:sldId id="408" r:id="rId24"/>
    <p:sldId id="430" r:id="rId25"/>
    <p:sldId id="409" r:id="rId26"/>
    <p:sldId id="410" r:id="rId27"/>
    <p:sldId id="386" r:id="rId28"/>
    <p:sldId id="412" r:id="rId29"/>
    <p:sldId id="416" r:id="rId30"/>
    <p:sldId id="413" r:id="rId31"/>
    <p:sldId id="414" r:id="rId32"/>
    <p:sldId id="432" r:id="rId33"/>
    <p:sldId id="431" r:id="rId34"/>
    <p:sldId id="415" r:id="rId35"/>
    <p:sldId id="387" r:id="rId36"/>
    <p:sldId id="417" r:id="rId37"/>
    <p:sldId id="419" r:id="rId38"/>
    <p:sldId id="420" r:id="rId39"/>
    <p:sldId id="421" r:id="rId40"/>
    <p:sldId id="280" r:id="rId41"/>
    <p:sldId id="356" r:id="rId42"/>
    <p:sldId id="355" r:id="rId43"/>
    <p:sldId id="276" r:id="rId44"/>
    <p:sldId id="423" r:id="rId45"/>
    <p:sldId id="429" r:id="rId46"/>
    <p:sldId id="424" r:id="rId47"/>
    <p:sldId id="425" r:id="rId48"/>
    <p:sldId id="426" r:id="rId49"/>
    <p:sldId id="427" r:id="rId50"/>
    <p:sldId id="428" r:id="rId5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FDE53C"/>
          </p15:clr>
        </p15:guide>
        <p15:guide id="3" orient="horz" pos="1620" userDrawn="1">
          <p15:clr>
            <a:srgbClr val="FDE53C"/>
          </p15:clr>
        </p15:guide>
        <p15:guide id="5" pos="5465" userDrawn="1">
          <p15:clr>
            <a:srgbClr val="A4A3A4"/>
          </p15:clr>
        </p15:guide>
        <p15:guide id="6" pos="295" userDrawn="1">
          <p15:clr>
            <a:srgbClr val="A4A3A4"/>
          </p15:clr>
        </p15:guide>
        <p15:guide id="10" orient="horz" pos="463" userDrawn="1">
          <p15:clr>
            <a:srgbClr val="A4A3A4"/>
          </p15:clr>
        </p15:guide>
        <p15:guide id="11" orient="horz" pos="667" userDrawn="1">
          <p15:clr>
            <a:srgbClr val="A4A3A4"/>
          </p15:clr>
        </p15:guide>
        <p15:guide id="12" orient="horz" pos="373" userDrawn="1">
          <p15:clr>
            <a:srgbClr val="A4A3A4"/>
          </p15:clr>
        </p15:guide>
        <p15:guide id="16" orient="horz" pos="78" userDrawn="1">
          <p15:clr>
            <a:srgbClr val="A4A3A4"/>
          </p15:clr>
        </p15:guide>
        <p15:guide id="17" orient="horz" pos="758" userDrawn="1">
          <p15:clr>
            <a:srgbClr val="A4A3A4"/>
          </p15:clr>
        </p15:guide>
        <p15:guide id="18" orient="horz" pos="3049" userDrawn="1">
          <p15:clr>
            <a:srgbClr val="A4A3A4"/>
          </p15:clr>
        </p15:guide>
        <p15:guide id="20" pos="499" userDrawn="1">
          <p15:clr>
            <a:srgbClr val="A4A3A4"/>
          </p15:clr>
        </p15:guide>
        <p15:guide id="21" pos="2744" userDrawn="1">
          <p15:clr>
            <a:srgbClr val="A4A3A4"/>
          </p15:clr>
        </p15:guide>
        <p15:guide id="22" pos="3016" userDrawn="1">
          <p15:clr>
            <a:srgbClr val="A4A3A4"/>
          </p15:clr>
        </p15:guide>
        <p15:guide id="23" pos="90" userDrawn="1">
          <p15:clr>
            <a:srgbClr val="A4A3A4"/>
          </p15:clr>
        </p15:guide>
        <p15:guide id="24" pos="5670" userDrawn="1">
          <p15:clr>
            <a:srgbClr val="A4A3A4"/>
          </p15:clr>
        </p15:guide>
        <p15:guide id="25" orient="horz" pos="3140" userDrawn="1">
          <p15:clr>
            <a:srgbClr val="A4A3A4"/>
          </p15:clr>
        </p15:guide>
        <p15:guide id="26" pos="52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296CA"/>
    <a:srgbClr val="C4421E"/>
    <a:srgbClr val="404040"/>
    <a:srgbClr val="6B2DC5"/>
    <a:srgbClr val="4D9596"/>
    <a:srgbClr val="595959"/>
    <a:srgbClr val="E0C89B"/>
    <a:srgbClr val="8E25A3"/>
    <a:srgbClr val="46268F"/>
    <a:srgbClr val="802B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6433" autoAdjust="0"/>
  </p:normalViewPr>
  <p:slideViewPr>
    <p:cSldViewPr snapToGrid="0">
      <p:cViewPr>
        <p:scale>
          <a:sx n="125" d="100"/>
          <a:sy n="125" d="100"/>
        </p:scale>
        <p:origin x="1104" y="408"/>
      </p:cViewPr>
      <p:guideLst>
        <p:guide pos="2880"/>
        <p:guide orient="horz" pos="1620"/>
        <p:guide pos="5465"/>
        <p:guide pos="295"/>
        <p:guide orient="horz" pos="463"/>
        <p:guide orient="horz" pos="667"/>
        <p:guide orient="horz" pos="373"/>
        <p:guide orient="horz" pos="78"/>
        <p:guide orient="horz" pos="758"/>
        <p:guide orient="horz" pos="3049"/>
        <p:guide pos="499"/>
        <p:guide pos="2744"/>
        <p:guide pos="3016"/>
        <p:guide pos="90"/>
        <p:guide pos="5670"/>
        <p:guide orient="horz" pos="3140"/>
        <p:guide pos="5239"/>
      </p:guideLst>
    </p:cSldViewPr>
  </p:slideViewPr>
  <p:outlineViewPr>
    <p:cViewPr>
      <p:scale>
        <a:sx n="33" d="100"/>
        <a:sy n="33" d="100"/>
      </p:scale>
      <p:origin x="0" y="-1690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11456-C976-408C-8B9E-8C9292A02251}" type="datetimeFigureOut">
              <a:rPr lang="de-DE" smtClean="0"/>
              <a:t>04.12.2014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476AD-75E4-4ED6-9275-D735B40E19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035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476AD-75E4-4ED6-9275-D735B40E19F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790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476AD-75E4-4ED6-9275-D735B40E19FC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658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476AD-75E4-4ED6-9275-D735B40E19FC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616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476AD-75E4-4ED6-9275-D735B40E19F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509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476AD-75E4-4ED6-9275-D735B40E19F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070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476AD-75E4-4ED6-9275-D735B40E19F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97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476AD-75E4-4ED6-9275-D735B40E19F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252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476AD-75E4-4ED6-9275-D735B40E19F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211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476AD-75E4-4ED6-9275-D735B40E19FC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571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476AD-75E4-4ED6-9275-D735B40E19FC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673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476AD-75E4-4ED6-9275-D735B40E19FC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581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999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289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8934450" y="4991100"/>
            <a:ext cx="209551" cy="152400"/>
          </a:xfrm>
          <a:prstGeom prst="rect">
            <a:avLst/>
          </a:prstGeom>
          <a:solidFill>
            <a:srgbClr val="C4E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/>
          </a:p>
        </p:txBody>
      </p:sp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7719060" y="4991061"/>
            <a:ext cx="1253490" cy="152439"/>
          </a:xfrm>
          <a:prstGeom prst="rect">
            <a:avLst/>
          </a:prstGeom>
          <a:solidFill>
            <a:srgbClr val="A0D349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Thin" pitchFamily="2" charset="0"/>
                <a:ea typeface="Roboto Thin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WWW.FANNON.DE</a:t>
            </a:r>
            <a:endParaRPr lang="en-US" sz="9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0" y="4991100"/>
            <a:ext cx="628650" cy="152400"/>
          </a:xfrm>
          <a:prstGeom prst="rect">
            <a:avLst/>
          </a:prstGeom>
          <a:solidFill>
            <a:srgbClr val="670097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Thin" pitchFamily="2" charset="0"/>
                <a:ea typeface="Roboto Thin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#</a:t>
            </a:r>
            <a:fld id="{F9C60BF9-9066-468F-B844-D06CEFC73884}" type="slidenum">
              <a:rPr lang="en-US" sz="90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pPr algn="l"/>
              <a:t>‹Nr.›</a:t>
            </a:fld>
            <a:endParaRPr lang="en-US" sz="9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5600700" y="4991101"/>
            <a:ext cx="2118360" cy="152399"/>
          </a:xfrm>
          <a:prstGeom prst="rect">
            <a:avLst/>
          </a:prstGeom>
          <a:solidFill>
            <a:srgbClr val="4D959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Thin" pitchFamily="2" charset="0"/>
                <a:ea typeface="Roboto Thin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9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739895" y="4991100"/>
            <a:ext cx="3860805" cy="152400"/>
          </a:xfrm>
          <a:prstGeom prst="rect">
            <a:avLst/>
          </a:prstGeom>
          <a:solidFill>
            <a:srgbClr val="2758B5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Thin" pitchFamily="2" charset="0"/>
                <a:ea typeface="Roboto Thin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SIMON HEIMLER</a:t>
            </a:r>
            <a:endParaRPr lang="en-US" sz="9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628650" y="4991100"/>
            <a:ext cx="1111245" cy="152400"/>
          </a:xfrm>
          <a:prstGeom prst="rect">
            <a:avLst/>
          </a:prstGeom>
          <a:solidFill>
            <a:srgbClr val="46268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oboto Thin" pitchFamily="2" charset="0"/>
                <a:ea typeface="Roboto Thin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CBE31165-F36D-4A03-B99C-ABF4EFD8419F}" type="datetime1">
              <a:rPr lang="de-DE" sz="90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pPr algn="l"/>
              <a:t>04.12.2014</a:t>
            </a:fld>
            <a:endParaRPr lang="en-US" sz="9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26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468313" y="123824"/>
            <a:ext cx="8207375" cy="4319589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5113338" algn="l"/>
              </a:tabLst>
            </a:pPr>
            <a:r>
              <a:rPr lang="de-DE" sz="6400" noProof="0" dirty="0" smtClean="0">
                <a:latin typeface="Roboto Thin" pitchFamily="2" charset="0"/>
                <a:ea typeface="Roboto Thin" pitchFamily="2" charset="0"/>
              </a:rPr>
              <a:t>Semantic Web Paradigmen</a:t>
            </a:r>
            <a:endParaRPr lang="de-DE" sz="6400" noProof="0" dirty="0"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9" name="Textfeld 3"/>
          <p:cNvSpPr txBox="1">
            <a:spLocks noChangeArrowheads="1"/>
          </p:cNvSpPr>
          <p:nvPr/>
        </p:nvSpPr>
        <p:spPr bwMode="auto">
          <a:xfrm>
            <a:off x="4751388" y="4290060"/>
            <a:ext cx="3924300" cy="566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b" anchorCtr="0" upright="1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1200" b="1" dirty="0" smtClean="0">
                <a:effectLst/>
                <a:latin typeface="Roboto Bold" pitchFamily="2" charset="0"/>
                <a:ea typeface="Roboto Bold" pitchFamily="2" charset="0"/>
                <a:cs typeface="Times New Roman" panose="02020603050405020304" pitchFamily="18" charset="0"/>
              </a:rPr>
              <a:t>Prof</a:t>
            </a:r>
            <a:r>
              <a:rPr lang="en-US" sz="1200" b="1" dirty="0">
                <a:effectLst/>
                <a:latin typeface="Roboto Bold" pitchFamily="2" charset="0"/>
                <a:ea typeface="Roboto Bold" pitchFamily="2" charset="0"/>
                <a:cs typeface="Times New Roman" panose="02020603050405020304" pitchFamily="18" charset="0"/>
              </a:rPr>
              <a:t>. </a:t>
            </a:r>
            <a:r>
              <a:rPr lang="en-US" sz="1200" b="1" dirty="0" smtClean="0">
                <a:effectLst/>
                <a:latin typeface="Roboto Bold" pitchFamily="2" charset="0"/>
                <a:ea typeface="Roboto Bold" pitchFamily="2" charset="0"/>
                <a:cs typeface="Times New Roman" panose="02020603050405020304" pitchFamily="18" charset="0"/>
              </a:rPr>
              <a:t>Dr. Sabine </a:t>
            </a:r>
            <a:r>
              <a:rPr lang="en-US" sz="1200" b="1" dirty="0" err="1" smtClean="0">
                <a:effectLst/>
                <a:latin typeface="Roboto Bold" pitchFamily="2" charset="0"/>
                <a:ea typeface="Roboto Bold" pitchFamily="2" charset="0"/>
                <a:cs typeface="Times New Roman" panose="02020603050405020304" pitchFamily="18" charset="0"/>
              </a:rPr>
              <a:t>Müllenbach</a:t>
            </a:r>
            <a:r>
              <a:rPr lang="en-US" sz="1200" dirty="0"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</a:b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  <a:t>Faculty of Computer Science</a:t>
            </a:r>
            <a:b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</a:b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  <a:t>University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  <a:t>of Applied Sciences Augsburg</a:t>
            </a:r>
          </a:p>
        </p:txBody>
      </p:sp>
      <p:sp>
        <p:nvSpPr>
          <p:cNvPr id="10" name="Textfeld 6"/>
          <p:cNvSpPr txBox="1">
            <a:spLocks noChangeArrowheads="1"/>
          </p:cNvSpPr>
          <p:nvPr/>
        </p:nvSpPr>
        <p:spPr bwMode="auto">
          <a:xfrm>
            <a:off x="468313" y="4290060"/>
            <a:ext cx="3920806" cy="566103"/>
          </a:xfrm>
          <a:prstGeom prst="rect">
            <a:avLst/>
          </a:prstGeom>
          <a:noFill/>
          <a:ln>
            <a:noFill/>
          </a:ln>
          <a:extLst/>
        </p:spPr>
        <p:txBody>
          <a:bodyPr rot="0" vert="horz" wrap="square" lIns="0" tIns="0" rIns="0" bIns="0" anchor="b" anchorCtr="0" upright="1">
            <a:noAutofit/>
          </a:bodyPr>
          <a:lstStyle/>
          <a:p>
            <a:pPr algn="r">
              <a:spcAft>
                <a:spcPts val="600"/>
              </a:spcAft>
            </a:pPr>
            <a:r>
              <a:rPr lang="en-US" sz="1200" dirty="0" smtClean="0">
                <a:effectLst/>
                <a:latin typeface="Roboto 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Simon </a:t>
            </a:r>
            <a:r>
              <a:rPr lang="en-US" sz="1200" dirty="0" err="1" smtClean="0">
                <a:effectLst/>
                <a:latin typeface="Roboto 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Heimler</a:t>
            </a:r>
            <a:r>
              <a:rPr lang="en-US" sz="1200" dirty="0" smtClean="0">
                <a:effectLst/>
                <a:latin typeface="Roboto 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 smtClean="0">
                <a:effectLst/>
                <a:latin typeface="Roboto 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  <a:t>heimlersimon@gmail.com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  <a:t>Master of Applied 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  <a:t>Research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 Light" pitchFamily="2" charset="0"/>
                <a:ea typeface="Roboto Light" pitchFamily="2" charset="0"/>
                <a:cs typeface="Times New Roman" panose="02020603050405020304" pitchFamily="18" charset="0"/>
              </a:rPr>
              <a:t>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0986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735013"/>
            <a:ext cx="8207375" cy="41052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noProof="0" dirty="0" smtClean="0">
                <a:latin typeface="Roboto Light" pitchFamily="2" charset="0"/>
                <a:ea typeface="Roboto Light" pitchFamily="2" charset="0"/>
              </a:rPr>
              <a:t>Mit Link ist umgangssprachlich meist nur das Ziel des Links, der Unique </a:t>
            </a:r>
            <a:r>
              <a:rPr lang="de-DE" sz="2400" noProof="0" dirty="0" err="1" smtClean="0">
                <a:latin typeface="Roboto Light" pitchFamily="2" charset="0"/>
                <a:ea typeface="Roboto Light" pitchFamily="2" charset="0"/>
              </a:rPr>
              <a:t>Resource</a:t>
            </a:r>
            <a:r>
              <a:rPr lang="de-DE" sz="2400" noProof="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de-DE" sz="2400" noProof="0" dirty="0" err="1" smtClean="0">
                <a:latin typeface="Roboto Light" pitchFamily="2" charset="0"/>
                <a:ea typeface="Roboto Light" pitchFamily="2" charset="0"/>
              </a:rPr>
              <a:t>Identifieer</a:t>
            </a:r>
            <a:r>
              <a:rPr lang="de-DE" sz="2400" noProof="0" dirty="0" smtClean="0">
                <a:latin typeface="Roboto Light" pitchFamily="2" charset="0"/>
                <a:ea typeface="Roboto Light" pitchFamily="2" charset="0"/>
              </a:rPr>
              <a:t> (URI) gemeint.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noProof="0" dirty="0" smtClean="0">
                <a:latin typeface="Roboto Light" pitchFamily="2" charset="0"/>
                <a:ea typeface="Roboto Light" pitchFamily="2" charset="0"/>
              </a:rPr>
              <a:t>Links sind eigentlich “Pfeile”.</a:t>
            </a:r>
            <a:endParaRPr lang="de-DE" sz="2400" noProof="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noProof="0" dirty="0" smtClean="0">
                <a:latin typeface="Roboto Light" pitchFamily="2" charset="0"/>
                <a:ea typeface="Roboto Light" pitchFamily="2" charset="0"/>
              </a:rPr>
              <a:t>Können unterschiedlich “mächtig” sein:</a:t>
            </a:r>
          </a:p>
          <a:p>
            <a:pPr lvl="1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1600" noProof="0" dirty="0" smtClean="0">
                <a:latin typeface="Roboto Light" pitchFamily="2" charset="0"/>
                <a:ea typeface="Roboto Light" pitchFamily="2" charset="0"/>
              </a:rPr>
              <a:t>Direktional oder Unidirektional (</a:t>
            </a:r>
            <a:r>
              <a:rPr lang="de-DE" sz="1600" noProof="0" dirty="0" err="1" smtClean="0">
                <a:latin typeface="Roboto Light" pitchFamily="2" charset="0"/>
                <a:ea typeface="Roboto Light" pitchFamily="2" charset="0"/>
              </a:rPr>
              <a:t>directionality</a:t>
            </a:r>
            <a:r>
              <a:rPr lang="de-DE" sz="1600" noProof="0" dirty="0" smtClean="0">
                <a:latin typeface="Roboto Light" pitchFamily="2" charset="0"/>
                <a:ea typeface="Roboto Light" pitchFamily="2" charset="0"/>
              </a:rPr>
              <a:t>)</a:t>
            </a:r>
          </a:p>
          <a:p>
            <a:pPr lvl="1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1600" noProof="0" dirty="0" smtClean="0">
                <a:latin typeface="Roboto Light" pitchFamily="2" charset="0"/>
                <a:ea typeface="Roboto Light" pitchFamily="2" charset="0"/>
              </a:rPr>
              <a:t>Ein Ziel oder mehrere Ziele (</a:t>
            </a:r>
            <a:r>
              <a:rPr lang="de-DE" sz="1600" noProof="0" dirty="0" err="1" smtClean="0">
                <a:latin typeface="Roboto Light" pitchFamily="2" charset="0"/>
                <a:ea typeface="Roboto Light" pitchFamily="2" charset="0"/>
              </a:rPr>
              <a:t>arity</a:t>
            </a:r>
            <a:r>
              <a:rPr lang="de-DE" sz="1600" noProof="0" dirty="0" smtClean="0">
                <a:latin typeface="Roboto Light" pitchFamily="2" charset="0"/>
                <a:ea typeface="Roboto Light" pitchFamily="2" charset="0"/>
              </a:rPr>
              <a:t>)</a:t>
            </a:r>
          </a:p>
          <a:p>
            <a:pPr lvl="1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1600" noProof="0" dirty="0" smtClean="0">
                <a:latin typeface="Roboto Light" pitchFamily="2" charset="0"/>
                <a:ea typeface="Roboto Light" pitchFamily="2" charset="0"/>
              </a:rPr>
              <a:t>Benannte Beziehung oder nicht (</a:t>
            </a:r>
            <a:r>
              <a:rPr lang="de-DE" sz="1600" noProof="0" dirty="0" err="1" smtClean="0">
                <a:latin typeface="Roboto Light" pitchFamily="2" charset="0"/>
                <a:ea typeface="Roboto Light" pitchFamily="2" charset="0"/>
              </a:rPr>
              <a:t>named</a:t>
            </a:r>
            <a:r>
              <a:rPr lang="de-DE" sz="1600" noProof="0" dirty="0" smtClean="0">
                <a:latin typeface="Roboto Light" pitchFamily="2" charset="0"/>
                <a:ea typeface="Roboto Light" pitchFamily="2" charset="0"/>
              </a:rPr>
              <a:t>, </a:t>
            </a:r>
            <a:r>
              <a:rPr lang="de-DE" sz="1600" noProof="0" dirty="0" err="1" smtClean="0">
                <a:latin typeface="Roboto Light" pitchFamily="2" charset="0"/>
                <a:ea typeface="Roboto Light" pitchFamily="2" charset="0"/>
              </a:rPr>
              <a:t>unnamed</a:t>
            </a:r>
            <a:r>
              <a:rPr lang="de-DE" sz="1600" noProof="0" dirty="0" smtClean="0">
                <a:latin typeface="Roboto Light" pitchFamily="2" charset="0"/>
                <a:ea typeface="Roboto Light" pitchFamily="2" charset="0"/>
              </a:rPr>
              <a:t>)</a:t>
            </a:r>
          </a:p>
          <a:p>
            <a:pPr lvl="1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1600" noProof="0" dirty="0" smtClean="0">
                <a:latin typeface="Roboto Light" pitchFamily="2" charset="0"/>
                <a:ea typeface="Roboto Light" pitchFamily="2" charset="0"/>
              </a:rPr>
              <a:t>Etc.</a:t>
            </a:r>
            <a:endParaRPr lang="de-DE" sz="1600" noProof="0" dirty="0" smtClean="0">
              <a:latin typeface="Roboto Light" pitchFamily="2" charset="0"/>
              <a:ea typeface="Roboto Light" pitchFamily="2" charset="0"/>
            </a:endParaRPr>
          </a:p>
          <a:p>
            <a:pPr lvl="1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endParaRPr lang="de-DE" sz="1600" noProof="0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2495227" cy="468313"/>
          </a:xfrm>
          <a:prstGeom prst="rect">
            <a:avLst/>
          </a:prstGeom>
          <a:solidFill>
            <a:srgbClr val="4D9596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HYPERLINKS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97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2495227" cy="468313"/>
          </a:xfrm>
          <a:prstGeom prst="rect">
            <a:avLst/>
          </a:prstGeom>
          <a:solidFill>
            <a:srgbClr val="4D9596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HYPERLINKS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6" name="Gerade Verbindung mit Pfeil 5"/>
          <p:cNvCxnSpPr>
            <a:stCxn id="43" idx="3"/>
            <a:endCxn id="44" idx="1"/>
          </p:cNvCxnSpPr>
          <p:nvPr/>
        </p:nvCxnSpPr>
        <p:spPr>
          <a:xfrm>
            <a:off x="3286125" y="1230525"/>
            <a:ext cx="2695575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 txBox="1">
            <a:spLocks/>
          </p:cNvSpPr>
          <p:nvPr/>
        </p:nvSpPr>
        <p:spPr>
          <a:xfrm>
            <a:off x="1896898" y="1907098"/>
            <a:ext cx="1389227" cy="381835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QUELLE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5981700" y="1907098"/>
            <a:ext cx="1436529" cy="381835"/>
          </a:xfrm>
          <a:prstGeom prst="rect">
            <a:avLst/>
          </a:prstGeom>
          <a:solidFill>
            <a:schemeClr val="accent6"/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ZIEL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10" name="Gerade Verbindung mit Pfeil 9"/>
          <p:cNvCxnSpPr>
            <a:stCxn id="11" idx="3"/>
            <a:endCxn id="13" idx="1"/>
          </p:cNvCxnSpPr>
          <p:nvPr/>
        </p:nvCxnSpPr>
        <p:spPr>
          <a:xfrm>
            <a:off x="3286125" y="3060968"/>
            <a:ext cx="2695575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896898" y="2870050"/>
            <a:ext cx="1389227" cy="381835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QUELLE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2" name="Titel 1"/>
          <p:cNvSpPr txBox="1">
            <a:spLocks/>
          </p:cNvSpPr>
          <p:nvPr/>
        </p:nvSpPr>
        <p:spPr>
          <a:xfrm>
            <a:off x="3733800" y="2870050"/>
            <a:ext cx="1676400" cy="3818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RELATION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5981700" y="2870050"/>
            <a:ext cx="1436529" cy="381835"/>
          </a:xfrm>
          <a:prstGeom prst="rect">
            <a:avLst/>
          </a:prstGeom>
          <a:solidFill>
            <a:schemeClr val="accent6"/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ZIEL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14" name="Gerade Verbindung mit Pfeil 13"/>
          <p:cNvCxnSpPr>
            <a:stCxn id="15" idx="3"/>
            <a:endCxn id="16" idx="3"/>
          </p:cNvCxnSpPr>
          <p:nvPr/>
        </p:nvCxnSpPr>
        <p:spPr>
          <a:xfrm>
            <a:off x="3286125" y="4119378"/>
            <a:ext cx="2124075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el 1"/>
          <p:cNvSpPr txBox="1">
            <a:spLocks/>
          </p:cNvSpPr>
          <p:nvPr/>
        </p:nvSpPr>
        <p:spPr>
          <a:xfrm>
            <a:off x="1896898" y="3928460"/>
            <a:ext cx="1389227" cy="381835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QUELLE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3733800" y="3928460"/>
            <a:ext cx="1676400" cy="3818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RELATION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7" name="Titel 1"/>
          <p:cNvSpPr txBox="1">
            <a:spLocks/>
          </p:cNvSpPr>
          <p:nvPr/>
        </p:nvSpPr>
        <p:spPr>
          <a:xfrm>
            <a:off x="5981699" y="4214836"/>
            <a:ext cx="1436529" cy="381835"/>
          </a:xfrm>
          <a:prstGeom prst="rect">
            <a:avLst/>
          </a:prstGeom>
          <a:solidFill>
            <a:schemeClr val="accent6"/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ZIEL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9" name="Titel 1"/>
          <p:cNvSpPr txBox="1">
            <a:spLocks/>
          </p:cNvSpPr>
          <p:nvPr/>
        </p:nvSpPr>
        <p:spPr>
          <a:xfrm>
            <a:off x="5981700" y="3642084"/>
            <a:ext cx="1436529" cy="381835"/>
          </a:xfrm>
          <a:prstGeom prst="rect">
            <a:avLst/>
          </a:prstGeom>
          <a:solidFill>
            <a:schemeClr val="accent6"/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ZIEL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21" name="Gerade Verbindung mit Pfeil 20"/>
          <p:cNvCxnSpPr>
            <a:stCxn id="16" idx="3"/>
            <a:endCxn id="19" idx="1"/>
          </p:cNvCxnSpPr>
          <p:nvPr/>
        </p:nvCxnSpPr>
        <p:spPr>
          <a:xfrm flipV="1">
            <a:off x="5410200" y="3833002"/>
            <a:ext cx="571500" cy="28637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6" idx="3"/>
            <a:endCxn id="17" idx="1"/>
          </p:cNvCxnSpPr>
          <p:nvPr/>
        </p:nvCxnSpPr>
        <p:spPr>
          <a:xfrm>
            <a:off x="5410200" y="4119378"/>
            <a:ext cx="571499" cy="286376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el 1"/>
          <p:cNvSpPr txBox="1">
            <a:spLocks/>
          </p:cNvSpPr>
          <p:nvPr/>
        </p:nvSpPr>
        <p:spPr>
          <a:xfrm>
            <a:off x="1896898" y="1039607"/>
            <a:ext cx="1389227" cy="381835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QUELLE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4" name="Titel 1"/>
          <p:cNvSpPr txBox="1">
            <a:spLocks/>
          </p:cNvSpPr>
          <p:nvPr/>
        </p:nvSpPr>
        <p:spPr>
          <a:xfrm>
            <a:off x="5981700" y="1039607"/>
            <a:ext cx="1436529" cy="381835"/>
          </a:xfrm>
          <a:prstGeom prst="rect">
            <a:avLst/>
          </a:prstGeom>
          <a:solidFill>
            <a:schemeClr val="accent6"/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ZIEL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46" name="Gerade Verbindung mit Pfeil 45"/>
          <p:cNvCxnSpPr>
            <a:stCxn id="7" idx="3"/>
            <a:endCxn id="9" idx="1"/>
          </p:cNvCxnSpPr>
          <p:nvPr/>
        </p:nvCxnSpPr>
        <p:spPr>
          <a:xfrm>
            <a:off x="3286125" y="2098016"/>
            <a:ext cx="2695575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31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2174874"/>
            <a:ext cx="8207375" cy="266541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Ausschließlich </a:t>
            </a: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direktional mit genau einem Ziel.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Quelle </a:t>
            </a: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ist implizit immer das Dokument selbst.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Beziehung </a:t>
            </a: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spielt keine nennenswerte Rolle. (</a:t>
            </a:r>
            <a:r>
              <a:rPr lang="de-DE" sz="2200" noProof="0" dirty="0" err="1" smtClean="0">
                <a:latin typeface="Roboto Light" pitchFamily="2" charset="0"/>
                <a:ea typeface="Roboto Light" pitchFamily="2" charset="0"/>
              </a:rPr>
              <a:t>rel</a:t>
            </a: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=„“)</a:t>
            </a: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Es ist möglich auf </a:t>
            </a:r>
            <a:r>
              <a:rPr lang="de-DE" sz="2200" noProof="0" dirty="0" err="1" smtClean="0">
                <a:latin typeface="Roboto Light" pitchFamily="2" charset="0"/>
                <a:ea typeface="Roboto Light" pitchFamily="2" charset="0"/>
              </a:rPr>
              <a:t>auf</a:t>
            </a: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 eindeutig bezeichnete Unterelemente zu verlinken (</a:t>
            </a:r>
            <a:r>
              <a:rPr lang="de-DE" sz="2200" noProof="0" dirty="0" err="1" smtClean="0">
                <a:latin typeface="Roboto Light" pitchFamily="2" charset="0"/>
                <a:ea typeface="Roboto Light" pitchFamily="2" charset="0"/>
              </a:rPr>
              <a:t>anchor</a:t>
            </a: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-tags</a:t>
            </a: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)</a:t>
            </a: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2495227" cy="468313"/>
          </a:xfrm>
          <a:prstGeom prst="rect">
            <a:avLst/>
          </a:prstGeom>
          <a:solidFill>
            <a:srgbClr val="4D9596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HYPERLINKS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0" y="1203325"/>
            <a:ext cx="9144000" cy="731837"/>
          </a:xfrm>
          <a:prstGeom prst="rect">
            <a:avLst/>
          </a:prstGeom>
          <a:solidFill>
            <a:srgbClr val="1E2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729552"/>
              </p:ext>
            </p:extLst>
          </p:nvPr>
        </p:nvGraphicFramePr>
        <p:xfrm>
          <a:off x="0" y="1443037"/>
          <a:ext cx="10621963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Document" r:id="rId3" imgW="6116396" imgH="149405" progId="Word.Document.12">
                  <p:embed/>
                </p:oleObj>
              </mc:Choice>
              <mc:Fallback>
                <p:oleObj name="Document" r:id="rId3" imgW="6116396" imgH="1494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443037"/>
                        <a:ext cx="10621963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el 1"/>
          <p:cNvSpPr txBox="1">
            <a:spLocks/>
          </p:cNvSpPr>
          <p:nvPr/>
        </p:nvSpPr>
        <p:spPr>
          <a:xfrm>
            <a:off x="0" y="735014"/>
            <a:ext cx="1882140" cy="323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WEBLINKS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72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1203325"/>
            <a:ext cx="8207375" cy="36369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Relativ reduzierte, aber einfach zu verwendende Links.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Direktionale Links ermöglichen die dezentrale Architektur des Webs, da kein Einverständnis, bzw. zentrale Datenbank nötig!</a:t>
            </a:r>
          </a:p>
          <a:p>
            <a:pPr lvl="1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Dafür haben wir „tote“ Links.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Rückblickend eine gute Entscheidung, das Web hat sich als einziges Hypertextsystem nennenswert durchgesetzt.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  <a:p>
            <a:pPr lvl="1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2495227" cy="468313"/>
          </a:xfrm>
          <a:prstGeom prst="rect">
            <a:avLst/>
          </a:prstGeom>
          <a:solidFill>
            <a:srgbClr val="4D9596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HYPERLINKS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0" y="735014"/>
            <a:ext cx="1882140" cy="323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WEBLINKS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31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1203325"/>
            <a:ext cx="8532812" cy="36369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Das Semantic Web baut das Konzept der Links wieder aus</a:t>
            </a: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.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Nicht nur um Dokumente untereinander zu verlinken.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Auch um Inhalte und deren Beziehungen zu beschreiben </a:t>
            </a: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Dieses </a:t>
            </a: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Konzept heißt RDF.</a:t>
            </a:r>
          </a:p>
          <a:p>
            <a:pPr marL="0" indent="0">
              <a:lnSpc>
                <a:spcPct val="100000"/>
              </a:lnSpc>
              <a:buClr>
                <a:schemeClr val="accent5"/>
              </a:buClr>
              <a:buNone/>
            </a:pP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2495227" cy="468313"/>
          </a:xfrm>
          <a:prstGeom prst="rect">
            <a:avLst/>
          </a:prstGeom>
          <a:solidFill>
            <a:srgbClr val="4D9596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HYPERLINKS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0" y="735014"/>
            <a:ext cx="4488180" cy="323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BEZIEHUNG ZUM SEMANTIC WEB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24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1203325"/>
            <a:ext cx="8532812" cy="188582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Die </a:t>
            </a:r>
            <a:r>
              <a:rPr lang="de-DE" sz="2200" noProof="0" dirty="0">
                <a:latin typeface="Roboto Light" pitchFamily="2" charset="0"/>
                <a:ea typeface="Roboto Light" pitchFamily="2" charset="0"/>
              </a:rPr>
              <a:t>Relation </a:t>
            </a: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ist essentiell.</a:t>
            </a:r>
            <a:endParaRPr lang="de-DE" sz="2200" noProof="0" dirty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noProof="0" dirty="0">
                <a:latin typeface="Roboto Light" pitchFamily="2" charset="0"/>
                <a:ea typeface="Roboto Light" pitchFamily="2" charset="0"/>
              </a:rPr>
              <a:t>Jedes Element ist eine URI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URIs können sich auch auf abstrakte und reale Dinge beziehen.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Dadurch entstehen einfache, grammatikalische Aussagen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2495227" cy="468313"/>
          </a:xfrm>
          <a:prstGeom prst="rect">
            <a:avLst/>
          </a:prstGeom>
          <a:solidFill>
            <a:srgbClr val="4D9596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HYPERLINKS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6" name="Gerade Verbindung mit Pfeil 5"/>
          <p:cNvCxnSpPr>
            <a:stCxn id="18" idx="3"/>
            <a:endCxn id="20" idx="1"/>
          </p:cNvCxnSpPr>
          <p:nvPr/>
        </p:nvCxnSpPr>
        <p:spPr>
          <a:xfrm flipV="1">
            <a:off x="3023235" y="3418895"/>
            <a:ext cx="3097529" cy="563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634008" y="3867068"/>
            <a:ext cx="1389227" cy="245309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288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12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SUBJEKT</a:t>
            </a:r>
            <a:endParaRPr lang="en-US" sz="12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6120764" y="3861924"/>
            <a:ext cx="1436529" cy="245309"/>
          </a:xfrm>
          <a:prstGeom prst="rect">
            <a:avLst/>
          </a:prstGeom>
          <a:solidFill>
            <a:schemeClr val="accent6"/>
          </a:solidFill>
        </p:spPr>
        <p:txBody>
          <a:bodyPr vert="horz" lIns="72000" tIns="0" rIns="72000" bIns="288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12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OBJEKT</a:t>
            </a:r>
            <a:endParaRPr lang="en-US" sz="12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8" name="Titel 1"/>
          <p:cNvSpPr txBox="1">
            <a:spLocks/>
          </p:cNvSpPr>
          <p:nvPr/>
        </p:nvSpPr>
        <p:spPr>
          <a:xfrm>
            <a:off x="1634008" y="3233615"/>
            <a:ext cx="1389227" cy="381835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QUELLE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9" name="Titel 1"/>
          <p:cNvSpPr txBox="1">
            <a:spLocks/>
          </p:cNvSpPr>
          <p:nvPr/>
        </p:nvSpPr>
        <p:spPr>
          <a:xfrm>
            <a:off x="3733800" y="3233615"/>
            <a:ext cx="1676400" cy="3818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RELATION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20" name="Titel 1"/>
          <p:cNvSpPr txBox="1">
            <a:spLocks/>
          </p:cNvSpPr>
          <p:nvPr/>
        </p:nvSpPr>
        <p:spPr>
          <a:xfrm>
            <a:off x="6120764" y="3227977"/>
            <a:ext cx="1436529" cy="381835"/>
          </a:xfrm>
          <a:prstGeom prst="rect">
            <a:avLst/>
          </a:prstGeom>
          <a:solidFill>
            <a:schemeClr val="accent6"/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ZIEL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23" name="Gerade Verbindung mit Pfeil 22"/>
          <p:cNvCxnSpPr>
            <a:stCxn id="11" idx="3"/>
            <a:endCxn id="13" idx="1"/>
          </p:cNvCxnSpPr>
          <p:nvPr/>
        </p:nvCxnSpPr>
        <p:spPr>
          <a:xfrm flipV="1">
            <a:off x="3023235" y="3984579"/>
            <a:ext cx="3097529" cy="514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/>
          <p:cNvSpPr txBox="1">
            <a:spLocks/>
          </p:cNvSpPr>
          <p:nvPr/>
        </p:nvSpPr>
        <p:spPr>
          <a:xfrm>
            <a:off x="3733800" y="3872546"/>
            <a:ext cx="1676400" cy="2453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72000" tIns="0" rIns="72000" bIns="288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12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PRÄDIKAT</a:t>
            </a:r>
            <a:endParaRPr lang="en-US" sz="12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28" name="Gerade Verbindung mit Pfeil 27"/>
          <p:cNvCxnSpPr>
            <a:stCxn id="29" idx="3"/>
            <a:endCxn id="31" idx="1"/>
          </p:cNvCxnSpPr>
          <p:nvPr/>
        </p:nvCxnSpPr>
        <p:spPr>
          <a:xfrm>
            <a:off x="3023235" y="4516019"/>
            <a:ext cx="3097529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el 1"/>
          <p:cNvSpPr txBox="1">
            <a:spLocks/>
          </p:cNvSpPr>
          <p:nvPr/>
        </p:nvSpPr>
        <p:spPr>
          <a:xfrm>
            <a:off x="468313" y="4374949"/>
            <a:ext cx="2554922" cy="282140"/>
          </a:xfrm>
          <a:prstGeom prst="rect">
            <a:avLst/>
          </a:prstGeom>
          <a:solidFill>
            <a:schemeClr val="accent1"/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1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http://facebook.com/Franz</a:t>
            </a:r>
            <a:endParaRPr lang="en-US" sz="1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30" name="Titel 1"/>
          <p:cNvSpPr txBox="1">
            <a:spLocks/>
          </p:cNvSpPr>
          <p:nvPr/>
        </p:nvSpPr>
        <p:spPr>
          <a:xfrm>
            <a:off x="3375659" y="4374949"/>
            <a:ext cx="2392679" cy="282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1400" dirty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http://schema.org/knows</a:t>
            </a:r>
            <a:endParaRPr lang="en-US" sz="1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31" name="Titel 1"/>
          <p:cNvSpPr txBox="1">
            <a:spLocks/>
          </p:cNvSpPr>
          <p:nvPr/>
        </p:nvSpPr>
        <p:spPr>
          <a:xfrm>
            <a:off x="6120764" y="4374949"/>
            <a:ext cx="2554923" cy="282140"/>
          </a:xfrm>
          <a:prstGeom prst="rect">
            <a:avLst/>
          </a:prstGeom>
          <a:solidFill>
            <a:schemeClr val="accent6"/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1400" dirty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https://plus.google.com</a:t>
            </a:r>
            <a:r>
              <a:rPr lang="de-DE" sz="1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/+Susi</a:t>
            </a:r>
            <a:endParaRPr lang="en-US" sz="1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0" y="735014"/>
            <a:ext cx="2110740" cy="323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RDF TRIPLES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9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1201740"/>
            <a:ext cx="8207375" cy="36385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Links können </a:t>
            </a: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nicht nur Dokumente verlinken, sondern auch die Inhalte der Dokumente zueinander in Beziehung setzen.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Da jedes Element eine URI ist, können auch Aussagen über verschiedene </a:t>
            </a: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Domänen und Datenbestände </a:t>
            </a: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hinweg getroffen und verknüpft werden.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2495227" cy="468313"/>
          </a:xfrm>
          <a:prstGeom prst="rect">
            <a:avLst/>
          </a:prstGeom>
          <a:solidFill>
            <a:srgbClr val="4D9596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HYPERLINKS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0" y="735014"/>
            <a:ext cx="1363980" cy="323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FAZIT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0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2381"/>
            <a:ext cx="9144000" cy="4988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468313" y="123825"/>
            <a:ext cx="8207376" cy="4556879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5400" noProof="0" dirty="0" err="1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Graphenstruktur</a:t>
            </a:r>
            <a:endParaRPr lang="de-DE" sz="5400" noProof="0" dirty="0">
              <a:solidFill>
                <a:schemeClr val="bg1"/>
              </a:solidFill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735014"/>
            <a:ext cx="7848600" cy="77946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Ein Graph ist die flexibelste Datenstruktur. </a:t>
            </a:r>
            <a:br>
              <a:rPr lang="de-DE" sz="2200" noProof="0" dirty="0" smtClean="0">
                <a:latin typeface="Roboto Light" pitchFamily="2" charset="0"/>
                <a:ea typeface="Roboto Light" pitchFamily="2" charset="0"/>
              </a:rPr>
            </a:b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Sie kann alle anderen abbilden.</a:t>
            </a: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3549112" cy="4683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GRAPHENSTRUKTUR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9" name="Rechteck 8"/>
          <p:cNvSpPr/>
          <p:nvPr/>
        </p:nvSpPr>
        <p:spPr>
          <a:xfrm flipH="1">
            <a:off x="3528297" y="1986917"/>
            <a:ext cx="249238" cy="2381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 flipH="1">
            <a:off x="2215435" y="1986917"/>
            <a:ext cx="249238" cy="2381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 flipH="1">
            <a:off x="2548016" y="1986917"/>
            <a:ext cx="249238" cy="2381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 flipH="1">
            <a:off x="2871866" y="1986917"/>
            <a:ext cx="249238" cy="2381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 flipH="1">
            <a:off x="3195716" y="1986917"/>
            <a:ext cx="249238" cy="2381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 flipH="1">
            <a:off x="3528297" y="3253741"/>
            <a:ext cx="249238" cy="2381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 flipH="1">
            <a:off x="2215435" y="3253741"/>
            <a:ext cx="249238" cy="2381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 flipH="1">
            <a:off x="2548016" y="3253741"/>
            <a:ext cx="249238" cy="2381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 flipH="1">
            <a:off x="2871866" y="3253741"/>
            <a:ext cx="249238" cy="2381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 flipH="1">
            <a:off x="3195716" y="3253741"/>
            <a:ext cx="249238" cy="2381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 flipH="1">
            <a:off x="3528297" y="3582354"/>
            <a:ext cx="249238" cy="2381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 flipH="1">
            <a:off x="2215435" y="3582354"/>
            <a:ext cx="249238" cy="2381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 flipH="1">
            <a:off x="2548016" y="3582354"/>
            <a:ext cx="249238" cy="2381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/>
          <p:cNvSpPr/>
          <p:nvPr/>
        </p:nvSpPr>
        <p:spPr>
          <a:xfrm flipH="1">
            <a:off x="2871866" y="3582354"/>
            <a:ext cx="249238" cy="2381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 flipH="1">
            <a:off x="3195716" y="3582354"/>
            <a:ext cx="249238" cy="2381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/>
          <p:cNvSpPr/>
          <p:nvPr/>
        </p:nvSpPr>
        <p:spPr>
          <a:xfrm flipH="1">
            <a:off x="5231605" y="1962150"/>
            <a:ext cx="249238" cy="238124"/>
          </a:xfrm>
          <a:prstGeom prst="rect">
            <a:avLst/>
          </a:prstGeom>
          <a:solidFill>
            <a:srgbClr val="429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/>
          <p:cNvSpPr/>
          <p:nvPr/>
        </p:nvSpPr>
        <p:spPr>
          <a:xfrm flipH="1">
            <a:off x="5480843" y="1514475"/>
            <a:ext cx="249238" cy="238124"/>
          </a:xfrm>
          <a:prstGeom prst="rect">
            <a:avLst/>
          </a:prstGeom>
          <a:solidFill>
            <a:srgbClr val="429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 flipH="1">
            <a:off x="5683250" y="1962150"/>
            <a:ext cx="249238" cy="238124"/>
          </a:xfrm>
          <a:prstGeom prst="rect">
            <a:avLst/>
          </a:prstGeom>
          <a:solidFill>
            <a:srgbClr val="429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 flipH="1">
            <a:off x="5350669" y="2409825"/>
            <a:ext cx="249238" cy="238124"/>
          </a:xfrm>
          <a:prstGeom prst="rect">
            <a:avLst/>
          </a:prstGeom>
          <a:solidFill>
            <a:srgbClr val="429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 flipH="1">
            <a:off x="5683250" y="2409825"/>
            <a:ext cx="249238" cy="238124"/>
          </a:xfrm>
          <a:prstGeom prst="rect">
            <a:avLst/>
          </a:prstGeom>
          <a:solidFill>
            <a:srgbClr val="429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/>
          <p:cNvSpPr/>
          <p:nvPr/>
        </p:nvSpPr>
        <p:spPr>
          <a:xfrm flipH="1">
            <a:off x="6015831" y="2409825"/>
            <a:ext cx="249238" cy="238124"/>
          </a:xfrm>
          <a:prstGeom prst="rect">
            <a:avLst/>
          </a:prstGeom>
          <a:solidFill>
            <a:srgbClr val="429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r Verbinder 44"/>
          <p:cNvCxnSpPr>
            <a:stCxn id="37" idx="2"/>
            <a:endCxn id="36" idx="0"/>
          </p:cNvCxnSpPr>
          <p:nvPr/>
        </p:nvCxnSpPr>
        <p:spPr>
          <a:xfrm flipH="1">
            <a:off x="5356224" y="1752599"/>
            <a:ext cx="249238" cy="209551"/>
          </a:xfrm>
          <a:prstGeom prst="line">
            <a:avLst/>
          </a:prstGeom>
          <a:ln w="31750">
            <a:solidFill>
              <a:srgbClr val="4296C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stCxn id="37" idx="2"/>
            <a:endCxn id="38" idx="0"/>
          </p:cNvCxnSpPr>
          <p:nvPr/>
        </p:nvCxnSpPr>
        <p:spPr>
          <a:xfrm>
            <a:off x="5605462" y="1752599"/>
            <a:ext cx="202407" cy="209551"/>
          </a:xfrm>
          <a:prstGeom prst="line">
            <a:avLst/>
          </a:prstGeom>
          <a:ln w="31750">
            <a:solidFill>
              <a:srgbClr val="4296C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stCxn id="38" idx="2"/>
            <a:endCxn id="39" idx="0"/>
          </p:cNvCxnSpPr>
          <p:nvPr/>
        </p:nvCxnSpPr>
        <p:spPr>
          <a:xfrm flipH="1">
            <a:off x="5475288" y="2200274"/>
            <a:ext cx="332581" cy="209551"/>
          </a:xfrm>
          <a:prstGeom prst="line">
            <a:avLst/>
          </a:prstGeom>
          <a:ln w="31750">
            <a:solidFill>
              <a:srgbClr val="4296C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>
            <a:stCxn id="38" idx="2"/>
            <a:endCxn id="40" idx="0"/>
          </p:cNvCxnSpPr>
          <p:nvPr/>
        </p:nvCxnSpPr>
        <p:spPr>
          <a:xfrm>
            <a:off x="5807869" y="2200274"/>
            <a:ext cx="0" cy="209551"/>
          </a:xfrm>
          <a:prstGeom prst="line">
            <a:avLst/>
          </a:prstGeom>
          <a:ln w="31750">
            <a:solidFill>
              <a:srgbClr val="4296C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>
            <a:stCxn id="38" idx="2"/>
            <a:endCxn id="41" idx="0"/>
          </p:cNvCxnSpPr>
          <p:nvPr/>
        </p:nvCxnSpPr>
        <p:spPr>
          <a:xfrm>
            <a:off x="5807869" y="2200274"/>
            <a:ext cx="332581" cy="209551"/>
          </a:xfrm>
          <a:prstGeom prst="line">
            <a:avLst/>
          </a:prstGeom>
          <a:ln w="31750">
            <a:solidFill>
              <a:srgbClr val="4296C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Ellipse 97"/>
          <p:cNvSpPr/>
          <p:nvPr/>
        </p:nvSpPr>
        <p:spPr>
          <a:xfrm>
            <a:off x="5231605" y="3117532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/>
        </p:nvSpPr>
        <p:spPr>
          <a:xfrm>
            <a:off x="6211886" y="3176586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/>
        </p:nvSpPr>
        <p:spPr>
          <a:xfrm>
            <a:off x="4987765" y="3820478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/>
        </p:nvSpPr>
        <p:spPr>
          <a:xfrm>
            <a:off x="5533628" y="4100522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/>
        </p:nvSpPr>
        <p:spPr>
          <a:xfrm>
            <a:off x="5655548" y="3460434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/>
        </p:nvSpPr>
        <p:spPr>
          <a:xfrm>
            <a:off x="6304755" y="3843340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/>
        </p:nvSpPr>
        <p:spPr>
          <a:xfrm>
            <a:off x="5951536" y="4403414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6" name="Gerader Verbinder 105"/>
          <p:cNvCxnSpPr>
            <a:stCxn id="98" idx="6"/>
            <a:endCxn id="99" idx="2"/>
          </p:cNvCxnSpPr>
          <p:nvPr/>
        </p:nvCxnSpPr>
        <p:spPr>
          <a:xfrm>
            <a:off x="5475445" y="3239452"/>
            <a:ext cx="736441" cy="59054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>
            <a:stCxn id="102" idx="5"/>
            <a:endCxn id="103" idx="1"/>
          </p:cNvCxnSpPr>
          <p:nvPr/>
        </p:nvCxnSpPr>
        <p:spPr>
          <a:xfrm>
            <a:off x="5863678" y="3668564"/>
            <a:ext cx="476787" cy="210486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/>
          <p:cNvCxnSpPr>
            <a:stCxn id="102" idx="6"/>
            <a:endCxn id="99" idx="3"/>
          </p:cNvCxnSpPr>
          <p:nvPr/>
        </p:nvCxnSpPr>
        <p:spPr>
          <a:xfrm flipV="1">
            <a:off x="5899388" y="3384716"/>
            <a:ext cx="348208" cy="197638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/>
          <p:cNvCxnSpPr>
            <a:stCxn id="103" idx="0"/>
            <a:endCxn id="99" idx="4"/>
          </p:cNvCxnSpPr>
          <p:nvPr/>
        </p:nvCxnSpPr>
        <p:spPr>
          <a:xfrm flipH="1" flipV="1">
            <a:off x="6333806" y="3420426"/>
            <a:ext cx="92869" cy="422914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/>
          <p:cNvCxnSpPr>
            <a:stCxn id="102" idx="4"/>
            <a:endCxn id="101" idx="0"/>
          </p:cNvCxnSpPr>
          <p:nvPr/>
        </p:nvCxnSpPr>
        <p:spPr>
          <a:xfrm flipH="1">
            <a:off x="5655548" y="3704274"/>
            <a:ext cx="121920" cy="396248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126"/>
          <p:cNvCxnSpPr>
            <a:stCxn id="104" idx="1"/>
            <a:endCxn id="101" idx="5"/>
          </p:cNvCxnSpPr>
          <p:nvPr/>
        </p:nvCxnSpPr>
        <p:spPr>
          <a:xfrm flipH="1" flipV="1">
            <a:off x="5741758" y="4308652"/>
            <a:ext cx="245488" cy="130472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/>
          <p:cNvCxnSpPr>
            <a:stCxn id="98" idx="4"/>
            <a:endCxn id="100" idx="0"/>
          </p:cNvCxnSpPr>
          <p:nvPr/>
        </p:nvCxnSpPr>
        <p:spPr>
          <a:xfrm flipH="1">
            <a:off x="5109685" y="3361372"/>
            <a:ext cx="243840" cy="459106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/>
          <p:cNvCxnSpPr>
            <a:stCxn id="101" idx="1"/>
            <a:endCxn id="100" idx="6"/>
          </p:cNvCxnSpPr>
          <p:nvPr/>
        </p:nvCxnSpPr>
        <p:spPr>
          <a:xfrm flipH="1" flipV="1">
            <a:off x="5231605" y="3942398"/>
            <a:ext cx="337733" cy="193834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hteck 138"/>
          <p:cNvSpPr/>
          <p:nvPr/>
        </p:nvSpPr>
        <p:spPr>
          <a:xfrm flipH="1">
            <a:off x="3528297" y="3900491"/>
            <a:ext cx="249238" cy="2381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hteck 139"/>
          <p:cNvSpPr/>
          <p:nvPr/>
        </p:nvSpPr>
        <p:spPr>
          <a:xfrm flipH="1">
            <a:off x="2215435" y="3900491"/>
            <a:ext cx="249238" cy="2381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hteck 140"/>
          <p:cNvSpPr/>
          <p:nvPr/>
        </p:nvSpPr>
        <p:spPr>
          <a:xfrm flipH="1">
            <a:off x="2548016" y="3900491"/>
            <a:ext cx="249238" cy="2381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hteck 141"/>
          <p:cNvSpPr/>
          <p:nvPr/>
        </p:nvSpPr>
        <p:spPr>
          <a:xfrm flipH="1">
            <a:off x="2871866" y="3900491"/>
            <a:ext cx="249238" cy="2381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Rechteck 142"/>
          <p:cNvSpPr/>
          <p:nvPr/>
        </p:nvSpPr>
        <p:spPr>
          <a:xfrm flipH="1">
            <a:off x="3195716" y="3900491"/>
            <a:ext cx="249238" cy="2381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2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735014"/>
            <a:ext cx="7848600" cy="13433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Graphen können problemlos miteinander “</a:t>
            </a:r>
            <a:r>
              <a:rPr lang="de-DE" sz="2200" noProof="0" dirty="0" err="1" smtClean="0">
                <a:latin typeface="Roboto Light" pitchFamily="2" charset="0"/>
                <a:ea typeface="Roboto Light" pitchFamily="2" charset="0"/>
              </a:rPr>
              <a:t>gemergt</a:t>
            </a: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” </a:t>
            </a:r>
            <a:r>
              <a:rPr lang="de-DE" sz="2200" noProof="0" dirty="0" err="1" smtClean="0">
                <a:latin typeface="Roboto Light" pitchFamily="2" charset="0"/>
                <a:ea typeface="Roboto Light" pitchFamily="2" charset="0"/>
              </a:rPr>
              <a:t>warden</a:t>
            </a: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.</a:t>
            </a:r>
          </a:p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Bei Tabellen und Bäumen gibt es Probleme. Oft sind zusätzliche Anweisungen nötig. (Schema bei RDB)</a:t>
            </a: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3549112" cy="4683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GRAPHENSTRUKTUR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0" name="Ellipse 49"/>
          <p:cNvSpPr/>
          <p:nvPr/>
        </p:nvSpPr>
        <p:spPr>
          <a:xfrm>
            <a:off x="2488405" y="2415385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3468686" y="2474439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>
          <a:xfrm>
            <a:off x="2244565" y="3118331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2790428" y="3398375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>
          <a:xfrm>
            <a:off x="2912348" y="2758287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3561555" y="3141193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>
          <a:xfrm>
            <a:off x="3208336" y="3701267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9" name="Gerader Verbinder 58"/>
          <p:cNvCxnSpPr>
            <a:stCxn id="50" idx="6"/>
            <a:endCxn id="51" idx="2"/>
          </p:cNvCxnSpPr>
          <p:nvPr/>
        </p:nvCxnSpPr>
        <p:spPr>
          <a:xfrm>
            <a:off x="2732245" y="2537305"/>
            <a:ext cx="736441" cy="59054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>
            <a:stCxn id="56" idx="5"/>
            <a:endCxn id="57" idx="1"/>
          </p:cNvCxnSpPr>
          <p:nvPr/>
        </p:nvCxnSpPr>
        <p:spPr>
          <a:xfrm>
            <a:off x="3120478" y="2966417"/>
            <a:ext cx="476787" cy="210486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56" idx="6"/>
            <a:endCxn id="51" idx="3"/>
          </p:cNvCxnSpPr>
          <p:nvPr/>
        </p:nvCxnSpPr>
        <p:spPr>
          <a:xfrm flipV="1">
            <a:off x="3156188" y="2682569"/>
            <a:ext cx="348208" cy="197638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/>
          <p:cNvCxnSpPr>
            <a:stCxn id="57" idx="0"/>
            <a:endCxn id="51" idx="4"/>
          </p:cNvCxnSpPr>
          <p:nvPr/>
        </p:nvCxnSpPr>
        <p:spPr>
          <a:xfrm flipH="1" flipV="1">
            <a:off x="3590606" y="2718279"/>
            <a:ext cx="92869" cy="422914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>
            <a:stCxn id="56" idx="4"/>
            <a:endCxn id="55" idx="0"/>
          </p:cNvCxnSpPr>
          <p:nvPr/>
        </p:nvCxnSpPr>
        <p:spPr>
          <a:xfrm flipH="1">
            <a:off x="2912348" y="3002127"/>
            <a:ext cx="121920" cy="396248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>
            <a:stCxn id="58" idx="1"/>
            <a:endCxn id="55" idx="5"/>
          </p:cNvCxnSpPr>
          <p:nvPr/>
        </p:nvCxnSpPr>
        <p:spPr>
          <a:xfrm flipH="1" flipV="1">
            <a:off x="2998558" y="3606505"/>
            <a:ext cx="245488" cy="130472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>
            <a:stCxn id="50" idx="4"/>
            <a:endCxn id="54" idx="0"/>
          </p:cNvCxnSpPr>
          <p:nvPr/>
        </p:nvCxnSpPr>
        <p:spPr>
          <a:xfrm flipH="1">
            <a:off x="2366485" y="2659225"/>
            <a:ext cx="243840" cy="459106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/>
          <p:cNvCxnSpPr>
            <a:stCxn id="55" idx="1"/>
            <a:endCxn id="54" idx="6"/>
          </p:cNvCxnSpPr>
          <p:nvPr/>
        </p:nvCxnSpPr>
        <p:spPr>
          <a:xfrm flipH="1" flipV="1">
            <a:off x="2488405" y="3240251"/>
            <a:ext cx="337733" cy="193834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5754686" y="2486343"/>
            <a:ext cx="243840" cy="2438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>
          <a:xfrm>
            <a:off x="6734967" y="2545397"/>
            <a:ext cx="243840" cy="2438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/>
        </p:nvSpPr>
        <p:spPr>
          <a:xfrm>
            <a:off x="6244826" y="2912579"/>
            <a:ext cx="243840" cy="2438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/>
        </p:nvSpPr>
        <p:spPr>
          <a:xfrm>
            <a:off x="6827836" y="3212151"/>
            <a:ext cx="243840" cy="2438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4" name="Gerader Verbinder 73"/>
          <p:cNvCxnSpPr>
            <a:stCxn id="67" idx="6"/>
            <a:endCxn id="68" idx="2"/>
          </p:cNvCxnSpPr>
          <p:nvPr/>
        </p:nvCxnSpPr>
        <p:spPr>
          <a:xfrm>
            <a:off x="5998526" y="2608263"/>
            <a:ext cx="736441" cy="59054"/>
          </a:xfrm>
          <a:prstGeom prst="line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/>
          <p:cNvCxnSpPr>
            <a:stCxn id="71" idx="5"/>
            <a:endCxn id="72" idx="1"/>
          </p:cNvCxnSpPr>
          <p:nvPr/>
        </p:nvCxnSpPr>
        <p:spPr>
          <a:xfrm>
            <a:off x="6452956" y="3120709"/>
            <a:ext cx="410590" cy="127152"/>
          </a:xfrm>
          <a:prstGeom prst="line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/>
          <p:cNvCxnSpPr>
            <a:stCxn id="71" idx="6"/>
            <a:endCxn id="68" idx="3"/>
          </p:cNvCxnSpPr>
          <p:nvPr/>
        </p:nvCxnSpPr>
        <p:spPr>
          <a:xfrm flipV="1">
            <a:off x="6488666" y="2753527"/>
            <a:ext cx="282011" cy="280972"/>
          </a:xfrm>
          <a:prstGeom prst="line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/>
          <p:cNvCxnSpPr>
            <a:stCxn id="72" idx="0"/>
            <a:endCxn id="68" idx="4"/>
          </p:cNvCxnSpPr>
          <p:nvPr/>
        </p:nvCxnSpPr>
        <p:spPr>
          <a:xfrm flipH="1" flipV="1">
            <a:off x="6856887" y="2789237"/>
            <a:ext cx="92869" cy="422914"/>
          </a:xfrm>
          <a:prstGeom prst="line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84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1" y="356992"/>
            <a:ext cx="2085975" cy="3780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EINLEITUNG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0" y="1056113"/>
            <a:ext cx="4221480" cy="3780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SEMANTIC </a:t>
            </a:r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WEB PARADIGMEN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0" y="3544959"/>
            <a:ext cx="1581150" cy="3780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FAZIT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468312" y="1505244"/>
            <a:ext cx="1865311" cy="378021"/>
          </a:xfrm>
          <a:prstGeom prst="rect">
            <a:avLst/>
          </a:prstGeom>
          <a:solidFill>
            <a:schemeClr val="accent5"/>
          </a:solidFill>
        </p:spPr>
        <p:txBody>
          <a:bodyPr vert="horz" lIns="180000" tIns="72000" rIns="108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HYPERLINKS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468312" y="1953870"/>
            <a:ext cx="2817811" cy="378021"/>
          </a:xfrm>
          <a:prstGeom prst="rect">
            <a:avLst/>
          </a:prstGeom>
          <a:solidFill>
            <a:schemeClr val="accent6"/>
          </a:solidFill>
        </p:spPr>
        <p:txBody>
          <a:bodyPr vert="horz" lIns="180000" tIns="72000" rIns="108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GRAPHENSTRUKTUR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468313" y="2398895"/>
            <a:ext cx="5694361" cy="378021"/>
          </a:xfrm>
          <a:prstGeom prst="rect">
            <a:avLst/>
          </a:prstGeom>
          <a:solidFill>
            <a:schemeClr val="accent2"/>
          </a:solidFill>
        </p:spPr>
        <p:txBody>
          <a:bodyPr vert="horz" lIns="180000" tIns="72000" rIns="108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TRENNUNG VON FAKT UND INTERPRETATION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2" name="Titel 1"/>
          <p:cNvSpPr txBox="1">
            <a:spLocks/>
          </p:cNvSpPr>
          <p:nvPr/>
        </p:nvSpPr>
        <p:spPr>
          <a:xfrm>
            <a:off x="468312" y="2843920"/>
            <a:ext cx="3598861" cy="378021"/>
          </a:xfrm>
          <a:prstGeom prst="rect">
            <a:avLst/>
          </a:prstGeom>
          <a:solidFill>
            <a:srgbClr val="C4421E"/>
          </a:solidFill>
        </p:spPr>
        <p:txBody>
          <a:bodyPr vert="horz" lIns="180000" tIns="72000" rIns="108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OPEN WORLD ASSUMPTION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72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3549112" cy="4683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GRAPHENSTRUKTUR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0" name="Ellipse 49"/>
          <p:cNvSpPr/>
          <p:nvPr/>
        </p:nvSpPr>
        <p:spPr>
          <a:xfrm>
            <a:off x="2457925" y="2415385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3438206" y="2474439"/>
            <a:ext cx="243840" cy="243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>
          <a:xfrm>
            <a:off x="2214085" y="3118331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2759948" y="3398375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>
          <a:xfrm>
            <a:off x="2881868" y="2758287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3531075" y="3141193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>
          <a:xfrm>
            <a:off x="3177856" y="3701267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9" name="Gerader Verbinder 58"/>
          <p:cNvCxnSpPr>
            <a:stCxn id="50" idx="6"/>
            <a:endCxn id="51" idx="2"/>
          </p:cNvCxnSpPr>
          <p:nvPr/>
        </p:nvCxnSpPr>
        <p:spPr>
          <a:xfrm>
            <a:off x="2701765" y="2537305"/>
            <a:ext cx="736441" cy="59054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>
            <a:stCxn id="56" idx="5"/>
            <a:endCxn id="57" idx="1"/>
          </p:cNvCxnSpPr>
          <p:nvPr/>
        </p:nvCxnSpPr>
        <p:spPr>
          <a:xfrm>
            <a:off x="3089998" y="2966417"/>
            <a:ext cx="476787" cy="210486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56" idx="6"/>
            <a:endCxn id="51" idx="3"/>
          </p:cNvCxnSpPr>
          <p:nvPr/>
        </p:nvCxnSpPr>
        <p:spPr>
          <a:xfrm flipV="1">
            <a:off x="3125708" y="2682569"/>
            <a:ext cx="348208" cy="197638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/>
          <p:cNvCxnSpPr>
            <a:stCxn id="57" idx="0"/>
            <a:endCxn id="51" idx="4"/>
          </p:cNvCxnSpPr>
          <p:nvPr/>
        </p:nvCxnSpPr>
        <p:spPr>
          <a:xfrm flipH="1" flipV="1">
            <a:off x="3560126" y="2718279"/>
            <a:ext cx="92869" cy="422914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>
            <a:stCxn id="56" idx="4"/>
            <a:endCxn id="55" idx="0"/>
          </p:cNvCxnSpPr>
          <p:nvPr/>
        </p:nvCxnSpPr>
        <p:spPr>
          <a:xfrm flipH="1">
            <a:off x="2881868" y="3002127"/>
            <a:ext cx="121920" cy="396248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>
            <a:stCxn id="58" idx="1"/>
            <a:endCxn id="55" idx="5"/>
          </p:cNvCxnSpPr>
          <p:nvPr/>
        </p:nvCxnSpPr>
        <p:spPr>
          <a:xfrm flipH="1" flipV="1">
            <a:off x="2968078" y="3606505"/>
            <a:ext cx="245488" cy="130472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>
            <a:stCxn id="50" idx="4"/>
            <a:endCxn id="54" idx="0"/>
          </p:cNvCxnSpPr>
          <p:nvPr/>
        </p:nvCxnSpPr>
        <p:spPr>
          <a:xfrm flipH="1">
            <a:off x="2336005" y="2659225"/>
            <a:ext cx="243840" cy="459106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/>
          <p:cNvCxnSpPr>
            <a:stCxn id="55" idx="1"/>
            <a:endCxn id="54" idx="6"/>
          </p:cNvCxnSpPr>
          <p:nvPr/>
        </p:nvCxnSpPr>
        <p:spPr>
          <a:xfrm flipH="1" flipV="1">
            <a:off x="2457925" y="3240251"/>
            <a:ext cx="337733" cy="193834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5724206" y="2486343"/>
            <a:ext cx="243840" cy="243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>
          <a:xfrm>
            <a:off x="6704487" y="2545397"/>
            <a:ext cx="243840" cy="2438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/>
        </p:nvSpPr>
        <p:spPr>
          <a:xfrm>
            <a:off x="6214346" y="2912579"/>
            <a:ext cx="243840" cy="2438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/>
        </p:nvSpPr>
        <p:spPr>
          <a:xfrm>
            <a:off x="6797356" y="3212151"/>
            <a:ext cx="243840" cy="2438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4" name="Gerader Verbinder 73"/>
          <p:cNvCxnSpPr>
            <a:stCxn id="67" idx="6"/>
            <a:endCxn id="68" idx="2"/>
          </p:cNvCxnSpPr>
          <p:nvPr/>
        </p:nvCxnSpPr>
        <p:spPr>
          <a:xfrm>
            <a:off x="5968046" y="2608263"/>
            <a:ext cx="736441" cy="59054"/>
          </a:xfrm>
          <a:prstGeom prst="line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/>
          <p:cNvCxnSpPr>
            <a:stCxn id="71" idx="5"/>
            <a:endCxn id="72" idx="1"/>
          </p:cNvCxnSpPr>
          <p:nvPr/>
        </p:nvCxnSpPr>
        <p:spPr>
          <a:xfrm>
            <a:off x="6422476" y="3120709"/>
            <a:ext cx="410590" cy="127152"/>
          </a:xfrm>
          <a:prstGeom prst="line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/>
          <p:cNvCxnSpPr>
            <a:stCxn id="71" idx="6"/>
            <a:endCxn id="68" idx="3"/>
          </p:cNvCxnSpPr>
          <p:nvPr/>
        </p:nvCxnSpPr>
        <p:spPr>
          <a:xfrm flipV="1">
            <a:off x="6458186" y="2753527"/>
            <a:ext cx="282011" cy="280972"/>
          </a:xfrm>
          <a:prstGeom prst="line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/>
          <p:cNvCxnSpPr>
            <a:stCxn id="72" idx="0"/>
            <a:endCxn id="68" idx="4"/>
          </p:cNvCxnSpPr>
          <p:nvPr/>
        </p:nvCxnSpPr>
        <p:spPr>
          <a:xfrm flipH="1" flipV="1">
            <a:off x="6826407" y="2789237"/>
            <a:ext cx="92869" cy="422914"/>
          </a:xfrm>
          <a:prstGeom prst="line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nhaltsplatzhalter 2"/>
          <p:cNvSpPr txBox="1">
            <a:spLocks/>
          </p:cNvSpPr>
          <p:nvPr/>
        </p:nvSpPr>
        <p:spPr>
          <a:xfrm>
            <a:off x="468313" y="735014"/>
            <a:ext cx="7848600" cy="1343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Sobald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sich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zwei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Knoten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auf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dasselbe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beziehen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(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selbe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ID),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können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sie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zusammengelegt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werden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1690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3549112" cy="4683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GRAPHENSTRUKTUR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0" name="Ellipse 49"/>
          <p:cNvSpPr/>
          <p:nvPr/>
        </p:nvSpPr>
        <p:spPr>
          <a:xfrm>
            <a:off x="3591719" y="1851989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4572000" y="1911043"/>
            <a:ext cx="243840" cy="243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>
          <a:xfrm>
            <a:off x="3347879" y="2554935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3893742" y="2834979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>
          <a:xfrm>
            <a:off x="4015662" y="2194891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4664869" y="2577797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>
          <a:xfrm>
            <a:off x="4311650" y="3137871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9" name="Gerader Verbinder 58"/>
          <p:cNvCxnSpPr>
            <a:stCxn id="50" idx="6"/>
            <a:endCxn id="51" idx="2"/>
          </p:cNvCxnSpPr>
          <p:nvPr/>
        </p:nvCxnSpPr>
        <p:spPr>
          <a:xfrm>
            <a:off x="3835559" y="1973909"/>
            <a:ext cx="736441" cy="59054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>
            <a:stCxn id="56" idx="5"/>
            <a:endCxn id="57" idx="1"/>
          </p:cNvCxnSpPr>
          <p:nvPr/>
        </p:nvCxnSpPr>
        <p:spPr>
          <a:xfrm>
            <a:off x="4223792" y="2403021"/>
            <a:ext cx="476787" cy="210486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56" idx="6"/>
            <a:endCxn id="51" idx="3"/>
          </p:cNvCxnSpPr>
          <p:nvPr/>
        </p:nvCxnSpPr>
        <p:spPr>
          <a:xfrm flipV="1">
            <a:off x="4259502" y="2119173"/>
            <a:ext cx="348208" cy="197638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/>
          <p:cNvCxnSpPr>
            <a:stCxn id="57" idx="0"/>
            <a:endCxn id="51" idx="4"/>
          </p:cNvCxnSpPr>
          <p:nvPr/>
        </p:nvCxnSpPr>
        <p:spPr>
          <a:xfrm flipH="1" flipV="1">
            <a:off x="4693920" y="2154883"/>
            <a:ext cx="92869" cy="422914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>
            <a:stCxn id="56" idx="4"/>
            <a:endCxn id="55" idx="0"/>
          </p:cNvCxnSpPr>
          <p:nvPr/>
        </p:nvCxnSpPr>
        <p:spPr>
          <a:xfrm flipH="1">
            <a:off x="4015662" y="2438731"/>
            <a:ext cx="121920" cy="396248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>
            <a:stCxn id="58" idx="1"/>
            <a:endCxn id="55" idx="5"/>
          </p:cNvCxnSpPr>
          <p:nvPr/>
        </p:nvCxnSpPr>
        <p:spPr>
          <a:xfrm flipH="1" flipV="1">
            <a:off x="4101872" y="3043109"/>
            <a:ext cx="245488" cy="130472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>
            <a:stCxn id="50" idx="4"/>
            <a:endCxn id="54" idx="0"/>
          </p:cNvCxnSpPr>
          <p:nvPr/>
        </p:nvCxnSpPr>
        <p:spPr>
          <a:xfrm flipH="1">
            <a:off x="3469799" y="2095829"/>
            <a:ext cx="243840" cy="459106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/>
          <p:cNvCxnSpPr>
            <a:stCxn id="55" idx="1"/>
            <a:endCxn id="54" idx="6"/>
          </p:cNvCxnSpPr>
          <p:nvPr/>
        </p:nvCxnSpPr>
        <p:spPr>
          <a:xfrm flipH="1" flipV="1">
            <a:off x="3591719" y="2676855"/>
            <a:ext cx="337733" cy="193834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4572000" y="1911043"/>
            <a:ext cx="243840" cy="243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>
          <a:xfrm>
            <a:off x="5552281" y="1970097"/>
            <a:ext cx="243840" cy="2438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/>
        </p:nvSpPr>
        <p:spPr>
          <a:xfrm>
            <a:off x="5062140" y="2337279"/>
            <a:ext cx="243840" cy="2438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/>
        </p:nvSpPr>
        <p:spPr>
          <a:xfrm>
            <a:off x="5645150" y="2636851"/>
            <a:ext cx="243840" cy="2438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4" name="Gerader Verbinder 73"/>
          <p:cNvCxnSpPr>
            <a:stCxn id="67" idx="6"/>
            <a:endCxn id="68" idx="2"/>
          </p:cNvCxnSpPr>
          <p:nvPr/>
        </p:nvCxnSpPr>
        <p:spPr>
          <a:xfrm>
            <a:off x="4815840" y="2032963"/>
            <a:ext cx="736441" cy="59054"/>
          </a:xfrm>
          <a:prstGeom prst="line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/>
          <p:cNvCxnSpPr>
            <a:stCxn id="71" idx="5"/>
            <a:endCxn id="72" idx="1"/>
          </p:cNvCxnSpPr>
          <p:nvPr/>
        </p:nvCxnSpPr>
        <p:spPr>
          <a:xfrm>
            <a:off x="5270270" y="2545409"/>
            <a:ext cx="410590" cy="127152"/>
          </a:xfrm>
          <a:prstGeom prst="line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/>
          <p:cNvCxnSpPr>
            <a:stCxn id="71" idx="6"/>
            <a:endCxn id="68" idx="3"/>
          </p:cNvCxnSpPr>
          <p:nvPr/>
        </p:nvCxnSpPr>
        <p:spPr>
          <a:xfrm flipV="1">
            <a:off x="5305980" y="2178227"/>
            <a:ext cx="282011" cy="280972"/>
          </a:xfrm>
          <a:prstGeom prst="line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/>
          <p:cNvCxnSpPr>
            <a:stCxn id="72" idx="0"/>
            <a:endCxn id="68" idx="4"/>
          </p:cNvCxnSpPr>
          <p:nvPr/>
        </p:nvCxnSpPr>
        <p:spPr>
          <a:xfrm flipH="1" flipV="1">
            <a:off x="5674201" y="2213937"/>
            <a:ext cx="92869" cy="422914"/>
          </a:xfrm>
          <a:prstGeom prst="line">
            <a:avLst/>
          </a:prstGeom>
          <a:ln w="285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48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3549112" cy="4683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GRAPHENSTRUKTUR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0" name="Ellipse 49"/>
          <p:cNvSpPr/>
          <p:nvPr/>
        </p:nvSpPr>
        <p:spPr>
          <a:xfrm>
            <a:off x="3591719" y="1851989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>
          <a:xfrm>
            <a:off x="4572000" y="1911043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>
          <a:xfrm>
            <a:off x="3347879" y="2554935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>
          <a:xfrm>
            <a:off x="3893742" y="2834979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>
          <a:xfrm>
            <a:off x="4015662" y="2194891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>
          <a:xfrm>
            <a:off x="4664869" y="2577797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>
          <a:xfrm>
            <a:off x="4311650" y="3137871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9" name="Gerader Verbinder 58"/>
          <p:cNvCxnSpPr>
            <a:stCxn id="50" idx="6"/>
            <a:endCxn id="51" idx="2"/>
          </p:cNvCxnSpPr>
          <p:nvPr/>
        </p:nvCxnSpPr>
        <p:spPr>
          <a:xfrm>
            <a:off x="3835559" y="1973909"/>
            <a:ext cx="736441" cy="59054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>
            <a:stCxn id="56" idx="5"/>
            <a:endCxn id="57" idx="1"/>
          </p:cNvCxnSpPr>
          <p:nvPr/>
        </p:nvCxnSpPr>
        <p:spPr>
          <a:xfrm>
            <a:off x="4223792" y="2403021"/>
            <a:ext cx="476787" cy="210486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>
            <a:stCxn id="56" idx="6"/>
            <a:endCxn id="51" idx="3"/>
          </p:cNvCxnSpPr>
          <p:nvPr/>
        </p:nvCxnSpPr>
        <p:spPr>
          <a:xfrm flipV="1">
            <a:off x="4259502" y="2119173"/>
            <a:ext cx="348208" cy="197638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/>
          <p:cNvCxnSpPr>
            <a:stCxn id="57" idx="0"/>
            <a:endCxn id="51" idx="4"/>
          </p:cNvCxnSpPr>
          <p:nvPr/>
        </p:nvCxnSpPr>
        <p:spPr>
          <a:xfrm flipH="1" flipV="1">
            <a:off x="4693920" y="2154883"/>
            <a:ext cx="92869" cy="422914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>
            <a:stCxn id="56" idx="4"/>
            <a:endCxn id="55" idx="0"/>
          </p:cNvCxnSpPr>
          <p:nvPr/>
        </p:nvCxnSpPr>
        <p:spPr>
          <a:xfrm flipH="1">
            <a:off x="4015662" y="2438731"/>
            <a:ext cx="121920" cy="396248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>
            <a:stCxn id="58" idx="1"/>
            <a:endCxn id="55" idx="5"/>
          </p:cNvCxnSpPr>
          <p:nvPr/>
        </p:nvCxnSpPr>
        <p:spPr>
          <a:xfrm flipH="1" flipV="1">
            <a:off x="4101872" y="3043109"/>
            <a:ext cx="245488" cy="130472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>
            <a:stCxn id="50" idx="4"/>
            <a:endCxn id="54" idx="0"/>
          </p:cNvCxnSpPr>
          <p:nvPr/>
        </p:nvCxnSpPr>
        <p:spPr>
          <a:xfrm flipH="1">
            <a:off x="3469799" y="2095829"/>
            <a:ext cx="243840" cy="459106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/>
          <p:cNvCxnSpPr>
            <a:stCxn id="55" idx="1"/>
            <a:endCxn id="54" idx="6"/>
          </p:cNvCxnSpPr>
          <p:nvPr/>
        </p:nvCxnSpPr>
        <p:spPr>
          <a:xfrm flipH="1" flipV="1">
            <a:off x="3591719" y="2676855"/>
            <a:ext cx="337733" cy="193834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4572000" y="1911043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>
          <a:xfrm>
            <a:off x="5552281" y="1970097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/>
        </p:nvSpPr>
        <p:spPr>
          <a:xfrm>
            <a:off x="5062140" y="2337279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/>
        </p:nvSpPr>
        <p:spPr>
          <a:xfrm>
            <a:off x="5645150" y="2636851"/>
            <a:ext cx="243840" cy="2438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4" name="Gerader Verbinder 73"/>
          <p:cNvCxnSpPr>
            <a:stCxn id="67" idx="6"/>
            <a:endCxn id="68" idx="2"/>
          </p:cNvCxnSpPr>
          <p:nvPr/>
        </p:nvCxnSpPr>
        <p:spPr>
          <a:xfrm>
            <a:off x="4815840" y="2032963"/>
            <a:ext cx="736441" cy="59054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/>
          <p:cNvCxnSpPr>
            <a:stCxn id="71" idx="5"/>
            <a:endCxn id="72" idx="1"/>
          </p:cNvCxnSpPr>
          <p:nvPr/>
        </p:nvCxnSpPr>
        <p:spPr>
          <a:xfrm>
            <a:off x="5270270" y="2545409"/>
            <a:ext cx="410590" cy="127152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/>
          <p:cNvCxnSpPr>
            <a:stCxn id="71" idx="6"/>
            <a:endCxn id="68" idx="3"/>
          </p:cNvCxnSpPr>
          <p:nvPr/>
        </p:nvCxnSpPr>
        <p:spPr>
          <a:xfrm flipV="1">
            <a:off x="5305980" y="2178227"/>
            <a:ext cx="282011" cy="280972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/>
          <p:cNvCxnSpPr>
            <a:stCxn id="72" idx="0"/>
            <a:endCxn id="68" idx="4"/>
          </p:cNvCxnSpPr>
          <p:nvPr/>
        </p:nvCxnSpPr>
        <p:spPr>
          <a:xfrm flipH="1" flipV="1">
            <a:off x="5674201" y="2213937"/>
            <a:ext cx="92869" cy="422914"/>
          </a:xfrm>
          <a:prstGeom prst="line">
            <a:avLst/>
          </a:prstGeom>
          <a:ln w="285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04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2" y="1203324"/>
            <a:ext cx="8207375" cy="36369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Viele Strukturen sind </a:t>
            </a:r>
            <a:r>
              <a:rPr lang="de-DE" sz="2200" noProof="0" dirty="0" err="1" smtClean="0">
                <a:latin typeface="Roboto Light" pitchFamily="2" charset="0"/>
                <a:ea typeface="Roboto Light" pitchFamily="2" charset="0"/>
              </a:rPr>
              <a:t>eigetnlich</a:t>
            </a: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 Graphen und Netzwerke.</a:t>
            </a:r>
          </a:p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de-DE" sz="2200" noProof="0" dirty="0" err="1" smtClean="0">
                <a:latin typeface="Roboto Light" pitchFamily="2" charset="0"/>
                <a:ea typeface="Roboto Light" pitchFamily="2" charset="0"/>
              </a:rPr>
              <a:t>Graphenstrukturen</a:t>
            </a: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 sind für Menschen oft schwer zu interpretieren und zu verstehen.</a:t>
            </a:r>
          </a:p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Deswegen abstrahieren / vereinfachen wir gerne auf einfachere Strukturen, wie Bäume.</a:t>
            </a:r>
          </a:p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Bsp. </a:t>
            </a:r>
            <a:r>
              <a:rPr lang="de-DE" sz="2200" noProof="0" dirty="0" err="1" smtClean="0">
                <a:latin typeface="Roboto Light" pitchFamily="2" charset="0"/>
                <a:ea typeface="Roboto Light" pitchFamily="2" charset="0"/>
              </a:rPr>
              <a:t>Unternehmenshierache</a:t>
            </a: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. </a:t>
            </a:r>
            <a:br>
              <a:rPr lang="de-DE" sz="2200" noProof="0" dirty="0" smtClean="0">
                <a:latin typeface="Roboto Light" pitchFamily="2" charset="0"/>
                <a:ea typeface="Roboto Light" pitchFamily="2" charset="0"/>
              </a:rPr>
            </a:b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Soziale Beziehungen sind allerdings trotzdem Netzwerke!</a:t>
            </a: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3549112" cy="4683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GRAPHENSTRUKTUR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0" y="735014"/>
            <a:ext cx="4356100" cy="323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STRUKTUR DER WIRKLICHKEIT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32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2" y="1203324"/>
            <a:ext cx="8207375" cy="36369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Eine Datenstruktur die näher an der “realen” Struktur ist, hat Vorteile: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de-DE" sz="1800" noProof="0" dirty="0" smtClean="0">
                <a:latin typeface="Roboto Light" pitchFamily="2" charset="0"/>
                <a:ea typeface="Roboto Light" pitchFamily="2" charset="0"/>
              </a:rPr>
              <a:t>Kann performanter sein</a:t>
            </a:r>
            <a:r>
              <a:rPr lang="de-DE" sz="1800" noProof="0" dirty="0" smtClean="0">
                <a:latin typeface="Roboto Light" pitchFamily="2" charset="0"/>
                <a:ea typeface="Roboto Light" pitchFamily="2" charset="0"/>
              </a:rPr>
              <a:t> (Wer ist der Freund meines Freundes?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de-DE" sz="1800" noProof="0" dirty="0" smtClean="0">
                <a:latin typeface="Roboto Light" pitchFamily="2" charset="0"/>
                <a:ea typeface="Roboto Light" pitchFamily="2" charset="0"/>
              </a:rPr>
              <a:t>Evtl. einfacher zu modellieren, da nicht so viel Abstraktion nötig ist.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de-DE" sz="1800" noProof="0" dirty="0" smtClean="0">
                <a:latin typeface="Roboto Light" pitchFamily="2" charset="0"/>
                <a:ea typeface="Roboto Light" pitchFamily="2" charset="0"/>
              </a:rPr>
              <a:t>Abstraktion ist oft subjektiv.</a:t>
            </a:r>
            <a:endParaRPr lang="de-DE" sz="1800" noProof="0" dirty="0" smtClean="0">
              <a:latin typeface="Roboto Light" pitchFamily="2" charset="0"/>
              <a:ea typeface="Roboto Light" pitchFamily="2" charset="0"/>
            </a:endParaRPr>
          </a:p>
          <a:p>
            <a:pPr marL="457200" lvl="1" indent="0">
              <a:lnSpc>
                <a:spcPct val="100000"/>
              </a:lnSpc>
              <a:buClr>
                <a:schemeClr val="accent6"/>
              </a:buClr>
              <a:buNone/>
            </a:pPr>
            <a:endParaRPr lang="de-DE" sz="1800" noProof="0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3549112" cy="4683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GRAPHENSTRUKTUR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0" y="735014"/>
            <a:ext cx="4356100" cy="323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STRUKTUR DER WIRKLICHKEIT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20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2" y="1203324"/>
            <a:ext cx="8207375" cy="27514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Schema-los: Nicht notwendig vorher ein Schema festzulegen.</a:t>
            </a:r>
            <a:br>
              <a:rPr lang="de-DE" sz="2200" noProof="0" dirty="0" smtClean="0">
                <a:latin typeface="Roboto Light" pitchFamily="2" charset="0"/>
                <a:ea typeface="Roboto Light" pitchFamily="2" charset="0"/>
              </a:rPr>
            </a:b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(Im Gegensatz zu RDBMS)</a:t>
            </a:r>
          </a:p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Graphen erlauben es Daten aufzunehmen, ohne sie vorher abstrahieren zu müssen.</a:t>
            </a: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Die Struktur entsteht organisch mit den eingetragenen Daten.</a:t>
            </a:r>
          </a:p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de-DE" sz="2200" noProof="0" dirty="0" err="1" smtClean="0">
                <a:latin typeface="Roboto Light" pitchFamily="2" charset="0"/>
                <a:ea typeface="Roboto Light" pitchFamily="2" charset="0"/>
              </a:rPr>
              <a:t>Graphendatenbanken</a:t>
            </a: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 fallen in die Kategorie </a:t>
            </a:r>
            <a:r>
              <a:rPr lang="de-DE" sz="2200" noProof="0" dirty="0" err="1" smtClean="0">
                <a:latin typeface="Roboto Light" pitchFamily="2" charset="0"/>
                <a:ea typeface="Roboto Light" pitchFamily="2" charset="0"/>
              </a:rPr>
              <a:t>NoSQL</a:t>
            </a: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.</a:t>
            </a: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3549112" cy="4683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GRAPHENSTRUKTUR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0" y="735014"/>
            <a:ext cx="2621280" cy="323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STRUKTUR-FREI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86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2" y="1203324"/>
            <a:ext cx="8207375" cy="27514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RDF / Hyperlinks erzeugen einen Graphen, wenn sie zusammengelegt werden.</a:t>
            </a:r>
          </a:p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Sinnvolle Struktur für das Internet, da sie dezentral funktioniert und sich leicht kombinieren lässt.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3549112" cy="4683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GRAPHENSTRUKTUR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0" y="735014"/>
            <a:ext cx="4488180" cy="323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BEZIEHUNG ZUM SEMANTIC WEB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91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2381"/>
            <a:ext cx="9144000" cy="4988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468313" y="123825"/>
            <a:ext cx="8207376" cy="4556879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5400" noProof="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Trennung von </a:t>
            </a:r>
            <a:br>
              <a:rPr lang="de-DE" sz="5400" noProof="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</a:br>
            <a:r>
              <a:rPr lang="de-DE" sz="5400" noProof="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Fakt und Interpretation</a:t>
            </a:r>
            <a:endParaRPr lang="de-DE" sz="5400" noProof="0" dirty="0">
              <a:solidFill>
                <a:schemeClr val="bg1"/>
              </a:solidFill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71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2" y="735014"/>
            <a:ext cx="7848601" cy="41052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 sz="2200" noProof="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0" y="123825"/>
            <a:ext cx="6989736" cy="468313"/>
          </a:xfrm>
          <a:prstGeom prst="rect">
            <a:avLst/>
          </a:prstGeom>
          <a:solidFill>
            <a:schemeClr val="accent2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2"/>
              </a:buClr>
            </a:pPr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TRENNUNG VON FAKT UND INTERPRETATION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68312" y="1203324"/>
            <a:ext cx="8207375" cy="3437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Graphen sind schema-los.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Es ist dennoch möglich ein Schema „über“ einen Graphen zu legen. Im Semantic Web werden diese </a:t>
            </a:r>
            <a:r>
              <a:rPr lang="de-DE" sz="2200" dirty="0" err="1" smtClean="0">
                <a:latin typeface="Roboto Light" pitchFamily="2" charset="0"/>
                <a:ea typeface="Roboto Light" pitchFamily="2" charset="0"/>
              </a:rPr>
              <a:t>Ontologien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 genannt.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735014"/>
            <a:ext cx="2072640" cy="323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ONTOLOGIE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23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2" y="735014"/>
            <a:ext cx="7848601" cy="41052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 sz="2200" noProof="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0" y="123825"/>
            <a:ext cx="6989736" cy="468313"/>
          </a:xfrm>
          <a:prstGeom prst="rect">
            <a:avLst/>
          </a:prstGeom>
          <a:solidFill>
            <a:schemeClr val="accent2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2"/>
              </a:buClr>
            </a:pPr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TRENNUNG VON FAKT UND INTERPRETATION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68312" y="1203324"/>
            <a:ext cx="8207375" cy="3437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2200" dirty="0">
                <a:latin typeface="Roboto Light" pitchFamily="2" charset="0"/>
                <a:ea typeface="Roboto Light" pitchFamily="2" charset="0"/>
              </a:rPr>
              <a:t>Durch Ontologie / Schemas können weitere Beziehungen zwischen den Daten hergestellt werden.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2200" dirty="0">
                <a:latin typeface="Roboto Light" pitchFamily="2" charset="0"/>
                <a:ea typeface="Roboto Light" pitchFamily="2" charset="0"/>
              </a:rPr>
              <a:t>Regeln wie: </a:t>
            </a:r>
          </a:p>
          <a:p>
            <a:pPr lvl="1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1800" dirty="0">
                <a:latin typeface="Roboto Light" pitchFamily="2" charset="0"/>
                <a:ea typeface="Roboto Light" pitchFamily="2" charset="0"/>
              </a:rPr>
              <a:t>Wenn A die Tochter von B ist, dann ist B der Vater von A.</a:t>
            </a:r>
          </a:p>
          <a:p>
            <a:pPr lvl="1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1800" dirty="0">
                <a:latin typeface="Roboto Light" pitchFamily="2" charset="0"/>
                <a:ea typeface="Roboto Light" pitchFamily="2" charset="0"/>
              </a:rPr>
              <a:t>Wenn Person A Person B kennt, kennt auch B Person A. (invers)</a:t>
            </a:r>
          </a:p>
          <a:p>
            <a:pPr lvl="1"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1800" dirty="0">
                <a:latin typeface="Roboto Light" pitchFamily="2" charset="0"/>
                <a:ea typeface="Roboto Light" pitchFamily="2" charset="0"/>
              </a:rPr>
              <a:t>Komplexere Regeln, bis hin zur Unentscheidbarkeit. (</a:t>
            </a:r>
            <a:r>
              <a:rPr lang="de-DE" sz="1800" dirty="0" err="1">
                <a:latin typeface="Roboto Light" pitchFamily="2" charset="0"/>
                <a:ea typeface="Roboto Light" pitchFamily="2" charset="0"/>
              </a:rPr>
              <a:t>first</a:t>
            </a:r>
            <a:r>
              <a:rPr lang="de-DE" sz="1800" dirty="0">
                <a:latin typeface="Roboto Light" pitchFamily="2" charset="0"/>
                <a:ea typeface="Roboto Light" pitchFamily="2" charset="0"/>
              </a:rPr>
              <a:t> </a:t>
            </a:r>
            <a:r>
              <a:rPr lang="de-DE" sz="1800" dirty="0" err="1">
                <a:latin typeface="Roboto Light" pitchFamily="2" charset="0"/>
                <a:ea typeface="Roboto Light" pitchFamily="2" charset="0"/>
              </a:rPr>
              <a:t>order</a:t>
            </a:r>
            <a:r>
              <a:rPr lang="de-DE" sz="1800" dirty="0">
                <a:latin typeface="Roboto Light" pitchFamily="2" charset="0"/>
                <a:ea typeface="Roboto Light" pitchFamily="2" charset="0"/>
              </a:rPr>
              <a:t> </a:t>
            </a:r>
            <a:r>
              <a:rPr lang="de-DE" sz="1800" dirty="0" err="1">
                <a:latin typeface="Roboto Light" pitchFamily="2" charset="0"/>
                <a:ea typeface="Roboto Light" pitchFamily="2" charset="0"/>
              </a:rPr>
              <a:t>logic</a:t>
            </a:r>
            <a:r>
              <a:rPr lang="de-DE" sz="1800" dirty="0">
                <a:latin typeface="Roboto Light" pitchFamily="2" charset="0"/>
                <a:ea typeface="Roboto Light" pitchFamily="2" charset="0"/>
              </a:rPr>
              <a:t>)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735014"/>
            <a:ext cx="2072640" cy="323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ONTOLOGIE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45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2381"/>
            <a:ext cx="9144000" cy="4988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395289" y="158750"/>
            <a:ext cx="8353424" cy="4321175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6400" noProof="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Einleitung</a:t>
            </a:r>
            <a:endParaRPr lang="de-DE" sz="6400" noProof="0" dirty="0">
              <a:solidFill>
                <a:schemeClr val="bg1"/>
              </a:solidFill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56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2" y="735014"/>
            <a:ext cx="7848601" cy="41052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 sz="2200" noProof="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0" y="123825"/>
            <a:ext cx="6989736" cy="468313"/>
          </a:xfrm>
          <a:prstGeom prst="rect">
            <a:avLst/>
          </a:prstGeom>
          <a:solidFill>
            <a:schemeClr val="accent2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2"/>
              </a:buClr>
            </a:pPr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TRENNUNG VON FAKT UND INTERPRETATION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68312" y="735014"/>
            <a:ext cx="8207375" cy="3219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Da Schemas optional sind, können </a:t>
            </a:r>
            <a:r>
              <a:rPr lang="de-DE" sz="2200" dirty="0">
                <a:latin typeface="Roboto Light" pitchFamily="2" charset="0"/>
                <a:ea typeface="Roboto Light" pitchFamily="2" charset="0"/>
              </a:rPr>
              <a:t>sie von den Daten getrennt 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gehalten werden</a:t>
            </a:r>
            <a:r>
              <a:rPr lang="de-DE" sz="2200" dirty="0">
                <a:latin typeface="Roboto Light" pitchFamily="2" charset="0"/>
                <a:ea typeface="Roboto Light" pitchFamily="2" charset="0"/>
              </a:rPr>
              <a:t>.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2200" dirty="0">
                <a:latin typeface="Roboto Light" pitchFamily="2" charset="0"/>
                <a:ea typeface="Roboto Light" pitchFamily="2" charset="0"/>
              </a:rPr>
              <a:t>Es 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ist z.B. möglich unterschiedliche </a:t>
            </a:r>
            <a:r>
              <a:rPr lang="de-DE" sz="2200" dirty="0" err="1" smtClean="0">
                <a:latin typeface="Roboto Light" pitchFamily="2" charset="0"/>
                <a:ea typeface="Roboto Light" pitchFamily="2" charset="0"/>
              </a:rPr>
              <a:t>Ontologien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 mit der selben Faktenbasis zu verwenden.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2200" dirty="0" err="1" smtClean="0">
                <a:latin typeface="Roboto Light" pitchFamily="2" charset="0"/>
                <a:ea typeface="Roboto Light" pitchFamily="2" charset="0"/>
              </a:rPr>
              <a:t>Ontologien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 können weiterentwickelt werden, ohne dass der Datenbestand dafür migriert werden muss.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Unterschiedliche Interpretationen und </a:t>
            </a:r>
            <a:r>
              <a:rPr lang="de-DE" sz="2200" dirty="0" err="1" smtClean="0">
                <a:latin typeface="Roboto Light" pitchFamily="2" charset="0"/>
                <a:ea typeface="Roboto Light" pitchFamily="2" charset="0"/>
              </a:rPr>
              <a:t>Weltanschaungen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 sind also möglich!</a:t>
            </a:r>
          </a:p>
        </p:txBody>
      </p:sp>
    </p:spTree>
    <p:extLst>
      <p:ext uri="{BB962C8B-B14F-4D97-AF65-F5344CB8AC3E}">
        <p14:creationId xmlns:p14="http://schemas.microsoft.com/office/powerpoint/2010/main" val="42858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0" y="123825"/>
            <a:ext cx="6989736" cy="468313"/>
          </a:xfrm>
          <a:prstGeom prst="rect">
            <a:avLst/>
          </a:prstGeom>
          <a:solidFill>
            <a:schemeClr val="accent2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2"/>
              </a:buClr>
            </a:pPr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TRENNUNG VON FAKT UND INTERPRETATION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68312" y="735014"/>
            <a:ext cx="8207375" cy="3219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 sz="220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792164" y="1203325"/>
            <a:ext cx="1851975" cy="850146"/>
          </a:xfrm>
          <a:prstGeom prst="rect">
            <a:avLst/>
          </a:prstGeom>
          <a:solidFill>
            <a:srgbClr val="C4421E"/>
          </a:solidFill>
        </p:spPr>
        <p:txBody>
          <a:bodyPr vert="horz" lIns="72000" tIns="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FAKTEN</a:t>
            </a:r>
            <a:b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</a:br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BASIS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792164" y="2074944"/>
            <a:ext cx="1851975" cy="45719"/>
          </a:xfrm>
          <a:prstGeom prst="rect">
            <a:avLst/>
          </a:prstGeom>
          <a:solidFill>
            <a:srgbClr val="C4421E"/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792163" y="2142138"/>
            <a:ext cx="1851975" cy="45719"/>
          </a:xfrm>
          <a:prstGeom prst="rect">
            <a:avLst/>
          </a:prstGeom>
          <a:solidFill>
            <a:srgbClr val="C4421E"/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2" name="Titel 1"/>
          <p:cNvSpPr txBox="1">
            <a:spLocks/>
          </p:cNvSpPr>
          <p:nvPr/>
        </p:nvSpPr>
        <p:spPr>
          <a:xfrm>
            <a:off x="792162" y="2209331"/>
            <a:ext cx="1851975" cy="45719"/>
          </a:xfrm>
          <a:prstGeom prst="rect">
            <a:avLst/>
          </a:prstGeom>
          <a:solidFill>
            <a:srgbClr val="C4421E"/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6736080" y="1203325"/>
            <a:ext cx="1939603" cy="850146"/>
          </a:xfrm>
          <a:prstGeom prst="rect">
            <a:avLst/>
          </a:prstGeom>
          <a:solidFill>
            <a:srgbClr val="4296CA"/>
          </a:solidFill>
        </p:spPr>
        <p:txBody>
          <a:bodyPr vert="horz" lIns="72000" tIns="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SCHLUSS-FOLGERUNG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4" name="Titel 1"/>
          <p:cNvSpPr txBox="1">
            <a:spLocks/>
          </p:cNvSpPr>
          <p:nvPr/>
        </p:nvSpPr>
        <p:spPr>
          <a:xfrm>
            <a:off x="6736082" y="2074944"/>
            <a:ext cx="1939605" cy="45719"/>
          </a:xfrm>
          <a:prstGeom prst="rect">
            <a:avLst/>
          </a:prstGeom>
          <a:solidFill>
            <a:srgbClr val="4296CA"/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6736081" y="2142138"/>
            <a:ext cx="1939605" cy="45719"/>
          </a:xfrm>
          <a:prstGeom prst="rect">
            <a:avLst/>
          </a:prstGeom>
          <a:solidFill>
            <a:srgbClr val="4296CA"/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6736080" y="2209331"/>
            <a:ext cx="1939605" cy="45719"/>
          </a:xfrm>
          <a:prstGeom prst="rect">
            <a:avLst/>
          </a:prstGeom>
          <a:solidFill>
            <a:srgbClr val="4296CA"/>
          </a:solidFill>
        </p:spPr>
        <p:txBody>
          <a:bodyPr vert="horz" lIns="7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7" name="Pfeil nach rechts 16"/>
          <p:cNvSpPr/>
          <p:nvPr/>
        </p:nvSpPr>
        <p:spPr>
          <a:xfrm>
            <a:off x="3230877" y="1203325"/>
            <a:ext cx="2918460" cy="1186195"/>
          </a:xfrm>
          <a:prstGeom prst="rightArrow">
            <a:avLst>
              <a:gd name="adj1" fmla="val 50000"/>
              <a:gd name="adj2" fmla="val 5210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INTERPRETATION</a:t>
            </a:r>
            <a:br>
              <a:rPr lang="de-DE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</a:br>
            <a:r>
              <a:rPr lang="de-DE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DURCH ONTOLOGIE</a:t>
            </a:r>
            <a:endParaRPr lang="en-US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cxnSp>
        <p:nvCxnSpPr>
          <p:cNvPr id="19" name="Gerader Verbinder 18"/>
          <p:cNvCxnSpPr/>
          <p:nvPr/>
        </p:nvCxnSpPr>
        <p:spPr>
          <a:xfrm>
            <a:off x="2994660" y="1139205"/>
            <a:ext cx="0" cy="125031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6370320" y="1139205"/>
            <a:ext cx="0" cy="125031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nhaltsplatzhalter 2"/>
          <p:cNvSpPr txBox="1">
            <a:spLocks/>
          </p:cNvSpPr>
          <p:nvPr/>
        </p:nvSpPr>
        <p:spPr>
          <a:xfrm>
            <a:off x="468312" y="2712720"/>
            <a:ext cx="7848601" cy="2127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20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20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20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20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24" name="Inhaltsplatzhalter 2"/>
          <p:cNvSpPr txBox="1">
            <a:spLocks/>
          </p:cNvSpPr>
          <p:nvPr/>
        </p:nvSpPr>
        <p:spPr>
          <a:xfrm>
            <a:off x="468314" y="2712720"/>
            <a:ext cx="8359774" cy="13944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solidFill>
                  <a:srgbClr val="C4421E"/>
                </a:solidFill>
                <a:latin typeface="Roboto Light" pitchFamily="2" charset="0"/>
                <a:ea typeface="Roboto Light" pitchFamily="2" charset="0"/>
              </a:rPr>
              <a:t>Fakten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, </a:t>
            </a:r>
            <a:r>
              <a:rPr lang="de-DE" sz="2200" dirty="0" smtClean="0">
                <a:solidFill>
                  <a:schemeClr val="accent6"/>
                </a:solidFill>
                <a:latin typeface="Roboto Light" pitchFamily="2" charset="0"/>
                <a:ea typeface="Roboto Light" pitchFamily="2" charset="0"/>
              </a:rPr>
              <a:t>Interpretation 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und damit auch die </a:t>
            </a:r>
            <a:r>
              <a:rPr lang="de-DE" sz="2200" dirty="0" smtClean="0">
                <a:solidFill>
                  <a:srgbClr val="4296CA"/>
                </a:solidFill>
                <a:latin typeface="Roboto Light" pitchFamily="2" charset="0"/>
                <a:ea typeface="Roboto Light" pitchFamily="2" charset="0"/>
              </a:rPr>
              <a:t>Schlussfolgerungen 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sind klar getrennt.</a:t>
            </a:r>
          </a:p>
        </p:txBody>
      </p:sp>
    </p:spTree>
    <p:extLst>
      <p:ext uri="{BB962C8B-B14F-4D97-AF65-F5344CB8AC3E}">
        <p14:creationId xmlns:p14="http://schemas.microsoft.com/office/powerpoint/2010/main" val="55604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0" y="123825"/>
            <a:ext cx="6989736" cy="468313"/>
          </a:xfrm>
          <a:prstGeom prst="rect">
            <a:avLst/>
          </a:prstGeom>
          <a:solidFill>
            <a:schemeClr val="accent2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2"/>
              </a:buClr>
            </a:pPr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TRENNUNG VON FAKT UND INTERPRETATION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>
          <a:xfrm>
            <a:off x="468312" y="2712720"/>
            <a:ext cx="7848601" cy="2127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20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20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20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20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3591719" y="1851989"/>
            <a:ext cx="243840" cy="243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4572000" y="1911043"/>
            <a:ext cx="243840" cy="243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3347879" y="2554935"/>
            <a:ext cx="243840" cy="243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3893742" y="2834979"/>
            <a:ext cx="243840" cy="243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4015662" y="2194891"/>
            <a:ext cx="243840" cy="243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4664869" y="2577797"/>
            <a:ext cx="243840" cy="243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4311650" y="3137871"/>
            <a:ext cx="243840" cy="243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r Verbinder 28"/>
          <p:cNvCxnSpPr>
            <a:stCxn id="18" idx="6"/>
            <a:endCxn id="20" idx="2"/>
          </p:cNvCxnSpPr>
          <p:nvPr/>
        </p:nvCxnSpPr>
        <p:spPr>
          <a:xfrm>
            <a:off x="3835559" y="1973909"/>
            <a:ext cx="736441" cy="59054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26" idx="5"/>
            <a:endCxn id="27" idx="1"/>
          </p:cNvCxnSpPr>
          <p:nvPr/>
        </p:nvCxnSpPr>
        <p:spPr>
          <a:xfrm>
            <a:off x="4223792" y="2403021"/>
            <a:ext cx="476787" cy="210486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26" idx="6"/>
            <a:endCxn id="20" idx="3"/>
          </p:cNvCxnSpPr>
          <p:nvPr/>
        </p:nvCxnSpPr>
        <p:spPr>
          <a:xfrm flipV="1">
            <a:off x="4259502" y="2119173"/>
            <a:ext cx="348208" cy="197638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27" idx="0"/>
            <a:endCxn id="20" idx="4"/>
          </p:cNvCxnSpPr>
          <p:nvPr/>
        </p:nvCxnSpPr>
        <p:spPr>
          <a:xfrm flipH="1" flipV="1">
            <a:off x="4693920" y="2154883"/>
            <a:ext cx="92869" cy="422914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stCxn id="26" idx="4"/>
            <a:endCxn id="25" idx="0"/>
          </p:cNvCxnSpPr>
          <p:nvPr/>
        </p:nvCxnSpPr>
        <p:spPr>
          <a:xfrm flipH="1">
            <a:off x="4015662" y="2438731"/>
            <a:ext cx="121920" cy="396248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stCxn id="28" idx="1"/>
            <a:endCxn id="25" idx="5"/>
          </p:cNvCxnSpPr>
          <p:nvPr/>
        </p:nvCxnSpPr>
        <p:spPr>
          <a:xfrm flipH="1" flipV="1">
            <a:off x="4101872" y="3043109"/>
            <a:ext cx="245488" cy="130472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18" idx="4"/>
            <a:endCxn id="21" idx="0"/>
          </p:cNvCxnSpPr>
          <p:nvPr/>
        </p:nvCxnSpPr>
        <p:spPr>
          <a:xfrm flipH="1">
            <a:off x="3469799" y="2095829"/>
            <a:ext cx="243840" cy="459106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25" idx="1"/>
            <a:endCxn id="21" idx="6"/>
          </p:cNvCxnSpPr>
          <p:nvPr/>
        </p:nvCxnSpPr>
        <p:spPr>
          <a:xfrm flipH="1" flipV="1">
            <a:off x="3591719" y="2676855"/>
            <a:ext cx="337733" cy="193834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/>
          <p:cNvSpPr/>
          <p:nvPr/>
        </p:nvSpPr>
        <p:spPr>
          <a:xfrm>
            <a:off x="4572000" y="1911043"/>
            <a:ext cx="243840" cy="243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>
            <a:off x="5552281" y="1970097"/>
            <a:ext cx="243840" cy="243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5062140" y="2337279"/>
            <a:ext cx="243840" cy="243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>
          <a:xfrm>
            <a:off x="5645150" y="2636851"/>
            <a:ext cx="243840" cy="243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Gerader Verbinder 40"/>
          <p:cNvCxnSpPr>
            <a:stCxn id="37" idx="6"/>
            <a:endCxn id="38" idx="2"/>
          </p:cNvCxnSpPr>
          <p:nvPr/>
        </p:nvCxnSpPr>
        <p:spPr>
          <a:xfrm>
            <a:off x="4815840" y="2032963"/>
            <a:ext cx="736441" cy="59054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stCxn id="39" idx="5"/>
            <a:endCxn id="40" idx="1"/>
          </p:cNvCxnSpPr>
          <p:nvPr/>
        </p:nvCxnSpPr>
        <p:spPr>
          <a:xfrm>
            <a:off x="5270270" y="2545409"/>
            <a:ext cx="410590" cy="127152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stCxn id="39" idx="6"/>
            <a:endCxn id="38" idx="3"/>
          </p:cNvCxnSpPr>
          <p:nvPr/>
        </p:nvCxnSpPr>
        <p:spPr>
          <a:xfrm flipV="1">
            <a:off x="5305980" y="2178227"/>
            <a:ext cx="282011" cy="280972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stCxn id="40" idx="0"/>
            <a:endCxn id="38" idx="4"/>
          </p:cNvCxnSpPr>
          <p:nvPr/>
        </p:nvCxnSpPr>
        <p:spPr>
          <a:xfrm flipH="1" flipV="1">
            <a:off x="5674201" y="2213937"/>
            <a:ext cx="92869" cy="422914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89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0" y="123825"/>
            <a:ext cx="6989736" cy="468313"/>
          </a:xfrm>
          <a:prstGeom prst="rect">
            <a:avLst/>
          </a:prstGeom>
          <a:solidFill>
            <a:schemeClr val="accent2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2"/>
              </a:buClr>
            </a:pPr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TRENNUNG VON FAKT UND INTERPRETATION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>
          <a:xfrm>
            <a:off x="468312" y="2712720"/>
            <a:ext cx="7848601" cy="2127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20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20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20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20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5" name="Ellipse 44"/>
          <p:cNvSpPr/>
          <p:nvPr/>
        </p:nvSpPr>
        <p:spPr>
          <a:xfrm>
            <a:off x="4148772" y="1408589"/>
            <a:ext cx="243840" cy="243840"/>
          </a:xfrm>
          <a:prstGeom prst="ellipse">
            <a:avLst/>
          </a:prstGeom>
          <a:solidFill>
            <a:srgbClr val="429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Gerader Verbinder 45"/>
          <p:cNvCxnSpPr>
            <a:stCxn id="45" idx="5"/>
          </p:cNvCxnSpPr>
          <p:nvPr/>
        </p:nvCxnSpPr>
        <p:spPr>
          <a:xfrm>
            <a:off x="4356902" y="1616719"/>
            <a:ext cx="250808" cy="330034"/>
          </a:xfrm>
          <a:prstGeom prst="line">
            <a:avLst/>
          </a:prstGeom>
          <a:ln w="28575">
            <a:solidFill>
              <a:srgbClr val="4296C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endCxn id="45" idx="3"/>
          </p:cNvCxnSpPr>
          <p:nvPr/>
        </p:nvCxnSpPr>
        <p:spPr>
          <a:xfrm flipV="1">
            <a:off x="3799849" y="1616719"/>
            <a:ext cx="384633" cy="270980"/>
          </a:xfrm>
          <a:prstGeom prst="line">
            <a:avLst/>
          </a:prstGeom>
          <a:ln w="28575">
            <a:solidFill>
              <a:srgbClr val="4296C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/>
          <p:nvPr/>
        </p:nvCxnSpPr>
        <p:spPr>
          <a:xfrm flipV="1">
            <a:off x="4872999" y="2545409"/>
            <a:ext cx="224851" cy="68098"/>
          </a:xfrm>
          <a:prstGeom prst="line">
            <a:avLst/>
          </a:prstGeom>
          <a:ln w="28575">
            <a:solidFill>
              <a:srgbClr val="4296C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/>
          <p:nvPr/>
        </p:nvCxnSpPr>
        <p:spPr>
          <a:xfrm flipV="1">
            <a:off x="4555490" y="2758771"/>
            <a:ext cx="1089660" cy="501020"/>
          </a:xfrm>
          <a:prstGeom prst="line">
            <a:avLst/>
          </a:prstGeom>
          <a:ln w="28575">
            <a:solidFill>
              <a:srgbClr val="4296C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 flipV="1">
            <a:off x="4519780" y="2785927"/>
            <a:ext cx="180799" cy="387654"/>
          </a:xfrm>
          <a:prstGeom prst="line">
            <a:avLst/>
          </a:prstGeom>
          <a:ln w="28575">
            <a:solidFill>
              <a:srgbClr val="4296C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/>
          <p:nvPr/>
        </p:nvCxnSpPr>
        <p:spPr>
          <a:xfrm flipH="1">
            <a:off x="3556009" y="2316811"/>
            <a:ext cx="459653" cy="273834"/>
          </a:xfrm>
          <a:prstGeom prst="line">
            <a:avLst/>
          </a:prstGeom>
          <a:ln w="28575">
            <a:solidFill>
              <a:srgbClr val="4296C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Ellipse 83"/>
          <p:cNvSpPr/>
          <p:nvPr/>
        </p:nvSpPr>
        <p:spPr>
          <a:xfrm>
            <a:off x="3591719" y="1851989"/>
            <a:ext cx="243840" cy="243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/>
        </p:nvSpPr>
        <p:spPr>
          <a:xfrm>
            <a:off x="4572000" y="1911043"/>
            <a:ext cx="243840" cy="243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/>
        </p:nvSpPr>
        <p:spPr>
          <a:xfrm>
            <a:off x="3347879" y="2554935"/>
            <a:ext cx="243840" cy="243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/>
        </p:nvSpPr>
        <p:spPr>
          <a:xfrm>
            <a:off x="3893742" y="2834979"/>
            <a:ext cx="243840" cy="243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/>
        </p:nvSpPr>
        <p:spPr>
          <a:xfrm>
            <a:off x="4015662" y="2194891"/>
            <a:ext cx="243840" cy="243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/>
        </p:nvSpPr>
        <p:spPr>
          <a:xfrm>
            <a:off x="4664869" y="2577797"/>
            <a:ext cx="243840" cy="243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/>
        </p:nvSpPr>
        <p:spPr>
          <a:xfrm>
            <a:off x="4311650" y="3137871"/>
            <a:ext cx="243840" cy="243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1" name="Gerader Verbinder 90"/>
          <p:cNvCxnSpPr>
            <a:stCxn id="84" idx="6"/>
            <a:endCxn id="85" idx="2"/>
          </p:cNvCxnSpPr>
          <p:nvPr/>
        </p:nvCxnSpPr>
        <p:spPr>
          <a:xfrm>
            <a:off x="3835559" y="1973909"/>
            <a:ext cx="736441" cy="59054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/>
          <p:cNvCxnSpPr>
            <a:stCxn id="88" idx="5"/>
            <a:endCxn id="89" idx="1"/>
          </p:cNvCxnSpPr>
          <p:nvPr/>
        </p:nvCxnSpPr>
        <p:spPr>
          <a:xfrm>
            <a:off x="4223792" y="2403021"/>
            <a:ext cx="476787" cy="210486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>
            <a:stCxn id="88" idx="6"/>
            <a:endCxn id="85" idx="3"/>
          </p:cNvCxnSpPr>
          <p:nvPr/>
        </p:nvCxnSpPr>
        <p:spPr>
          <a:xfrm flipV="1">
            <a:off x="4259502" y="2119173"/>
            <a:ext cx="348208" cy="197638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/>
          <p:cNvCxnSpPr>
            <a:stCxn id="89" idx="1"/>
            <a:endCxn id="85" idx="4"/>
          </p:cNvCxnSpPr>
          <p:nvPr/>
        </p:nvCxnSpPr>
        <p:spPr>
          <a:xfrm flipH="1" flipV="1">
            <a:off x="4693920" y="2154883"/>
            <a:ext cx="6659" cy="458624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/>
          <p:cNvCxnSpPr>
            <a:stCxn id="88" idx="4"/>
            <a:endCxn id="87" idx="0"/>
          </p:cNvCxnSpPr>
          <p:nvPr/>
        </p:nvCxnSpPr>
        <p:spPr>
          <a:xfrm flipH="1">
            <a:off x="4015662" y="2438731"/>
            <a:ext cx="121920" cy="396248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/>
          <p:cNvCxnSpPr>
            <a:stCxn id="90" idx="1"/>
            <a:endCxn id="87" idx="5"/>
          </p:cNvCxnSpPr>
          <p:nvPr/>
        </p:nvCxnSpPr>
        <p:spPr>
          <a:xfrm flipH="1" flipV="1">
            <a:off x="4101872" y="3043109"/>
            <a:ext cx="245488" cy="130472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/>
          <p:cNvCxnSpPr>
            <a:stCxn id="84" idx="4"/>
            <a:endCxn id="86" idx="0"/>
          </p:cNvCxnSpPr>
          <p:nvPr/>
        </p:nvCxnSpPr>
        <p:spPr>
          <a:xfrm flipH="1">
            <a:off x="3469799" y="2095829"/>
            <a:ext cx="243840" cy="459106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>
            <a:stCxn id="87" idx="1"/>
            <a:endCxn id="86" idx="6"/>
          </p:cNvCxnSpPr>
          <p:nvPr/>
        </p:nvCxnSpPr>
        <p:spPr>
          <a:xfrm flipH="1" flipV="1">
            <a:off x="3591719" y="2676855"/>
            <a:ext cx="337733" cy="193834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Ellipse 98"/>
          <p:cNvSpPr/>
          <p:nvPr/>
        </p:nvSpPr>
        <p:spPr>
          <a:xfrm>
            <a:off x="4572000" y="1911043"/>
            <a:ext cx="243840" cy="243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/>
        </p:nvSpPr>
        <p:spPr>
          <a:xfrm>
            <a:off x="5552281" y="1970097"/>
            <a:ext cx="243840" cy="243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/>
        </p:nvSpPr>
        <p:spPr>
          <a:xfrm>
            <a:off x="5062140" y="2337279"/>
            <a:ext cx="243840" cy="243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/>
        </p:nvSpPr>
        <p:spPr>
          <a:xfrm>
            <a:off x="5645150" y="2636851"/>
            <a:ext cx="243840" cy="2438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3" name="Gerader Verbinder 102"/>
          <p:cNvCxnSpPr>
            <a:stCxn id="99" idx="6"/>
            <a:endCxn id="100" idx="2"/>
          </p:cNvCxnSpPr>
          <p:nvPr/>
        </p:nvCxnSpPr>
        <p:spPr>
          <a:xfrm>
            <a:off x="4815840" y="2032963"/>
            <a:ext cx="736441" cy="59054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/>
          <p:cNvCxnSpPr>
            <a:stCxn id="101" idx="5"/>
            <a:endCxn id="102" idx="1"/>
          </p:cNvCxnSpPr>
          <p:nvPr/>
        </p:nvCxnSpPr>
        <p:spPr>
          <a:xfrm>
            <a:off x="5270270" y="2545409"/>
            <a:ext cx="410590" cy="127152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/>
          <p:cNvCxnSpPr>
            <a:stCxn id="101" idx="6"/>
            <a:endCxn id="100" idx="3"/>
          </p:cNvCxnSpPr>
          <p:nvPr/>
        </p:nvCxnSpPr>
        <p:spPr>
          <a:xfrm flipV="1">
            <a:off x="5305980" y="2178227"/>
            <a:ext cx="282011" cy="280972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/>
          <p:cNvCxnSpPr>
            <a:stCxn id="102" idx="0"/>
            <a:endCxn id="100" idx="4"/>
          </p:cNvCxnSpPr>
          <p:nvPr/>
        </p:nvCxnSpPr>
        <p:spPr>
          <a:xfrm flipH="1" flipV="1">
            <a:off x="5674201" y="2213937"/>
            <a:ext cx="92869" cy="422914"/>
          </a:xfrm>
          <a:prstGeom prst="line">
            <a:avLst/>
          </a:prstGeom>
          <a:ln w="2857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>
            <a:stCxn id="89" idx="0"/>
            <a:endCxn id="99" idx="5"/>
          </p:cNvCxnSpPr>
          <p:nvPr/>
        </p:nvCxnSpPr>
        <p:spPr>
          <a:xfrm flipH="1" flipV="1">
            <a:off x="4780130" y="2119173"/>
            <a:ext cx="6659" cy="458624"/>
          </a:xfrm>
          <a:prstGeom prst="line">
            <a:avLst/>
          </a:prstGeom>
          <a:ln w="28575">
            <a:solidFill>
              <a:srgbClr val="4296C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lipse 111"/>
          <p:cNvSpPr/>
          <p:nvPr/>
        </p:nvSpPr>
        <p:spPr>
          <a:xfrm>
            <a:off x="6252528" y="2178227"/>
            <a:ext cx="243840" cy="243840"/>
          </a:xfrm>
          <a:prstGeom prst="ellipse">
            <a:avLst/>
          </a:prstGeom>
          <a:solidFill>
            <a:srgbClr val="429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3" name="Gerader Verbinder 112"/>
          <p:cNvCxnSpPr>
            <a:stCxn id="100" idx="6"/>
            <a:endCxn id="112" idx="1"/>
          </p:cNvCxnSpPr>
          <p:nvPr/>
        </p:nvCxnSpPr>
        <p:spPr>
          <a:xfrm>
            <a:off x="5796121" y="2092017"/>
            <a:ext cx="492117" cy="121920"/>
          </a:xfrm>
          <a:prstGeom prst="line">
            <a:avLst/>
          </a:prstGeom>
          <a:ln w="28575">
            <a:solidFill>
              <a:srgbClr val="4296C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/>
          <p:cNvCxnSpPr>
            <a:stCxn id="102" idx="6"/>
            <a:endCxn id="112" idx="3"/>
          </p:cNvCxnSpPr>
          <p:nvPr/>
        </p:nvCxnSpPr>
        <p:spPr>
          <a:xfrm flipV="1">
            <a:off x="5888990" y="2386357"/>
            <a:ext cx="399248" cy="372414"/>
          </a:xfrm>
          <a:prstGeom prst="line">
            <a:avLst/>
          </a:prstGeom>
          <a:ln w="28575">
            <a:solidFill>
              <a:srgbClr val="4296C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71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2" y="735014"/>
            <a:ext cx="7848601" cy="41052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de-DE" sz="2200" noProof="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0" y="123825"/>
            <a:ext cx="6989736" cy="468313"/>
          </a:xfrm>
          <a:prstGeom prst="rect">
            <a:avLst/>
          </a:prstGeom>
          <a:solidFill>
            <a:schemeClr val="accent2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2"/>
              </a:buClr>
            </a:pPr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TRENNUNG VON FAKT UND INTERPRETATION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68312" y="1203324"/>
            <a:ext cx="8207375" cy="3636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Da die 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Daten erfasst werden können, ohne vorher ein Schema (und damit Interpretation) festzulegen, 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sind diese neutraler.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Stellt sich die Interpretation als falsch heraus, erstellt man eine neue und kommt mit den alten Daten zu anderen Schlüssen!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Sowohl die Daten als auch das Schema kann dynamisch mit den Anforderungen mitwachsen.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735014"/>
            <a:ext cx="1409700" cy="323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FAZIT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79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2381"/>
            <a:ext cx="9144000" cy="4988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468313" y="123825"/>
            <a:ext cx="8207376" cy="4556879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5400" noProof="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Open World </a:t>
            </a:r>
            <a:r>
              <a:rPr lang="de-DE" sz="5400" noProof="0" dirty="0" err="1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Assumption</a:t>
            </a:r>
            <a:endParaRPr lang="de-DE" sz="5400" noProof="0" dirty="0">
              <a:solidFill>
                <a:schemeClr val="bg1"/>
              </a:solidFill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18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2" y="735014"/>
            <a:ext cx="8207376" cy="41052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de-DE" sz="2200" noProof="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4572000" cy="468313"/>
          </a:xfrm>
          <a:prstGeom prst="rect">
            <a:avLst/>
          </a:prstGeom>
          <a:solidFill>
            <a:srgbClr val="C4421E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C00000"/>
              </a:buClr>
            </a:pPr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OPEN WORLD ASSUMPTION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68312" y="735014"/>
            <a:ext cx="8207375" cy="4105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Die Open World Assumtion (OWA) geht davon aus, dass eine Wissensbasis immer unvollständig ist.</a:t>
            </a: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Das Gegenkonzept ist die </a:t>
            </a:r>
            <a:r>
              <a:rPr lang="de-DE" sz="2200" dirty="0" err="1" smtClean="0">
                <a:latin typeface="Roboto Light" pitchFamily="2" charset="0"/>
                <a:ea typeface="Roboto Light" pitchFamily="2" charset="0"/>
              </a:rPr>
              <a:t>Closed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 World </a:t>
            </a:r>
            <a:r>
              <a:rPr lang="de-DE" sz="2200" dirty="0" err="1" smtClean="0">
                <a:latin typeface="Roboto Light" pitchFamily="2" charset="0"/>
                <a:ea typeface="Roboto Light" pitchFamily="2" charset="0"/>
              </a:rPr>
              <a:t>Assumption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.</a:t>
            </a: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Traditionelle Systeme wie RDB sind i.d.R. </a:t>
            </a:r>
            <a:r>
              <a:rPr lang="de-DE" sz="2200" dirty="0" err="1" smtClean="0">
                <a:latin typeface="Roboto Light" pitchFamily="2" charset="0"/>
                <a:ea typeface="Roboto Light" pitchFamily="2" charset="0"/>
              </a:rPr>
              <a:t>Closed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 World.</a:t>
            </a:r>
            <a:endParaRPr lang="de-DE" sz="1800" dirty="0" smtClean="0"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62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2" y="735014"/>
            <a:ext cx="8207376" cy="41052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de-DE" sz="2200" noProof="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4572000" cy="468313"/>
          </a:xfrm>
          <a:prstGeom prst="rect">
            <a:avLst/>
          </a:prstGeom>
          <a:solidFill>
            <a:srgbClr val="C4421E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C00000"/>
              </a:buClr>
            </a:pPr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OPEN WORLD ASSUMPTION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556427"/>
              </p:ext>
            </p:extLst>
          </p:nvPr>
        </p:nvGraphicFramePr>
        <p:xfrm>
          <a:off x="468313" y="1235684"/>
          <a:ext cx="8207376" cy="2292376"/>
        </p:xfrm>
        <a:graphic>
          <a:graphicData uri="http://schemas.openxmlformats.org/drawingml/2006/table">
            <a:tbl>
              <a:tblPr firstRow="1" lastRow="1" bandRow="1">
                <a:tableStyleId>{8EC20E35-A176-4012-BC5E-935CFFF8708E}</a:tableStyleId>
              </a:tblPr>
              <a:tblGrid>
                <a:gridCol w="4103688"/>
                <a:gridCol w="410368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CLOSED WORLD</a:t>
                      </a:r>
                      <a:endParaRPr lang="de-DE" b="0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OPEN WORLD</a:t>
                      </a:r>
                      <a:endParaRPr lang="de-DE" b="0" dirty="0">
                        <a:latin typeface="Roboto Regular" pitchFamily="2" charset="0"/>
                        <a:ea typeface="Roboto Regular" pitchFamily="2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26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atin typeface="Roboto Light" pitchFamily="2" charset="0"/>
                          <a:ea typeface="Roboto Light" pitchFamily="2" charset="0"/>
                        </a:rPr>
                        <a:t>Alles was nicht explizit wahr oder bekannt ist, ist </a:t>
                      </a:r>
                      <a:r>
                        <a:rPr lang="de-DE" sz="1800" dirty="0" smtClean="0">
                          <a:latin typeface="Roboto Regular" pitchFamily="2" charset="0"/>
                          <a:ea typeface="Roboto Regular" pitchFamily="2" charset="0"/>
                        </a:rPr>
                        <a:t>falsch</a:t>
                      </a:r>
                      <a:r>
                        <a:rPr lang="de-DE" sz="1800" dirty="0" smtClean="0">
                          <a:latin typeface="Roboto Light" pitchFamily="2" charset="0"/>
                          <a:ea typeface="Roboto Light" pitchFamily="2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atin typeface="Roboto Light" pitchFamily="2" charset="0"/>
                          <a:ea typeface="Roboto Light" pitchFamily="2" charset="0"/>
                        </a:rPr>
                        <a:t>Alles was nicht explizit als wahr oder falsch bekannt ist, ist </a:t>
                      </a:r>
                      <a:r>
                        <a:rPr lang="de-DE" sz="1800" dirty="0" smtClean="0">
                          <a:latin typeface="Roboto Regular" pitchFamily="2" charset="0"/>
                          <a:ea typeface="Roboto Regular" pitchFamily="2" charset="0"/>
                        </a:rPr>
                        <a:t>unbekannt</a:t>
                      </a:r>
                      <a:r>
                        <a:rPr lang="de-DE" sz="1800" dirty="0" smtClean="0">
                          <a:latin typeface="Roboto Light" pitchFamily="2" charset="0"/>
                          <a:ea typeface="Roboto Light" pitchFamily="2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3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atin typeface="Roboto Light" pitchFamily="2" charset="0"/>
                          <a:ea typeface="Roboto Light" pitchFamily="2" charset="0"/>
                        </a:rPr>
                        <a:t>Das System weiß alles.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latin typeface="Roboto Light" pitchFamily="2" charset="0"/>
                          <a:ea typeface="Roboto Light" pitchFamily="2" charset="0"/>
                        </a:rPr>
                        <a:t>Das System</a:t>
                      </a:r>
                      <a:r>
                        <a:rPr lang="de-DE" sz="1800" baseline="0" dirty="0" smtClean="0">
                          <a:latin typeface="Roboto Light" pitchFamily="2" charset="0"/>
                          <a:ea typeface="Roboto Light" pitchFamily="2" charset="0"/>
                        </a:rPr>
                        <a:t> ist immer unvollständig.</a:t>
                      </a:r>
                      <a:endParaRPr lang="de-DE" sz="1800" dirty="0" smtClean="0"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1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dirty="0" smtClean="0">
                          <a:latin typeface="Roboto Light" pitchFamily="2" charset="0"/>
                          <a:ea typeface="Roboto Light" pitchFamily="2" charset="0"/>
                        </a:rPr>
                        <a:t>Wiedersprüche</a:t>
                      </a:r>
                      <a:r>
                        <a:rPr lang="de-DE" sz="1800" b="0" baseline="0" dirty="0" smtClean="0">
                          <a:latin typeface="Roboto Light" pitchFamily="2" charset="0"/>
                          <a:ea typeface="Roboto Light" pitchFamily="2" charset="0"/>
                        </a:rPr>
                        <a:t> führen zu Fehlern. </a:t>
                      </a:r>
                      <a:r>
                        <a:rPr lang="de-DE" sz="1800" b="0" dirty="0" smtClean="0">
                          <a:latin typeface="Roboto Light" pitchFamily="2" charset="0"/>
                          <a:ea typeface="Roboto Light" pitchFamily="2" charset="0"/>
                        </a:rPr>
                        <a:t>Einfache Validation.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0" dirty="0" smtClean="0">
                          <a:latin typeface="Roboto Light" pitchFamily="2" charset="0"/>
                          <a:ea typeface="Roboto Light" pitchFamily="2" charset="0"/>
                        </a:rPr>
                        <a:t>Wiedersprüche werden, falls möglich, aufgelöst. Harte Validation schwierig.</a:t>
                      </a:r>
                      <a:endParaRPr lang="de-DE" b="0" dirty="0">
                        <a:latin typeface="Roboto Light" pitchFamily="2" charset="0"/>
                        <a:ea typeface="Roboto Light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35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2" y="735014"/>
            <a:ext cx="8207376" cy="41052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de-DE" sz="2200" noProof="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4572000" cy="468313"/>
          </a:xfrm>
          <a:prstGeom prst="rect">
            <a:avLst/>
          </a:prstGeom>
          <a:solidFill>
            <a:srgbClr val="C4421E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C00000"/>
              </a:buClr>
            </a:pPr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OPEN WORLD ASSUMPTION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68312" y="1203324"/>
            <a:ext cx="8207375" cy="3636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Open World ist nicht grundsätzlich besser als </a:t>
            </a:r>
            <a:r>
              <a:rPr lang="de-DE" sz="2200" dirty="0" err="1" smtClean="0">
                <a:latin typeface="Roboto Light" pitchFamily="2" charset="0"/>
                <a:ea typeface="Roboto Light" pitchFamily="2" charset="0"/>
              </a:rPr>
              <a:t>Closed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 World.</a:t>
            </a: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Manche Systeme müssen geschlossen sein, da Unsicherheit keine Option ist.</a:t>
            </a: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„Kleine Welten“ mit überschaubarer Komplexität sind oft einfacher 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als geschlossene Welt. </a:t>
            </a:r>
            <a:endParaRPr lang="de-DE" sz="1800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0" y="735014"/>
            <a:ext cx="3688080" cy="323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GESCHLOSSENE WELTEN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98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2" y="735014"/>
            <a:ext cx="8207376" cy="41052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de-DE" sz="2200" noProof="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4572000" cy="468313"/>
          </a:xfrm>
          <a:prstGeom prst="rect">
            <a:avLst/>
          </a:prstGeom>
          <a:solidFill>
            <a:srgbClr val="C4421E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C00000"/>
              </a:buClr>
            </a:pPr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OPEN WORLD ASSUMPTION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68312" y="1203324"/>
            <a:ext cx="8207375" cy="3636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Sobald Informationen aus vielen und unterschiedlichen Quellen gesammelt werden, spielt Open World Stärken aus.</a:t>
            </a: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Wissen und Information sind in der Realität oft inkomplett und widersprüchlich. </a:t>
            </a:r>
            <a:endParaRPr lang="de-DE" sz="2200" dirty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Ein System, dass dies von Anfang an berücksichtigt hat hier Vorteile. </a:t>
            </a:r>
            <a:endParaRPr lang="de-DE" sz="2200" dirty="0" smtClean="0">
              <a:latin typeface="Roboto Light" pitchFamily="2" charset="0"/>
              <a:ea typeface="Roboto Light" pitchFamily="2" charset="0"/>
            </a:endParaRP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Stärke: Kombination und Schöpfung von neuem Wissen.</a:t>
            </a:r>
          </a:p>
          <a:p>
            <a:pPr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Forschungsgebiete: </a:t>
            </a:r>
            <a:r>
              <a:rPr lang="de-DE" sz="2200" dirty="0" err="1" smtClean="0">
                <a:latin typeface="Roboto Light" pitchFamily="2" charset="0"/>
                <a:ea typeface="Roboto Light" pitchFamily="2" charset="0"/>
              </a:rPr>
              <a:t>Fuzzyness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, </a:t>
            </a:r>
            <a:r>
              <a:rPr lang="de-DE" sz="2200" dirty="0" err="1" smtClean="0">
                <a:latin typeface="Roboto Light" pitchFamily="2" charset="0"/>
                <a:ea typeface="Roboto Light" pitchFamily="2" charset="0"/>
              </a:rPr>
              <a:t>Provenance</a:t>
            </a:r>
            <a:r>
              <a:rPr lang="de-DE" sz="2200" dirty="0" smtClean="0">
                <a:latin typeface="Roboto Light" pitchFamily="2" charset="0"/>
                <a:ea typeface="Roboto Light" pitchFamily="2" charset="0"/>
              </a:rPr>
              <a:t>, Trust</a:t>
            </a:r>
            <a:endParaRPr lang="de-DE" sz="2200" dirty="0" smtClean="0">
              <a:latin typeface="Roboto Light" pitchFamily="2" charset="0"/>
              <a:ea typeface="Roboto Light" pitchFamily="2" charset="0"/>
            </a:endParaRPr>
          </a:p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endParaRPr lang="de-DE" sz="1800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0" y="735014"/>
            <a:ext cx="2705100" cy="323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OFFENE WELTEN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41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1" y="735013"/>
            <a:ext cx="9144000" cy="14135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395286" y="877888"/>
            <a:ext cx="8353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„</a:t>
            </a:r>
            <a:r>
              <a:rPr lang="en-US" sz="2400" dirty="0" err="1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Wer</a:t>
            </a:r>
            <a:r>
              <a:rPr lang="en-US" sz="2400" dirty="0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als</a:t>
            </a:r>
            <a:r>
              <a:rPr lang="en-US" sz="2400" dirty="0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Werkzeug</a:t>
            </a:r>
            <a:r>
              <a:rPr lang="en-US" sz="2400" dirty="0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nur</a:t>
            </a:r>
            <a:r>
              <a:rPr lang="en-US" sz="2400" dirty="0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einen</a:t>
            </a:r>
            <a:r>
              <a:rPr lang="en-US" sz="2400" dirty="0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 Hammer hat, </a:t>
            </a:r>
            <a:r>
              <a:rPr lang="en-US" sz="2400" dirty="0" err="1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sieht</a:t>
            </a:r>
            <a:r>
              <a:rPr lang="en-US" sz="2400" dirty="0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 in </a:t>
            </a:r>
            <a:r>
              <a:rPr lang="en-US" sz="2400" dirty="0" err="1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jedem</a:t>
            </a:r>
            <a:r>
              <a:rPr lang="en-US" sz="2400" dirty="0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 Problem </a:t>
            </a:r>
            <a:r>
              <a:rPr lang="en-US" sz="2400" dirty="0" err="1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einen</a:t>
            </a:r>
            <a:r>
              <a:rPr lang="en-US" sz="2400" dirty="0" smtClean="0">
                <a:solidFill>
                  <a:schemeClr val="bg1"/>
                </a:solidFill>
                <a:latin typeface="Roboto Slab Light" pitchFamily="2" charset="0"/>
                <a:ea typeface="Roboto Slab Light" pitchFamily="2" charset="0"/>
              </a:rPr>
              <a:t> Nagel.“ </a:t>
            </a:r>
          </a:p>
          <a:p>
            <a:pPr algn="ctr">
              <a:lnSpc>
                <a:spcPct val="150000"/>
              </a:lnSpc>
            </a:pP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Roboto Light" pitchFamily="2" charset="0"/>
                <a:ea typeface="Roboto Light" pitchFamily="2" charset="0"/>
              </a:rPr>
              <a:t>Unbekannter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Roboto Light" pitchFamily="2" charset="0"/>
                <a:ea typeface="Roboto Light" pitchFamily="2" charset="0"/>
              </a:rPr>
              <a:t>Autor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68313" y="2367129"/>
            <a:ext cx="8207375" cy="22844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Semantic Web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bietet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einige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interessante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,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allgemein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eher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unbekannte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Konzepte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und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Ideen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.</a:t>
            </a:r>
          </a:p>
          <a:p>
            <a:pPr>
              <a:lnSpc>
                <a:spcPct val="100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Erweiterung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 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des (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mentalen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) </a:t>
            </a:r>
            <a:r>
              <a:rPr lang="en-US" sz="2200" dirty="0" err="1" smtClean="0">
                <a:latin typeface="Roboto Light" pitchFamily="2" charset="0"/>
                <a:ea typeface="Roboto Light" pitchFamily="2" charset="0"/>
              </a:rPr>
              <a:t>Werkzeug</a:t>
            </a:r>
            <a:r>
              <a:rPr lang="en-US" sz="2200" dirty="0" smtClean="0">
                <a:latin typeface="Roboto Light" pitchFamily="2" charset="0"/>
                <a:ea typeface="Roboto Light" pitchFamily="2" charset="0"/>
              </a:rPr>
              <a:t>-Arsenals!</a:t>
            </a:r>
            <a:endParaRPr lang="en-US" sz="220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0" y="123825"/>
            <a:ext cx="2466975" cy="4683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EINLEITUNG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5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2381"/>
            <a:ext cx="9144000" cy="4988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395289" y="158749"/>
            <a:ext cx="8353424" cy="4321175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6400" noProof="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Fazit</a:t>
            </a:r>
            <a:endParaRPr lang="de-DE" sz="6400" noProof="0" dirty="0">
              <a:solidFill>
                <a:schemeClr val="bg1"/>
              </a:solidFill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42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2" y="735014"/>
            <a:ext cx="8207375" cy="41052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Nimmt man die vorgestellten Konzepte zusammen, erhält man einen Teil des Semantic Webs</a:t>
            </a:r>
          </a:p>
          <a:p>
            <a:pPr>
              <a:lnSpc>
                <a:spcPct val="100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Die Paradigmen sind nicht auf das Semantic Web begrenzt.</a:t>
            </a:r>
          </a:p>
          <a:p>
            <a:pPr>
              <a:lnSpc>
                <a:spcPct val="100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Bsp. </a:t>
            </a:r>
            <a:r>
              <a:rPr lang="de-DE" sz="2200" noProof="0" dirty="0" err="1" smtClean="0">
                <a:latin typeface="Roboto Light" pitchFamily="2" charset="0"/>
                <a:ea typeface="Roboto Light" pitchFamily="2" charset="0"/>
              </a:rPr>
              <a:t>Graphendatenbanken</a:t>
            </a: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 (Neo4J).</a:t>
            </a:r>
          </a:p>
          <a:p>
            <a:pPr>
              <a:lnSpc>
                <a:spcPct val="100000"/>
              </a:lnSpc>
              <a:buClr>
                <a:schemeClr val="bg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Hoffentlich eine Bereicherung für den mentalen Werkzeugkasten!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1666068" cy="4683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0" rIns="72000" bIns="36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6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FAZIT</a:t>
            </a:r>
            <a:endParaRPr lang="en-US" sz="26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9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2381"/>
            <a:ext cx="9144000" cy="4988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395289" y="158749"/>
            <a:ext cx="8353424" cy="4321175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6400" noProof="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Fragen?</a:t>
            </a:r>
            <a:endParaRPr lang="de-DE" sz="6400" noProof="0" dirty="0">
              <a:solidFill>
                <a:schemeClr val="bg1"/>
              </a:solidFill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21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2381"/>
            <a:ext cx="9144000" cy="4988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468313" y="123826"/>
            <a:ext cx="8207375" cy="4319587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6400" noProof="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Danke für die Aufmerksamkeit!</a:t>
            </a:r>
            <a:endParaRPr lang="de-DE" sz="6400" noProof="0" dirty="0">
              <a:solidFill>
                <a:schemeClr val="bg1"/>
              </a:solidFill>
              <a:latin typeface="Roboto Thin" pitchFamily="2" charset="0"/>
              <a:ea typeface="Roboto Thin" pitchFamily="2" charset="0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-1" y="3321201"/>
            <a:ext cx="9143999" cy="4100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2000" dirty="0" smtClean="0">
                <a:solidFill>
                  <a:schemeClr val="bg1">
                    <a:lumMod val="65000"/>
                  </a:schemeClr>
                </a:solidFill>
                <a:latin typeface="Roboto Light" pitchFamily="2" charset="0"/>
                <a:ea typeface="Roboto Light" pitchFamily="2" charset="0"/>
                <a:cs typeface="Consolas" panose="020B0609020204030204" pitchFamily="49" charset="0"/>
              </a:rPr>
              <a:t>www.fannon.de/url/swp-ppt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Roboto Light" pitchFamily="2" charset="0"/>
              <a:ea typeface="Roboto Light" pitchFamily="2" charset="0"/>
              <a:cs typeface="Consolas" panose="020B0609020204030204" pitchFamily="49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2789737"/>
            <a:ext cx="9143999" cy="41001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43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2381"/>
            <a:ext cx="9144000" cy="4988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55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2381"/>
            <a:ext cx="9144000" cy="4988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468313" y="123825"/>
            <a:ext cx="8207376" cy="4556879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5400" noProof="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Mensch-Maschine</a:t>
            </a:r>
            <a:br>
              <a:rPr lang="de-DE" sz="5400" noProof="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</a:br>
            <a:r>
              <a:rPr lang="de-DE" sz="5400" noProof="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Kooperation</a:t>
            </a:r>
            <a:endParaRPr lang="de-DE" sz="5400" noProof="0" dirty="0">
              <a:solidFill>
                <a:schemeClr val="bg1"/>
              </a:solidFill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41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735014"/>
            <a:ext cx="8207375" cy="41211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Es gibt viele Gebiete in denen Maschinen bessere Leistungen bringen als Menschen.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Dasselbe gilt auch umgekehrt: Trotz KI Forschung gibt es viele Bereiche in denen Menschen nicht ersetzt werden können – oder sollten.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Wenn Mensch und Computer produktiv zusammenarbeiten, entstehen oft die besten Ergebnisse.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5646260" cy="46831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MENSCH-MASCHINE-KOOPERATION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81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735014"/>
            <a:ext cx="8207375" cy="41211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Das Semantic Web kann als „Mensch-Maschine Kooperation“ Initiative für das Web verstanden werden.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Das aktuelle Web ist fast ausschließlich für Menschen optimiert.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Maschinen können die Inhalte und deren Bedeutung oft nur erraten, dabei kommt es zu Fehlern und Ungenauigkeiten.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5646260" cy="46831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MENSCH-MASCHINE-KOOPERATION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24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735014"/>
            <a:ext cx="8207375" cy="414178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Wenn Maschinen die Information im Web klar und eindeutig verstehen und interpretieren können, eröffnet dies viele neue Möglichkeiten.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Maschinen können automatisiert Informationen abrufen, zusammenstellen und daraus neues Wissen schließen.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Dadurch können sie Menschen bei Informationssuche und repetitiven Aufgaben besser unterstützen.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Es wird ein intelligenteres und besser verknüpftes Web möglich.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5646260" cy="46831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MENSCH-MASCHINE-KOOPERATION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92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735014"/>
            <a:ext cx="8207375" cy="414178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Dies wird durch Semantische Annotation möglich: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Webseiten enthalten nicht nur eine menschen-lesbare Version, sondern zusätzlich eine maschinen-lesbare.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Nicht nur einfache Meta-Daten, die nur das Dokument an sich beschreiben – sondern eine Beschreibung der Inhalte!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5646260" cy="46831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MENSCH-MASCHINE-KOOPERATION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5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735014"/>
            <a:ext cx="7720011" cy="41052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noProof="0" dirty="0">
                <a:latin typeface="Roboto Light" pitchFamily="2" charset="0"/>
                <a:ea typeface="Roboto Light" pitchFamily="2" charset="0"/>
              </a:rPr>
              <a:t>Begriffsklärung: </a:t>
            </a: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  <a:p>
            <a:pPr lvl="1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Regular" pitchFamily="2" charset="0"/>
                <a:ea typeface="Roboto Regular" pitchFamily="2" charset="0"/>
              </a:rPr>
              <a:t>Semantic Web</a:t>
            </a: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: </a:t>
            </a: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Offizieller, akademischer </a:t>
            </a: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Begriff</a:t>
            </a:r>
          </a:p>
          <a:p>
            <a:pPr lvl="1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noProof="0" dirty="0" err="1" smtClean="0">
                <a:latin typeface="Roboto Regular" pitchFamily="2" charset="0"/>
                <a:ea typeface="Roboto Regular" pitchFamily="2" charset="0"/>
              </a:rPr>
              <a:t>Linked</a:t>
            </a:r>
            <a:r>
              <a:rPr lang="de-DE" sz="2200" noProof="0" dirty="0" smtClean="0">
                <a:latin typeface="Roboto Regular" pitchFamily="2" charset="0"/>
                <a:ea typeface="Roboto Regular" pitchFamily="2" charset="0"/>
              </a:rPr>
              <a:t> Data</a:t>
            </a: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: Bezieht sich auf die selben </a:t>
            </a: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Technologien. Schwerpunkt: Erstellung von High-Quality-Daten.</a:t>
            </a:r>
            <a:endParaRPr lang="de-DE" sz="2200" noProof="0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0" y="123825"/>
            <a:ext cx="2466975" cy="4683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EINLEITUNG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89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1201741"/>
            <a:ext cx="8207375" cy="36385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Google, Yahoo, Microsoft und </a:t>
            </a:r>
            <a:r>
              <a:rPr lang="de-DE" sz="2200" noProof="0" dirty="0" err="1" smtClean="0">
                <a:latin typeface="Roboto Light" pitchFamily="2" charset="0"/>
                <a:ea typeface="Roboto Light" pitchFamily="2" charset="0"/>
              </a:rPr>
              <a:t>Yandex</a:t>
            </a: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 riefen </a:t>
            </a:r>
            <a:r>
              <a:rPr lang="de-DE" sz="2200" noProof="0" dirty="0" smtClean="0">
                <a:solidFill>
                  <a:srgbClr val="C4421E"/>
                </a:solidFill>
                <a:latin typeface="Roboto Regular" pitchFamily="2" charset="0"/>
                <a:ea typeface="Roboto Regular" pitchFamily="2" charset="0"/>
              </a:rPr>
              <a:t>schema.org</a:t>
            </a: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 ins Leben, ein gemeinsames Vokabular zur Beschreibung von Inhalten im Web. 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noProof="0" dirty="0" err="1" smtClean="0">
                <a:latin typeface="Roboto Light" pitchFamily="2" charset="0"/>
                <a:ea typeface="Roboto Light" pitchFamily="2" charset="0"/>
              </a:rPr>
              <a:t>Facebooks</a:t>
            </a: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 OpenGraph Protokoll verwendet ebenfalls Semantic Web Technologien um Inhalte maschinenlesbar zu definieren.</a:t>
            </a:r>
          </a:p>
          <a:p>
            <a:pPr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de-DE" sz="2200" noProof="0" dirty="0" smtClean="0">
                <a:latin typeface="Roboto Light" pitchFamily="2" charset="0"/>
                <a:ea typeface="Roboto Light" pitchFamily="2" charset="0"/>
              </a:rPr>
              <a:t>Könnte für SEO zukünftig eine große Rolle spielen!</a:t>
            </a: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5646260" cy="46831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MENSCH-MASCHINE-KOOPERATION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0" y="735014"/>
            <a:ext cx="3038475" cy="323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AKTUELLER STAND</a:t>
            </a:r>
            <a:endParaRPr lang="en-US" sz="20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2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735014"/>
            <a:ext cx="7720011" cy="41052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noProof="0" dirty="0">
                <a:latin typeface="Roboto Light" pitchFamily="2" charset="0"/>
                <a:ea typeface="Roboto Light" pitchFamily="2" charset="0"/>
              </a:rPr>
              <a:t>Üblicherweise wird das Semantic Web anhand der verwendeten Technologien erklärt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noProof="0" dirty="0">
                <a:latin typeface="Roboto Light" pitchFamily="2" charset="0"/>
                <a:ea typeface="Roboto Light" pitchFamily="2" charset="0"/>
              </a:rPr>
              <a:t>Hier: Erklärung einiger Konzepte / Paradigmen dahinter.</a:t>
            </a:r>
          </a:p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200" noProof="0" dirty="0">
                <a:latin typeface="Roboto Light" pitchFamily="2" charset="0"/>
                <a:ea typeface="Roboto Light" pitchFamily="2" charset="0"/>
              </a:rPr>
              <a:t>Die Auswahl ist subjektiv und bei weitem nicht komplett!</a:t>
            </a:r>
            <a:endParaRPr lang="de-DE" sz="2200" noProof="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0" y="123825"/>
            <a:ext cx="2466975" cy="4683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EINLEITUNG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13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2381"/>
            <a:ext cx="9144000" cy="4988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395289" y="158750"/>
            <a:ext cx="8353424" cy="4321175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6400" noProof="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Semantic Web Paradigmen</a:t>
            </a:r>
            <a:endParaRPr lang="de-DE" sz="6400" noProof="0" dirty="0">
              <a:solidFill>
                <a:schemeClr val="bg1"/>
              </a:solidFill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26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2381"/>
            <a:ext cx="9144000" cy="49887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468313" y="123825"/>
            <a:ext cx="8207376" cy="4556879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5400" noProof="0" dirty="0" smtClean="0">
                <a:solidFill>
                  <a:schemeClr val="bg1"/>
                </a:solidFill>
                <a:latin typeface="Roboto Thin" pitchFamily="2" charset="0"/>
                <a:ea typeface="Roboto Thin" pitchFamily="2" charset="0"/>
              </a:rPr>
              <a:t>Hyperlinks</a:t>
            </a:r>
            <a:endParaRPr lang="de-DE" sz="5400" noProof="0" dirty="0">
              <a:solidFill>
                <a:schemeClr val="bg1"/>
              </a:solidFill>
              <a:latin typeface="Roboto Thin" pitchFamily="2" charset="0"/>
              <a:ea typeface="Roboto Th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2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468313" y="735013"/>
            <a:ext cx="8207375" cy="41417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400" noProof="0" dirty="0" smtClean="0">
                <a:latin typeface="Roboto Light" pitchFamily="2" charset="0"/>
                <a:ea typeface="Roboto Light" pitchFamily="2" charset="0"/>
              </a:rPr>
              <a:t>Hyperlinks sind ein altes Konzept. </a:t>
            </a:r>
          </a:p>
          <a:p>
            <a:pPr lvl="1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000" noProof="0" dirty="0" smtClean="0">
                <a:latin typeface="Roboto Light" pitchFamily="2" charset="0"/>
                <a:ea typeface="Roboto Light" pitchFamily="2" charset="0"/>
              </a:rPr>
              <a:t>Geht bis auf die </a:t>
            </a:r>
            <a:r>
              <a:rPr lang="de-DE" sz="2000" noProof="0" dirty="0" err="1" smtClean="0">
                <a:latin typeface="Roboto Light" pitchFamily="2" charset="0"/>
                <a:ea typeface="Roboto Light" pitchFamily="2" charset="0"/>
              </a:rPr>
              <a:t>Memex</a:t>
            </a:r>
            <a:r>
              <a:rPr lang="de-DE" sz="2000" noProof="0" dirty="0" smtClean="0">
                <a:latin typeface="Roboto Light" pitchFamily="2" charset="0"/>
                <a:ea typeface="Roboto Light" pitchFamily="2" charset="0"/>
              </a:rPr>
              <a:t> (1945) zurück.</a:t>
            </a:r>
          </a:p>
          <a:p>
            <a:pPr lvl="1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de-DE" sz="2000" noProof="0" dirty="0" smtClean="0">
                <a:latin typeface="Roboto Light" pitchFamily="2" charset="0"/>
                <a:ea typeface="Roboto Light" pitchFamily="2" charset="0"/>
              </a:rPr>
              <a:t>Wichtiger Bestandteil der Hypertextsysteme (ab 60er Jahre).</a:t>
            </a:r>
            <a:endParaRPr lang="de-DE" sz="2000" noProof="0" dirty="0" smtClean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0" y="123825"/>
            <a:ext cx="2495227" cy="468313"/>
          </a:xfrm>
          <a:prstGeom prst="rect">
            <a:avLst/>
          </a:prstGeom>
          <a:solidFill>
            <a:srgbClr val="4D9596"/>
          </a:solidFill>
        </p:spPr>
        <p:txBody>
          <a:bodyPr vert="horz" lIns="432000" tIns="72000" rIns="72000" bIns="36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 smtClean="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HYPERLINKS</a:t>
            </a:r>
            <a:endParaRPr lang="en-US" sz="2400" dirty="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80" y="2190248"/>
            <a:ext cx="3620440" cy="254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8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annon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D9596"/>
      </a:accent5>
      <a:accent6>
        <a:srgbClr val="A0D349"/>
      </a:accent6>
      <a:hlink>
        <a:srgbClr val="2758B5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1">
              <a:lumMod val="75000"/>
              <a:lumOff val="2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1390</Words>
  <Application>Microsoft Office PowerPoint</Application>
  <PresentationFormat>Bildschirmpräsentation (16:9)</PresentationFormat>
  <Paragraphs>235</Paragraphs>
  <Slides>50</Slides>
  <Notes>11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50</vt:i4>
      </vt:variant>
    </vt:vector>
  </HeadingPairs>
  <TitlesOfParts>
    <vt:vector size="63" baseType="lpstr">
      <vt:lpstr>Arial</vt:lpstr>
      <vt:lpstr>Calibri</vt:lpstr>
      <vt:lpstr>Calibri Light</vt:lpstr>
      <vt:lpstr>Consolas</vt:lpstr>
      <vt:lpstr>Roboto Bold</vt:lpstr>
      <vt:lpstr>Roboto Light</vt:lpstr>
      <vt:lpstr>Roboto Regular</vt:lpstr>
      <vt:lpstr>Roboto Slab Light</vt:lpstr>
      <vt:lpstr>Roboto Thin</vt:lpstr>
      <vt:lpstr>Times New Roman</vt:lpstr>
      <vt:lpstr>Wingdings</vt:lpstr>
      <vt:lpstr>Office Theme</vt:lpstr>
      <vt:lpstr>Microsoft Word Document</vt:lpstr>
      <vt:lpstr>Semantic Web Paradigmen</vt:lpstr>
      <vt:lpstr>PowerPoint-Präsentation</vt:lpstr>
      <vt:lpstr>Einleitung</vt:lpstr>
      <vt:lpstr>PowerPoint-Präsentation</vt:lpstr>
      <vt:lpstr>PowerPoint-Präsentation</vt:lpstr>
      <vt:lpstr>PowerPoint-Präsentation</vt:lpstr>
      <vt:lpstr>Semantic Web Paradigmen</vt:lpstr>
      <vt:lpstr>Hyperlinks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Graphenstruktur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Trennung von  Fakt und Interpretation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Open World Assumption</vt:lpstr>
      <vt:lpstr>PowerPoint-Präsentation</vt:lpstr>
      <vt:lpstr>PowerPoint-Präsentation</vt:lpstr>
      <vt:lpstr>PowerPoint-Präsentation</vt:lpstr>
      <vt:lpstr>PowerPoint-Präsentation</vt:lpstr>
      <vt:lpstr>Fazit</vt:lpstr>
      <vt:lpstr>PowerPoint-Präsentation</vt:lpstr>
      <vt:lpstr>Fragen?</vt:lpstr>
      <vt:lpstr>Danke für die Aufmerksamkeit!</vt:lpstr>
      <vt:lpstr>PowerPoint-Präsentation</vt:lpstr>
      <vt:lpstr>Mensch-Maschine Kooperation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heimlersimon@googlemail.com</dc:creator>
  <cp:lastModifiedBy>Fannon</cp:lastModifiedBy>
  <cp:revision>692</cp:revision>
  <dcterms:created xsi:type="dcterms:W3CDTF">2014-10-29T11:44:35Z</dcterms:created>
  <dcterms:modified xsi:type="dcterms:W3CDTF">2014-12-04T11:54:26Z</dcterms:modified>
</cp:coreProperties>
</file>