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61" r:id="rId4"/>
    <p:sldId id="262" r:id="rId5"/>
    <p:sldId id="263" r:id="rId6"/>
    <p:sldId id="265" r:id="rId7"/>
    <p:sldId id="266" r:id="rId8"/>
    <p:sldId id="268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52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3047DEE-5335-43EA-9F27-B384E8BE56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99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C2B6DF2-033D-47A1-97E2-0A3F57E3BB09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3047DEE-5335-43EA-9F27-B384E8BE56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48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C2B6DF2-033D-47A1-97E2-0A3F57E3BB09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3047DEE-5335-43EA-9F27-B384E8BE56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7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C2B6DF2-033D-47A1-97E2-0A3F57E3BB09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3047DEE-5335-43EA-9F27-B384E8BE56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89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C2B6DF2-033D-47A1-97E2-0A3F57E3BB09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3047DEE-5335-43EA-9F27-B384E8BE56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37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C2B6DF2-033D-47A1-97E2-0A3F57E3BB09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3047DEE-5335-43EA-9F27-B384E8BE56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64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C2B6DF2-033D-47A1-97E2-0A3F57E3BB09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3047DEE-5335-43EA-9F27-B384E8BE56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6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C2B6DF2-033D-47A1-97E2-0A3F57E3BB09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3047DEE-5335-43EA-9F27-B384E8BE56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0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C2B6DF2-033D-47A1-97E2-0A3F57E3BB09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3047DEE-5335-43EA-9F27-B384E8BE56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73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C2B6DF2-033D-47A1-97E2-0A3F57E3BB09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3047DEE-5335-43EA-9F27-B384E8BE56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59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C2B6DF2-033D-47A1-97E2-0A3F57E3BB09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3047DEE-5335-43EA-9F27-B384E8BE56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32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86" b="-1"/>
          <a:stretch/>
        </p:blipFill>
        <p:spPr>
          <a:xfrm>
            <a:off x="0" y="1"/>
            <a:ext cx="9144000" cy="98227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6600825"/>
            <a:ext cx="8258174" cy="2571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Roboto Thin" pitchFamily="2" charset="0"/>
                <a:ea typeface="Roboto Thin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E31165-F36D-4A03-B99C-ABF4EFD8419F}" type="datetime1">
              <a:rPr lang="de-DE" sz="11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04.11.2014</a:t>
            </a:fld>
            <a:r>
              <a:rPr lang="en-US" sz="11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|  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SIMON HEIMLER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58174" y="6600825"/>
            <a:ext cx="885825" cy="2571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Roboto Thin" pitchFamily="2" charset="0"/>
                <a:ea typeface="Roboto Thin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9C60BF9-9066-468F-B844-D06CEFC73884}" type="slidenum">
              <a:rPr lang="en-US" smtClean="0">
                <a:solidFill>
                  <a:schemeClr val="bg1">
                    <a:lumMod val="65000"/>
                  </a:schemeClr>
                </a:solidFill>
                <a:latin typeface="Roboto Regular" pitchFamily="2" charset="0"/>
                <a:ea typeface="Roboto Regular" pitchFamily="2" charset="0"/>
              </a:rPr>
              <a:pPr algn="r"/>
              <a:t>‹Nr.›</a:t>
            </a:fld>
            <a:endParaRPr lang="en-US" dirty="0">
              <a:solidFill>
                <a:schemeClr val="bg1">
                  <a:lumMod val="65000"/>
                </a:schemeClr>
              </a:solidFill>
              <a:latin typeface="Roboto Regular" pitchFamily="2" charset="0"/>
              <a:ea typeface="Roboto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266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2207" y="897469"/>
            <a:ext cx="8079581" cy="2768598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7000" dirty="0" smtClean="0">
                <a:latin typeface="Roboto Thin" pitchFamily="2" charset="0"/>
                <a:ea typeface="Roboto Thin" pitchFamily="2" charset="0"/>
              </a:rPr>
              <a:t>Fünf </a:t>
            </a:r>
            <a:r>
              <a:rPr lang="de-DE" sz="7000" dirty="0" err="1" smtClean="0">
                <a:latin typeface="Roboto Thin" pitchFamily="2" charset="0"/>
                <a:ea typeface="Roboto Thin" pitchFamily="2" charset="0"/>
              </a:rPr>
              <a:t>Semantic</a:t>
            </a:r>
            <a:r>
              <a:rPr lang="de-DE" sz="7000" dirty="0" smtClean="0">
                <a:latin typeface="Roboto Thin" pitchFamily="2" charset="0"/>
                <a:ea typeface="Roboto Thin" pitchFamily="2" charset="0"/>
              </a:rPr>
              <a:t> Web </a:t>
            </a:r>
            <a:br>
              <a:rPr lang="de-DE" sz="7000" dirty="0" smtClean="0">
                <a:latin typeface="Roboto Thin" pitchFamily="2" charset="0"/>
                <a:ea typeface="Roboto Thin" pitchFamily="2" charset="0"/>
              </a:rPr>
            </a:br>
            <a:r>
              <a:rPr lang="de-DE" sz="7000" dirty="0" smtClean="0">
                <a:latin typeface="Roboto Thin" pitchFamily="2" charset="0"/>
                <a:ea typeface="Roboto Thin" pitchFamily="2" charset="0"/>
              </a:rPr>
              <a:t>Paradigmen</a:t>
            </a:r>
            <a:endParaRPr lang="en-US" sz="7000" dirty="0">
              <a:latin typeface="Roboto Thin" pitchFamily="2" charset="0"/>
              <a:ea typeface="Roboto Thin" pitchFamily="2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3666067"/>
            <a:ext cx="9144000" cy="5355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0" y="3674535"/>
            <a:ext cx="9143999" cy="52712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de-DE" sz="2700" dirty="0">
                <a:latin typeface="Roboto Thin" pitchFamily="2" charset="0"/>
                <a:ea typeface="Roboto Thin" pitchFamily="2" charset="0"/>
              </a:rPr>
              <a:t>SEMINAR </a:t>
            </a:r>
            <a:r>
              <a:rPr lang="de-DE" sz="2700" dirty="0" smtClean="0">
                <a:latin typeface="Roboto Thin" pitchFamily="2" charset="0"/>
                <a:ea typeface="Roboto Thin" pitchFamily="2" charset="0"/>
              </a:rPr>
              <a:t>PRÄSENTATION</a:t>
            </a:r>
            <a:endParaRPr lang="en-US" sz="2700" dirty="0">
              <a:latin typeface="Roboto Thin" pitchFamily="2" charset="0"/>
              <a:ea typeface="Roboto Thin" pitchFamily="2" charset="0"/>
            </a:endParaRP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-1" y="4209377"/>
            <a:ext cx="9143999" cy="42450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Thin" pitchFamily="2" charset="0"/>
                <a:ea typeface="Roboto Thin" pitchFamily="2" charset="0"/>
              </a:rPr>
              <a:t>09.12.2014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Roboto Thin" pitchFamily="2" charset="0"/>
              <a:ea typeface="Roboto Thin" pitchFamily="2" charset="0"/>
            </a:endParaRPr>
          </a:p>
        </p:txBody>
      </p:sp>
      <p:sp>
        <p:nvSpPr>
          <p:cNvPr id="9" name="Textfeld 3"/>
          <p:cNvSpPr txBox="1">
            <a:spLocks noChangeArrowheads="1"/>
          </p:cNvSpPr>
          <p:nvPr/>
        </p:nvSpPr>
        <p:spPr bwMode="auto">
          <a:xfrm>
            <a:off x="4714875" y="5194091"/>
            <a:ext cx="4429123" cy="1349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algn="l">
              <a:spcAft>
                <a:spcPts val="600"/>
              </a:spcAft>
            </a:pPr>
            <a:r>
              <a:rPr lang="en-US" sz="1600" dirty="0" err="1">
                <a:effectLst/>
                <a:latin typeface="Roboto Bold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Informationssysteme</a:t>
            </a:r>
            <a:r>
              <a:rPr lang="en-US" sz="1600" dirty="0">
                <a:effectLst/>
                <a:latin typeface="Roboto Bold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effectLst/>
                <a:latin typeface="Roboto Bold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>
                <a:effectLst/>
                <a:latin typeface="Roboto Th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Prof. Dr. Sabine Müllenbach</a:t>
            </a:r>
            <a:br>
              <a:rPr lang="en-US" sz="1500" dirty="0">
                <a:effectLst/>
                <a:latin typeface="Roboto Th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>
                <a:effectLst/>
                <a:latin typeface="Roboto Th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University of Applied Sciences Augsburg</a:t>
            </a:r>
            <a:endParaRPr lang="en-US" sz="1500" dirty="0">
              <a:effectLst/>
              <a:latin typeface="Roboto Slab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feld 6"/>
          <p:cNvSpPr txBox="1">
            <a:spLocks noChangeArrowheads="1"/>
          </p:cNvSpPr>
          <p:nvPr/>
        </p:nvSpPr>
        <p:spPr bwMode="auto">
          <a:xfrm>
            <a:off x="0" y="5194091"/>
            <a:ext cx="4400549" cy="1349583"/>
          </a:xfrm>
          <a:prstGeom prst="rect">
            <a:avLst/>
          </a:prstGeom>
          <a:noFill/>
          <a:ln>
            <a:noFill/>
          </a:ln>
          <a:extLst/>
        </p:spPr>
        <p:txBody>
          <a:bodyPr rot="0" vert="horz" wrap="square" lIns="0" tIns="0" rIns="0" bIns="0" anchor="ctr" anchorCtr="0" upright="1">
            <a:noAutofit/>
          </a:bodyPr>
          <a:lstStyle/>
          <a:p>
            <a:pPr algn="r">
              <a:spcAft>
                <a:spcPts val="600"/>
              </a:spcAft>
            </a:pPr>
            <a:r>
              <a:rPr lang="en-US" sz="1600" dirty="0">
                <a:effectLst/>
                <a:latin typeface="Roboto Bold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Simon Heimler</a:t>
            </a:r>
            <a:br>
              <a:rPr lang="en-US" sz="1600" dirty="0">
                <a:effectLst/>
                <a:latin typeface="Roboto Bold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>
                <a:effectLst/>
                <a:latin typeface="Roboto Th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heimlersimon@gmail.com</a:t>
            </a:r>
            <a:br>
              <a:rPr lang="en-US" sz="1500" dirty="0">
                <a:effectLst/>
                <a:latin typeface="Roboto Th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>
                <a:effectLst/>
                <a:latin typeface="Roboto Th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Master of Applied </a:t>
            </a:r>
            <a:r>
              <a:rPr lang="en-US" sz="1500" dirty="0" smtClean="0">
                <a:effectLst/>
                <a:latin typeface="Roboto Th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Research </a:t>
            </a:r>
            <a:r>
              <a:rPr lang="en-US" sz="1500" dirty="0">
                <a:effectLst/>
                <a:latin typeface="Roboto Th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Computer Science</a:t>
            </a:r>
            <a:endParaRPr lang="en-US" sz="1500" dirty="0">
              <a:effectLst/>
              <a:latin typeface="Roboto Slab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6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3387" y="333375"/>
            <a:ext cx="8277225" cy="865393"/>
          </a:xfrm>
        </p:spPr>
        <p:txBody>
          <a:bodyPr anchor="b">
            <a:normAutofit/>
          </a:bodyPr>
          <a:lstStyle/>
          <a:p>
            <a:r>
              <a:rPr lang="de-DE" sz="4000" dirty="0" smtClean="0">
                <a:latin typeface="Roboto Slab Bold" pitchFamily="2" charset="0"/>
                <a:ea typeface="Roboto Slab Bold" pitchFamily="2" charset="0"/>
              </a:rPr>
              <a:t>Gliederung</a:t>
            </a:r>
            <a:endParaRPr lang="en-US" sz="4000" dirty="0">
              <a:latin typeface="Roboto Slab Bold" pitchFamily="2" charset="0"/>
              <a:ea typeface="Roboto Slab Bold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3387" y="1404744"/>
            <a:ext cx="8277225" cy="4805555"/>
          </a:xfrm>
        </p:spPr>
        <p:txBody>
          <a:bodyPr>
            <a:normAutofit/>
          </a:bodyPr>
          <a:lstStyle/>
          <a:p>
            <a:pPr>
              <a:lnSpc>
                <a:spcPct val="112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Roboto Light" pitchFamily="2" charset="0"/>
                <a:ea typeface="Roboto Light" pitchFamily="2" charset="0"/>
              </a:rPr>
              <a:t>Einleitung</a:t>
            </a:r>
            <a:endParaRPr lang="en-US" dirty="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12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Roboto Light" pitchFamily="2" charset="0"/>
                <a:ea typeface="Roboto Light" pitchFamily="2" charset="0"/>
              </a:rPr>
              <a:t>Vorstellung</a:t>
            </a:r>
            <a:r>
              <a:rPr lang="en-US" dirty="0" smtClean="0">
                <a:latin typeface="Roboto Light" pitchFamily="2" charset="0"/>
                <a:ea typeface="Roboto Light" pitchFamily="2" charset="0"/>
              </a:rPr>
              <a:t> der 5 </a:t>
            </a:r>
            <a:r>
              <a:rPr lang="en-US" dirty="0" err="1" smtClean="0">
                <a:latin typeface="Roboto Light" pitchFamily="2" charset="0"/>
                <a:ea typeface="Roboto Light" pitchFamily="2" charset="0"/>
              </a:rPr>
              <a:t>Paradigmen</a:t>
            </a:r>
            <a:endParaRPr lang="en-US" dirty="0" smtClean="0">
              <a:latin typeface="Roboto Light" pitchFamily="2" charset="0"/>
              <a:ea typeface="Roboto Light" pitchFamily="2" charset="0"/>
            </a:endParaRPr>
          </a:p>
          <a:p>
            <a:pPr lvl="1">
              <a:lnSpc>
                <a:spcPct val="112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Roboto Light" pitchFamily="2" charset="0"/>
                <a:ea typeface="Roboto Light" pitchFamily="2" charset="0"/>
              </a:rPr>
              <a:t>Mensch-Computer-</a:t>
            </a:r>
            <a:r>
              <a:rPr lang="en-US" sz="2800" dirty="0" err="1" smtClean="0">
                <a:latin typeface="Roboto Light" pitchFamily="2" charset="0"/>
                <a:ea typeface="Roboto Light" pitchFamily="2" charset="0"/>
              </a:rPr>
              <a:t>Kooperation</a:t>
            </a:r>
            <a:endParaRPr lang="en-US" sz="2800" dirty="0" smtClean="0">
              <a:latin typeface="Roboto Light" pitchFamily="2" charset="0"/>
              <a:ea typeface="Roboto Light" pitchFamily="2" charset="0"/>
            </a:endParaRPr>
          </a:p>
          <a:p>
            <a:pPr lvl="1">
              <a:lnSpc>
                <a:spcPct val="112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Roboto Light" pitchFamily="2" charset="0"/>
                <a:ea typeface="Roboto Light" pitchFamily="2" charset="0"/>
              </a:rPr>
              <a:t>Hy</a:t>
            </a:r>
            <a:r>
              <a:rPr lang="en-US" sz="2800" dirty="0" smtClean="0">
                <a:latin typeface="Roboto Light" pitchFamily="2" charset="0"/>
                <a:ea typeface="Roboto Light" pitchFamily="2" charset="0"/>
              </a:rPr>
              <a:t>perlinks</a:t>
            </a:r>
            <a:endParaRPr lang="en-US" sz="2800" dirty="0" smtClean="0">
              <a:latin typeface="Roboto Light" pitchFamily="2" charset="0"/>
              <a:ea typeface="Roboto Light" pitchFamily="2" charset="0"/>
            </a:endParaRPr>
          </a:p>
          <a:p>
            <a:pPr lvl="1">
              <a:lnSpc>
                <a:spcPct val="112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Roboto Light" pitchFamily="2" charset="0"/>
                <a:ea typeface="Roboto Light" pitchFamily="2" charset="0"/>
              </a:rPr>
              <a:t>Graphenstruktur</a:t>
            </a:r>
            <a:endParaRPr lang="en-US" sz="2800" dirty="0" smtClean="0">
              <a:latin typeface="Roboto Light" pitchFamily="2" charset="0"/>
              <a:ea typeface="Roboto Light" pitchFamily="2" charset="0"/>
            </a:endParaRPr>
          </a:p>
          <a:p>
            <a:pPr lvl="1">
              <a:lnSpc>
                <a:spcPct val="112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800" dirty="0" err="1" smtClean="0">
                <a:latin typeface="Roboto Light" pitchFamily="2" charset="0"/>
                <a:ea typeface="Roboto Light" pitchFamily="2" charset="0"/>
              </a:rPr>
              <a:t>Trennung</a:t>
            </a:r>
            <a:r>
              <a:rPr lang="en-US" sz="2800" dirty="0" smtClean="0">
                <a:latin typeface="Roboto Light" pitchFamily="2" charset="0"/>
                <a:ea typeface="Roboto Light" pitchFamily="2" charset="0"/>
              </a:rPr>
              <a:t> von </a:t>
            </a:r>
            <a:r>
              <a:rPr lang="en-US" sz="2800" dirty="0" err="1" smtClean="0">
                <a:latin typeface="Roboto Light" pitchFamily="2" charset="0"/>
                <a:ea typeface="Roboto Light" pitchFamily="2" charset="0"/>
              </a:rPr>
              <a:t>Fakt</a:t>
            </a:r>
            <a:r>
              <a:rPr lang="en-US" sz="2800" dirty="0" smtClean="0">
                <a:latin typeface="Roboto Light" pitchFamily="2" charset="0"/>
                <a:ea typeface="Roboto Light" pitchFamily="2" charset="0"/>
              </a:rPr>
              <a:t> und Interpretation</a:t>
            </a:r>
            <a:endParaRPr lang="en-US" sz="2800" dirty="0" smtClean="0">
              <a:latin typeface="Roboto Light" pitchFamily="2" charset="0"/>
              <a:ea typeface="Roboto Light" pitchFamily="2" charset="0"/>
            </a:endParaRPr>
          </a:p>
          <a:p>
            <a:pPr lvl="1">
              <a:lnSpc>
                <a:spcPct val="112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Roboto Light" pitchFamily="2" charset="0"/>
                <a:ea typeface="Roboto Light" pitchFamily="2" charset="0"/>
              </a:rPr>
              <a:t>Die “Open </a:t>
            </a:r>
            <a:r>
              <a:rPr lang="en-US" sz="2800" dirty="0" smtClean="0">
                <a:latin typeface="Roboto Light" pitchFamily="2" charset="0"/>
                <a:ea typeface="Roboto Light" pitchFamily="2" charset="0"/>
              </a:rPr>
              <a:t>World </a:t>
            </a:r>
            <a:r>
              <a:rPr lang="en-US" sz="2800" dirty="0" smtClean="0">
                <a:latin typeface="Roboto Light" pitchFamily="2" charset="0"/>
                <a:ea typeface="Roboto Light" pitchFamily="2" charset="0"/>
              </a:rPr>
              <a:t>Assumption”</a:t>
            </a:r>
            <a:endParaRPr lang="en-US" sz="2800" dirty="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12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Roboto Light" pitchFamily="2" charset="0"/>
                <a:ea typeface="Roboto Light" pitchFamily="2" charset="0"/>
              </a:rPr>
              <a:t>Ausblick</a:t>
            </a:r>
            <a:endParaRPr lang="en-US" dirty="0">
              <a:latin typeface="Roboto Light" pitchFamily="2" charset="0"/>
              <a:ea typeface="Roboto Light" pitchFamily="2" charset="0"/>
            </a:endParaRPr>
          </a:p>
        </p:txBody>
      </p:sp>
      <p:cxnSp>
        <p:nvCxnSpPr>
          <p:cNvPr id="5" name="Gerader Verbinder 4"/>
          <p:cNvCxnSpPr/>
          <p:nvPr/>
        </p:nvCxnSpPr>
        <p:spPr>
          <a:xfrm>
            <a:off x="496715" y="1198768"/>
            <a:ext cx="821511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72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3387" y="333375"/>
            <a:ext cx="8277225" cy="865393"/>
          </a:xfrm>
        </p:spPr>
        <p:txBody>
          <a:bodyPr anchor="b">
            <a:normAutofit/>
          </a:bodyPr>
          <a:lstStyle/>
          <a:p>
            <a:r>
              <a:rPr lang="de-DE" sz="4000" dirty="0" smtClean="0">
                <a:latin typeface="Roboto Slab Bold" pitchFamily="2" charset="0"/>
                <a:ea typeface="Roboto Slab Bold" pitchFamily="2" charset="0"/>
              </a:rPr>
              <a:t>Einleitung</a:t>
            </a:r>
            <a:endParaRPr lang="en-US" sz="4000" dirty="0">
              <a:latin typeface="Roboto Slab Bold" pitchFamily="2" charset="0"/>
              <a:ea typeface="Roboto Slab Bold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3387" y="1404744"/>
            <a:ext cx="8277225" cy="4805555"/>
          </a:xfrm>
        </p:spPr>
        <p:txBody>
          <a:bodyPr>
            <a:normAutofit/>
          </a:bodyPr>
          <a:lstStyle/>
          <a:p>
            <a:pPr>
              <a:lnSpc>
                <a:spcPct val="112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dirty="0" smtClean="0">
                <a:latin typeface="Roboto Light" pitchFamily="2" charset="0"/>
                <a:ea typeface="Roboto Light" pitchFamily="2" charset="0"/>
              </a:rPr>
              <a:t>Begriffsklärung: Semantic Web ~ Linked Data</a:t>
            </a:r>
          </a:p>
          <a:p>
            <a:pPr>
              <a:lnSpc>
                <a:spcPct val="112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dirty="0" smtClean="0">
                <a:latin typeface="Roboto Light" pitchFamily="2" charset="0"/>
                <a:ea typeface="Roboto Light" pitchFamily="2" charset="0"/>
              </a:rPr>
              <a:t>Üblicherweise wird das Semantic Web anhand der verwendeten Technologien erklärt</a:t>
            </a:r>
          </a:p>
          <a:p>
            <a:pPr>
              <a:lnSpc>
                <a:spcPct val="112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dirty="0" smtClean="0">
                <a:latin typeface="Roboto Light" pitchFamily="2" charset="0"/>
                <a:ea typeface="Roboto Light" pitchFamily="2" charset="0"/>
              </a:rPr>
              <a:t>Hier: Erklärung der Konzepte / Paradigmen dahinter</a:t>
            </a:r>
            <a:endParaRPr lang="de-DE" dirty="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12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endParaRPr lang="de-DE" dirty="0">
              <a:latin typeface="Roboto Light" pitchFamily="2" charset="0"/>
              <a:ea typeface="Roboto Light" pitchFamily="2" charset="0"/>
            </a:endParaRPr>
          </a:p>
        </p:txBody>
      </p:sp>
      <p:cxnSp>
        <p:nvCxnSpPr>
          <p:cNvPr id="5" name="Gerader Verbinder 4"/>
          <p:cNvCxnSpPr/>
          <p:nvPr/>
        </p:nvCxnSpPr>
        <p:spPr>
          <a:xfrm>
            <a:off x="496715" y="1198768"/>
            <a:ext cx="821511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26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3387" y="333375"/>
            <a:ext cx="8277225" cy="865393"/>
          </a:xfrm>
        </p:spPr>
        <p:txBody>
          <a:bodyPr anchor="b">
            <a:normAutofit/>
          </a:bodyPr>
          <a:lstStyle/>
          <a:p>
            <a:r>
              <a:rPr lang="de-DE" sz="4000" dirty="0" smtClean="0">
                <a:latin typeface="Roboto Slab Bold" pitchFamily="2" charset="0"/>
                <a:ea typeface="Roboto Slab Bold" pitchFamily="2" charset="0"/>
              </a:rPr>
              <a:t>Einleitung</a:t>
            </a:r>
            <a:endParaRPr lang="en-US" sz="4000" dirty="0">
              <a:latin typeface="Roboto Slab Bold" pitchFamily="2" charset="0"/>
              <a:ea typeface="Roboto Slab Bold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3387" y="1404744"/>
            <a:ext cx="8277225" cy="130458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lnSpc>
                <a:spcPct val="112000"/>
              </a:lnSpc>
              <a:buClr>
                <a:schemeClr val="accent5"/>
              </a:buClr>
              <a:buNone/>
            </a:pPr>
            <a:r>
              <a:rPr lang="de-DE" sz="2400" dirty="0">
                <a:latin typeface="Roboto Slab Thin" pitchFamily="2" charset="0"/>
                <a:ea typeface="Roboto Slab Thin" pitchFamily="2" charset="0"/>
              </a:rPr>
              <a:t>Wer als Werkzeug nur einen Hammer hat, sieht in </a:t>
            </a:r>
            <a:r>
              <a:rPr lang="de-DE" sz="2400" dirty="0" smtClean="0">
                <a:latin typeface="Roboto Slab Thin" pitchFamily="2" charset="0"/>
                <a:ea typeface="Roboto Slab Thin" pitchFamily="2" charset="0"/>
              </a:rPr>
              <a:t>jedem Problem einen </a:t>
            </a:r>
            <a:r>
              <a:rPr lang="de-DE" sz="2400" dirty="0">
                <a:latin typeface="Roboto Slab Thin" pitchFamily="2" charset="0"/>
                <a:ea typeface="Roboto Slab Thin" pitchFamily="2" charset="0"/>
              </a:rPr>
              <a:t>Nagel </a:t>
            </a:r>
            <a:r>
              <a:rPr lang="de-DE" sz="2400" dirty="0" smtClean="0">
                <a:latin typeface="Roboto Slab Thin" pitchFamily="2" charset="0"/>
                <a:ea typeface="Roboto Slab Thin" pitchFamily="2" charset="0"/>
              </a:rPr>
              <a:t>. </a:t>
            </a:r>
            <a:r>
              <a:rPr lang="de-DE" dirty="0">
                <a:latin typeface="Roboto Slab Thin" pitchFamily="2" charset="0"/>
                <a:ea typeface="Roboto Slab Thin" pitchFamily="2" charset="0"/>
              </a:rPr>
              <a:t/>
            </a:r>
            <a:br>
              <a:rPr lang="de-DE" dirty="0">
                <a:latin typeface="Roboto Slab Thin" pitchFamily="2" charset="0"/>
                <a:ea typeface="Roboto Slab Thin" pitchFamily="2" charset="0"/>
              </a:rPr>
            </a:br>
            <a:r>
              <a:rPr lang="de-DE" sz="1800" dirty="0" smtClean="0">
                <a:latin typeface="Roboto Slab Thin" pitchFamily="2" charset="0"/>
                <a:ea typeface="Roboto Slab Thin" pitchFamily="2" charset="0"/>
              </a:rPr>
              <a:t>						   (Unbekannter Autor)</a:t>
            </a:r>
            <a:endParaRPr lang="de-DE" sz="1800" dirty="0">
              <a:latin typeface="Roboto Slab Thin" pitchFamily="2" charset="0"/>
              <a:ea typeface="Roboto Slab Thin" pitchFamily="2" charset="0"/>
            </a:endParaRPr>
          </a:p>
        </p:txBody>
      </p:sp>
      <p:cxnSp>
        <p:nvCxnSpPr>
          <p:cNvPr id="5" name="Gerader Verbinder 4"/>
          <p:cNvCxnSpPr/>
          <p:nvPr/>
        </p:nvCxnSpPr>
        <p:spPr>
          <a:xfrm>
            <a:off x="496715" y="1198768"/>
            <a:ext cx="821511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nhaltsplatzhalter 2"/>
          <p:cNvSpPr txBox="1">
            <a:spLocks/>
          </p:cNvSpPr>
          <p:nvPr/>
        </p:nvSpPr>
        <p:spPr>
          <a:xfrm>
            <a:off x="433387" y="2915308"/>
            <a:ext cx="8277225" cy="2781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2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dirty="0" smtClean="0">
                <a:latin typeface="Roboto Light" pitchFamily="2" charset="0"/>
                <a:ea typeface="Roboto Light" pitchFamily="2" charset="0"/>
              </a:rPr>
              <a:t>Semantic Web bietet einige interessante, eher alternative Konzepte und Ideen.</a:t>
            </a:r>
          </a:p>
          <a:p>
            <a:pPr>
              <a:lnSpc>
                <a:spcPct val="112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endParaRPr lang="de-DE" dirty="0"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40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3387" y="333375"/>
            <a:ext cx="8277225" cy="865393"/>
          </a:xfrm>
        </p:spPr>
        <p:txBody>
          <a:bodyPr anchor="b">
            <a:normAutofit/>
          </a:bodyPr>
          <a:lstStyle/>
          <a:p>
            <a:r>
              <a:rPr lang="de-DE" sz="4000" dirty="0" smtClean="0">
                <a:latin typeface="Roboto Slab Bold" pitchFamily="2" charset="0"/>
                <a:ea typeface="Roboto Slab Bold" pitchFamily="2" charset="0"/>
              </a:rPr>
              <a:t>Mensch-Computer-Kooperation</a:t>
            </a:r>
            <a:endParaRPr lang="en-US" sz="4000" dirty="0">
              <a:latin typeface="Roboto Slab Bold" pitchFamily="2" charset="0"/>
              <a:ea typeface="Roboto Slab Bold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3387" y="2038761"/>
            <a:ext cx="8277225" cy="4146138"/>
          </a:xfrm>
        </p:spPr>
        <p:txBody>
          <a:bodyPr>
            <a:normAutofit/>
          </a:bodyPr>
          <a:lstStyle/>
          <a:p>
            <a:pPr>
              <a:lnSpc>
                <a:spcPct val="112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dirty="0" smtClean="0">
                <a:latin typeface="Roboto Light" pitchFamily="2" charset="0"/>
                <a:ea typeface="Roboto Light" pitchFamily="2" charset="0"/>
              </a:rPr>
              <a:t>Maschinen haben gewisse Stärken</a:t>
            </a:r>
          </a:p>
          <a:p>
            <a:pPr>
              <a:lnSpc>
                <a:spcPct val="112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dirty="0" smtClean="0">
                <a:latin typeface="Roboto Light" pitchFamily="2" charset="0"/>
                <a:ea typeface="Roboto Light" pitchFamily="2" charset="0"/>
              </a:rPr>
              <a:t>Menschen auch, trotz aller KI</a:t>
            </a:r>
          </a:p>
          <a:p>
            <a:pPr>
              <a:lnSpc>
                <a:spcPct val="112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dirty="0" smtClean="0">
                <a:latin typeface="Roboto Light" pitchFamily="2" charset="0"/>
                <a:ea typeface="Roboto Light" pitchFamily="2" charset="0"/>
              </a:rPr>
              <a:t>Gelingt eine gute Kooperation zwischen Mensch und Maschine kann das Ergebnis beide Seiten im Alleingang übertreffen</a:t>
            </a:r>
          </a:p>
          <a:p>
            <a:pPr>
              <a:lnSpc>
                <a:spcPct val="112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endParaRPr lang="de-DE" dirty="0">
              <a:latin typeface="Roboto Light" pitchFamily="2" charset="0"/>
              <a:ea typeface="Roboto Light" pitchFamily="2" charset="0"/>
            </a:endParaRPr>
          </a:p>
        </p:txBody>
      </p:sp>
      <p:cxnSp>
        <p:nvCxnSpPr>
          <p:cNvPr id="5" name="Gerader Verbinder 4"/>
          <p:cNvCxnSpPr/>
          <p:nvPr/>
        </p:nvCxnSpPr>
        <p:spPr>
          <a:xfrm>
            <a:off x="496715" y="1198768"/>
            <a:ext cx="821511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el 1"/>
          <p:cNvSpPr txBox="1">
            <a:spLocks/>
          </p:cNvSpPr>
          <p:nvPr/>
        </p:nvSpPr>
        <p:spPr>
          <a:xfrm>
            <a:off x="433386" y="1198769"/>
            <a:ext cx="8277225" cy="596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 smtClean="0">
                <a:solidFill>
                  <a:schemeClr val="accent6"/>
                </a:solidFill>
                <a:latin typeface="Roboto Slab Bold" pitchFamily="2" charset="0"/>
                <a:ea typeface="Roboto Slab Bold" pitchFamily="2" charset="0"/>
              </a:rPr>
              <a:t>Mensch vs. Maschine</a:t>
            </a:r>
            <a:endParaRPr lang="en-US" sz="2800" dirty="0">
              <a:solidFill>
                <a:schemeClr val="accent6"/>
              </a:solidFill>
              <a:latin typeface="Roboto Slab Bold" pitchFamily="2" charset="0"/>
              <a:ea typeface="Roboto Slab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62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3387" y="333375"/>
            <a:ext cx="8277225" cy="865393"/>
          </a:xfrm>
        </p:spPr>
        <p:txBody>
          <a:bodyPr anchor="b">
            <a:normAutofit/>
          </a:bodyPr>
          <a:lstStyle/>
          <a:p>
            <a:r>
              <a:rPr lang="de-DE" sz="4000" dirty="0" smtClean="0">
                <a:latin typeface="Roboto Slab Bold" pitchFamily="2" charset="0"/>
                <a:ea typeface="Roboto Slab Bold" pitchFamily="2" charset="0"/>
              </a:rPr>
              <a:t>Mensch-Computer-Kooperation</a:t>
            </a:r>
            <a:endParaRPr lang="en-US" sz="4000" dirty="0">
              <a:latin typeface="Roboto Slab Bold" pitchFamily="2" charset="0"/>
              <a:ea typeface="Roboto Slab Bold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3387" y="2064162"/>
            <a:ext cx="8277225" cy="4395906"/>
          </a:xfrm>
        </p:spPr>
        <p:txBody>
          <a:bodyPr>
            <a:normAutofit lnSpcReduction="10000"/>
          </a:bodyPr>
          <a:lstStyle/>
          <a:p>
            <a:pPr>
              <a:lnSpc>
                <a:spcPct val="112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dirty="0" smtClean="0">
                <a:latin typeface="Roboto Light" pitchFamily="2" charset="0"/>
                <a:ea typeface="Roboto Light" pitchFamily="2" charset="0"/>
              </a:rPr>
              <a:t>Semantic Web für eine bessere Mensch-Computer-Kooperation</a:t>
            </a:r>
          </a:p>
          <a:p>
            <a:pPr>
              <a:lnSpc>
                <a:spcPct val="112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dirty="0" smtClean="0">
                <a:latin typeface="Roboto Light" pitchFamily="2" charset="0"/>
                <a:ea typeface="Roboto Light" pitchFamily="2" charset="0"/>
              </a:rPr>
              <a:t>Aktuelles Web ist menschen-lesbar</a:t>
            </a:r>
            <a:endParaRPr lang="de-DE" dirty="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12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dirty="0" smtClean="0">
                <a:latin typeface="Roboto Light" pitchFamily="2" charset="0"/>
                <a:ea typeface="Roboto Light" pitchFamily="2" charset="0"/>
              </a:rPr>
              <a:t>Maschinen-lesbarkeit wird erreicht durch „Semantische Annotation“</a:t>
            </a:r>
          </a:p>
          <a:p>
            <a:pPr>
              <a:lnSpc>
                <a:spcPct val="112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dirty="0" smtClean="0">
                <a:latin typeface="Roboto" pitchFamily="2" charset="0"/>
                <a:ea typeface="Roboto" pitchFamily="2" charset="0"/>
              </a:rPr>
              <a:t>Semantik</a:t>
            </a:r>
            <a:r>
              <a:rPr lang="de-DE" dirty="0" smtClean="0">
                <a:latin typeface="Roboto Light" pitchFamily="2" charset="0"/>
                <a:ea typeface="Roboto Light" pitchFamily="2" charset="0"/>
              </a:rPr>
              <a:t>: Bedeutung des Inhaltes</a:t>
            </a:r>
          </a:p>
          <a:p>
            <a:pPr>
              <a:lnSpc>
                <a:spcPct val="112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dirty="0" smtClean="0">
                <a:latin typeface="Roboto Normal"/>
                <a:ea typeface="Roboto Light" pitchFamily="2" charset="0"/>
              </a:rPr>
              <a:t>Annotation</a:t>
            </a:r>
            <a:r>
              <a:rPr lang="de-DE" dirty="0" smtClean="0">
                <a:latin typeface="Roboto Light" pitchFamily="2" charset="0"/>
                <a:ea typeface="Roboto Light" pitchFamily="2" charset="0"/>
              </a:rPr>
              <a:t>: Inhalt wird maschinenlesbar „kommentiert“</a:t>
            </a:r>
            <a:endParaRPr lang="de-DE" dirty="0">
              <a:latin typeface="Roboto Light" pitchFamily="2" charset="0"/>
              <a:ea typeface="Roboto Light" pitchFamily="2" charset="0"/>
            </a:endParaRPr>
          </a:p>
        </p:txBody>
      </p:sp>
      <p:cxnSp>
        <p:nvCxnSpPr>
          <p:cNvPr id="5" name="Gerader Verbinder 4"/>
          <p:cNvCxnSpPr/>
          <p:nvPr/>
        </p:nvCxnSpPr>
        <p:spPr>
          <a:xfrm>
            <a:off x="496715" y="1198768"/>
            <a:ext cx="821511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el 1"/>
          <p:cNvSpPr txBox="1">
            <a:spLocks/>
          </p:cNvSpPr>
          <p:nvPr/>
        </p:nvSpPr>
        <p:spPr>
          <a:xfrm>
            <a:off x="433386" y="1198769"/>
            <a:ext cx="8277225" cy="596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 smtClean="0">
                <a:solidFill>
                  <a:schemeClr val="accent6"/>
                </a:solidFill>
                <a:latin typeface="Roboto Slab Bold" pitchFamily="2" charset="0"/>
                <a:ea typeface="Roboto Slab Bold" pitchFamily="2" charset="0"/>
              </a:rPr>
              <a:t>Semantische Annotation</a:t>
            </a:r>
            <a:endParaRPr lang="en-US" sz="2800" dirty="0">
              <a:solidFill>
                <a:schemeClr val="accent6"/>
              </a:solidFill>
              <a:latin typeface="Roboto Slab Bold" pitchFamily="2" charset="0"/>
              <a:ea typeface="Roboto Slab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95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3387" y="333375"/>
            <a:ext cx="8277225" cy="865393"/>
          </a:xfrm>
        </p:spPr>
        <p:txBody>
          <a:bodyPr anchor="b">
            <a:normAutofit/>
          </a:bodyPr>
          <a:lstStyle/>
          <a:p>
            <a:r>
              <a:rPr lang="de-DE" sz="4000" dirty="0" smtClean="0">
                <a:latin typeface="Roboto Slab Bold" pitchFamily="2" charset="0"/>
                <a:ea typeface="Roboto Slab Bold" pitchFamily="2" charset="0"/>
              </a:rPr>
              <a:t>Mensch-Computer-Kooperation</a:t>
            </a:r>
            <a:endParaRPr lang="en-US" sz="4000" dirty="0">
              <a:latin typeface="Roboto Slab Bold" pitchFamily="2" charset="0"/>
              <a:ea typeface="Roboto Slab Bold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3387" y="2064162"/>
            <a:ext cx="8277225" cy="4395906"/>
          </a:xfrm>
        </p:spPr>
        <p:txBody>
          <a:bodyPr>
            <a:normAutofit/>
          </a:bodyPr>
          <a:lstStyle/>
          <a:p>
            <a:pPr>
              <a:lnSpc>
                <a:spcPct val="112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dirty="0" smtClean="0">
                <a:latin typeface="Roboto Light" pitchFamily="2" charset="0"/>
                <a:ea typeface="Roboto Light" pitchFamily="2" charset="0"/>
              </a:rPr>
              <a:t>Wird langsam von den großen Webfirmen wie Google, Microsoft, Facebook unterstützt</a:t>
            </a:r>
          </a:p>
          <a:p>
            <a:pPr>
              <a:lnSpc>
                <a:spcPct val="112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dirty="0" smtClean="0">
                <a:latin typeface="Roboto Light" pitchFamily="2" charset="0"/>
                <a:ea typeface="Roboto Light" pitchFamily="2" charset="0"/>
              </a:rPr>
              <a:t>Ermöglicht schlauere Suchmaschinen (SEO), Neukombination von Wissen, besser vernetzte Dienste im Web</a:t>
            </a:r>
          </a:p>
          <a:p>
            <a:pPr>
              <a:lnSpc>
                <a:spcPct val="112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dirty="0" smtClean="0">
                <a:latin typeface="Roboto Light" pitchFamily="2" charset="0"/>
                <a:ea typeface="Roboto Light" pitchFamily="2" charset="0"/>
              </a:rPr>
              <a:t>Reguläre Nutzer profitieren dadurch indirekt</a:t>
            </a:r>
            <a:endParaRPr lang="de-DE" dirty="0">
              <a:latin typeface="Roboto Light" pitchFamily="2" charset="0"/>
              <a:ea typeface="Roboto Light" pitchFamily="2" charset="0"/>
            </a:endParaRPr>
          </a:p>
        </p:txBody>
      </p:sp>
      <p:cxnSp>
        <p:nvCxnSpPr>
          <p:cNvPr id="5" name="Gerader Verbinder 4"/>
          <p:cNvCxnSpPr/>
          <p:nvPr/>
        </p:nvCxnSpPr>
        <p:spPr>
          <a:xfrm>
            <a:off x="496715" y="1198768"/>
            <a:ext cx="821511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el 1"/>
          <p:cNvSpPr txBox="1">
            <a:spLocks/>
          </p:cNvSpPr>
          <p:nvPr/>
        </p:nvSpPr>
        <p:spPr>
          <a:xfrm>
            <a:off x="433386" y="1198769"/>
            <a:ext cx="8277225" cy="596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 smtClean="0">
                <a:solidFill>
                  <a:schemeClr val="accent6"/>
                </a:solidFill>
                <a:latin typeface="Roboto Slab Bold" pitchFamily="2" charset="0"/>
                <a:ea typeface="Roboto Slab Bold" pitchFamily="2" charset="0"/>
              </a:rPr>
              <a:t>Praktischer Nutzen</a:t>
            </a:r>
            <a:endParaRPr lang="en-US" sz="2800" dirty="0">
              <a:solidFill>
                <a:schemeClr val="accent6"/>
              </a:solidFill>
              <a:latin typeface="Roboto Slab Bold" pitchFamily="2" charset="0"/>
              <a:ea typeface="Roboto Slab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28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3387" y="333375"/>
            <a:ext cx="8277225" cy="865393"/>
          </a:xfrm>
        </p:spPr>
        <p:txBody>
          <a:bodyPr anchor="b">
            <a:normAutofit/>
          </a:bodyPr>
          <a:lstStyle/>
          <a:p>
            <a:r>
              <a:rPr lang="de-DE" sz="4000" dirty="0" smtClean="0">
                <a:latin typeface="Roboto Slab Bold" pitchFamily="2" charset="0"/>
                <a:ea typeface="Roboto Slab Bold" pitchFamily="2" charset="0"/>
              </a:rPr>
              <a:t>Hyperlinks</a:t>
            </a:r>
            <a:endParaRPr lang="en-US" sz="4000" dirty="0">
              <a:latin typeface="Roboto Slab Bold" pitchFamily="2" charset="0"/>
              <a:ea typeface="Roboto Slab Bold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3387" y="1404744"/>
            <a:ext cx="8277225" cy="4805555"/>
          </a:xfrm>
        </p:spPr>
        <p:txBody>
          <a:bodyPr>
            <a:normAutofit/>
          </a:bodyPr>
          <a:lstStyle/>
          <a:p>
            <a:pPr>
              <a:lnSpc>
                <a:spcPct val="112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dirty="0" smtClean="0">
                <a:latin typeface="Roboto Light" pitchFamily="2" charset="0"/>
                <a:ea typeface="Roboto Light" pitchFamily="2" charset="0"/>
              </a:rPr>
              <a:t>Ursprung in den Hypertextsystemen der 60er</a:t>
            </a:r>
          </a:p>
          <a:p>
            <a:pPr>
              <a:lnSpc>
                <a:spcPct val="112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dirty="0" smtClean="0">
                <a:latin typeface="Roboto Light" pitchFamily="2" charset="0"/>
                <a:ea typeface="Roboto Light" pitchFamily="2" charset="0"/>
              </a:rPr>
              <a:t>Hyperlinks können </a:t>
            </a:r>
            <a:r>
              <a:rPr lang="de-DE" smtClean="0">
                <a:latin typeface="Roboto Light" pitchFamily="2" charset="0"/>
                <a:ea typeface="Roboto Light" pitchFamily="2" charset="0"/>
              </a:rPr>
              <a:t>unterschiedlich mächtig sein:</a:t>
            </a:r>
            <a:endParaRPr lang="de-DE" dirty="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12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endParaRPr lang="de-DE" dirty="0">
              <a:latin typeface="Roboto Light" pitchFamily="2" charset="0"/>
              <a:ea typeface="Roboto Light" pitchFamily="2" charset="0"/>
            </a:endParaRPr>
          </a:p>
        </p:txBody>
      </p:sp>
      <p:cxnSp>
        <p:nvCxnSpPr>
          <p:cNvPr id="5" name="Gerader Verbinder 4"/>
          <p:cNvCxnSpPr/>
          <p:nvPr/>
        </p:nvCxnSpPr>
        <p:spPr>
          <a:xfrm>
            <a:off x="496715" y="1198768"/>
            <a:ext cx="821511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23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3387" y="333375"/>
            <a:ext cx="8277225" cy="865393"/>
          </a:xfrm>
        </p:spPr>
        <p:txBody>
          <a:bodyPr anchor="b">
            <a:normAutofit/>
          </a:bodyPr>
          <a:lstStyle/>
          <a:p>
            <a:r>
              <a:rPr lang="de-DE" sz="4000" dirty="0" smtClean="0">
                <a:latin typeface="Roboto Slab Bold" pitchFamily="2" charset="0"/>
                <a:ea typeface="Roboto Slab Bold" pitchFamily="2" charset="0"/>
              </a:rPr>
              <a:t>Mensch-Computer-Kooperation</a:t>
            </a:r>
            <a:endParaRPr lang="en-US" sz="4000" dirty="0">
              <a:latin typeface="Roboto Slab Bold" pitchFamily="2" charset="0"/>
              <a:ea typeface="Roboto Slab Bold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3387" y="2064162"/>
            <a:ext cx="8277225" cy="4395906"/>
          </a:xfrm>
        </p:spPr>
        <p:txBody>
          <a:bodyPr>
            <a:normAutofit/>
          </a:bodyPr>
          <a:lstStyle/>
          <a:p>
            <a:pPr>
              <a:lnSpc>
                <a:spcPct val="112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dirty="0" smtClean="0">
                <a:latin typeface="Roboto Light" pitchFamily="2" charset="0"/>
                <a:ea typeface="Roboto Light" pitchFamily="2" charset="0"/>
              </a:rPr>
              <a:t>Wird langsam von den großen Webfirmen wie Google, Microsoft, Facebook unterstützt</a:t>
            </a:r>
          </a:p>
          <a:p>
            <a:pPr>
              <a:lnSpc>
                <a:spcPct val="112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dirty="0" smtClean="0">
                <a:latin typeface="Roboto Light" pitchFamily="2" charset="0"/>
                <a:ea typeface="Roboto Light" pitchFamily="2" charset="0"/>
              </a:rPr>
              <a:t>Ermöglicht schlauere Suchmaschinen (SEO), Neukombination von Wissen, besser vernetzte Dienste im Web</a:t>
            </a:r>
          </a:p>
          <a:p>
            <a:pPr>
              <a:lnSpc>
                <a:spcPct val="112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dirty="0" smtClean="0">
                <a:latin typeface="Roboto Light" pitchFamily="2" charset="0"/>
                <a:ea typeface="Roboto Light" pitchFamily="2" charset="0"/>
              </a:rPr>
              <a:t>Reguläre Nutzer profitieren dadurch indirekt</a:t>
            </a:r>
            <a:endParaRPr lang="de-DE" dirty="0">
              <a:latin typeface="Roboto Light" pitchFamily="2" charset="0"/>
              <a:ea typeface="Roboto Light" pitchFamily="2" charset="0"/>
            </a:endParaRPr>
          </a:p>
        </p:txBody>
      </p:sp>
      <p:cxnSp>
        <p:nvCxnSpPr>
          <p:cNvPr id="5" name="Gerader Verbinder 4"/>
          <p:cNvCxnSpPr/>
          <p:nvPr/>
        </p:nvCxnSpPr>
        <p:spPr>
          <a:xfrm>
            <a:off x="496715" y="1198768"/>
            <a:ext cx="821511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el 1"/>
          <p:cNvSpPr txBox="1">
            <a:spLocks/>
          </p:cNvSpPr>
          <p:nvPr/>
        </p:nvSpPr>
        <p:spPr>
          <a:xfrm>
            <a:off x="433386" y="1198769"/>
            <a:ext cx="8277225" cy="596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 smtClean="0">
                <a:solidFill>
                  <a:schemeClr val="accent6"/>
                </a:solidFill>
                <a:latin typeface="Roboto Slab Bold" pitchFamily="2" charset="0"/>
                <a:ea typeface="Roboto Slab Bold" pitchFamily="2" charset="0"/>
              </a:rPr>
              <a:t>Praktischer Nutzen</a:t>
            </a:r>
            <a:endParaRPr lang="en-US" sz="2800" dirty="0">
              <a:solidFill>
                <a:schemeClr val="accent6"/>
              </a:solidFill>
              <a:latin typeface="Roboto Slab Bold" pitchFamily="2" charset="0"/>
              <a:ea typeface="Roboto Slab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5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annon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D9596"/>
      </a:accent5>
      <a:accent6>
        <a:srgbClr val="A0D349"/>
      </a:accent6>
      <a:hlink>
        <a:srgbClr val="2758B5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234</Words>
  <Application>Microsoft Office PowerPoint</Application>
  <PresentationFormat>Bildschirmpräsentation (4:3)</PresentationFormat>
  <Paragraphs>46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24" baseType="lpstr">
      <vt:lpstr>Arial</vt:lpstr>
      <vt:lpstr>Calibri</vt:lpstr>
      <vt:lpstr>Calibri Light</vt:lpstr>
      <vt:lpstr>Roboto</vt:lpstr>
      <vt:lpstr>Roboto Bold</vt:lpstr>
      <vt:lpstr>Roboto Light</vt:lpstr>
      <vt:lpstr>Roboto Normal</vt:lpstr>
      <vt:lpstr>Roboto Regular</vt:lpstr>
      <vt:lpstr>Roboto Slab</vt:lpstr>
      <vt:lpstr>Roboto Slab Bold</vt:lpstr>
      <vt:lpstr>Roboto Slab Thin</vt:lpstr>
      <vt:lpstr>Roboto Thin</vt:lpstr>
      <vt:lpstr>Times New Roman</vt:lpstr>
      <vt:lpstr>Wingdings</vt:lpstr>
      <vt:lpstr>Office Theme</vt:lpstr>
      <vt:lpstr>Fünf Semantic Web  Paradigmen</vt:lpstr>
      <vt:lpstr>Gliederung</vt:lpstr>
      <vt:lpstr>Einleitung</vt:lpstr>
      <vt:lpstr>Einleitung</vt:lpstr>
      <vt:lpstr>Mensch-Computer-Kooperation</vt:lpstr>
      <vt:lpstr>Mensch-Computer-Kooperation</vt:lpstr>
      <vt:lpstr>Mensch-Computer-Kooperation</vt:lpstr>
      <vt:lpstr>Hyperlinks</vt:lpstr>
      <vt:lpstr>Mensch-Computer-Kooperation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heimlersimon@googlemail.com</dc:creator>
  <cp:lastModifiedBy>heimlersimon@googlemail.com</cp:lastModifiedBy>
  <cp:revision>73</cp:revision>
  <dcterms:created xsi:type="dcterms:W3CDTF">2014-10-29T11:44:35Z</dcterms:created>
  <dcterms:modified xsi:type="dcterms:W3CDTF">2014-11-04T15:28:38Z</dcterms:modified>
</cp:coreProperties>
</file>