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4"/>
  </p:notesMasterIdLst>
  <p:sldIdLst>
    <p:sldId id="256" r:id="rId2"/>
    <p:sldId id="258" r:id="rId3"/>
    <p:sldId id="274" r:id="rId4"/>
    <p:sldId id="383" r:id="rId5"/>
    <p:sldId id="283" r:id="rId6"/>
    <p:sldId id="422" r:id="rId7"/>
    <p:sldId id="281" r:id="rId8"/>
    <p:sldId id="384" r:id="rId9"/>
    <p:sldId id="295" r:id="rId10"/>
    <p:sldId id="393" r:id="rId11"/>
    <p:sldId id="401" r:id="rId12"/>
    <p:sldId id="394" r:id="rId13"/>
    <p:sldId id="395" r:id="rId14"/>
    <p:sldId id="397" r:id="rId15"/>
    <p:sldId id="398" r:id="rId16"/>
    <p:sldId id="402" r:id="rId17"/>
    <p:sldId id="385" r:id="rId18"/>
    <p:sldId id="303" r:id="rId19"/>
    <p:sldId id="403" r:id="rId20"/>
    <p:sldId id="405" r:id="rId21"/>
    <p:sldId id="406" r:id="rId22"/>
    <p:sldId id="407" r:id="rId23"/>
    <p:sldId id="408" r:id="rId24"/>
    <p:sldId id="430" r:id="rId25"/>
    <p:sldId id="409" r:id="rId26"/>
    <p:sldId id="410" r:id="rId27"/>
    <p:sldId id="386" r:id="rId28"/>
    <p:sldId id="412" r:id="rId29"/>
    <p:sldId id="416" r:id="rId30"/>
    <p:sldId id="413" r:id="rId31"/>
    <p:sldId id="414" r:id="rId32"/>
    <p:sldId id="432" r:id="rId33"/>
    <p:sldId id="431" r:id="rId34"/>
    <p:sldId id="434" r:id="rId35"/>
    <p:sldId id="415" r:id="rId36"/>
    <p:sldId id="387" r:id="rId37"/>
    <p:sldId id="417" r:id="rId38"/>
    <p:sldId id="419" r:id="rId39"/>
    <p:sldId id="420" r:id="rId40"/>
    <p:sldId id="421" r:id="rId41"/>
    <p:sldId id="280" r:id="rId42"/>
    <p:sldId id="356" r:id="rId43"/>
    <p:sldId id="435" r:id="rId44"/>
    <p:sldId id="355" r:id="rId45"/>
    <p:sldId id="276" r:id="rId46"/>
    <p:sldId id="423" r:id="rId47"/>
    <p:sldId id="429" r:id="rId48"/>
    <p:sldId id="424" r:id="rId49"/>
    <p:sldId id="425" r:id="rId50"/>
    <p:sldId id="426" r:id="rId51"/>
    <p:sldId id="427" r:id="rId52"/>
    <p:sldId id="428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5" pos="5465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10" orient="horz" pos="463" userDrawn="1">
          <p15:clr>
            <a:srgbClr val="A4A3A4"/>
          </p15:clr>
        </p15:guide>
        <p15:guide id="11" orient="horz" pos="667" userDrawn="1">
          <p15:clr>
            <a:srgbClr val="A4A3A4"/>
          </p15:clr>
        </p15:guide>
        <p15:guide id="12" orient="horz" pos="373" userDrawn="1">
          <p15:clr>
            <a:srgbClr val="A4A3A4"/>
          </p15:clr>
        </p15:guide>
        <p15:guide id="16" orient="horz" pos="78" userDrawn="1">
          <p15:clr>
            <a:srgbClr val="A4A3A4"/>
          </p15:clr>
        </p15:guide>
        <p15:guide id="17" orient="horz" pos="758" userDrawn="1">
          <p15:clr>
            <a:srgbClr val="A4A3A4"/>
          </p15:clr>
        </p15:guide>
        <p15:guide id="18" orient="horz" pos="3049" userDrawn="1">
          <p15:clr>
            <a:srgbClr val="A4A3A4"/>
          </p15:clr>
        </p15:guide>
        <p15:guide id="20" pos="499" userDrawn="1">
          <p15:clr>
            <a:srgbClr val="A4A3A4"/>
          </p15:clr>
        </p15:guide>
        <p15:guide id="21" pos="2744" userDrawn="1">
          <p15:clr>
            <a:srgbClr val="A4A3A4"/>
          </p15:clr>
        </p15:guide>
        <p15:guide id="22" pos="3016" userDrawn="1">
          <p15:clr>
            <a:srgbClr val="A4A3A4"/>
          </p15:clr>
        </p15:guide>
        <p15:guide id="23" pos="90" userDrawn="1">
          <p15:clr>
            <a:srgbClr val="A4A3A4"/>
          </p15:clr>
        </p15:guide>
        <p15:guide id="24" pos="5670" userDrawn="1">
          <p15:clr>
            <a:srgbClr val="A4A3A4"/>
          </p15:clr>
        </p15:guide>
        <p15:guide id="25" orient="horz" pos="3140" userDrawn="1">
          <p15:clr>
            <a:srgbClr val="A4A3A4"/>
          </p15:clr>
        </p15:guide>
        <p15:guide id="26" pos="52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96CA"/>
    <a:srgbClr val="C4421E"/>
    <a:srgbClr val="404040"/>
    <a:srgbClr val="6B2DC5"/>
    <a:srgbClr val="4D9596"/>
    <a:srgbClr val="595959"/>
    <a:srgbClr val="E0C89B"/>
    <a:srgbClr val="8E25A3"/>
    <a:srgbClr val="46268F"/>
    <a:srgbClr val="802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1281" autoAdjust="0"/>
  </p:normalViewPr>
  <p:slideViewPr>
    <p:cSldViewPr snapToGrid="0">
      <p:cViewPr varScale="1">
        <p:scale>
          <a:sx n="90" d="100"/>
          <a:sy n="90" d="100"/>
        </p:scale>
        <p:origin x="804" y="66"/>
      </p:cViewPr>
      <p:guideLst>
        <p:guide pos="2880"/>
        <p:guide orient="horz" pos="1620"/>
        <p:guide pos="5465"/>
        <p:guide pos="295"/>
        <p:guide orient="horz" pos="463"/>
        <p:guide orient="horz" pos="667"/>
        <p:guide orient="horz" pos="373"/>
        <p:guide orient="horz" pos="78"/>
        <p:guide orient="horz" pos="758"/>
        <p:guide orient="horz" pos="3049"/>
        <p:guide pos="499"/>
        <p:guide pos="2744"/>
        <p:guide pos="3016"/>
        <p:guide pos="90"/>
        <p:guide pos="5670"/>
        <p:guide orient="horz" pos="3140"/>
        <p:guide pos="5239"/>
      </p:guideLst>
    </p:cSldViewPr>
  </p:slideViewPr>
  <p:outlineViewPr>
    <p:cViewPr>
      <p:scale>
        <a:sx n="33" d="100"/>
        <a:sy n="33" d="100"/>
      </p:scale>
      <p:origin x="0" y="-169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11456-C976-408C-8B9E-8C9292A02251}" type="datetimeFigureOut">
              <a:rPr lang="de-DE" smtClean="0"/>
              <a:t>11.12.2014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76AD-75E4-4ED6-9275-D735B40E1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3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Zielgruppe: Entscheider, Softwarearchitekten. Kein tieferes technisches Verständnis nötig.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66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7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7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8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4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5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1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9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9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0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7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25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93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1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8934450" y="4991100"/>
            <a:ext cx="209551" cy="152400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719060" y="4991061"/>
            <a:ext cx="1253490" cy="152439"/>
          </a:xfrm>
          <a:prstGeom prst="rect">
            <a:avLst/>
          </a:prstGeom>
          <a:solidFill>
            <a:srgbClr val="A0D34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WWW.FANNON.DE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4991100"/>
            <a:ext cx="628650" cy="152400"/>
          </a:xfrm>
          <a:prstGeom prst="rect">
            <a:avLst/>
          </a:prstGeom>
          <a:solidFill>
            <a:srgbClr val="67009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#</a:t>
            </a:r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600700" y="4991101"/>
            <a:ext cx="2118360" cy="152399"/>
          </a:xfrm>
          <a:prstGeom prst="rect">
            <a:avLst/>
          </a:prstGeom>
          <a:solidFill>
            <a:srgbClr val="4D959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39895" y="4991100"/>
            <a:ext cx="3860805" cy="152400"/>
          </a:xfrm>
          <a:prstGeom prst="rect">
            <a:avLst/>
          </a:prstGeom>
          <a:solidFill>
            <a:srgbClr val="2758B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HEIMLER – Semantic Web </a:t>
            </a:r>
            <a:r>
              <a:rPr lang="en-US" sz="9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Paradigmen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28650" y="4991100"/>
            <a:ext cx="1111245" cy="152400"/>
          </a:xfrm>
          <a:prstGeom prst="rect">
            <a:avLst/>
          </a:prstGeom>
          <a:solidFill>
            <a:srgbClr val="46268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11.12.2014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4"/>
            <a:ext cx="8207375" cy="431958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5113338" algn="l"/>
              </a:tabLst>
            </a:pPr>
            <a:r>
              <a:rPr lang="de-DE" sz="6400" noProof="0" dirty="0" smtClean="0">
                <a:latin typeface="Roboto Thin" pitchFamily="2" charset="0"/>
                <a:ea typeface="Roboto Thin" pitchFamily="2" charset="0"/>
              </a:rPr>
              <a:t>Semantic Web Paradigmen</a:t>
            </a:r>
            <a:endParaRPr lang="de-DE" sz="6400" noProof="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51388" y="4146698"/>
            <a:ext cx="3924300" cy="70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4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Prof</a:t>
            </a:r>
            <a:r>
              <a:rPr lang="en-US" sz="1400" b="1" dirty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. </a:t>
            </a:r>
            <a:r>
              <a:rPr lang="en-US" sz="14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Dr. Sabine </a:t>
            </a:r>
            <a:r>
              <a:rPr lang="en-US" sz="1400" b="1" dirty="0" err="1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Müllenbach</a:t>
            </a:r>
            <a:r>
              <a:rPr lang="en-US" sz="14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Faculty of Computer Science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University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of Applied Sciences Augsburg</a:t>
            </a: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468313" y="4146698"/>
            <a:ext cx="3920806" cy="709465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4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sz="1400" dirty="0" err="1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</a:t>
            </a:r>
            <a:r>
              <a:rPr lang="en-US" sz="14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heimlersimon@gmail.com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Master of Applied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Research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05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Umgangssprachlich: Meist nur das Ziel des Links (URI) gemeint.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Links sind eigentlich “Pfeile”.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Roboto Light" pitchFamily="2" charset="0"/>
                <a:ea typeface="Roboto Light" pitchFamily="2" charset="0"/>
              </a:rPr>
              <a:t>Links haben mehrere Komponenten.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noProof="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16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6" name="Gerade Verbindung mit Pfeil 5"/>
          <p:cNvCxnSpPr>
            <a:stCxn id="43" idx="3"/>
            <a:endCxn id="44" idx="1"/>
          </p:cNvCxnSpPr>
          <p:nvPr/>
        </p:nvCxnSpPr>
        <p:spPr>
          <a:xfrm>
            <a:off x="3421919" y="2571750"/>
            <a:ext cx="222928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2566267" y="2953620"/>
            <a:ext cx="855652" cy="23457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651206" y="2953620"/>
            <a:ext cx="884787" cy="23457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0" name="Gerade Verbindung mit Pfeil 9"/>
          <p:cNvCxnSpPr>
            <a:stCxn id="11" idx="3"/>
            <a:endCxn id="13" idx="1"/>
          </p:cNvCxnSpPr>
          <p:nvPr/>
        </p:nvCxnSpPr>
        <p:spPr>
          <a:xfrm>
            <a:off x="3421919" y="3566071"/>
            <a:ext cx="222928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2566267" y="3448786"/>
            <a:ext cx="855652" cy="23457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040550" y="3448786"/>
            <a:ext cx="1032528" cy="234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5651206" y="3448786"/>
            <a:ext cx="884787" cy="23457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4" name="Gerade Verbindung mit Pfeil 13"/>
          <p:cNvCxnSpPr>
            <a:stCxn id="15" idx="3"/>
            <a:endCxn id="16" idx="3"/>
          </p:cNvCxnSpPr>
          <p:nvPr/>
        </p:nvCxnSpPr>
        <p:spPr>
          <a:xfrm>
            <a:off x="3421920" y="4204549"/>
            <a:ext cx="165115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2566268" y="4087264"/>
            <a:ext cx="855652" cy="23457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4040551" y="4087264"/>
            <a:ext cx="1032528" cy="234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5651206" y="4292081"/>
            <a:ext cx="884787" cy="23457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5651206" y="3938012"/>
            <a:ext cx="884787" cy="23457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5073079" y="4055297"/>
            <a:ext cx="578127" cy="1492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6" idx="3"/>
            <a:endCxn id="17" idx="1"/>
          </p:cNvCxnSpPr>
          <p:nvPr/>
        </p:nvCxnSpPr>
        <p:spPr>
          <a:xfrm>
            <a:off x="5073079" y="4204549"/>
            <a:ext cx="578127" cy="2048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el 1"/>
          <p:cNvSpPr txBox="1">
            <a:spLocks/>
          </p:cNvSpPr>
          <p:nvPr/>
        </p:nvSpPr>
        <p:spPr>
          <a:xfrm>
            <a:off x="2566267" y="2454465"/>
            <a:ext cx="855652" cy="23457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4" name="Titel 1"/>
          <p:cNvSpPr txBox="1">
            <a:spLocks/>
          </p:cNvSpPr>
          <p:nvPr/>
        </p:nvSpPr>
        <p:spPr>
          <a:xfrm>
            <a:off x="5651206" y="2454465"/>
            <a:ext cx="884787" cy="23457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46" name="Gerade Verbindung mit Pfeil 45"/>
          <p:cNvCxnSpPr>
            <a:stCxn id="7" idx="3"/>
            <a:endCxn id="9" idx="1"/>
          </p:cNvCxnSpPr>
          <p:nvPr/>
        </p:nvCxnSpPr>
        <p:spPr>
          <a:xfrm>
            <a:off x="3421919" y="3070905"/>
            <a:ext cx="222928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468312" y="735013"/>
            <a:ext cx="8207375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 Können </a:t>
            </a:r>
            <a:r>
              <a:rPr lang="de-DE" sz="2400" dirty="0">
                <a:latin typeface="Roboto Light" pitchFamily="2" charset="0"/>
                <a:ea typeface="Roboto Light" pitchFamily="2" charset="0"/>
              </a:rPr>
              <a:t>unterschiedlich “mächtig” sein: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 Direktional </a:t>
            </a:r>
            <a:r>
              <a:rPr lang="de-DE" dirty="0">
                <a:latin typeface="Roboto Light" pitchFamily="2" charset="0"/>
                <a:ea typeface="Roboto Light" pitchFamily="2" charset="0"/>
              </a:rPr>
              <a:t>oder Unidirektional (</a:t>
            </a:r>
            <a:r>
              <a:rPr lang="de-DE" dirty="0" err="1">
                <a:latin typeface="Roboto Light" pitchFamily="2" charset="0"/>
                <a:ea typeface="Roboto Light" pitchFamily="2" charset="0"/>
              </a:rPr>
              <a:t>directionality</a:t>
            </a:r>
            <a:r>
              <a:rPr lang="de-DE" dirty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 Ein </a:t>
            </a:r>
            <a:r>
              <a:rPr lang="de-DE" dirty="0">
                <a:latin typeface="Roboto Light" pitchFamily="2" charset="0"/>
                <a:ea typeface="Roboto Light" pitchFamily="2" charset="0"/>
              </a:rPr>
              <a:t>Ziel oder mehrere Ziele (</a:t>
            </a:r>
            <a:r>
              <a:rPr lang="de-DE" dirty="0" err="1">
                <a:latin typeface="Roboto Light" pitchFamily="2" charset="0"/>
                <a:ea typeface="Roboto Light" pitchFamily="2" charset="0"/>
              </a:rPr>
              <a:t>arity</a:t>
            </a:r>
            <a:r>
              <a:rPr lang="de-DE" dirty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 Benannte </a:t>
            </a:r>
            <a:r>
              <a:rPr lang="de-DE" dirty="0">
                <a:latin typeface="Roboto Light" pitchFamily="2" charset="0"/>
                <a:ea typeface="Roboto Light" pitchFamily="2" charset="0"/>
              </a:rPr>
              <a:t>Beziehung oder nicht (</a:t>
            </a:r>
            <a:r>
              <a:rPr lang="de-DE" dirty="0" err="1">
                <a:latin typeface="Roboto Light" pitchFamily="2" charset="0"/>
                <a:ea typeface="Roboto Light" pitchFamily="2" charset="0"/>
              </a:rPr>
              <a:t>named</a:t>
            </a:r>
            <a:r>
              <a:rPr lang="de-DE" dirty="0">
                <a:latin typeface="Roboto Light" pitchFamily="2" charset="0"/>
                <a:ea typeface="Roboto Light" pitchFamily="2" charset="0"/>
              </a:rPr>
              <a:t>, </a:t>
            </a:r>
            <a:r>
              <a:rPr lang="de-DE" dirty="0" err="1">
                <a:latin typeface="Roboto Light" pitchFamily="2" charset="0"/>
                <a:ea typeface="Roboto Light" pitchFamily="2" charset="0"/>
              </a:rPr>
              <a:t>unnamed</a:t>
            </a:r>
            <a:r>
              <a:rPr lang="de-DE" dirty="0" smtClean="0">
                <a:latin typeface="Roboto Light" pitchFamily="2" charset="0"/>
                <a:ea typeface="Roboto Light" pitchFamily="2" charset="0"/>
              </a:rPr>
              <a:t>)</a:t>
            </a: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2174874"/>
            <a:ext cx="8207375" cy="26654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Ausschließlich direktional mit genau einem Ziel.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Quelle ist implizit immer das Dokument selbst.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Beziehung spielt keine nennenswerte Rolle. (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rel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=„“)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Möglich auf eindeutig bezeichnete Unterelemente zu verlinken (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anchor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-tags)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1203325"/>
            <a:ext cx="9144000" cy="731837"/>
          </a:xfrm>
          <a:prstGeom prst="rect">
            <a:avLst/>
          </a:prstGeom>
          <a:solidFill>
            <a:srgbClr val="1E2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29552"/>
              </p:ext>
            </p:extLst>
          </p:nvPr>
        </p:nvGraphicFramePr>
        <p:xfrm>
          <a:off x="0" y="1443037"/>
          <a:ext cx="106219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Document" r:id="rId4" imgW="6116396" imgH="149405" progId="Word.Document.12">
                  <p:embed/>
                </p:oleObj>
              </mc:Choice>
              <mc:Fallback>
                <p:oleObj name="Document" r:id="rId4" imgW="6116396" imgH="1494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43037"/>
                        <a:ext cx="10621963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0" y="735014"/>
            <a:ext cx="18821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WEBLINKS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207375" cy="3636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Relativ reduzierte, aber einfach zu verwendende Links.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Direktionale Links ermöglichen die dezentrale Architektur des Webs, da kein Einverständnis, bzw. zentrale Datenbank nötig!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Dafür haben wir „tote“ Links.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Rückblickend eine gute Entscheidung, das Web hat sich als einziges Hypertextsystem nennenswert durchgesetzt.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18821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WEBLINKS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532812" cy="3636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 Semantic Web baut das Konzept der Links wieder aus.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Links werden verwendet um Inhalte und deren Beziehungen zu beschreiben.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Dieses Konzept heißt RDF.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4881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BEZIEHUNG ZUM SEMANTIC WEB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532812" cy="18858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 </a:t>
            </a: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Relation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ist essentiell.</a:t>
            </a:r>
            <a:endParaRPr lang="de-DE" sz="2200" noProof="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Jedes Element ist eine URI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URIs können sich auch auf abstrakte und reale Dinge beziehen.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Dadurch entstehen einfache, grammatikalische Aussagen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6" name="Gerade Verbindung mit Pfeil 5"/>
          <p:cNvCxnSpPr>
            <a:stCxn id="18" idx="3"/>
            <a:endCxn id="20" idx="1"/>
          </p:cNvCxnSpPr>
          <p:nvPr/>
        </p:nvCxnSpPr>
        <p:spPr>
          <a:xfrm flipV="1">
            <a:off x="3023235" y="3418895"/>
            <a:ext cx="3097529" cy="563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634008" y="3867068"/>
            <a:ext cx="1389227" cy="245309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SUBJEKT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6120764" y="3861924"/>
            <a:ext cx="1436529" cy="245309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OBJEKT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1634008" y="3233615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3733800" y="3233615"/>
            <a:ext cx="1676400" cy="381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6120764" y="3227977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3" name="Gerade Verbindung mit Pfeil 22"/>
          <p:cNvCxnSpPr>
            <a:stCxn id="11" idx="3"/>
            <a:endCxn id="13" idx="1"/>
          </p:cNvCxnSpPr>
          <p:nvPr/>
        </p:nvCxnSpPr>
        <p:spPr>
          <a:xfrm flipV="1">
            <a:off x="3023235" y="3984579"/>
            <a:ext cx="3097529" cy="514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3733800" y="3872546"/>
            <a:ext cx="1676400" cy="2453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PRÄDIKAT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8" name="Gerade Verbindung mit Pfeil 27"/>
          <p:cNvCxnSpPr>
            <a:stCxn id="29" idx="3"/>
            <a:endCxn id="31" idx="1"/>
          </p:cNvCxnSpPr>
          <p:nvPr/>
        </p:nvCxnSpPr>
        <p:spPr>
          <a:xfrm>
            <a:off x="3023235" y="4516019"/>
            <a:ext cx="30975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el 1"/>
          <p:cNvSpPr txBox="1">
            <a:spLocks/>
          </p:cNvSpPr>
          <p:nvPr/>
        </p:nvSpPr>
        <p:spPr>
          <a:xfrm>
            <a:off x="468313" y="4374949"/>
            <a:ext cx="2554922" cy="28214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http://facebook.com/Franz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0" name="Titel 1"/>
          <p:cNvSpPr txBox="1">
            <a:spLocks/>
          </p:cNvSpPr>
          <p:nvPr/>
        </p:nvSpPr>
        <p:spPr>
          <a:xfrm>
            <a:off x="3375659" y="4374949"/>
            <a:ext cx="2392679" cy="282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http://schema.org/knows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>
          <a:xfrm>
            <a:off x="6120764" y="4374949"/>
            <a:ext cx="2554923" cy="28214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https://plus.google.com</a:t>
            </a:r>
            <a:r>
              <a:rPr lang="de-DE" sz="1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/+Rudi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0" y="735014"/>
            <a:ext cx="21107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RDF TRIPLES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1740"/>
            <a:ext cx="8207375" cy="36385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Links können nicht nur Dokumente verlinken, sondern auch die Inhalte der Dokumente zueinander in Beziehung setzen.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So entsteht eine einfache, minimalistische „Maschinensprache“.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 jedes Element eine URI ist, können auch Aussagen über verschiedene Domänen und Datenbestände hinweg getroffen und verknüpft werden.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13639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Graphenstruktur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7794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Ein Graph ist die flexibelste Datenstruktur. 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Sie kann alle anderen abbilden.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 flipH="1">
            <a:off x="3528297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flipH="1">
            <a:off x="2215435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 flipH="1">
            <a:off x="254801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 flipH="1">
            <a:off x="287186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 flipH="1">
            <a:off x="319571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flipH="1">
            <a:off x="3528297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flipH="1">
            <a:off x="2215435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flipH="1">
            <a:off x="254801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flipH="1">
            <a:off x="287186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flipH="1">
            <a:off x="319571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flipH="1">
            <a:off x="3528297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 flipH="1">
            <a:off x="2215435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flipH="1">
            <a:off x="254801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 flipH="1">
            <a:off x="287186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 flipH="1">
            <a:off x="319571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 flipH="1">
            <a:off x="5231605" y="1962150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 flipH="1">
            <a:off x="5480843" y="151447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flipH="1">
            <a:off x="5683250" y="1962150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 flipH="1">
            <a:off x="5350669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flipH="1">
            <a:off x="5683250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flipH="1">
            <a:off x="6015831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44"/>
          <p:cNvCxnSpPr>
            <a:stCxn id="37" idx="2"/>
            <a:endCxn id="36" idx="0"/>
          </p:cNvCxnSpPr>
          <p:nvPr/>
        </p:nvCxnSpPr>
        <p:spPr>
          <a:xfrm flipH="1">
            <a:off x="5356224" y="1752599"/>
            <a:ext cx="249238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7" idx="2"/>
            <a:endCxn id="38" idx="0"/>
          </p:cNvCxnSpPr>
          <p:nvPr/>
        </p:nvCxnSpPr>
        <p:spPr>
          <a:xfrm>
            <a:off x="5605462" y="1752599"/>
            <a:ext cx="202407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38" idx="2"/>
            <a:endCxn id="39" idx="0"/>
          </p:cNvCxnSpPr>
          <p:nvPr/>
        </p:nvCxnSpPr>
        <p:spPr>
          <a:xfrm flipH="1">
            <a:off x="5475288" y="2200274"/>
            <a:ext cx="332581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38" idx="2"/>
            <a:endCxn id="40" idx="0"/>
          </p:cNvCxnSpPr>
          <p:nvPr/>
        </p:nvCxnSpPr>
        <p:spPr>
          <a:xfrm>
            <a:off x="5807869" y="2200274"/>
            <a:ext cx="0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38" idx="2"/>
            <a:endCxn id="41" idx="0"/>
          </p:cNvCxnSpPr>
          <p:nvPr/>
        </p:nvCxnSpPr>
        <p:spPr>
          <a:xfrm>
            <a:off x="5807869" y="2200274"/>
            <a:ext cx="332581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5231605" y="3117532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6211886" y="3176586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987765" y="3820478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533628" y="4100522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5655548" y="3460434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6304755" y="3843340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951536" y="4403414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Gerader Verbinder 105"/>
          <p:cNvCxnSpPr>
            <a:stCxn id="98" idx="6"/>
            <a:endCxn id="99" idx="2"/>
          </p:cNvCxnSpPr>
          <p:nvPr/>
        </p:nvCxnSpPr>
        <p:spPr>
          <a:xfrm>
            <a:off x="5475445" y="3239452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102" idx="5"/>
            <a:endCxn id="103" idx="1"/>
          </p:cNvCxnSpPr>
          <p:nvPr/>
        </p:nvCxnSpPr>
        <p:spPr>
          <a:xfrm>
            <a:off x="5863678" y="3668564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stCxn id="102" idx="6"/>
            <a:endCxn id="99" idx="3"/>
          </p:cNvCxnSpPr>
          <p:nvPr/>
        </p:nvCxnSpPr>
        <p:spPr>
          <a:xfrm flipV="1">
            <a:off x="5899388" y="3384716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stCxn id="103" idx="0"/>
            <a:endCxn id="99" idx="4"/>
          </p:cNvCxnSpPr>
          <p:nvPr/>
        </p:nvCxnSpPr>
        <p:spPr>
          <a:xfrm flipH="1" flipV="1">
            <a:off x="6333806" y="3420426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2" idx="4"/>
            <a:endCxn id="101" idx="0"/>
          </p:cNvCxnSpPr>
          <p:nvPr/>
        </p:nvCxnSpPr>
        <p:spPr>
          <a:xfrm flipH="1">
            <a:off x="5655548" y="3704274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stCxn id="104" idx="1"/>
            <a:endCxn id="101" idx="5"/>
          </p:cNvCxnSpPr>
          <p:nvPr/>
        </p:nvCxnSpPr>
        <p:spPr>
          <a:xfrm flipH="1" flipV="1">
            <a:off x="5741758" y="4308652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stCxn id="98" idx="4"/>
            <a:endCxn id="100" idx="0"/>
          </p:cNvCxnSpPr>
          <p:nvPr/>
        </p:nvCxnSpPr>
        <p:spPr>
          <a:xfrm flipH="1">
            <a:off x="5109685" y="3361372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stCxn id="101" idx="1"/>
            <a:endCxn id="100" idx="6"/>
          </p:cNvCxnSpPr>
          <p:nvPr/>
        </p:nvCxnSpPr>
        <p:spPr>
          <a:xfrm flipH="1" flipV="1">
            <a:off x="5231605" y="3942398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 flipH="1">
            <a:off x="3528297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 flipH="1">
            <a:off x="2215435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 flipH="1">
            <a:off x="254801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 flipH="1">
            <a:off x="287186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 flipH="1">
            <a:off x="319571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13433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Graphen können problemlos miteinander “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gemergt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”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warden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Bei Tabellen und Bäumen gibt es Probleme. Oft sind zusätzliche Anweisungen nötig. (Schema)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488405" y="241538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468686" y="247443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44565" y="311833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90428" y="339837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2912348" y="275828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561555" y="314119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3208336" y="370126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2732245" y="2537305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3120478" y="2966417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3156188" y="2682569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3590606" y="2718279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2912348" y="3002127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2998558" y="3606505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2366485" y="2659225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2488405" y="3240251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5754686" y="2486343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6734967" y="25453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6244826" y="29125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6827836" y="32121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5998526" y="26082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6452956" y="31207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6488666" y="27535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6856887" y="27892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" y="356992"/>
            <a:ext cx="2085975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945755"/>
            <a:ext cx="4221480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SEMANTIC WEB PARADIGMEN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3316359"/>
            <a:ext cx="1581150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68312" y="1394886"/>
            <a:ext cx="1865311" cy="378021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8312" y="1843512"/>
            <a:ext cx="2817811" cy="378021"/>
          </a:xfrm>
          <a:prstGeom prst="rect">
            <a:avLst/>
          </a:prstGeom>
          <a:solidFill>
            <a:schemeClr val="accent6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68313" y="2288537"/>
            <a:ext cx="5694361" cy="378021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68312" y="2733562"/>
            <a:ext cx="3598861" cy="378021"/>
          </a:xfrm>
          <a:prstGeom prst="rect">
            <a:avLst/>
          </a:prstGeom>
          <a:solidFill>
            <a:srgbClr val="C4421E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457925" y="241538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438206" y="2474439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14085" y="311833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59948" y="339837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2881868" y="275828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531075" y="314119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3177856" y="370126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2701765" y="2537305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3089998" y="2966417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3125708" y="2682569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3560126" y="2718279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2881868" y="3002127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2968078" y="3606505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2336005" y="2659225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2457925" y="3240251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5724206" y="24863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6704487" y="25453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6214346" y="29125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6797356" y="32121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5968046" y="26082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6422476" y="31207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6458186" y="27535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6826407" y="27892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/>
          <p:cNvSpPr txBox="1">
            <a:spLocks/>
          </p:cNvSpPr>
          <p:nvPr/>
        </p:nvSpPr>
        <p:spPr>
          <a:xfrm>
            <a:off x="468313" y="735014"/>
            <a:ext cx="7848600" cy="134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Sobald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sich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zwei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Knoten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auf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dasselbe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beziehen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selbe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ID),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können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zusammengelegt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werden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69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36369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Viele Strukturen sind eigentlich Graphen und Netzwerke.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Problem: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Graphenstrukturen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sind für Menschen oft schwer zu interpretieren und zu verstehen.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Deswegen abstrahieren / vereinfachen wir gerne auf einfachere Strukturen, wie Bäume.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Bsp.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Unternehmenshierachie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. 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Soziale Beziehungen sind allerdings trotzdem Netzwerke!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3561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STRUKTUR DER WIRKLICHKEIT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36369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Eine Datenstruktur die näher an der “realen” Struktur ist, hat Vorteile: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Kann performanter sein (</a:t>
            </a: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Bsp. </a:t>
            </a: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Freunde 3. Grades)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Evtl. einfacher zu modellieren, da nicht so viel Abstraktion nötig ist.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Abstraktion ist oft (immer?) subjektiv.</a:t>
            </a:r>
          </a:p>
          <a:p>
            <a:pPr marL="457200" lvl="1" indent="0">
              <a:lnSpc>
                <a:spcPct val="100000"/>
              </a:lnSpc>
              <a:buClr>
                <a:schemeClr val="accent6"/>
              </a:buClr>
              <a:buNone/>
            </a:pPr>
            <a:endParaRPr lang="de-DE" sz="18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3561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STRUKTUR DER WIRKLICHKEIT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2751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Regular" pitchFamily="2" charset="0"/>
                <a:ea typeface="Roboto Regular" pitchFamily="2" charset="0"/>
              </a:rPr>
              <a:t>Schema-los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: Nicht notwendig vorher ein Schema festzulegen.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(Im Gegensatz zu relationalen DB)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Roboto Light" pitchFamily="2" charset="0"/>
                <a:ea typeface="Roboto Light" pitchFamily="2" charset="0"/>
              </a:rPr>
              <a:t>Graphen erlauben es Daten aufzunehmen, ohne sie vorher abstrahieren zu müssen.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Roboto Light" pitchFamily="2" charset="0"/>
                <a:ea typeface="Roboto Light" pitchFamily="2" charset="0"/>
              </a:rPr>
              <a:t>Die Struktur entsteht organisch mit den eingetragenen Daten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.</a:t>
            </a:r>
            <a:endParaRPr lang="de-DE" sz="20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dirty="0" err="1">
                <a:latin typeface="Roboto Light" pitchFamily="2" charset="0"/>
                <a:ea typeface="Roboto Light" pitchFamily="2" charset="0"/>
              </a:rPr>
              <a:t>Graphendatenbanken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 fallen damit in die Kategorie </a:t>
            </a:r>
            <a:r>
              <a:rPr lang="de-DE" sz="2200" dirty="0" err="1">
                <a:latin typeface="Roboto Light" pitchFamily="2" charset="0"/>
                <a:ea typeface="Roboto Light" pitchFamily="2" charset="0"/>
              </a:rPr>
              <a:t>NoSQL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.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26212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STRUKTUR-FREI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5"/>
            <a:ext cx="8207375" cy="19056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RDF / Hyperlinks erzeugen einen Graphen, wenn sie zusammengelegt werden.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Sinnvolle Struktur für das verteilte Wissen im Internet, 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 sie flexibel ist und sich leicht kombinieren lässt.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4881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BEZIEHUNG ZUM SEMANTIC WEB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33179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Trennung von </a:t>
            </a:r>
            <a:b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Fakt und Interpretation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437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Graphen sind schema-los.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Es ist dennoch möglich ein Schema (optional) zu verwenden. 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Im Semantic Web werden diese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genannt.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735014"/>
            <a:ext cx="20726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ONTOLOGIE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437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Durch Ontologie / Schemas können weitere Beziehungen zwischen den Daten hergestellt werden.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Regeln wie: 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Wenn A die Tochter von B ist, dann ist B der Vater von A.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Wenn Person A Person B kennt, kennt auch B Person A. (invers</a:t>
            </a: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Personen sind Lebewesen und erben ihre Eigenschaften (</a:t>
            </a:r>
            <a:r>
              <a:rPr lang="de-DE" sz="1800" dirty="0" err="1" smtClean="0">
                <a:latin typeface="Roboto Light" pitchFamily="2" charset="0"/>
                <a:ea typeface="Roboto Light" pitchFamily="2" charset="0"/>
              </a:rPr>
              <a:t>inheritance</a:t>
            </a: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)</a:t>
            </a:r>
            <a:endParaRPr lang="de-DE" sz="1800" dirty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Komplexere Regeln, bis hin zur Unentscheidbarkeit. (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first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order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logic</a:t>
            </a: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Zu komplexes Thema um dies weiter zu vertiefen.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735014"/>
            <a:ext cx="20726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ONTOLOGIE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Einleitung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21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 Schemas optional sind, können sie von den Daten unabhängig sein - und umgekehrt.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Es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ist möglich mehrere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mit der selben Faktenbasis zu verwenden.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können weiterentwickelt werden, ohne dass der Datenbestand dafür migriert werden muss.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Unterschiedliche Interpretationen und Weltanschauungen sind also möglich!</a:t>
            </a:r>
          </a:p>
        </p:txBody>
      </p:sp>
    </p:spTree>
    <p:extLst>
      <p:ext uri="{BB962C8B-B14F-4D97-AF65-F5344CB8AC3E}">
        <p14:creationId xmlns:p14="http://schemas.microsoft.com/office/powerpoint/2010/main" val="4285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21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92164" y="1203325"/>
            <a:ext cx="1851975" cy="850146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FAKTEN</a:t>
            </a:r>
            <a:br>
              <a:rPr lang="de-DE" sz="20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BASIS</a:t>
            </a:r>
            <a:endParaRPr lang="en-US" sz="2000" dirty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92164" y="2074944"/>
            <a:ext cx="1851975" cy="45719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2163" y="2142138"/>
            <a:ext cx="1851975" cy="45719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792162" y="2209331"/>
            <a:ext cx="1851975" cy="45719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6736080" y="1203325"/>
            <a:ext cx="1939603" cy="850146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SCHLUSS-FOLGERUNG</a:t>
            </a:r>
            <a:endParaRPr lang="en-US" sz="2000" dirty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736082" y="2074944"/>
            <a:ext cx="1939605" cy="45719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6736081" y="2142138"/>
            <a:ext cx="1939605" cy="45719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736080" y="2209331"/>
            <a:ext cx="1939605" cy="45719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230877" y="1203325"/>
            <a:ext cx="2918460" cy="1186195"/>
          </a:xfrm>
          <a:prstGeom prst="rightArrow">
            <a:avLst>
              <a:gd name="adj1" fmla="val 50000"/>
              <a:gd name="adj2" fmla="val 521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INTERPRETATION</a:t>
            </a:r>
            <a:br>
              <a:rPr lang="de-DE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</a:br>
            <a:r>
              <a:rPr lang="de-DE" dirty="0" smtClean="0">
                <a:solidFill>
                  <a:schemeClr val="bg1"/>
                </a:solidFill>
                <a:latin typeface="Roboto Regular" pitchFamily="2" charset="0"/>
                <a:ea typeface="Roboto Regular" pitchFamily="2" charset="0"/>
              </a:rPr>
              <a:t>DURCH ONTOLOGIE</a:t>
            </a:r>
            <a:endParaRPr lang="en-US" dirty="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>
            <a:off x="2994660" y="1139205"/>
            <a:ext cx="0" cy="12503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370320" y="1139205"/>
            <a:ext cx="0" cy="12503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/>
          <p:cNvSpPr txBox="1">
            <a:spLocks/>
          </p:cNvSpPr>
          <p:nvPr/>
        </p:nvSpPr>
        <p:spPr>
          <a:xfrm>
            <a:off x="468312" y="2712720"/>
            <a:ext cx="7848601" cy="212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>
          <a:xfrm>
            <a:off x="468314" y="2712720"/>
            <a:ext cx="8359774" cy="1394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rgbClr val="C4421E"/>
                </a:solidFill>
                <a:latin typeface="Roboto Regular" pitchFamily="2" charset="0"/>
                <a:ea typeface="Roboto Regular" pitchFamily="2" charset="0"/>
              </a:rPr>
              <a:t>Fakten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de-DE" sz="2200" dirty="0" smtClean="0">
                <a:solidFill>
                  <a:schemeClr val="accent6"/>
                </a:solidFill>
                <a:latin typeface="Roboto Regular" pitchFamily="2" charset="0"/>
                <a:ea typeface="Roboto Regular" pitchFamily="2" charset="0"/>
              </a:rPr>
              <a:t>Interpretation</a:t>
            </a:r>
            <a:r>
              <a:rPr lang="de-DE" sz="22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und damit auch die </a:t>
            </a:r>
            <a:r>
              <a:rPr lang="de-DE" sz="2200" dirty="0" smtClean="0">
                <a:solidFill>
                  <a:srgbClr val="4296CA"/>
                </a:solidFill>
                <a:latin typeface="Roboto Regular" pitchFamily="2" charset="0"/>
                <a:ea typeface="Roboto Regular" pitchFamily="2" charset="0"/>
              </a:rPr>
              <a:t>Schlussfolgerungen</a:t>
            </a:r>
            <a:r>
              <a:rPr lang="de-DE" sz="2200" dirty="0" smtClean="0">
                <a:solidFill>
                  <a:srgbClr val="4296CA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sind klar getrennt.</a:t>
            </a:r>
          </a:p>
        </p:txBody>
      </p:sp>
    </p:spTree>
    <p:extLst>
      <p:ext uri="{BB962C8B-B14F-4D97-AF65-F5344CB8AC3E}">
        <p14:creationId xmlns:p14="http://schemas.microsoft.com/office/powerpoint/2010/main" val="5560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stCxn id="18" idx="6"/>
            <a:endCxn id="20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26" idx="5"/>
            <a:endCxn id="2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6"/>
            <a:endCxn id="20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4"/>
            <a:endCxn id="2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28" idx="1"/>
            <a:endCxn id="2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8" idx="4"/>
            <a:endCxn id="21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25" idx="1"/>
            <a:endCxn id="21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/>
          <p:cNvCxnSpPr>
            <a:stCxn id="37" idx="6"/>
            <a:endCxn id="3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39" idx="5"/>
            <a:endCxn id="40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9" idx="6"/>
            <a:endCxn id="3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40" idx="0"/>
            <a:endCxn id="3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el 1"/>
          <p:cNvSpPr txBox="1">
            <a:spLocks/>
          </p:cNvSpPr>
          <p:nvPr/>
        </p:nvSpPr>
        <p:spPr>
          <a:xfrm>
            <a:off x="-1" y="735014"/>
            <a:ext cx="2341179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FAKTENBASIS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468312" y="2712720"/>
            <a:ext cx="7848601" cy="212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4148772" y="1408589"/>
            <a:ext cx="243840" cy="243840"/>
          </a:xfrm>
          <a:prstGeom prst="ellipse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45" idx="5"/>
          </p:cNvCxnSpPr>
          <p:nvPr/>
        </p:nvCxnSpPr>
        <p:spPr>
          <a:xfrm>
            <a:off x="4356902" y="1616719"/>
            <a:ext cx="250808" cy="33003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endCxn id="45" idx="3"/>
          </p:cNvCxnSpPr>
          <p:nvPr/>
        </p:nvCxnSpPr>
        <p:spPr>
          <a:xfrm flipV="1">
            <a:off x="3799849" y="1616719"/>
            <a:ext cx="384633" cy="27098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4872999" y="2545409"/>
            <a:ext cx="224851" cy="68098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4555490" y="2758771"/>
            <a:ext cx="1089660" cy="50102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4519780" y="2785927"/>
            <a:ext cx="180799" cy="38765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H="1">
            <a:off x="3556009" y="2316811"/>
            <a:ext cx="459653" cy="27383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r Verbinder 90"/>
          <p:cNvCxnSpPr/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88" idx="5"/>
            <a:endCxn id="89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88" idx="6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89" idx="1"/>
          </p:cNvCxnSpPr>
          <p:nvPr/>
        </p:nvCxnSpPr>
        <p:spPr>
          <a:xfrm flipH="1" flipV="1">
            <a:off x="4693920" y="2154883"/>
            <a:ext cx="6659" cy="4586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stCxn id="88" idx="4"/>
            <a:endCxn id="87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90" idx="1"/>
            <a:endCxn id="87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endCxn id="86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7" idx="1"/>
            <a:endCxn id="86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/>
          <p:cNvCxnSpPr>
            <a:endCxn id="100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101" idx="5"/>
            <a:endCxn id="10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101" idx="6"/>
            <a:endCxn id="100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02" idx="0"/>
            <a:endCxn id="100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9" idx="0"/>
          </p:cNvCxnSpPr>
          <p:nvPr/>
        </p:nvCxnSpPr>
        <p:spPr>
          <a:xfrm flipH="1" flipV="1">
            <a:off x="4780130" y="2119173"/>
            <a:ext cx="6659" cy="45862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6252528" y="2178227"/>
            <a:ext cx="243840" cy="243840"/>
          </a:xfrm>
          <a:prstGeom prst="ellipse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Gerader Verbinder 112"/>
          <p:cNvCxnSpPr>
            <a:stCxn id="100" idx="6"/>
            <a:endCxn id="112" idx="1"/>
          </p:cNvCxnSpPr>
          <p:nvPr/>
        </p:nvCxnSpPr>
        <p:spPr>
          <a:xfrm>
            <a:off x="5796121" y="2092017"/>
            <a:ext cx="492117" cy="12192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2" idx="6"/>
            <a:endCxn id="112" idx="3"/>
          </p:cNvCxnSpPr>
          <p:nvPr/>
        </p:nvCxnSpPr>
        <p:spPr>
          <a:xfrm flipV="1">
            <a:off x="5888990" y="2386357"/>
            <a:ext cx="399248" cy="37241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-1" y="735014"/>
            <a:ext cx="355601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SCHLUSSFOLGERUNGEN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468312" y="2712720"/>
            <a:ext cx="7848601" cy="212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4148772" y="1408589"/>
            <a:ext cx="243840" cy="243840"/>
          </a:xfrm>
          <a:prstGeom prst="ellipse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45" idx="5"/>
          </p:cNvCxnSpPr>
          <p:nvPr/>
        </p:nvCxnSpPr>
        <p:spPr>
          <a:xfrm>
            <a:off x="4356902" y="1616719"/>
            <a:ext cx="250808" cy="33003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endCxn id="45" idx="3"/>
          </p:cNvCxnSpPr>
          <p:nvPr/>
        </p:nvCxnSpPr>
        <p:spPr>
          <a:xfrm flipV="1">
            <a:off x="3799849" y="1616719"/>
            <a:ext cx="384633" cy="27098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4872999" y="2545409"/>
            <a:ext cx="224851" cy="68098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4555490" y="2758771"/>
            <a:ext cx="1089660" cy="50102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4519780" y="2785927"/>
            <a:ext cx="180799" cy="38765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H="1">
            <a:off x="3556009" y="2316811"/>
            <a:ext cx="459653" cy="27383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r Verbinder 90"/>
          <p:cNvCxnSpPr>
            <a:stCxn id="84" idx="6"/>
            <a:endCxn id="85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88" idx="5"/>
            <a:endCxn id="89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88" idx="6"/>
            <a:endCxn id="85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89" idx="1"/>
            <a:endCxn id="85" idx="4"/>
          </p:cNvCxnSpPr>
          <p:nvPr/>
        </p:nvCxnSpPr>
        <p:spPr>
          <a:xfrm flipH="1" flipV="1">
            <a:off x="4693920" y="2154883"/>
            <a:ext cx="6659" cy="45862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stCxn id="88" idx="4"/>
            <a:endCxn id="87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90" idx="1"/>
            <a:endCxn id="87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84" idx="4"/>
            <a:endCxn id="86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7" idx="1"/>
            <a:endCxn id="86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/>
          <p:cNvCxnSpPr>
            <a:stCxn id="99" idx="6"/>
            <a:endCxn id="100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101" idx="5"/>
            <a:endCxn id="10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101" idx="6"/>
            <a:endCxn id="100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02" idx="0"/>
            <a:endCxn id="100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9" idx="0"/>
            <a:endCxn id="99" idx="5"/>
          </p:cNvCxnSpPr>
          <p:nvPr/>
        </p:nvCxnSpPr>
        <p:spPr>
          <a:xfrm flipH="1" flipV="1">
            <a:off x="4780130" y="2119173"/>
            <a:ext cx="6659" cy="45862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6252528" y="2178227"/>
            <a:ext cx="243840" cy="243840"/>
          </a:xfrm>
          <a:prstGeom prst="ellipse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Gerader Verbinder 112"/>
          <p:cNvCxnSpPr>
            <a:stCxn id="100" idx="6"/>
            <a:endCxn id="112" idx="1"/>
          </p:cNvCxnSpPr>
          <p:nvPr/>
        </p:nvCxnSpPr>
        <p:spPr>
          <a:xfrm>
            <a:off x="5796121" y="2092017"/>
            <a:ext cx="492117" cy="12192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2" idx="6"/>
            <a:endCxn id="112" idx="3"/>
          </p:cNvCxnSpPr>
          <p:nvPr/>
        </p:nvCxnSpPr>
        <p:spPr>
          <a:xfrm flipV="1">
            <a:off x="5888990" y="2386357"/>
            <a:ext cx="399248" cy="37241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el 1"/>
          <p:cNvSpPr txBox="1">
            <a:spLocks/>
          </p:cNvSpPr>
          <p:nvPr/>
        </p:nvSpPr>
        <p:spPr>
          <a:xfrm>
            <a:off x="0" y="735014"/>
            <a:ext cx="2542234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WISSENSBASIS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792163" y="2137274"/>
            <a:ext cx="2072799" cy="842480"/>
          </a:xfrm>
          <a:prstGeom prst="rightArrow">
            <a:avLst>
              <a:gd name="adj1" fmla="val 50000"/>
              <a:gd name="adj2" fmla="val 521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Bold" pitchFamily="2" charset="0"/>
                <a:ea typeface="Roboto Bold" pitchFamily="2" charset="0"/>
              </a:rPr>
              <a:t>QUERIES</a:t>
            </a:r>
            <a:endParaRPr lang="en-US" dirty="0">
              <a:solidFill>
                <a:schemeClr val="bg1"/>
              </a:solidFill>
              <a:latin typeface="Roboto Bold" pitchFamily="2" charset="0"/>
              <a:ea typeface="Roboto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6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 die Daten erfasst werden können, ohne vorher ein Schema (und damit Interpretation) festzulegen, sind diese neutraler.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Stellt sich die Interpretation als falsch heraus, erstellt man eine neue und kommt mit den alten Daten zu anderen Schlüssen!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Sowohl die Daten als auch das Schema kann dynamisch mit den Anforderungen mitwachsen.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735014"/>
            <a:ext cx="14097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Open World </a:t>
            </a:r>
            <a:r>
              <a:rPr lang="de-DE" sz="5400" noProof="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Assumption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410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 Open World Assumtion (OWA) geht davon aus, dass eine Wissensbasis immer unvollständig ist.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 Gegenkonzept ist die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Assumption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 meisten Systeme (z.B. relationale DB) sind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World.</a:t>
            </a: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23494"/>
              </p:ext>
            </p:extLst>
          </p:nvPr>
        </p:nvGraphicFramePr>
        <p:xfrm>
          <a:off x="468313" y="1213958"/>
          <a:ext cx="8207376" cy="3400827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4103688"/>
                <a:gridCol w="4103688"/>
              </a:tblGrid>
              <a:tr h="36806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CLOSED WORLD</a:t>
                      </a:r>
                      <a:endParaRPr lang="de-DE" b="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OPEN WORLD</a:t>
                      </a:r>
                      <a:endParaRPr lang="de-DE" b="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Alles was nicht explizit wahr oder bekannt ist, ist </a:t>
                      </a:r>
                      <a:r>
                        <a:rPr lang="de-DE" sz="1800" dirty="0" smtClean="0">
                          <a:latin typeface="Roboto Regular" pitchFamily="2" charset="0"/>
                          <a:ea typeface="Roboto Regular" pitchFamily="2" charset="0"/>
                        </a:rPr>
                        <a:t>falsch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Alles was nicht explizit als wahr oder falsch bekannt ist, ist </a:t>
                      </a:r>
                      <a:r>
                        <a:rPr lang="de-DE" sz="1800" dirty="0" smtClean="0">
                          <a:latin typeface="Roboto Regular" pitchFamily="2" charset="0"/>
                          <a:ea typeface="Roboto Regular" pitchFamily="2" charset="0"/>
                        </a:rPr>
                        <a:t>unbekannt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Regular" pitchFamily="2" charset="0"/>
                          <a:ea typeface="Roboto Regular" pitchFamily="2" charset="0"/>
                        </a:rPr>
                        <a:t>Falsch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 ist nur, was zu unauflösbaren Wiedersprüchen führt.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Das System weiß alles.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Das System</a:t>
                      </a:r>
                      <a:r>
                        <a:rPr lang="de-DE" sz="1800" baseline="0" dirty="0" smtClean="0">
                          <a:latin typeface="Roboto Light" pitchFamily="2" charset="0"/>
                          <a:ea typeface="Roboto Light" pitchFamily="2" charset="0"/>
                        </a:rPr>
                        <a:t> ist immer unvollständig.</a:t>
                      </a:r>
                      <a:endParaRPr lang="de-DE" sz="1800" dirty="0" smtClean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 smtClean="0">
                          <a:latin typeface="Roboto Light" pitchFamily="2" charset="0"/>
                          <a:ea typeface="Roboto Light" pitchFamily="2" charset="0"/>
                        </a:rPr>
                        <a:t>Wiedersprüche</a:t>
                      </a:r>
                      <a:r>
                        <a:rPr lang="de-DE" sz="1800" b="0" baseline="0" dirty="0" smtClean="0">
                          <a:latin typeface="Roboto Light" pitchFamily="2" charset="0"/>
                          <a:ea typeface="Roboto Light" pitchFamily="2" charset="0"/>
                        </a:rPr>
                        <a:t> führen zu Fehlern. </a:t>
                      </a:r>
                      <a:endParaRPr lang="de-DE" sz="1800" b="0" dirty="0" smtClean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Roboto Light" pitchFamily="2" charset="0"/>
                          <a:ea typeface="Roboto Light" pitchFamily="2" charset="0"/>
                        </a:rPr>
                        <a:t>Wiedersprüche werden, falls möglich, aufgelöst und neues Wissen erzeugt. </a:t>
                      </a:r>
                      <a:endParaRPr lang="de-DE" b="0" dirty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9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 smtClean="0">
                          <a:latin typeface="Roboto Light" pitchFamily="2" charset="0"/>
                          <a:ea typeface="Roboto Light" pitchFamily="2" charset="0"/>
                        </a:rPr>
                        <a:t>Einfache Validation.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Roboto Light" pitchFamily="2" charset="0"/>
                          <a:ea typeface="Roboto Light" pitchFamily="2" charset="0"/>
                        </a:rPr>
                        <a:t>Validation ist aufwendig und erfordert</a:t>
                      </a:r>
                      <a:r>
                        <a:rPr lang="de-DE" b="0" baseline="0" dirty="0" smtClean="0">
                          <a:latin typeface="Roboto Light" pitchFamily="2" charset="0"/>
                          <a:ea typeface="Roboto Light" pitchFamily="2" charset="0"/>
                        </a:rPr>
                        <a:t> </a:t>
                      </a:r>
                      <a:r>
                        <a:rPr lang="de-DE" b="0" baseline="0" dirty="0" err="1" smtClean="0">
                          <a:latin typeface="Roboto Light" pitchFamily="2" charset="0"/>
                          <a:ea typeface="Roboto Light" pitchFamily="2" charset="0"/>
                        </a:rPr>
                        <a:t>Reasoner</a:t>
                      </a:r>
                      <a:r>
                        <a:rPr lang="de-DE" b="0" dirty="0" smtClean="0">
                          <a:latin typeface="Roboto Light" pitchFamily="2" charset="0"/>
                          <a:ea typeface="Roboto Light" pitchFamily="2" charset="0"/>
                        </a:rPr>
                        <a:t>.</a:t>
                      </a:r>
                      <a:endParaRPr lang="de-DE" b="0" dirty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6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Open World ist nicht „besser“ als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World, sondern anders.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Viele Systeme müssen geschlossen sein, da Unsicherheit keine Option ist.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„Kleine Welten“ mit überschaubarer Komplexität sind oft einfacher als geschlossene Welt umzusetzen. 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 ist technisch weniger aufwendig.</a:t>
            </a: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36880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GESCHLOSSENE WELTEN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735013"/>
            <a:ext cx="9144000" cy="1413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286" y="877888"/>
            <a:ext cx="8353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„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als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Werkzeug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nur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Hammer hat,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sieht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in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jedem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Problem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Nagel.“ 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Unbekannter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Autor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8313" y="2367129"/>
            <a:ext cx="8207375" cy="2284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Semantic Web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bietet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einige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interessante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allgemein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unbekannte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Konzepte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Ideen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Erweiterung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des (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mentalen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Werkzeug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-Arsenals!</a:t>
            </a: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6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Sinnvoll bei Kombination 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und Schöpfung von neuem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Wissen aus vielen, unterschiedlichen Quellen. 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Kann mit inkompletten und widersprüchlichen Informationen „nativ“ umgehen. 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Weitere Themen: 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800" dirty="0" err="1" smtClean="0">
                <a:latin typeface="Roboto Regular" pitchFamily="2" charset="0"/>
                <a:ea typeface="Roboto Regular" pitchFamily="2" charset="0"/>
              </a:rPr>
              <a:t>Fuzzy</a:t>
            </a:r>
            <a:r>
              <a:rPr lang="de-DE" sz="1800" dirty="0" smtClean="0">
                <a:latin typeface="Roboto Regular" pitchFamily="2" charset="0"/>
                <a:ea typeface="Roboto Regular" pitchFamily="2" charset="0"/>
              </a:rPr>
              <a:t> </a:t>
            </a:r>
            <a:r>
              <a:rPr lang="de-DE" sz="1800" dirty="0" err="1" smtClean="0">
                <a:latin typeface="Roboto Regular" pitchFamily="2" charset="0"/>
                <a:ea typeface="Roboto Regular" pitchFamily="2" charset="0"/>
              </a:rPr>
              <a:t>logic</a:t>
            </a:r>
            <a:r>
              <a:rPr lang="de-DE" sz="1800" dirty="0" smtClean="0">
                <a:latin typeface="Roboto Regular" pitchFamily="2" charset="0"/>
                <a:ea typeface="Roboto Regular" pitchFamily="2" charset="0"/>
              </a:rPr>
              <a:t>: </a:t>
            </a: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Unschärfelogik, Wahrscheinlichkeiten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800" dirty="0" err="1" smtClean="0">
                <a:latin typeface="Roboto Regular" pitchFamily="2" charset="0"/>
                <a:ea typeface="Roboto Regular" pitchFamily="2" charset="0"/>
              </a:rPr>
              <a:t>Provenance</a:t>
            </a:r>
            <a:r>
              <a:rPr lang="de-DE" sz="1800" dirty="0" smtClean="0">
                <a:latin typeface="Roboto Regular" pitchFamily="2" charset="0"/>
                <a:ea typeface="Roboto Regular" pitchFamily="2" charset="0"/>
              </a:rPr>
              <a:t>:</a:t>
            </a: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 Herkunft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800" dirty="0" smtClean="0">
                <a:latin typeface="Roboto Regular" pitchFamily="2" charset="0"/>
                <a:ea typeface="Roboto Regular" pitchFamily="2" charset="0"/>
              </a:rPr>
              <a:t>Trust:</a:t>
            </a:r>
            <a:r>
              <a:rPr lang="de-DE" sz="1800" dirty="0" smtClean="0">
                <a:latin typeface="Roboto Light" pitchFamily="2" charset="0"/>
                <a:ea typeface="Roboto Light" pitchFamily="2" charset="0"/>
              </a:rPr>
              <a:t> Vertrauenswürdigkeit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27051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OFFENE WELTEN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49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Fazit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5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Nimmt man die vorgestellten Konzepte zusammen, erhält man einen Teil des Semantic Webs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 Paradigmen sind nicht auf das Semantic Web begrenzt.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Bsp.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Graphendatenbanken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(Neo4J).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1666068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5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Relativ komplexe Technologien im Hintergrund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Tools sind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meist noch unausgereift oder Forschungsprojekte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Performance kann zum Problem werden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Sollte gut überlegt sein, auf eher „experimentelle“ Technologien und Konzepte zu setzen.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Wenn man mit den alten Werkzeugen nicht mehr weiterkommt, ist es vielleicht Zeit ein neues </a:t>
            </a:r>
            <a:r>
              <a:rPr lang="de-DE" sz="2200" smtClean="0">
                <a:latin typeface="Roboto Light" pitchFamily="2" charset="0"/>
                <a:ea typeface="Roboto Light" pitchFamily="2" charset="0"/>
              </a:rPr>
              <a:t>zu versuchen!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1666068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5" cy="436140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Fragen?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6"/>
            <a:ext cx="8207375" cy="431958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Danke für die Aufmerksamkeit!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1" y="3321201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Roboto Light" pitchFamily="2" charset="0"/>
                <a:ea typeface="Roboto Light" pitchFamily="2" charset="0"/>
                <a:cs typeface="Consolas" panose="020B0609020204030204" pitchFamily="49" charset="0"/>
              </a:rPr>
              <a:t>www.fannon.de/url/swp-ppt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oboto Light" pitchFamily="2" charset="0"/>
              <a:ea typeface="Roboto Light" pitchFamily="2" charset="0"/>
              <a:cs typeface="Consolas" panose="020B0609020204030204" pitchFamily="49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68313" y="123825"/>
            <a:ext cx="8207375" cy="4361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6400" dirty="0" smtClean="0">
                <a:solidFill>
                  <a:schemeClr val="bg1">
                    <a:lumMod val="65000"/>
                  </a:schemeClr>
                </a:solidFill>
                <a:latin typeface="Roboto Thin" pitchFamily="2" charset="0"/>
                <a:ea typeface="Roboto Thin" pitchFamily="2" charset="0"/>
              </a:rPr>
              <a:t>Anhang</a:t>
            </a:r>
            <a:endParaRPr lang="de-DE" sz="6400" dirty="0">
              <a:solidFill>
                <a:schemeClr val="bg1">
                  <a:lumMod val="65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Mensch-Maschine</a:t>
            </a:r>
            <a:b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Kooperation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Es gibt viele Gebiete in denen Maschinen bessere Leistungen bringen als Menschen.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Dasselbe gilt auch umgekehrt: Trotz KI Forschung gibt es viele Bereiche in denen Menschen nicht ersetzt werden können – oder sollten.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Wenn Mensch und Computer produktiv zusammenarbeiten, entstehen oft die besten Ergebnisse.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 Semantic Web kann als „Mensch-Maschine Kooperation“ Initiative für das Web verstanden werden.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 aktuelle Web ist fast ausschließlich für Menschen optimiert.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Maschinen können die Inhalte und deren Bedeutung oft nur erraten, dabei kommt es zu Fehlern und Ungenauigkeiten.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1740"/>
            <a:ext cx="8207375" cy="36385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Regular" pitchFamily="2" charset="0"/>
                <a:ea typeface="Roboto Regular" pitchFamily="2" charset="0"/>
              </a:rPr>
              <a:t>Semantic Web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: Offizieller, akademischer Begriff</a:t>
            </a:r>
          </a:p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err="1" smtClean="0">
                <a:latin typeface="Roboto Regular" pitchFamily="2" charset="0"/>
                <a:ea typeface="Roboto Regular" pitchFamily="2" charset="0"/>
              </a:rPr>
              <a:t>Linked</a:t>
            </a:r>
            <a:r>
              <a:rPr lang="de-DE" sz="2200" noProof="0" dirty="0" smtClean="0">
                <a:latin typeface="Roboto Regular" pitchFamily="2" charset="0"/>
                <a:ea typeface="Roboto Regular" pitchFamily="2" charset="0"/>
              </a:rPr>
              <a:t> Data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: Selbe Technologien. 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Schwerpunkt: Erstellung von (SW-kompatiblen) Daten.</a:t>
            </a:r>
          </a:p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Regular" pitchFamily="2" charset="0"/>
                <a:ea typeface="Roboto Regular" pitchFamily="2" charset="0"/>
              </a:rPr>
              <a:t>Paradigma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: Grundsätzliche Denkweise, Weltanschauung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18821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BEGRIFFE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Wenn Maschinen die Information im Web klar und eindeutig verstehen und interpretieren können, eröffnet dies viele neue Möglichkeiten.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Maschinen können automatisiert Informationen abrufen, zusammenstellen und daraus neues Wissen schließen.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Dadurch können sie Menschen bei Informationssuche und repetitiven Aufgaben besser unterstützen.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Es wird ein intelligenteres und besser verknüpftes Web möglich.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Dies wird durch Semantische Annotation möglich: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Webseiten enthalten nicht nur eine menschen-lesbare Version, sondern zusätzlich eine maschinen-lesbare.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Nicht nur einfache Meta-Daten, die nur das Dokument an sich beschreiben – sondern eine Beschreibung der Inhalte!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1741"/>
            <a:ext cx="8207375" cy="36385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Google, Yahoo, Microsoft und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Yandex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riefen </a:t>
            </a:r>
            <a:r>
              <a:rPr lang="de-DE" sz="2200" noProof="0" dirty="0" smtClean="0">
                <a:solidFill>
                  <a:srgbClr val="C4421E"/>
                </a:solidFill>
                <a:latin typeface="Roboto Regular" pitchFamily="2" charset="0"/>
                <a:ea typeface="Roboto Regular" pitchFamily="2" charset="0"/>
              </a:rPr>
              <a:t>schema.org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ins Leben, ein gemeinsames Vokabular zur Beschreibung von Inhalten im Web. 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Facebooks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OpenGraph Protokoll verwendet ebenfalls Semantic Web Technologien um Inhalte maschinenlesbar zu definieren.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Könnte für SEO zukünftig eine große Rolle spielen!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3038475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AKTUELLER STAND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1740"/>
            <a:ext cx="7720011" cy="36385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Hier: Erklärung einiger Konzepte / Paradigmen dahinter.</a:t>
            </a:r>
          </a:p>
          <a:p>
            <a:pPr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Die Auswahl ist subjektiv und bei weitem nicht komplett!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1722474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ANSATZ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Semantic Web Paradigmen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Hyperlinks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41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Hyperlinks sind ein altes Konzept. 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noProof="0" dirty="0" smtClean="0">
                <a:latin typeface="Roboto Light" pitchFamily="2" charset="0"/>
                <a:ea typeface="Roboto Light" pitchFamily="2" charset="0"/>
              </a:rPr>
              <a:t>Geht mind. bis auf die </a:t>
            </a:r>
            <a:r>
              <a:rPr lang="de-DE" sz="2000" noProof="0" dirty="0" err="1" smtClean="0">
                <a:latin typeface="Roboto Light" pitchFamily="2" charset="0"/>
                <a:ea typeface="Roboto Light" pitchFamily="2" charset="0"/>
              </a:rPr>
              <a:t>Memex</a:t>
            </a:r>
            <a:r>
              <a:rPr lang="de-DE" sz="2000" noProof="0" dirty="0" smtClean="0">
                <a:latin typeface="Roboto Light" pitchFamily="2" charset="0"/>
                <a:ea typeface="Roboto Light" pitchFamily="2" charset="0"/>
              </a:rPr>
              <a:t> (1945) zurück.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noProof="0" dirty="0" smtClean="0">
                <a:latin typeface="Roboto Light" pitchFamily="2" charset="0"/>
                <a:ea typeface="Roboto Light" pitchFamily="2" charset="0"/>
              </a:rPr>
              <a:t>Wichtiger Bestandteil der Hypertextsysteme (ab 60er Jahre).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0" y="2190248"/>
            <a:ext cx="3620440" cy="2543359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296746" y="4683151"/>
            <a:ext cx="2847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http://trevor.smith.name/memex/</a:t>
            </a:r>
          </a:p>
        </p:txBody>
      </p:sp>
    </p:spTree>
    <p:extLst>
      <p:ext uri="{BB962C8B-B14F-4D97-AF65-F5344CB8AC3E}">
        <p14:creationId xmlns:p14="http://schemas.microsoft.com/office/powerpoint/2010/main" val="35055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1486</Words>
  <Application>Microsoft Office PowerPoint</Application>
  <PresentationFormat>Bildschirmpräsentation (16:9)</PresentationFormat>
  <Paragraphs>262</Paragraphs>
  <Slides>52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Roboto Bold</vt:lpstr>
      <vt:lpstr>Roboto Light</vt:lpstr>
      <vt:lpstr>Roboto Regular</vt:lpstr>
      <vt:lpstr>Roboto Slab Light</vt:lpstr>
      <vt:lpstr>Roboto Thin</vt:lpstr>
      <vt:lpstr>Times New Roman</vt:lpstr>
      <vt:lpstr>Wingdings</vt:lpstr>
      <vt:lpstr>Office Theme</vt:lpstr>
      <vt:lpstr>Document</vt:lpstr>
      <vt:lpstr>Semantic Web Paradigmen</vt:lpstr>
      <vt:lpstr>PowerPoint-Präsentation</vt:lpstr>
      <vt:lpstr>Einleitung</vt:lpstr>
      <vt:lpstr>PowerPoint-Präsentation</vt:lpstr>
      <vt:lpstr>PowerPoint-Präsentation</vt:lpstr>
      <vt:lpstr>PowerPoint-Präsentation</vt:lpstr>
      <vt:lpstr>Semantic Web Paradigmen</vt:lpstr>
      <vt:lpstr>Hyperlinks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Graphenstruktur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Trennung von  Fakt und Interpretation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Open World Assumption</vt:lpstr>
      <vt:lpstr>PowerPoint-Präsentation</vt:lpstr>
      <vt:lpstr>PowerPoint-Präsentation</vt:lpstr>
      <vt:lpstr>PowerPoint-Präsentation</vt:lpstr>
      <vt:lpstr>PowerPoint-Präsentation</vt:lpstr>
      <vt:lpstr>Fazit</vt:lpstr>
      <vt:lpstr>PowerPoint-Präsentation</vt:lpstr>
      <vt:lpstr>PowerPoint-Präsentation</vt:lpstr>
      <vt:lpstr>Fragen?</vt:lpstr>
      <vt:lpstr>Danke für die Aufmerksamkeit!</vt:lpstr>
      <vt:lpstr>PowerPoint-Präsentation</vt:lpstr>
      <vt:lpstr>Mensch-Maschine Kooperation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Simon Heimler</cp:lastModifiedBy>
  <cp:revision>793</cp:revision>
  <dcterms:created xsi:type="dcterms:W3CDTF">2014-10-29T11:44:35Z</dcterms:created>
  <dcterms:modified xsi:type="dcterms:W3CDTF">2014-12-11T08:18:12Z</dcterms:modified>
</cp:coreProperties>
</file>