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video/unknown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8" r:id="rId3"/>
    <p:sldId id="274" r:id="rId4"/>
    <p:sldId id="383" r:id="rId5"/>
    <p:sldId id="283" r:id="rId6"/>
    <p:sldId id="281" r:id="rId7"/>
    <p:sldId id="289" r:id="rId8"/>
    <p:sldId id="288" r:id="rId9"/>
    <p:sldId id="389" r:id="rId10"/>
    <p:sldId id="390" r:id="rId11"/>
    <p:sldId id="391" r:id="rId12"/>
    <p:sldId id="392" r:id="rId13"/>
    <p:sldId id="384" r:id="rId14"/>
    <p:sldId id="295" r:id="rId15"/>
    <p:sldId id="301" r:id="rId16"/>
    <p:sldId id="302" r:id="rId17"/>
    <p:sldId id="385" r:id="rId18"/>
    <p:sldId id="303" r:id="rId19"/>
    <p:sldId id="332" r:id="rId20"/>
    <p:sldId id="335" r:id="rId21"/>
    <p:sldId id="334" r:id="rId22"/>
    <p:sldId id="388" r:id="rId23"/>
    <p:sldId id="386" r:id="rId24"/>
    <p:sldId id="353" r:id="rId25"/>
    <p:sldId id="387" r:id="rId26"/>
    <p:sldId id="351" r:id="rId27"/>
    <p:sldId id="280" r:id="rId28"/>
    <p:sldId id="356" r:id="rId29"/>
    <p:sldId id="355" r:id="rId30"/>
    <p:sldId id="276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orient="horz" pos="78" userDrawn="1">
          <p15:clr>
            <a:srgbClr val="A4A3A4"/>
          </p15:clr>
        </p15:guide>
        <p15:guide id="5" pos="5465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10" orient="horz" pos="463" userDrawn="1">
          <p15:clr>
            <a:srgbClr val="A4A3A4"/>
          </p15:clr>
        </p15:guide>
        <p15:guide id="11" orient="horz" pos="667" userDrawn="1">
          <p15:clr>
            <a:srgbClr val="A4A3A4"/>
          </p15:clr>
        </p15:guide>
        <p15:guide id="12" orient="horz" pos="373" userDrawn="1">
          <p15:clr>
            <a:srgbClr val="A4A3A4"/>
          </p15:clr>
        </p15:guide>
        <p15:guide id="16" orient="horz" pos="2799" userDrawn="1">
          <p15:clr>
            <a:srgbClr val="A4A3A4"/>
          </p15:clr>
        </p15:guide>
        <p15:guide id="17" orient="horz" pos="758" userDrawn="1">
          <p15:clr>
            <a:srgbClr val="A4A3A4"/>
          </p15:clr>
        </p15:guide>
        <p15:guide id="18" orient="horz" pos="3072" userDrawn="1">
          <p15:clr>
            <a:srgbClr val="A4A3A4"/>
          </p15:clr>
        </p15:guide>
        <p15:guide id="19" pos="5239" userDrawn="1">
          <p15:clr>
            <a:srgbClr val="A4A3A4"/>
          </p15:clr>
        </p15:guide>
        <p15:guide id="20" pos="499" userDrawn="1">
          <p15:clr>
            <a:srgbClr val="A4A3A4"/>
          </p15:clr>
        </p15:guide>
        <p15:guide id="21" pos="2744" userDrawn="1">
          <p15:clr>
            <a:srgbClr val="A4A3A4"/>
          </p15:clr>
        </p15:guide>
        <p15:guide id="22" pos="2993" userDrawn="1">
          <p15:clr>
            <a:srgbClr val="A4A3A4"/>
          </p15:clr>
        </p15:guide>
        <p15:guide id="23" pos="90" userDrawn="1">
          <p15:clr>
            <a:srgbClr val="A4A3A4"/>
          </p15:clr>
        </p15:guide>
        <p15:guide id="24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4421E"/>
    <a:srgbClr val="4D9596"/>
    <a:srgbClr val="595959"/>
    <a:srgbClr val="E0C89B"/>
    <a:srgbClr val="4296CA"/>
    <a:srgbClr val="8E25A3"/>
    <a:srgbClr val="46268F"/>
    <a:srgbClr val="6B2DC5"/>
    <a:srgbClr val="802BC7"/>
    <a:srgbClr val="851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3" autoAdjust="0"/>
    <p:restoredTop sz="94660"/>
  </p:normalViewPr>
  <p:slideViewPr>
    <p:cSldViewPr snapToGrid="0">
      <p:cViewPr>
        <p:scale>
          <a:sx n="100" d="100"/>
          <a:sy n="100" d="100"/>
        </p:scale>
        <p:origin x="774" y="906"/>
      </p:cViewPr>
      <p:guideLst>
        <p:guide pos="2880"/>
        <p:guide orient="horz" pos="1620"/>
        <p:guide orient="horz" pos="78"/>
        <p:guide pos="5465"/>
        <p:guide pos="295"/>
        <p:guide orient="horz" pos="463"/>
        <p:guide orient="horz" pos="667"/>
        <p:guide orient="horz" pos="373"/>
        <p:guide orient="horz" pos="2799"/>
        <p:guide orient="horz" pos="758"/>
        <p:guide orient="horz" pos="3072"/>
        <p:guide pos="5239"/>
        <p:guide pos="499"/>
        <p:guide pos="2744"/>
        <p:guide pos="2993"/>
        <p:guide pos="90"/>
        <p:guide pos="56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11456-C976-408C-8B9E-8C9292A02251}" type="datetimeFigureOut">
              <a:rPr lang="de-DE" smtClean="0"/>
              <a:t>28.11.2014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476AD-75E4-4ED6-9275-D735B40E1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03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79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50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99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25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21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7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7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58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99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8934450" y="4991100"/>
            <a:ext cx="209551" cy="152400"/>
          </a:xfrm>
          <a:prstGeom prst="rect">
            <a:avLst/>
          </a:prstGeom>
          <a:solidFill>
            <a:srgbClr val="C4E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7719060" y="4991061"/>
            <a:ext cx="1253490" cy="152439"/>
          </a:xfrm>
          <a:prstGeom prst="rect">
            <a:avLst/>
          </a:prstGeom>
          <a:solidFill>
            <a:srgbClr val="A0D34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WWW.FANNON.DE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4991100"/>
            <a:ext cx="628650" cy="152400"/>
          </a:xfrm>
          <a:prstGeom prst="rect">
            <a:avLst/>
          </a:prstGeom>
          <a:solidFill>
            <a:srgbClr val="67009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#</a:t>
            </a:r>
            <a:fld id="{F9C60BF9-9066-468F-B844-D06CEFC73884}" type="slidenum">
              <a:rPr lang="en-US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‹Nr.›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5600700" y="4991101"/>
            <a:ext cx="2118360" cy="152399"/>
          </a:xfrm>
          <a:prstGeom prst="rect">
            <a:avLst/>
          </a:prstGeom>
          <a:solidFill>
            <a:srgbClr val="4D959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39895" y="4991100"/>
            <a:ext cx="3860805" cy="152400"/>
          </a:xfrm>
          <a:prstGeom prst="rect">
            <a:avLst/>
          </a:prstGeom>
          <a:solidFill>
            <a:srgbClr val="2758B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SIMON HEIMLER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28650" y="4991100"/>
            <a:ext cx="1111245" cy="152400"/>
          </a:xfrm>
          <a:prstGeom prst="rect">
            <a:avLst/>
          </a:prstGeom>
          <a:solidFill>
            <a:srgbClr val="46268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E31165-F36D-4A03-B99C-ABF4EFD8419F}" type="datetime1">
              <a:rPr lang="de-DE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28.11.2014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4"/>
            <a:ext cx="8207375" cy="431958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dirty="0" smtClean="0">
                <a:latin typeface="Roboto Thin" pitchFamily="2" charset="0"/>
                <a:ea typeface="Roboto Thin" pitchFamily="2" charset="0"/>
              </a:rPr>
              <a:t>Fünf </a:t>
            </a:r>
            <a:r>
              <a:rPr lang="de-DE" sz="6400" dirty="0" err="1" smtClean="0">
                <a:latin typeface="Roboto Thin" pitchFamily="2" charset="0"/>
                <a:ea typeface="Roboto Thin" pitchFamily="2" charset="0"/>
              </a:rPr>
              <a:t>Semantic</a:t>
            </a:r>
            <a:r>
              <a:rPr lang="de-DE" sz="6400" dirty="0" smtClean="0">
                <a:latin typeface="Roboto Thin" pitchFamily="2" charset="0"/>
                <a:ea typeface="Roboto Thin" pitchFamily="2" charset="0"/>
              </a:rPr>
              <a:t> Web Paradigmen</a:t>
            </a:r>
            <a:endParaRPr lang="en-US" sz="64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4751388" y="4290060"/>
            <a:ext cx="3924300" cy="56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b" anchorCtr="0" upright="1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200" b="1" dirty="0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Prof</a:t>
            </a:r>
            <a:r>
              <a:rPr lang="en-US" sz="1200" b="1" dirty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. </a:t>
            </a:r>
            <a:r>
              <a:rPr lang="en-US" sz="1200" b="1" dirty="0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Dr. Sabine </a:t>
            </a:r>
            <a:r>
              <a:rPr lang="en-US" sz="1200" b="1" dirty="0" err="1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Müllenbach</a:t>
            </a:r>
            <a:r>
              <a:rPr lang="en-US" sz="1200" dirty="0"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Faculty of Computer Science</a:t>
            </a:r>
            <a:b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University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of Applied Sciences Augsburg</a:t>
            </a:r>
          </a:p>
        </p:txBody>
      </p:sp>
      <p:sp>
        <p:nvSpPr>
          <p:cNvPr id="10" name="Textfeld 6"/>
          <p:cNvSpPr txBox="1">
            <a:spLocks noChangeArrowheads="1"/>
          </p:cNvSpPr>
          <p:nvPr/>
        </p:nvSpPr>
        <p:spPr bwMode="auto">
          <a:xfrm>
            <a:off x="468313" y="4290060"/>
            <a:ext cx="3920806" cy="566103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0" tIns="0" rIns="0" bIns="0" anchor="b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 </a:t>
            </a:r>
            <a:r>
              <a:rPr lang="en-US" sz="1200" dirty="0" err="1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Heimler</a:t>
            </a:r>
            <a:r>
              <a:rPr lang="en-US" sz="12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heimlersimon@gmail.com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Master of Applied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Research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9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417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Wenn Maschinen die Information im Web klar und eindeutig verstehen und interpretieren können, eröffnet dies viele neue Möglichkeiten.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Maschinen können automatisiert Informationen abrufen, zusammenstellen und daraus neues Wissen schließen.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Dadurch können sie Menschen bei Informationssuche und repetitiven Aufgaben besser unterstützen.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Es wird ein intelligenteres und besser verknüpftes Web möglich.</a:t>
            </a:r>
            <a:endParaRPr lang="de-DE" sz="22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417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Dies wird durch Semantische Annotation möglich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: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Webseiten enthalten nicht nur eine menschen-lesbare Version, sondern zusätzlich eine maschinen-lesbare.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Nicht nur einfache Meta-Daten, die nur das Dokument an sich beschreiben – sondern eine Beschreibung der Inhalte!</a:t>
            </a:r>
            <a:endParaRPr lang="de-DE" sz="22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3324"/>
            <a:ext cx="8207375" cy="36734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Google, Yahoo, Microsoft und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Yandex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riefen </a:t>
            </a:r>
            <a:r>
              <a:rPr lang="de-DE" sz="2200" dirty="0" smtClean="0">
                <a:solidFill>
                  <a:srgbClr val="C4421E"/>
                </a:solidFill>
                <a:latin typeface="Roboto Regular" pitchFamily="2" charset="0"/>
                <a:ea typeface="Roboto Regular" pitchFamily="2" charset="0"/>
              </a:rPr>
              <a:t>schema.org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ins Leben, ein gemeinsames Vokabular zur Beschreibung von Inhalten im Web. 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Facebooks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OpenGraph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Protokoll verwendet ebenfalls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SemanticWeb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Technologien um Inhalte maschinenlesbar zu definieren.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Könnte für SEO zukünftig eine große Rolle spielen!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3038475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AKTUELLER STAND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Hyperlinks</a:t>
            </a:r>
            <a:endParaRPr lang="en-US" sz="5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3325"/>
            <a:ext cx="8207375" cy="36734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Web Components is a collection of several standards that work together. 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Web Components are currently in W3C standardization process. 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Currently only Chrome and Firefox started implementation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735013"/>
            <a:ext cx="9144000" cy="731837"/>
          </a:xfrm>
          <a:prstGeom prst="rect">
            <a:avLst/>
          </a:prstGeom>
          <a:solidFill>
            <a:srgbClr val="1E2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68313" y="1681160"/>
            <a:ext cx="8207375" cy="3195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Web Components can </a:t>
            </a:r>
            <a:r>
              <a:rPr lang="en-US" sz="2200" dirty="0">
                <a:latin typeface="Roboto Light" pitchFamily="2" charset="0"/>
                <a:ea typeface="Roboto Light" pitchFamily="2" charset="0"/>
              </a:rPr>
              <a:t>be imported through 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HTML Imports 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There is only one request needed: </a:t>
            </a:r>
            <a:br>
              <a:rPr lang="en-US" sz="2200" dirty="0" smtClean="0">
                <a:latin typeface="Roboto Light" pitchFamily="2" charset="0"/>
                <a:ea typeface="Roboto Light" pitchFamily="2" charset="0"/>
              </a:rPr>
            </a:b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One file contains </a:t>
            </a:r>
            <a:r>
              <a:rPr lang="en-US" sz="2200" dirty="0">
                <a:latin typeface="Roboto Light" pitchFamily="2" charset="0"/>
                <a:ea typeface="Roboto Light" pitchFamily="2" charset="0"/>
              </a:rPr>
              <a:t>HTML, CSS and 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JavaScript</a:t>
            </a: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08002"/>
              </p:ext>
            </p:extLst>
          </p:nvPr>
        </p:nvGraphicFramePr>
        <p:xfrm>
          <a:off x="34925" y="949324"/>
          <a:ext cx="10242550" cy="24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name="Document" r:id="rId3" imgW="6116396" imgH="148685" progId="Word.Document.8">
                  <p:embed/>
                </p:oleObj>
              </mc:Choice>
              <mc:Fallback>
                <p:oleObj name="Document" r:id="rId3" imgW="6116396" imgH="14868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" y="949324"/>
                        <a:ext cx="10242550" cy="249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735013"/>
            <a:ext cx="9144000" cy="1655762"/>
          </a:xfrm>
          <a:prstGeom prst="rect">
            <a:avLst/>
          </a:prstGeom>
          <a:solidFill>
            <a:srgbClr val="1E2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864425"/>
              </p:ext>
            </p:extLst>
          </p:nvPr>
        </p:nvGraphicFramePr>
        <p:xfrm>
          <a:off x="48576" y="928688"/>
          <a:ext cx="10181319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" name="Document" r:id="rId3" imgW="6116396" imgH="743427" progId="Word.Document.12">
                  <p:embed/>
                </p:oleObj>
              </mc:Choice>
              <mc:Fallback>
                <p:oleObj name="Document" r:id="rId3" imgW="6116396" imgH="743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76" y="928688"/>
                        <a:ext cx="10181319" cy="123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>
          <a:xfrm>
            <a:off x="468313" y="2463800"/>
            <a:ext cx="8207375" cy="2392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The API is the HTML, no programming knowledge needed.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The behind-the-scenes complexity is hidden (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ShadowDOM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).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Web Components have their own, protected scope, they wont interfere with other elements and vice versa.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Allows for a more modular web development process!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Graphenstruktur</a:t>
            </a:r>
            <a:endParaRPr lang="en-US" sz="5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3324"/>
            <a:ext cx="7848600" cy="36528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Regular" pitchFamily="2" charset="0"/>
                <a:ea typeface="Roboto Regular" pitchFamily="2" charset="0"/>
              </a:rPr>
              <a:t>Semantic Web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: Official name, mostly used in academia and research</a:t>
            </a:r>
            <a:endParaRPr lang="en-US" sz="220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Regular" pitchFamily="2" charset="0"/>
                <a:ea typeface="Roboto Regular" pitchFamily="2" charset="0"/>
              </a:rPr>
              <a:t>Linked Data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: Refers to the same technologies; has a more pragmatic and data focused flavor. 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Regular" pitchFamily="2" charset="0"/>
                <a:ea typeface="Roboto Regular" pitchFamily="2" charset="0"/>
              </a:rPr>
              <a:t>Web 3.0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: Buzzword that sometimes refers to the Semantic Web Vision, sometimes not.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Semantic Web is a combination of Web Technologies, AI, Data Science and Linguistics. </a:t>
            </a: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51411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29273"/>
            <a:ext cx="4587240" cy="1941168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-1" y="4541519"/>
            <a:ext cx="2346961" cy="31464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43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A „SINGLE“ TRIPLE</a:t>
            </a:r>
            <a:endParaRPr lang="en-US" sz="16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356992"/>
            <a:ext cx="2085975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825305"/>
            <a:ext cx="4838699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FÜNF SEMANTIC WEB PARADIGMEN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588" y="3643993"/>
            <a:ext cx="1581150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68314" y="1293618"/>
            <a:ext cx="4541836" cy="378021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 KOOPERATION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468314" y="1764133"/>
            <a:ext cx="1865311" cy="378021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8313" y="2229350"/>
            <a:ext cx="2817811" cy="378021"/>
          </a:xfrm>
          <a:prstGeom prst="rect">
            <a:avLst/>
          </a:prstGeom>
          <a:solidFill>
            <a:schemeClr val="accent6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68313" y="2702963"/>
            <a:ext cx="5694361" cy="378021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68313" y="3173478"/>
            <a:ext cx="3598861" cy="378021"/>
          </a:xfrm>
          <a:prstGeom prst="rect">
            <a:avLst/>
          </a:prstGeom>
          <a:solidFill>
            <a:srgbClr val="C4421E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51411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10" y="15240"/>
            <a:ext cx="5074670" cy="4312920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-1" y="4541519"/>
            <a:ext cx="4392613" cy="31464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43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(A) AND (B) KNOW THE SAME PERSON (C)</a:t>
            </a:r>
            <a:endParaRPr lang="en-US" sz="16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51411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3" y="15240"/>
            <a:ext cx="6489976" cy="4948681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0" y="4541520"/>
            <a:ext cx="2446021" cy="31464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43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A GRAPH EMERGES</a:t>
            </a:r>
            <a:endParaRPr lang="en-US" sz="16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tology_buil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in="5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6761" y="123825"/>
            <a:ext cx="4930478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Trennung</a:t>
            </a: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von </a:t>
            </a:r>
            <a:b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</a:br>
            <a:r>
              <a:rPr lang="en-US" sz="5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Fakt</a:t>
            </a: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und Interpretation</a:t>
            </a:r>
            <a:endParaRPr lang="en-US" sz="5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1203324"/>
            <a:ext cx="7848601" cy="36528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There is almost no OS that doesn’t support the web as a application platform.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There is a trend to OSs that use the Web as its main, native platform: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ChromeOS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WebOS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FirefoxOS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Many new web-enabled devices are appearing: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SmartTV’s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SmartWatches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SmartCars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and even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SmartFridges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2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Open World Assumption</a:t>
            </a:r>
            <a:endParaRPr lang="en-US" sz="5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1203324"/>
            <a:ext cx="7848601" cy="36528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4421E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Most of the web is still a “Web of Documents”.</a:t>
            </a:r>
          </a:p>
          <a:p>
            <a:pPr>
              <a:lnSpc>
                <a:spcPct val="100000"/>
              </a:lnSpc>
              <a:buClr>
                <a:srgbClr val="C4421E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Current CMS are almost exclusively built the traditional stateless way, serving sites as documents.</a:t>
            </a:r>
          </a:p>
          <a:p>
            <a:pPr>
              <a:lnSpc>
                <a:spcPct val="100000"/>
              </a:lnSpc>
              <a:buClr>
                <a:srgbClr val="C4421E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This is very inefficient and slow, since the whole site and all resources have to be (re)calculated and (re)loaded after every click.</a:t>
            </a:r>
          </a:p>
          <a:p>
            <a:pPr>
              <a:lnSpc>
                <a:spcPct val="100000"/>
              </a:lnSpc>
              <a:buClr>
                <a:srgbClr val="C4421E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White flash effect!</a:t>
            </a:r>
          </a:p>
          <a:p>
            <a:pPr>
              <a:lnSpc>
                <a:spcPct val="100000"/>
              </a:lnSpc>
              <a:buClr>
                <a:srgbClr val="C4421E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4421E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4421E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49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Fazit</a:t>
            </a:r>
            <a:endParaRPr lang="en-US" sz="6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848600" cy="41211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Web Development is significantly improved and modernized, but developers have often to wait for several years to make use of it.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That’s the price we pay for a open and decentralized web.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1666068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6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49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Fragen</a:t>
            </a:r>
            <a:r>
              <a:rPr lang="en-US" sz="6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?</a:t>
            </a:r>
            <a:endParaRPr lang="en-US" sz="6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50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Einleitung</a:t>
            </a:r>
            <a:endParaRPr lang="en-US" sz="6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6"/>
            <a:ext cx="8207375" cy="431958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Danke für die Aufmerksamkeit!</a:t>
            </a:r>
            <a:endParaRPr lang="en-US" sz="6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-1" y="3321201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Roboto Light" pitchFamily="2" charset="0"/>
                <a:ea typeface="Roboto Light" pitchFamily="2" charset="0"/>
                <a:cs typeface="Consolas" panose="020B0609020204030204" pitchFamily="49" charset="0"/>
              </a:rPr>
              <a:t>www.fannon.de/url/swp-ppt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oboto Light" pitchFamily="2" charset="0"/>
              <a:ea typeface="Roboto Light" pitchFamily="2" charset="0"/>
              <a:cs typeface="Consolas" panose="020B0609020204030204" pitchFamily="49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2789737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1" y="735013"/>
            <a:ext cx="9144000" cy="14135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5286" y="877888"/>
            <a:ext cx="8353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„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Wer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als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Werkzeug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nur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einen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Hammer hat,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sieht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in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jedem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Problem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einen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Nagel.“ </a:t>
            </a:r>
            <a:endParaRPr lang="en-US" sz="2400" dirty="0" smtClean="0">
              <a:solidFill>
                <a:schemeClr val="bg1"/>
              </a:solidFill>
              <a:latin typeface="Roboto Slab Light" pitchFamily="2" charset="0"/>
              <a:ea typeface="Roboto Slab Light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Unbekannter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Autor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8313" y="2367129"/>
            <a:ext cx="8207375" cy="2284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Semantic Web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bietet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einige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interessante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bisher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eher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unbekannte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Konzepte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und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Ideen</a:t>
            </a: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Erweiterung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des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Werkzeug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-Arsenals!</a:t>
            </a: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0" y="123825"/>
            <a:ext cx="2466975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720011" cy="41417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Begriffsklärung: </a:t>
            </a:r>
            <a:endParaRPr lang="de-DE" sz="22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 err="1" smtClean="0">
                <a:latin typeface="Roboto Regular" pitchFamily="2" charset="0"/>
                <a:ea typeface="Roboto Regular" pitchFamily="2" charset="0"/>
              </a:rPr>
              <a:t>Semantic</a:t>
            </a:r>
            <a:r>
              <a:rPr lang="de-DE" sz="2200" dirty="0" smtClean="0">
                <a:latin typeface="Roboto Regular" pitchFamily="2" charset="0"/>
                <a:ea typeface="Roboto Regular" pitchFamily="2" charset="0"/>
              </a:rPr>
              <a:t> Web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: Eher akademischer Begriff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 err="1" smtClean="0">
                <a:latin typeface="Roboto Regular" pitchFamily="2" charset="0"/>
                <a:ea typeface="Roboto Regular" pitchFamily="2" charset="0"/>
              </a:rPr>
              <a:t>Linked</a:t>
            </a:r>
            <a:r>
              <a:rPr lang="de-DE" sz="2200" dirty="0" smtClean="0">
                <a:latin typeface="Roboto Regular" pitchFamily="2" charset="0"/>
                <a:ea typeface="Roboto Regular" pitchFamily="2" charset="0"/>
              </a:rPr>
              <a:t> Data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: Bezieht sich auf die selben Technologien, eher pragmatischer und vereinfachend.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Üblicherweise wird das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Semantic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Web anhand der verwendeten Technologien erklärt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Hier</a:t>
            </a:r>
            <a:r>
              <a:rPr lang="de-DE" sz="2200" dirty="0">
                <a:latin typeface="Roboto Light" pitchFamily="2" charset="0"/>
                <a:ea typeface="Roboto Light" pitchFamily="2" charset="0"/>
              </a:rPr>
              <a:t>: Erklärung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einiger Konzepte </a:t>
            </a:r>
            <a:r>
              <a:rPr lang="de-DE" sz="2200" dirty="0">
                <a:latin typeface="Roboto Light" pitchFamily="2" charset="0"/>
                <a:ea typeface="Roboto Light" pitchFamily="2" charset="0"/>
              </a:rPr>
              <a:t>/ Paradigmen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dahinter.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Die Auswahl ist subjektiv und bei weitem nicht komplett!</a:t>
            </a:r>
            <a:endParaRPr lang="de-DE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2466975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50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5 Semantic Web </a:t>
            </a:r>
            <a:r>
              <a:rPr lang="en-US" sz="6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Paradigmen</a:t>
            </a:r>
            <a:endParaRPr lang="en-US" sz="6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Mensch-</a:t>
            </a:r>
            <a:r>
              <a:rPr lang="en-US" sz="5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Maschine</a:t>
            </a: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</a:br>
            <a:r>
              <a:rPr lang="en-US" sz="5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Kooperation</a:t>
            </a:r>
            <a:endParaRPr lang="en-US" sz="5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211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Es gibt viele Gebiete in denen Maschinen bessere Leistungen bringen als Menschen.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Dasselbe gilt auch umgekehrt: Trotz KI Forschung gibt es viele Bereiche in denen Menschen nicht ersetzt werden können – oder sollten.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Wenn Mensch und Computer produktiv zusammenarbeiten, entstehen oft die besten Ergebnisse.</a:t>
            </a:r>
            <a:endParaRPr lang="de-DE" sz="22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211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Das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Semantic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Web kann als „Mensch-Maschine Kooperation“ Initiative für das Web verstanden werden.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Das aktuelle Web ist fast ausschließlich für Menschen optimiert.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Maschinen können die Inhalte und deren Bedeutung oft nur erraten, dabei kommt es zu Fehlern und Ungenauigkeiten.</a:t>
            </a:r>
            <a:endParaRPr lang="de-DE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22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on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D9596"/>
      </a:accent5>
      <a:accent6>
        <a:srgbClr val="A0D349"/>
      </a:accent6>
      <a:hlink>
        <a:srgbClr val="2758B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722</Words>
  <Application>Microsoft Office PowerPoint</Application>
  <PresentationFormat>Bildschirmpräsentation (16:9)</PresentationFormat>
  <Paragraphs>100</Paragraphs>
  <Slides>30</Slides>
  <Notes>9</Notes>
  <HiddenSlides>0</HiddenSlides>
  <MMClips>1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Roboto Bold</vt:lpstr>
      <vt:lpstr>Roboto Light</vt:lpstr>
      <vt:lpstr>Roboto Regular</vt:lpstr>
      <vt:lpstr>Roboto Slab Light</vt:lpstr>
      <vt:lpstr>Roboto Thin</vt:lpstr>
      <vt:lpstr>Times New Roman</vt:lpstr>
      <vt:lpstr>Wingdings</vt:lpstr>
      <vt:lpstr>Office Theme</vt:lpstr>
      <vt:lpstr>Document</vt:lpstr>
      <vt:lpstr>Fünf Semantic Web Paradigmen</vt:lpstr>
      <vt:lpstr>PowerPoint-Präsentation</vt:lpstr>
      <vt:lpstr>Einleitung</vt:lpstr>
      <vt:lpstr>PowerPoint-Präsentation</vt:lpstr>
      <vt:lpstr>PowerPoint-Präsentation</vt:lpstr>
      <vt:lpstr>5 Semantic Web Paradigmen</vt:lpstr>
      <vt:lpstr>Mensch-Maschine Kooperation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Hyperlinks</vt:lpstr>
      <vt:lpstr>PowerPoint-Präsentation</vt:lpstr>
      <vt:lpstr>PowerPoint-Präsentation</vt:lpstr>
      <vt:lpstr>PowerPoint-Präsentation</vt:lpstr>
      <vt:lpstr>Graphenstruktur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Trennung von  Fakt und Interpretation</vt:lpstr>
      <vt:lpstr>PowerPoint-Präsentation</vt:lpstr>
      <vt:lpstr>Open World Assumption</vt:lpstr>
      <vt:lpstr>PowerPoint-Präsentation</vt:lpstr>
      <vt:lpstr>Fazit</vt:lpstr>
      <vt:lpstr>PowerPoint-Präsentation</vt:lpstr>
      <vt:lpstr>Fragen?</vt:lpstr>
      <vt:lpstr>Danke für die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heimlersimon@googlemail.com</dc:creator>
  <cp:lastModifiedBy>Fannon</cp:lastModifiedBy>
  <cp:revision>556</cp:revision>
  <dcterms:created xsi:type="dcterms:W3CDTF">2014-10-29T11:44:35Z</dcterms:created>
  <dcterms:modified xsi:type="dcterms:W3CDTF">2014-11-28T10:37:58Z</dcterms:modified>
</cp:coreProperties>
</file>