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03" r:id="rId4"/>
    <p:sldId id="304" r:id="rId5"/>
    <p:sldId id="305" r:id="rId6"/>
    <p:sldId id="306" r:id="rId7"/>
    <p:sldId id="307" r:id="rId8"/>
    <p:sldId id="313" r:id="rId9"/>
    <p:sldId id="308" r:id="rId10"/>
    <p:sldId id="309" r:id="rId11"/>
    <p:sldId id="310" r:id="rId12"/>
    <p:sldId id="311" r:id="rId13"/>
    <p:sldId id="312" r:id="rId14"/>
  </p:sldIdLst>
  <p:sldSz cx="9144000" cy="6858000" type="screen4x3"/>
  <p:notesSz cx="7099300" cy="10234613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3" autoAdjust="0"/>
    <p:restoredTop sz="95107" autoAdjust="0"/>
  </p:normalViewPr>
  <p:slideViewPr>
    <p:cSldViewPr snapToGrid="0">
      <p:cViewPr varScale="1">
        <p:scale>
          <a:sx n="107" d="100"/>
          <a:sy n="107" d="100"/>
        </p:scale>
        <p:origin x="19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Pulse para editar el formato de las notas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 sz="1400"/>
              <a:t>&lt;encabezado&gt;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 sz="1400"/>
              <a:t>&lt;fecha/hora&gt;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 sz="1400"/>
              <a:t>&lt;pie de página&gt;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1171F1D1-0111-41B1-A141-01E10101D1D1}" type="slidenum">
              <a:rPr lang="es-ES" sz="140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70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977760" y="5045760"/>
            <a:ext cx="5143320" cy="44287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4049640" y="9721080"/>
            <a:ext cx="2147400" cy="511200"/>
          </a:xfrm>
          <a:prstGeom prst="rect">
            <a:avLst/>
          </a:prstGeom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211161A1-41A1-41E1-B181-41217181E121}" type="slidenum">
              <a:rPr lang="es-ES" sz="110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95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Gerentes de primera línea</a:t>
            </a:r>
          </a:p>
          <a:p>
            <a:r>
              <a:rPr lang="es-EC" dirty="0"/>
              <a:t>Son los encargados directos de la producción de bienes y servicios</a:t>
            </a:r>
          </a:p>
          <a:p>
            <a:r>
              <a:rPr lang="es-EC" dirty="0"/>
              <a:t>(gerente de ventas, supervisor de producción, o </a:t>
            </a:r>
            <a:r>
              <a:rPr lang="es-EC" dirty="0" err="1"/>
              <a:t>lider</a:t>
            </a:r>
            <a:r>
              <a:rPr lang="es-EC" dirty="0"/>
              <a:t> de equipo)</a:t>
            </a:r>
          </a:p>
          <a:p>
            <a:endParaRPr lang="es-EC" dirty="0"/>
          </a:p>
          <a:p>
            <a:r>
              <a:rPr lang="es-EC" dirty="0"/>
              <a:t>Gran experiencia técnica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Gerentes de nivel medio:</a:t>
            </a:r>
          </a:p>
          <a:p>
            <a:r>
              <a:rPr lang="es-EC" dirty="0"/>
              <a:t>Son los encargados de establecer objetivos congruentes con las metas de la alta dirección y traducirlos a las metas y planes </a:t>
            </a:r>
            <a:r>
              <a:rPr lang="es-EC" dirty="0" err="1"/>
              <a:t>especificos</a:t>
            </a:r>
            <a:r>
              <a:rPr lang="es-EC" dirty="0"/>
              <a:t> que implementarán los de primera línea.</a:t>
            </a:r>
          </a:p>
          <a:p>
            <a:r>
              <a:rPr lang="es-EC" dirty="0"/>
              <a:t>(jefe de departamento, jefe de planta) </a:t>
            </a:r>
          </a:p>
          <a:p>
            <a:r>
              <a:rPr lang="es-EC" dirty="0" err="1"/>
              <a:t>Intemediarios</a:t>
            </a:r>
            <a:r>
              <a:rPr lang="es-EC" dirty="0"/>
              <a:t> entre la alta gerencia (espera lograr) y los de primera </a:t>
            </a:r>
            <a:r>
              <a:rPr lang="es-EC" dirty="0" err="1"/>
              <a:t>linea</a:t>
            </a:r>
            <a:r>
              <a:rPr lang="es-EC" dirty="0"/>
              <a:t> (pueden hacer realidad)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altos directivos</a:t>
            </a:r>
          </a:p>
          <a:p>
            <a:r>
              <a:rPr lang="es-EC" dirty="0"/>
              <a:t>Responsables del curso general que </a:t>
            </a:r>
            <a:r>
              <a:rPr lang="es-EC" dirty="0" err="1"/>
              <a:t>seguira</a:t>
            </a:r>
            <a:r>
              <a:rPr lang="es-EC" dirty="0"/>
              <a:t> la organización</a:t>
            </a:r>
          </a:p>
          <a:p>
            <a:endParaRPr lang="es-EC" dirty="0"/>
          </a:p>
          <a:p>
            <a:r>
              <a:rPr lang="es-EC" dirty="0"/>
              <a:t>Pasan más del 70% planeando y dirigiendo</a:t>
            </a:r>
          </a:p>
          <a:p>
            <a:r>
              <a:rPr lang="es-EC"/>
              <a:t>Trabajan mas de 60 horas 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Gerentes de primera línea</a:t>
            </a:r>
          </a:p>
          <a:p>
            <a:r>
              <a:rPr lang="es-EC" dirty="0"/>
              <a:t>Son los encargados directos de la producción de bienes y servicios</a:t>
            </a:r>
          </a:p>
          <a:p>
            <a:r>
              <a:rPr lang="es-EC" dirty="0"/>
              <a:t>(gerente de ventas, supervisor de producción, o </a:t>
            </a:r>
            <a:r>
              <a:rPr lang="es-EC" dirty="0" err="1"/>
              <a:t>lider</a:t>
            </a:r>
            <a:r>
              <a:rPr lang="es-EC" dirty="0"/>
              <a:t> de equipo)</a:t>
            </a:r>
          </a:p>
          <a:p>
            <a:endParaRPr lang="es-EC" dirty="0"/>
          </a:p>
          <a:p>
            <a:r>
              <a:rPr lang="es-EC" dirty="0"/>
              <a:t>Gran experiencia técnica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Gerentes de nivel medio:</a:t>
            </a:r>
          </a:p>
          <a:p>
            <a:r>
              <a:rPr lang="es-EC" dirty="0"/>
              <a:t>Son los encargados de establecer objetivos congruentes con las metas de la alta dirección y traducirlos a las metas y planes </a:t>
            </a:r>
            <a:r>
              <a:rPr lang="es-EC" dirty="0" err="1"/>
              <a:t>especificos</a:t>
            </a:r>
            <a:r>
              <a:rPr lang="es-EC" dirty="0"/>
              <a:t> que implementarán los de primera línea.</a:t>
            </a:r>
          </a:p>
          <a:p>
            <a:r>
              <a:rPr lang="es-EC" dirty="0"/>
              <a:t>(jefe de departamento, jefe de planta) </a:t>
            </a:r>
          </a:p>
          <a:p>
            <a:r>
              <a:rPr lang="es-EC" dirty="0" err="1"/>
              <a:t>Intemediarios</a:t>
            </a:r>
            <a:r>
              <a:rPr lang="es-EC" dirty="0"/>
              <a:t> entre la alta gerencia (espera lograr) y los de primera </a:t>
            </a:r>
            <a:r>
              <a:rPr lang="es-EC" dirty="0" err="1"/>
              <a:t>linea</a:t>
            </a:r>
            <a:r>
              <a:rPr lang="es-EC" dirty="0"/>
              <a:t> (pueden hacer realidad)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altos directivos</a:t>
            </a:r>
          </a:p>
          <a:p>
            <a:r>
              <a:rPr lang="es-EC" dirty="0"/>
              <a:t>Responsables del curso general que </a:t>
            </a:r>
            <a:r>
              <a:rPr lang="es-EC" dirty="0" err="1"/>
              <a:t>seguira</a:t>
            </a:r>
            <a:r>
              <a:rPr lang="es-EC" dirty="0"/>
              <a:t> la organización</a:t>
            </a:r>
          </a:p>
          <a:p>
            <a:endParaRPr lang="es-EC" dirty="0"/>
          </a:p>
          <a:p>
            <a:r>
              <a:rPr lang="es-EC" dirty="0"/>
              <a:t>Pasan más del 70% planeando y dirigiendo</a:t>
            </a:r>
          </a:p>
          <a:p>
            <a:r>
              <a:rPr lang="es-EC"/>
              <a:t>Trabajan mas de 60 horas 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66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Gerentes de primera línea</a:t>
            </a:r>
          </a:p>
          <a:p>
            <a:r>
              <a:rPr lang="es-EC" dirty="0"/>
              <a:t>Son los encargados directos de la producción de bienes y servicios</a:t>
            </a:r>
          </a:p>
          <a:p>
            <a:r>
              <a:rPr lang="es-EC" dirty="0"/>
              <a:t>(gerente de ventas, supervisor de producción, o </a:t>
            </a:r>
            <a:r>
              <a:rPr lang="es-EC" dirty="0" err="1"/>
              <a:t>lider</a:t>
            </a:r>
            <a:r>
              <a:rPr lang="es-EC" dirty="0"/>
              <a:t> de equipo)</a:t>
            </a:r>
          </a:p>
          <a:p>
            <a:endParaRPr lang="es-EC" dirty="0"/>
          </a:p>
          <a:p>
            <a:r>
              <a:rPr lang="es-EC" dirty="0"/>
              <a:t>Gran experiencia técnica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Gerentes de nivel medio:</a:t>
            </a:r>
          </a:p>
          <a:p>
            <a:r>
              <a:rPr lang="es-EC" dirty="0"/>
              <a:t>Son los encargados de establecer objetivos congruentes con las metas de la alta dirección y traducirlos a las metas y planes </a:t>
            </a:r>
            <a:r>
              <a:rPr lang="es-EC" dirty="0" err="1"/>
              <a:t>especificos</a:t>
            </a:r>
            <a:r>
              <a:rPr lang="es-EC" dirty="0"/>
              <a:t> que implementarán los de primera línea.</a:t>
            </a:r>
          </a:p>
          <a:p>
            <a:r>
              <a:rPr lang="es-EC" dirty="0"/>
              <a:t>(jefe de departamento, jefe de planta) </a:t>
            </a:r>
          </a:p>
          <a:p>
            <a:r>
              <a:rPr lang="es-EC" dirty="0" err="1"/>
              <a:t>Intemediarios</a:t>
            </a:r>
            <a:r>
              <a:rPr lang="es-EC" dirty="0"/>
              <a:t> entre la alta gerencia (espera lograr) y los de primera </a:t>
            </a:r>
            <a:r>
              <a:rPr lang="es-EC" dirty="0" err="1"/>
              <a:t>linea</a:t>
            </a:r>
            <a:r>
              <a:rPr lang="es-EC" dirty="0"/>
              <a:t> (pueden hacer realidad)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altos directivos</a:t>
            </a:r>
          </a:p>
          <a:p>
            <a:r>
              <a:rPr lang="es-EC" dirty="0"/>
              <a:t>Responsables del curso general que </a:t>
            </a:r>
            <a:r>
              <a:rPr lang="es-EC" dirty="0" err="1"/>
              <a:t>seguira</a:t>
            </a:r>
            <a:r>
              <a:rPr lang="es-EC" dirty="0"/>
              <a:t> la organización</a:t>
            </a:r>
          </a:p>
          <a:p>
            <a:endParaRPr lang="es-EC" dirty="0"/>
          </a:p>
          <a:p>
            <a:r>
              <a:rPr lang="es-EC" dirty="0"/>
              <a:t>Pasan más del 70% planeando y dirigiendo</a:t>
            </a:r>
          </a:p>
          <a:p>
            <a:r>
              <a:rPr lang="es-EC" dirty="0"/>
              <a:t>Trabajan mas de 60 horas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02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3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79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Tenemos gerentes de departamentos, gerentes de producto, gerentes de cuenta, gerentes de distrito y los gerentes de fuerza de tarea</a:t>
            </a:r>
          </a:p>
          <a:p>
            <a:endParaRPr lang="es-EC" dirty="0"/>
          </a:p>
          <a:p>
            <a:r>
              <a:rPr lang="es-EC" dirty="0"/>
              <a:t>que tienen en </a:t>
            </a:r>
            <a:r>
              <a:rPr lang="es-EC" dirty="0" err="1"/>
              <a:t>comun</a:t>
            </a:r>
            <a:r>
              <a:rPr lang="es-EC" dirty="0"/>
              <a:t> : que son los encargados de las actividades de un grupo de personas que comparte una meta y también de dar los recursos que ellos necesitan para alcanzarla</a:t>
            </a:r>
          </a:p>
          <a:p>
            <a:endParaRPr lang="es-EC" dirty="0"/>
          </a:p>
          <a:p>
            <a:r>
              <a:rPr lang="es-EC" dirty="0"/>
              <a:t>no hay q ser llamado gerente para serlo, existen muchos otros títulos (jefe, director, administrador, </a:t>
            </a:r>
            <a:r>
              <a:rPr lang="es-EC" dirty="0" err="1"/>
              <a:t>etc</a:t>
            </a:r>
            <a:r>
              <a:rPr lang="es-EC" dirty="0"/>
              <a:t>)</a:t>
            </a:r>
          </a:p>
          <a:p>
            <a:endParaRPr lang="es-EC" dirty="0"/>
          </a:p>
          <a:p>
            <a:r>
              <a:rPr lang="es-EC" dirty="0"/>
              <a:t>Casi todos los empleados aportan su trabajo para contribuir con las organizaciones, pero muchos de ellos no dirigen a otro empleados.</a:t>
            </a:r>
          </a:p>
          <a:p>
            <a:endParaRPr lang="es-EC" dirty="0"/>
          </a:p>
          <a:p>
            <a:r>
              <a:rPr lang="es-EC" dirty="0"/>
              <a:t>Entonces que hace que los gerentes merezcan esa clasificación si no es su titulo.</a:t>
            </a:r>
          </a:p>
          <a:p>
            <a:r>
              <a:rPr lang="es-EC" dirty="0"/>
              <a:t>Los gerentes son calificados en la medida de lo bien que desempeñan su trabajo las personas que dirigen.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30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Tenemos gerentes de departamentos, gerentes de producto, gerentes de cuenta, gerentes de distrito y los gerentes de fuerza de tarea</a:t>
            </a:r>
          </a:p>
          <a:p>
            <a:endParaRPr lang="es-EC" dirty="0"/>
          </a:p>
          <a:p>
            <a:r>
              <a:rPr lang="es-EC" dirty="0"/>
              <a:t>que tienen en </a:t>
            </a:r>
            <a:r>
              <a:rPr lang="es-EC" dirty="0" err="1"/>
              <a:t>comun</a:t>
            </a:r>
            <a:r>
              <a:rPr lang="es-EC" dirty="0"/>
              <a:t> : que son los encargados de las actividades de un grupo de personas que comparte una meta y también de dar los recursos que ellos necesitan para alcanzarla</a:t>
            </a:r>
          </a:p>
          <a:p>
            <a:endParaRPr lang="es-EC" dirty="0"/>
          </a:p>
          <a:p>
            <a:r>
              <a:rPr lang="es-EC" dirty="0"/>
              <a:t>no hay q ser llamado gerente para serlo, existen muchos otros títulos (jefe, director, administrador, </a:t>
            </a:r>
            <a:r>
              <a:rPr lang="es-EC" dirty="0" err="1"/>
              <a:t>etc</a:t>
            </a:r>
            <a:r>
              <a:rPr lang="es-EC" dirty="0"/>
              <a:t>)</a:t>
            </a:r>
          </a:p>
          <a:p>
            <a:endParaRPr lang="es-EC" dirty="0"/>
          </a:p>
          <a:p>
            <a:r>
              <a:rPr lang="es-EC" dirty="0"/>
              <a:t>Casi todos los empleados aportan su trabajo para contribuir con las organizaciones, pero muchos de ellos no dirigen a otro empleados.</a:t>
            </a:r>
          </a:p>
          <a:p>
            <a:endParaRPr lang="es-EC" dirty="0"/>
          </a:p>
          <a:p>
            <a:r>
              <a:rPr lang="es-EC" dirty="0"/>
              <a:t>Entonces que hace que los gerentes merezcan esa clasificación si no es su titulo.</a:t>
            </a:r>
          </a:p>
          <a:p>
            <a:r>
              <a:rPr lang="es-EC" dirty="0"/>
              <a:t>Los gerentes son calificados en la medida de lo bien que desempeñan su trabajo las personas que dirigen.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88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6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41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13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Gerentes de primera línea</a:t>
            </a:r>
          </a:p>
          <a:p>
            <a:r>
              <a:rPr lang="es-EC" dirty="0"/>
              <a:t>Son los encargados directos de la producción de bienes y servicios</a:t>
            </a:r>
          </a:p>
          <a:p>
            <a:r>
              <a:rPr lang="es-EC" dirty="0"/>
              <a:t>(gerente de ventas, supervisor de producción, o </a:t>
            </a:r>
            <a:r>
              <a:rPr lang="es-EC" dirty="0" err="1"/>
              <a:t>lider</a:t>
            </a:r>
            <a:r>
              <a:rPr lang="es-EC" dirty="0"/>
              <a:t> de equipo)</a:t>
            </a:r>
          </a:p>
          <a:p>
            <a:endParaRPr lang="es-EC" dirty="0"/>
          </a:p>
          <a:p>
            <a:r>
              <a:rPr lang="es-EC" dirty="0"/>
              <a:t>Gran experiencia técnica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Gerentes de nivel medio:</a:t>
            </a:r>
          </a:p>
          <a:p>
            <a:r>
              <a:rPr lang="es-EC" dirty="0"/>
              <a:t>Son los encargados de establecer objetivos congruentes con las metas de la alta dirección y traducirlos a las metas y planes </a:t>
            </a:r>
            <a:r>
              <a:rPr lang="es-EC" dirty="0" err="1"/>
              <a:t>especificos</a:t>
            </a:r>
            <a:r>
              <a:rPr lang="es-EC" dirty="0"/>
              <a:t> que implementarán los de primera línea.</a:t>
            </a:r>
          </a:p>
          <a:p>
            <a:r>
              <a:rPr lang="es-EC" dirty="0"/>
              <a:t>(jefe de departamento, jefe de planta) </a:t>
            </a:r>
          </a:p>
          <a:p>
            <a:r>
              <a:rPr lang="es-EC" dirty="0" err="1"/>
              <a:t>Intemediarios</a:t>
            </a:r>
            <a:r>
              <a:rPr lang="es-EC" dirty="0"/>
              <a:t> entre la alta gerencia (espera lograr) y los de primera </a:t>
            </a:r>
            <a:r>
              <a:rPr lang="es-EC" dirty="0" err="1"/>
              <a:t>linea</a:t>
            </a:r>
            <a:r>
              <a:rPr lang="es-EC" dirty="0"/>
              <a:t> (pueden hacer realidad)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altos directivos</a:t>
            </a:r>
          </a:p>
          <a:p>
            <a:r>
              <a:rPr lang="es-EC" dirty="0"/>
              <a:t>Responsables del curso general que </a:t>
            </a:r>
            <a:r>
              <a:rPr lang="es-EC" dirty="0" err="1"/>
              <a:t>seguira</a:t>
            </a:r>
            <a:r>
              <a:rPr lang="es-EC" dirty="0"/>
              <a:t> la organización</a:t>
            </a:r>
          </a:p>
          <a:p>
            <a:endParaRPr lang="es-EC" dirty="0"/>
          </a:p>
          <a:p>
            <a:r>
              <a:rPr lang="es-EC" dirty="0"/>
              <a:t>Pasan más del 70% planeando y dirigiendo</a:t>
            </a:r>
          </a:p>
          <a:p>
            <a:r>
              <a:rPr lang="es-EC" dirty="0"/>
              <a:t>Trabajan mas de 60 horas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84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BA0BC-AC87-B747-86D2-4CA9232BB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D76D43-F314-DA4B-9EAF-B3D704D4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8BC57-1EA3-A547-9647-9E2CFC8A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3764F-31FC-2D45-992C-104764B7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ACFB9-8CA2-484A-BC4F-25B09981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3548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3EA06-ED3E-E34F-B8EA-98701D88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896A3-819C-6041-84DB-DCF5B078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7C462-FF7E-B344-BC81-7A08926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4C6B2-0CB0-B54E-95AF-E38B61AC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BEB81-A97C-FA47-A80B-90A0E2B7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431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A2127-0A9A-3244-9E3C-D6840A76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3A2B07-B6D1-9D46-869C-EB7AFA23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9B8CA-D0F4-5244-9AEF-C7A74D78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F1417-EACF-454E-83CA-7A5C0ED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6F34F-96AF-5C40-BE3D-432A0FA8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785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CB8B-1B03-B74F-B26E-E3986D1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625E4-278D-B548-B549-D49B0B3F4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8E19E-D221-DF4B-BB81-7083AB77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C33C26-672C-5848-817A-282B739B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8F2A29-4C4C-8547-8ADD-0C4091F6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30B75-1358-404B-B25A-816FB1B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836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AB2D1-58A1-D841-A195-FA9F531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460B78-6925-B84A-A2BB-23310403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03C162-0923-2D40-A8C0-1313F97D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849C4F-760A-444B-8744-224D03F7D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22EFE-8781-E543-BC33-D6E6E5122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72CF93-F96B-464B-97A9-700770AF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7EC8D3-C8AB-554B-92DE-80ABDB40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5B4E76-518D-7942-B973-8BD30CA5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117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43EED-024A-0145-8BB5-6C8778CC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ACFBBE-F842-274F-8E32-26ABF7F7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E8652F-374C-D242-B2E6-97895F42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758725-5DE6-FF43-BF04-F70CBE5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365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05FC05-3850-3F4A-9C8A-673E42F5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8D4D44-C54E-9349-941C-0147F38A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9D5ED5-3BA1-7C40-963A-48650B6B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040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89C09-9AA6-AD4D-9662-BC6D78C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60634-ACFF-874B-BAAA-CEE8CD6C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21E501-7B60-C04D-8FE5-7CFBDBB28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8DF2D-6FB5-3A4D-8FC1-36F06D0A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5FBD5-E862-7846-AB4A-4BCABA3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3A9E4-14A4-3249-8F57-2BA77693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876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F9C2F-0257-5A40-83BE-AFEFEFDD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9741F3-8D69-0D49-BD89-EA49F9CD7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F9173C-4209-9B47-9A2D-94704C5D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A9D47E-CD85-9548-9918-F9A71E0D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E3DC43-7ECE-D94D-8B01-6B2B8F44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4B7B01-A1BB-884F-A8C7-52E1DFB0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5602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18509-3763-AE49-B502-5B93DF5F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93C97A-6D83-9240-B0F1-C4AF79E78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42B2A-7572-E947-B0DC-C133E5BB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3B1D5-84E2-DE47-B30B-FDE740C9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7C8F8-3E1F-FE49-B9AB-64CDA503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5443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0ABE6F-DFB6-1D4D-BD32-543AC1FBE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044E21-0D88-974B-942A-8141DE3E9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D9D77-7171-A748-B6CD-DEDF0C11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74671-EB1C-AB47-B80F-47325DA6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AF5CB-A103-4941-AF0C-19639656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63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928800"/>
            <a:ext cx="7467120" cy="5544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4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-18720" y="0"/>
            <a:ext cx="9162720" cy="6872040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467640" y="228600"/>
            <a:ext cx="2160000" cy="287640"/>
          </a:xfrm>
          <a:prstGeom prst="wedgeRectCallout">
            <a:avLst>
              <a:gd name="adj1" fmla="val -21337"/>
              <a:gd name="adj2" fmla="val 96514"/>
            </a:avLst>
          </a:prstGeom>
          <a:solidFill>
            <a:srgbClr val="FFEE74"/>
          </a:solidFill>
          <a:ln w="3240">
            <a:solidFill>
              <a:srgbClr val="BFBFBF"/>
            </a:solidFill>
            <a:round/>
          </a:ln>
        </p:spPr>
      </p:sp>
      <p:sp>
        <p:nvSpPr>
          <p:cNvPr id="2" name="CustomShape 2"/>
          <p:cNvSpPr/>
          <p:nvPr/>
        </p:nvSpPr>
        <p:spPr>
          <a:xfrm>
            <a:off x="467640" y="183600"/>
            <a:ext cx="2160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 b="1" dirty="0">
                <a:solidFill>
                  <a:srgbClr val="575F6D"/>
                </a:solidFill>
                <a:latin typeface="Cambria"/>
              </a:rPr>
              <a:t>Fundamentos</a:t>
            </a:r>
            <a:r>
              <a:rPr lang="es-ES" sz="1200" b="1" baseline="0" dirty="0">
                <a:solidFill>
                  <a:srgbClr val="575F6D"/>
                </a:solidFill>
                <a:latin typeface="Cambria"/>
              </a:rPr>
              <a:t> de la G.I.</a:t>
            </a:r>
            <a:endParaRPr dirty="0"/>
          </a:p>
        </p:txBody>
      </p:sp>
      <p:sp>
        <p:nvSpPr>
          <p:cNvPr id="3" name="CustomShape 3"/>
          <p:cNvSpPr/>
          <p:nvPr/>
        </p:nvSpPr>
        <p:spPr>
          <a:xfrm>
            <a:off x="280800" y="6447960"/>
            <a:ext cx="2182320" cy="257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100" b="1" dirty="0">
                <a:solidFill>
                  <a:srgbClr val="824C04"/>
                </a:solidFill>
                <a:latin typeface="Cambria"/>
              </a:rPr>
              <a:t>Gerencia</a:t>
            </a:r>
            <a:r>
              <a:rPr lang="es-ES" sz="1100" b="1" baseline="0" dirty="0">
                <a:solidFill>
                  <a:srgbClr val="824C04"/>
                </a:solidFill>
                <a:latin typeface="Cambria"/>
              </a:rPr>
              <a:t> Informática</a:t>
            </a:r>
            <a:endParaRPr dirty="0"/>
          </a:p>
        </p:txBody>
      </p:sp>
      <p:sp>
        <p:nvSpPr>
          <p:cNvPr id="4" name="CustomShape 4"/>
          <p:cNvSpPr/>
          <p:nvPr/>
        </p:nvSpPr>
        <p:spPr>
          <a:xfrm>
            <a:off x="7044480" y="217196"/>
            <a:ext cx="1631880" cy="303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dirty="0">
                <a:solidFill>
                  <a:srgbClr val="808080"/>
                </a:solidFill>
                <a:latin typeface="Cambria"/>
              </a:rPr>
              <a:t>https://</a:t>
            </a:r>
            <a:r>
              <a:rPr lang="es-ES" sz="1400" dirty="0" err="1">
                <a:solidFill>
                  <a:srgbClr val="808080"/>
                </a:solidFill>
                <a:latin typeface="Cambria"/>
              </a:rPr>
              <a:t>www.ups.edu.ec</a:t>
            </a:r>
            <a:endParaRPr dirty="0"/>
          </a:p>
        </p:txBody>
      </p:sp>
      <p:sp>
        <p:nvSpPr>
          <p:cNvPr id="5" name="CustomShape 5"/>
          <p:cNvSpPr/>
          <p:nvPr/>
        </p:nvSpPr>
        <p:spPr>
          <a:xfrm>
            <a:off x="7932600" y="6088680"/>
            <a:ext cx="816840" cy="27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520200" y="7233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dirty="0"/>
              <a:t>Pulse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formato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 de </a:t>
            </a:r>
            <a:r>
              <a:rPr lang="en-US" dirty="0" err="1"/>
              <a:t>título</a:t>
            </a:r>
            <a:endParaRPr dirty="0"/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F56222-A078-0F4B-A9D3-CE6E8437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071642-D2DA-3247-A256-C9FDEEE8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E6F76-5243-8843-BFAA-B06926669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68CA3-BC57-AD4B-8350-27741143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B4BE0-4670-B340-ADD8-4C11146E4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260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98064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mbria"/>
              </a:rPr>
              <a:t>Fundamentos</a:t>
            </a:r>
            <a:r>
              <a:rPr lang="en-US" sz="2400" dirty="0">
                <a:solidFill>
                  <a:srgbClr val="000000"/>
                </a:solidFill>
                <a:latin typeface="Cambria"/>
              </a:rPr>
              <a:t> de la </a:t>
            </a:r>
            <a:r>
              <a:rPr lang="en-US" sz="2400" dirty="0" err="1">
                <a:solidFill>
                  <a:srgbClr val="000000"/>
                </a:solidFill>
                <a:latin typeface="Cambria"/>
              </a:rPr>
              <a:t>Gerencía</a:t>
            </a:r>
            <a:r>
              <a:rPr lang="en-US" sz="2400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mbria"/>
              </a:rPr>
              <a:t>Informática</a:t>
            </a:r>
            <a:endParaRPr lang="en-US" sz="2400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9907" y="2334295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C" dirty="0"/>
              <a:t>Propósitos de la gerencia de las </a:t>
            </a:r>
            <a:r>
              <a:rPr lang="es-EC" dirty="0" err="1"/>
              <a:t>TIC’s</a:t>
            </a:r>
            <a:r>
              <a:rPr lang="es-EC" dirty="0"/>
              <a:t>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C" dirty="0"/>
              <a:t>Alineación de las tecnologías al negocio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C" b="1" dirty="0"/>
              <a:t>Gerentes y la administración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b="1" dirty="0"/>
              <a:t>Lo que hacen los gerentes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b="1" dirty="0"/>
              <a:t>Competencias gerenciales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dirty="0"/>
              <a:t>Competencias del gerente de </a:t>
            </a:r>
            <a:r>
              <a:rPr lang="es-EC" dirty="0" err="1"/>
              <a:t>TIC’s</a:t>
            </a:r>
            <a:r>
              <a:rPr lang="es-EC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dirty="0"/>
              <a:t>Áreas de un departamento de </a:t>
            </a:r>
            <a:r>
              <a:rPr lang="es-EC" dirty="0" err="1"/>
              <a:t>TIC’s</a:t>
            </a:r>
            <a:r>
              <a:rPr lang="es-EC" dirty="0"/>
              <a:t> </a:t>
            </a:r>
          </a:p>
          <a:p>
            <a:pPr>
              <a:lnSpc>
                <a:spcPct val="100000"/>
              </a:lnSpc>
            </a:pPr>
            <a:endParaRPr lang="es-EC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Competencias gerenciales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200" y="1905251"/>
            <a:ext cx="78563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Competencia:  </a:t>
            </a:r>
          </a:p>
          <a:p>
            <a:pPr lvl="1"/>
            <a:r>
              <a:rPr lang="es-EC" dirty="0"/>
              <a:t>Combinación de conocimientos, habilidades, comportamientos y actitudes que contribuyen con la efectividad personal</a:t>
            </a:r>
          </a:p>
          <a:p>
            <a:endParaRPr lang="es-EC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Competencias gerenciales:</a:t>
            </a:r>
          </a:p>
          <a:p>
            <a:pPr lvl="1"/>
            <a:r>
              <a:rPr lang="es-EC" dirty="0"/>
              <a:t>Son el conjunto de conocimientos, habilidades, comportamientos y actitudes que una persona debe poseer para ser efectiva en un amplio abanico de puestos de trabajo y en distintas organizaciones.</a:t>
            </a:r>
          </a:p>
          <a:p>
            <a:pPr lvl="1"/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41" y="4267297"/>
            <a:ext cx="3790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Competencias gerenciales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Competencias gerenciales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199" y="2297136"/>
            <a:ext cx="78563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para la comunicación:</a:t>
            </a:r>
          </a:p>
          <a:p>
            <a:pPr lvl="1"/>
            <a:r>
              <a:rPr lang="es-EC" dirty="0"/>
              <a:t>Se refiere a la capacidad para transferir e intercambiar información con efectividad, de modo que el gerente y los empleados se puedan entender</a:t>
            </a:r>
          </a:p>
          <a:p>
            <a:pPr lvl="1"/>
            <a:endParaRPr lang="es-EC" dirty="0"/>
          </a:p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Planeación y gestión:</a:t>
            </a:r>
          </a:p>
          <a:p>
            <a:pPr lvl="1"/>
            <a:r>
              <a:rPr lang="es-EC" dirty="0"/>
              <a:t>Implica decidir cuáles tareas se deben desempeñar, cómo se harán, asignar recursos que permitan su desempeño y después monitorear el avance para asegurarse de que han sido alcanzadas</a:t>
            </a:r>
          </a:p>
          <a:p>
            <a:pPr lvl="1"/>
            <a:endParaRPr lang="es-EC" dirty="0"/>
          </a:p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para el trabajo en equipo:</a:t>
            </a:r>
          </a:p>
          <a:p>
            <a:pPr lvl="1"/>
            <a:r>
              <a:rPr lang="es-EC" dirty="0"/>
              <a:t>Significa que grupos pequeños de personas desempeñan las tareas de un trabajo coordinado y en conjunto, son los responsables de los resultados.</a:t>
            </a:r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5055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Competencias gerenciales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Competencias gerenciales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199" y="2297136"/>
            <a:ext cx="78563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multicultural</a:t>
            </a:r>
          </a:p>
          <a:p>
            <a:pPr lvl="1"/>
            <a:r>
              <a:rPr lang="es-EC" dirty="0"/>
              <a:t>Es cuestión de conocer, comprender y responder a las diversas cuestiones políticas, culturales y económicas que se presentan en distintos países</a:t>
            </a:r>
          </a:p>
          <a:p>
            <a:endParaRPr lang="es-EC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para la autoadministración</a:t>
            </a:r>
          </a:p>
          <a:p>
            <a:pPr lvl="1"/>
            <a:r>
              <a:rPr lang="es-EC" dirty="0"/>
              <a:t>Se entiende como que usted se encarga de su propio desarrollo y asume la  responsabilidad de su vida en el trabajo y fuera de el.</a:t>
            </a:r>
          </a:p>
          <a:p>
            <a:pPr lvl="1"/>
            <a:endParaRPr lang="es-EC" dirty="0"/>
          </a:p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para la acción estratégica</a:t>
            </a:r>
          </a:p>
          <a:p>
            <a:pPr lvl="1"/>
            <a:r>
              <a:rPr lang="es-EC" dirty="0"/>
              <a:t>Consiste en emprender la misión general y los valores de la organización y en garantizar que las acciones de los empleados coincidan con ellos.</a:t>
            </a:r>
          </a:p>
        </p:txBody>
      </p:sp>
    </p:spTree>
    <p:extLst>
      <p:ext uri="{BB962C8B-B14F-4D97-AF65-F5344CB8AC3E}">
        <p14:creationId xmlns:p14="http://schemas.microsoft.com/office/powerpoint/2010/main" val="36852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Lo que hacen los gerentes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Conceptos preliminares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57199" y="2424320"/>
            <a:ext cx="80616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Qué es organización?</a:t>
            </a:r>
          </a:p>
          <a:p>
            <a:endParaRPr lang="es-EC" sz="2000" b="1" dirty="0"/>
          </a:p>
          <a:p>
            <a:r>
              <a:rPr lang="es-EC" sz="2000" dirty="0"/>
              <a:t>Es un grupo formal y coordinado de personas, el cual opera para alcanzar metas específicas </a:t>
            </a:r>
          </a:p>
          <a:p>
            <a:endParaRPr lang="es-EC" sz="2000" b="1" dirty="0"/>
          </a:p>
          <a:p>
            <a:r>
              <a:rPr lang="es-EC" sz="2000" b="1" dirty="0"/>
              <a:t>Que es gerente?</a:t>
            </a:r>
          </a:p>
          <a:p>
            <a:r>
              <a:rPr lang="es-EC" sz="2000" dirty="0"/>
              <a:t>Es una persona que se encarga e planear, organizar, dirigir y controlar la asignación de recursos humanos, materiales, financieros y de la información con el objetivo de poder alcanzar las metas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25777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Lo que hacen los gerentes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Conceptos preliminares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57199" y="2424320"/>
            <a:ext cx="80616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Que es administración?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A mas de usarse para referir al grupo de gerentes de una organización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Administración también se usa para referirse a las tareas que realizan los gerentes: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C" sz="2000" dirty="0"/>
              <a:t>Planeación, organización, dirección y control del trabajo que se desempeña en su organización</a:t>
            </a:r>
          </a:p>
          <a:p>
            <a:endParaRPr lang="es-EC" sz="2000" b="1" dirty="0"/>
          </a:p>
          <a:p>
            <a:r>
              <a:rPr lang="es-EC" sz="2000" b="1" dirty="0"/>
              <a:t>Que es administrar?</a:t>
            </a:r>
          </a:p>
          <a:p>
            <a:r>
              <a:rPr lang="es-EC" sz="2000" dirty="0"/>
              <a:t>Es tomar las decisiones que guiaran a la organización en las etapas de planeación, organización , dirección y control.</a:t>
            </a:r>
          </a:p>
        </p:txBody>
      </p:sp>
    </p:spTree>
    <p:extLst>
      <p:ext uri="{BB962C8B-B14F-4D97-AF65-F5344CB8AC3E}">
        <p14:creationId xmlns:p14="http://schemas.microsoft.com/office/powerpoint/2010/main" val="22693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Lo que hacen los gerentes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Gerentes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199" y="2297136"/>
            <a:ext cx="7856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Tenemos gerentes de departamentos, gerentes de producto, gerentes de cuenta, gerentes de distrito y los gerentes de fuerza de tarea.</a:t>
            </a:r>
          </a:p>
          <a:p>
            <a:endParaRPr lang="es-EC" dirty="0"/>
          </a:p>
          <a:p>
            <a:r>
              <a:rPr lang="es-EC" dirty="0"/>
              <a:t>¿Qué tiene en común? </a:t>
            </a:r>
          </a:p>
          <a:p>
            <a:endParaRPr lang="es-EC" dirty="0"/>
          </a:p>
          <a:p>
            <a:endParaRPr lang="es-EC" dirty="0"/>
          </a:p>
          <a:p>
            <a:r>
              <a:rPr lang="es-EC" b="1" dirty="0"/>
              <a:t>Empleados y gerentes</a:t>
            </a:r>
            <a:r>
              <a:rPr lang="es-EC" dirty="0"/>
              <a:t> </a:t>
            </a:r>
          </a:p>
          <a:p>
            <a:r>
              <a:rPr lang="es-EC" dirty="0"/>
              <a:t>¿Qué hace que los gerentes merezcan ese título?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26162" y="5113376"/>
            <a:ext cx="5850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Los gerentes son calificados en la medida de lo bien que desempeñan su trabajo las personas que dirigen.</a:t>
            </a:r>
          </a:p>
        </p:txBody>
      </p:sp>
    </p:spTree>
    <p:extLst>
      <p:ext uri="{BB962C8B-B14F-4D97-AF65-F5344CB8AC3E}">
        <p14:creationId xmlns:p14="http://schemas.microsoft.com/office/powerpoint/2010/main" val="13341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Lo que hacen los gerentes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Tipos de gerentes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199" y="2297136"/>
            <a:ext cx="78563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Gerentes funcionales:</a:t>
            </a:r>
          </a:p>
          <a:p>
            <a:r>
              <a:rPr lang="es-EC" dirty="0"/>
              <a:t>	Supervisan a los empleados que tienen experiencia en un 	campo, como contabilidad, recursos humanos, ventas, finanzas, 	marketing o producción.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Gerentes generales:</a:t>
            </a:r>
          </a:p>
          <a:p>
            <a:pPr lvl="1"/>
            <a:r>
              <a:rPr lang="es-EC" dirty="0"/>
              <a:t>	Son los encargados de las operaciones de las unidades más 	complejas; por ejemplo una empresa o una sucursal.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298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Lo que hacen los gerentes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Niveles de administración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199" y="2297136"/>
            <a:ext cx="7856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administrativas básicas: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62" y="2996532"/>
            <a:ext cx="5218465" cy="26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Lo que hacen los gerentes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Niveles de administración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199" y="2297136"/>
            <a:ext cx="78563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administrativas básicas: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Planeación:  Implica determinar las metas de la organización y los medios para alcanzarlas</a:t>
            </a:r>
          </a:p>
          <a:p>
            <a:r>
              <a:rPr lang="es-EC" dirty="0"/>
              <a:t>     Por que planean?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para </a:t>
            </a:r>
            <a:r>
              <a:rPr lang="es-EC" dirty="0" err="1"/>
              <a:t>estrablecer</a:t>
            </a:r>
            <a:r>
              <a:rPr lang="es-EC" dirty="0"/>
              <a:t> el curso general que seguirá la organización en un futuro (</a:t>
            </a:r>
            <a:r>
              <a:rPr lang="es-EC" dirty="0" err="1"/>
              <a:t>ej</a:t>
            </a:r>
            <a:r>
              <a:rPr lang="es-EC" dirty="0"/>
              <a:t>: incrementar utilidades, expandir el mercado,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para identificar y comprometer los recursos que necesitan la empresa para alcanzar sus metas.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para decidir que tareas se deben desempeñar para alcanzar las metas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Organización: </a:t>
            </a:r>
            <a:r>
              <a:rPr lang="es-EC" dirty="0"/>
              <a:t>Se refiere al proceso de decidir dónde se tomarán las decisiones, quién ocupará cuál puesto y desempeñará que tareas y quién dependerá de quien en la empresa.   </a:t>
            </a:r>
            <a:r>
              <a:rPr lang="es-EC" dirty="0">
                <a:sym typeface="Wingdings" panose="05000000000000000000" pitchFamily="2" charset="2"/>
              </a:rPr>
              <a:t> </a:t>
            </a:r>
            <a:r>
              <a:rPr lang="es-EC" dirty="0"/>
              <a:t>"Organigrama"</a:t>
            </a:r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0339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Lo que hacen los gerentes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Niveles de administración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199" y="2297136"/>
            <a:ext cx="78563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administrativas básicas: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Dirección y liderazgo</a:t>
            </a:r>
          </a:p>
          <a:p>
            <a:r>
              <a:rPr lang="es-EC" dirty="0"/>
              <a:t>	Implica motivar a terceros con la intención de que desempeñen 	las tareas necesarias para alcanzar las metas de la </a:t>
            </a:r>
            <a:r>
              <a:rPr lang="es-EC" dirty="0" err="1"/>
              <a:t>ogranización</a:t>
            </a:r>
            <a:r>
              <a:rPr lang="es-EC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r>
              <a:rPr lang="es-EC" dirty="0"/>
              <a:t>	Es el proceso que utiliza una persona, un grupo o una 	organización para monitorear el desempeño de forma permanente 	y aplicar acciones correctivas.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3805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Gerentes y administración</a:t>
            </a:r>
            <a:br>
              <a:rPr lang="es-EC" dirty="0"/>
            </a:br>
            <a:r>
              <a:rPr lang="es-EC" dirty="0"/>
              <a:t>Lo que hacen los gerentes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818936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Niveles de administración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199" y="2297136"/>
            <a:ext cx="56857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Niveles básicos de administración: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Gerentes de primera línea: Son los encargados directos de la producción de bienes y servicios (gerente de ventas, supervisor de producción, o líder de equipo)</a:t>
            </a:r>
          </a:p>
          <a:p>
            <a:pPr lvl="1"/>
            <a:r>
              <a:rPr lang="es-EC" dirty="0"/>
              <a:t>Gran experiencia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Gerentes de nivel medio: Son los encargados de establecer objetivos congruentes con las metas de la alta dirección y traducirlos a las metas y planes específicos que implementarán los de primera línea. (jefe de departamento, jefe de planta)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Altos directivos: Responsables del curso general que seguirá la organización</a:t>
            </a:r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44" y="2018991"/>
            <a:ext cx="2867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9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1649</Words>
  <Application>Microsoft Macintosh PowerPoint</Application>
  <PresentationFormat>Presentación en pantalla (4:3)</PresentationFormat>
  <Paragraphs>205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StarSymbol</vt:lpstr>
      <vt:lpstr>Wingdings</vt:lpstr>
      <vt:lpstr>Office Theme</vt:lpstr>
      <vt:lpstr>Diseño personalizado</vt:lpstr>
      <vt:lpstr>Presentación de PowerPoint</vt:lpstr>
      <vt:lpstr>Gerentes y administración Lo que hacen los gerentes</vt:lpstr>
      <vt:lpstr>Gerentes y administración Lo que hacen los gerentes</vt:lpstr>
      <vt:lpstr>Gerentes y administración Lo que hacen los gerentes</vt:lpstr>
      <vt:lpstr>Gerentes y administración Lo que hacen los gerentes</vt:lpstr>
      <vt:lpstr>Gerentes y administración Lo que hacen los gerentes</vt:lpstr>
      <vt:lpstr>Gerentes y administración Lo que hacen los gerentes</vt:lpstr>
      <vt:lpstr>Gerentes y administración Lo que hacen los gerentes</vt:lpstr>
      <vt:lpstr>Gerentes y administración Lo que hacen los gerentes</vt:lpstr>
      <vt:lpstr>Gerentes y administración Competencias gerenciales</vt:lpstr>
      <vt:lpstr>Gerentes y administración Competencias gerenciales</vt:lpstr>
      <vt:lpstr>Gerentes y administración Competencias gerenciales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Timbi</dc:creator>
  <cp:lastModifiedBy>Cristian Fernando Timbi Sisalima</cp:lastModifiedBy>
  <cp:revision>63</cp:revision>
  <dcterms:modified xsi:type="dcterms:W3CDTF">2020-10-22T21:32:30Z</dcterms:modified>
</cp:coreProperties>
</file>