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8" r:id="rId4"/>
    <p:sldId id="270" r:id="rId5"/>
    <p:sldId id="260" r:id="rId6"/>
    <p:sldId id="269" r:id="rId7"/>
    <p:sldId id="268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 autoAdjust="0"/>
    <p:restoredTop sz="77755" autoAdjust="0"/>
  </p:normalViewPr>
  <p:slideViewPr>
    <p:cSldViewPr snapToGrid="0">
      <p:cViewPr varScale="1">
        <p:scale>
          <a:sx n="98" d="100"/>
          <a:sy n="98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5E27-7A29-4BC1-958E-6727381AB36A}" type="datetimeFigureOut">
              <a:rPr lang="es-EC" smtClean="0"/>
              <a:t>2/6/20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1DC1-6764-49EC-9FA0-1458A3392A3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310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Un proceso es una secuencia de actividades que uno o varios sistemas desarrollan para hacer llegar una determinada salida (output) a un usuario, a partir de la utilización de determinados recursos (entradas/input)”.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51DC1-6764-49EC-9FA0-1458A3392A36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719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51DC1-6764-49EC-9FA0-1458A3392A36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747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51DC1-6764-49EC-9FA0-1458A3392A36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494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N1pG0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Gestión por Procesos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092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Flujogramas</a:t>
            </a:r>
            <a:r>
              <a:rPr lang="es-EC" dirty="0"/>
              <a:t> Matricial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09828"/>
            <a:ext cx="8596668" cy="3880773"/>
          </a:xfrm>
        </p:spPr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0790"/>
            <a:ext cx="10492726" cy="39856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28811" y="5695437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Muestra el flujo de las tareas entre los agentes</a:t>
            </a:r>
          </a:p>
        </p:txBody>
      </p:sp>
    </p:spTree>
    <p:extLst>
      <p:ext uri="{BB962C8B-B14F-4D97-AF65-F5344CB8AC3E}">
        <p14:creationId xmlns:p14="http://schemas.microsoft.com/office/powerpoint/2010/main" val="52504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Flujogramas</a:t>
            </a:r>
            <a:r>
              <a:rPr lang="es-EC" dirty="0"/>
              <a:t> de tipo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6" y="1330008"/>
            <a:ext cx="7333325" cy="47113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443990" y="1801611"/>
            <a:ext cx="2871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Las actividades del proceso aparecen secuenciadas.</a:t>
            </a:r>
          </a:p>
          <a:p>
            <a:endParaRPr lang="es-EC" dirty="0"/>
          </a:p>
          <a:p>
            <a:r>
              <a:rPr lang="es-EC" dirty="0"/>
              <a:t>Aporta menos información sobre el proceso.</a:t>
            </a:r>
          </a:p>
        </p:txBody>
      </p:sp>
    </p:spTree>
    <p:extLst>
      <p:ext uri="{BB962C8B-B14F-4D97-AF65-F5344CB8AC3E}">
        <p14:creationId xmlns:p14="http://schemas.microsoft.com/office/powerpoint/2010/main" val="14238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Simbología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76" y="0"/>
            <a:ext cx="6750608" cy="68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8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Pasos para graficar un proceso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3880773"/>
          </a:xfrm>
        </p:spPr>
        <p:txBody>
          <a:bodyPr/>
          <a:lstStyle/>
          <a:p>
            <a:r>
              <a:rPr lang="es-EC" dirty="0"/>
              <a:t>Listar las actividades que forman el proceso (junto con todos los agentes que intervienen)</a:t>
            </a:r>
          </a:p>
          <a:p>
            <a:pPr lvl="1"/>
            <a:r>
              <a:rPr lang="es-EC" dirty="0"/>
              <a:t>Luego de cada actividad nos preguntamos </a:t>
            </a:r>
            <a:r>
              <a:rPr lang="es-EC" dirty="0">
                <a:sym typeface="Wingdings" panose="05000000000000000000" pitchFamily="2" charset="2"/>
              </a:rPr>
              <a:t> </a:t>
            </a:r>
            <a:r>
              <a:rPr lang="es-EC" dirty="0"/>
              <a:t>qué se realizar luego de esta actividad?</a:t>
            </a:r>
          </a:p>
          <a:p>
            <a:r>
              <a:rPr lang="es-EC" dirty="0"/>
              <a:t>Nivel de descripción uniforme de las actividades</a:t>
            </a:r>
          </a:p>
          <a:p>
            <a:r>
              <a:rPr lang="es-EC" dirty="0"/>
              <a:t>Identificar los agentes que ejecutan cada actividad</a:t>
            </a:r>
          </a:p>
          <a:p>
            <a:r>
              <a:rPr lang="es-EC" dirty="0"/>
              <a:t>Dibujar la secuencia de actividades (</a:t>
            </a:r>
            <a:r>
              <a:rPr lang="es-EC" dirty="0" err="1"/>
              <a:t>flujograma</a:t>
            </a:r>
            <a:r>
              <a:rPr lang="es-EC" dirty="0"/>
              <a:t>)</a:t>
            </a:r>
          </a:p>
          <a:p>
            <a:r>
              <a:rPr lang="es-EC" dirty="0"/>
              <a:t>Añadir entradas y salidas</a:t>
            </a:r>
          </a:p>
          <a:p>
            <a:r>
              <a:rPr lang="es-EC" dirty="0"/>
              <a:t>Revisión final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240925" y="5196683"/>
            <a:ext cx="6838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u="sng" dirty="0"/>
              <a:t>Reflejar el procesos actualmente desarrollado, no el que nos gustaría.</a:t>
            </a:r>
          </a:p>
        </p:txBody>
      </p:sp>
    </p:spTree>
    <p:extLst>
      <p:ext uri="{BB962C8B-B14F-4D97-AF65-F5344CB8AC3E}">
        <p14:creationId xmlns:p14="http://schemas.microsoft.com/office/powerpoint/2010/main" val="136740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22479"/>
            <a:ext cx="9638643" cy="1244958"/>
          </a:xfrm>
        </p:spPr>
        <p:txBody>
          <a:bodyPr>
            <a:normAutofit/>
          </a:bodyPr>
          <a:lstStyle/>
          <a:p>
            <a:r>
              <a:rPr lang="es-EC" dirty="0"/>
              <a:t>BPMN (</a:t>
            </a:r>
            <a:r>
              <a:rPr lang="es-EC" dirty="0" err="1"/>
              <a:t>Bussines</a:t>
            </a:r>
            <a:r>
              <a:rPr lang="es-EC" dirty="0"/>
              <a:t> </a:t>
            </a:r>
            <a:r>
              <a:rPr lang="es-EC" dirty="0" err="1"/>
              <a:t>Process</a:t>
            </a:r>
            <a:r>
              <a:rPr lang="es-EC" dirty="0"/>
              <a:t> </a:t>
            </a:r>
            <a:r>
              <a:rPr lang="es-EC" dirty="0" err="1"/>
              <a:t>Modeling</a:t>
            </a:r>
            <a:r>
              <a:rPr lang="es-EC" dirty="0"/>
              <a:t> </a:t>
            </a:r>
            <a:r>
              <a:rPr lang="es-EC" dirty="0" err="1"/>
              <a:t>Notation</a:t>
            </a:r>
            <a:r>
              <a:rPr lang="es-EC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619676"/>
            <a:ext cx="8596668" cy="3880773"/>
          </a:xfrm>
        </p:spPr>
        <p:txBody>
          <a:bodyPr>
            <a:normAutofit fontScale="85000" lnSpcReduction="20000"/>
          </a:bodyPr>
          <a:lstStyle/>
          <a:p>
            <a:endParaRPr lang="es-EC" sz="2000" dirty="0"/>
          </a:p>
          <a:p>
            <a:r>
              <a:rPr lang="es-EC" sz="2000" dirty="0"/>
              <a:t>Estándar internacional de modelado de procesos de negocio cuyo propósito principal es permitir representar gráficamente el flujo de trabajo de un proceso de negocio.</a:t>
            </a:r>
          </a:p>
          <a:p>
            <a:endParaRPr lang="es-EC" sz="2000" dirty="0"/>
          </a:p>
          <a:p>
            <a:pPr marL="0" indent="0" algn="ctr">
              <a:buNone/>
            </a:pPr>
            <a:r>
              <a:rPr lang="es-EC" sz="2000" dirty="0">
                <a:hlinkClick r:id="rId2"/>
              </a:rPr>
              <a:t>http://bit.ly/2N1pG0Y</a:t>
            </a:r>
            <a:endParaRPr lang="es-EC" sz="2000" dirty="0"/>
          </a:p>
          <a:p>
            <a:pPr marL="0" indent="0">
              <a:buNone/>
            </a:pPr>
            <a:endParaRPr lang="es-EC" sz="2000" dirty="0"/>
          </a:p>
          <a:p>
            <a:pPr marL="0" indent="0">
              <a:buNone/>
            </a:pPr>
            <a:r>
              <a:rPr lang="es-EC" sz="2000" b="1" u="sng" dirty="0"/>
              <a:t>Practica en Clase</a:t>
            </a:r>
          </a:p>
          <a:p>
            <a:pPr marL="0" indent="0">
              <a:buNone/>
            </a:pPr>
            <a:r>
              <a:rPr lang="es-EC" sz="2000" dirty="0"/>
              <a:t>Realizar el diagrama del proceso de los siguientes servicios financieros:</a:t>
            </a:r>
          </a:p>
          <a:p>
            <a:r>
              <a:rPr lang="es-EC" sz="2000" dirty="0"/>
              <a:t>Realizar una transferencia interbancaria </a:t>
            </a:r>
          </a:p>
          <a:p>
            <a:r>
              <a:rPr lang="es-EC" sz="2000" dirty="0"/>
              <a:t>Realizar la solicitud de un crédito y su tramite hasta una aprobación y </a:t>
            </a:r>
            <a:r>
              <a:rPr lang="es-EC" sz="2000"/>
              <a:t>respectiva acreditación.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05636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478009"/>
            <a:ext cx="9754553" cy="4613698"/>
          </a:xfrm>
        </p:spPr>
        <p:txBody>
          <a:bodyPr>
            <a:normAutofit/>
          </a:bodyPr>
          <a:lstStyle/>
          <a:p>
            <a:r>
              <a:rPr lang="es-EC" dirty="0"/>
              <a:t>Proceso </a:t>
            </a:r>
            <a:r>
              <a:rPr lang="es-EC" dirty="0">
                <a:sym typeface="Wingdings" panose="05000000000000000000" pitchFamily="2" charset="2"/>
              </a:rPr>
              <a:t> </a:t>
            </a:r>
          </a:p>
          <a:p>
            <a:endParaRPr lang="es-EC" dirty="0">
              <a:sym typeface="Wingdings" panose="05000000000000000000" pitchFamily="2" charset="2"/>
            </a:endParaRPr>
          </a:p>
          <a:p>
            <a:endParaRPr lang="es-EC" dirty="0">
              <a:sym typeface="Wingdings" panose="05000000000000000000" pitchFamily="2" charset="2"/>
            </a:endParaRPr>
          </a:p>
          <a:p>
            <a:endParaRPr lang="es-EC" dirty="0">
              <a:sym typeface="Wingdings" panose="05000000000000000000" pitchFamily="2" charset="2"/>
            </a:endParaRPr>
          </a:p>
          <a:p>
            <a:r>
              <a:rPr lang="es-EC" dirty="0">
                <a:sym typeface="Wingdings" panose="05000000000000000000" pitchFamily="2" charset="2"/>
              </a:rPr>
              <a:t>Ejemplos:</a:t>
            </a:r>
          </a:p>
          <a:p>
            <a:pPr lvl="1"/>
            <a:r>
              <a:rPr lang="es-EC" dirty="0"/>
              <a:t>Procesos de producción de bienes o servicios</a:t>
            </a:r>
          </a:p>
          <a:p>
            <a:pPr lvl="1"/>
            <a:r>
              <a:rPr lang="es-EC" dirty="0"/>
              <a:t>Gestión comercial/marketing (ventas)</a:t>
            </a:r>
          </a:p>
          <a:p>
            <a:r>
              <a:rPr lang="es-EC" dirty="0"/>
              <a:t>Por qué de la gestión por procesos?</a:t>
            </a:r>
          </a:p>
          <a:p>
            <a:pPr lvl="1"/>
            <a:r>
              <a:rPr lang="es-EC" dirty="0"/>
              <a:t>Las empresas son tan eficientes como son sus procesos (objetivo el cliente)</a:t>
            </a:r>
          </a:p>
          <a:p>
            <a:pPr lvl="1"/>
            <a:r>
              <a:rPr lang="es-EC" dirty="0"/>
              <a:t>Gestión de conocimientos (aprende a aprender)</a:t>
            </a:r>
          </a:p>
          <a:p>
            <a:pPr lvl="1"/>
            <a:r>
              <a:rPr lang="es-EC" dirty="0"/>
              <a:t>Generar un valor añadido sobre una entrada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071915" y="1753672"/>
            <a:ext cx="2861041" cy="105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Actividades interrelacionadas</a:t>
            </a:r>
          </a:p>
          <a:p>
            <a:pPr marL="0" lvl="6" algn="ctr"/>
            <a:r>
              <a:rPr lang="es-EC" dirty="0"/>
              <a:t>(</a:t>
            </a:r>
            <a:r>
              <a:rPr lang="es-EC" sz="1100" dirty="0">
                <a:sym typeface="Wingdings" panose="05000000000000000000" pitchFamily="2" charset="2"/>
              </a:rPr>
              <a:t>Como se hacen las cosas en la empresa</a:t>
            </a:r>
            <a:r>
              <a:rPr lang="es-EC" dirty="0"/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8520" y="205962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Entradas </a:t>
            </a:r>
          </a:p>
          <a:p>
            <a:r>
              <a:rPr lang="es-EC" dirty="0"/>
              <a:t>materiales/información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066558" y="1958798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Salidas </a:t>
            </a:r>
          </a:p>
          <a:p>
            <a:r>
              <a:rPr lang="es-EC" dirty="0"/>
              <a:t>materiales/información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3536966" y="1930400"/>
            <a:ext cx="275180" cy="471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Flecha derecha 7"/>
          <p:cNvSpPr/>
          <p:nvPr/>
        </p:nvSpPr>
        <p:spPr>
          <a:xfrm>
            <a:off x="7396079" y="2023392"/>
            <a:ext cx="275180" cy="471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/>
          <p:cNvSpPr/>
          <p:nvPr/>
        </p:nvSpPr>
        <p:spPr>
          <a:xfrm>
            <a:off x="7863028" y="1695457"/>
            <a:ext cx="2821948" cy="1127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 9"/>
          <p:cNvSpPr/>
          <p:nvPr/>
        </p:nvSpPr>
        <p:spPr>
          <a:xfrm>
            <a:off x="1485600" y="5828404"/>
            <a:ext cx="9438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/>
              <a:t>Un proceso es una secuencia de actividades que uno o varios sistemas desarrollan para hacer llegar una determinada salida (output) a un usuario, a partir de la utilización de determinados recursos (entradas/input)”.</a:t>
            </a:r>
          </a:p>
        </p:txBody>
      </p:sp>
    </p:spTree>
    <p:extLst>
      <p:ext uri="{BB962C8B-B14F-4D97-AF65-F5344CB8AC3E}">
        <p14:creationId xmlns:p14="http://schemas.microsoft.com/office/powerpoint/2010/main" val="245655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Características de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379" y="1488613"/>
            <a:ext cx="8596668" cy="5238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dirty="0"/>
              <a:t>Un conjunto de actividades puede definirse como proceso si cumple con las siguientes características: </a:t>
            </a:r>
          </a:p>
          <a:p>
            <a:r>
              <a:rPr lang="es-EC" sz="2000" dirty="0"/>
              <a:t>Tiene un propósito claro. </a:t>
            </a:r>
          </a:p>
          <a:p>
            <a:r>
              <a:rPr lang="es-EC" sz="2000" dirty="0"/>
              <a:t>Puede descomponerse en tareas. </a:t>
            </a:r>
          </a:p>
          <a:p>
            <a:r>
              <a:rPr lang="es-EC" sz="2000" dirty="0"/>
              <a:t>Tiene entradas y salidas; se pueden identificar los clientes, los proveedores y el producto final. </a:t>
            </a:r>
          </a:p>
          <a:p>
            <a:r>
              <a:rPr lang="es-EC" sz="2000" dirty="0"/>
              <a:t>Se pueden identificar tiempos, recursos, responsables</a:t>
            </a:r>
          </a:p>
          <a:p>
            <a:r>
              <a:rPr lang="es-EC" dirty="0"/>
              <a:t>Condiciones</a:t>
            </a:r>
          </a:p>
          <a:p>
            <a:pPr lvl="1"/>
            <a:r>
              <a:rPr lang="es-EC" dirty="0"/>
              <a:t>Entradas y salidas descriptivas</a:t>
            </a:r>
          </a:p>
          <a:p>
            <a:pPr lvl="1"/>
            <a:r>
              <a:rPr lang="es-EC" dirty="0"/>
              <a:t>Metas y fines en vez de acciones o medios </a:t>
            </a:r>
            <a:r>
              <a:rPr lang="es-EC" dirty="0">
                <a:sym typeface="Wingdings" panose="05000000000000000000" pitchFamily="2" charset="2"/>
              </a:rPr>
              <a:t> </a:t>
            </a:r>
            <a:r>
              <a:rPr lang="es-EC" dirty="0"/>
              <a:t>QUE y no el COMO?</a:t>
            </a:r>
          </a:p>
          <a:p>
            <a:pPr lvl="1"/>
            <a:r>
              <a:rPr lang="es-EC" dirty="0"/>
              <a:t>Fácilmente comprendido </a:t>
            </a:r>
          </a:p>
          <a:p>
            <a:endParaRPr lang="es-EC" sz="2000" dirty="0"/>
          </a:p>
          <a:p>
            <a:endParaRPr lang="es-EC" sz="20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1228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379" y="1488613"/>
            <a:ext cx="8596668" cy="3099716"/>
          </a:xfrm>
        </p:spPr>
        <p:txBody>
          <a:bodyPr>
            <a:normAutofit fontScale="92500" lnSpcReduction="10000"/>
          </a:bodyPr>
          <a:lstStyle/>
          <a:p>
            <a:r>
              <a:rPr lang="es-EC" sz="2400" b="1" dirty="0"/>
              <a:t>Procesos estratégicos: </a:t>
            </a:r>
          </a:p>
          <a:p>
            <a:pPr marL="0" indent="0">
              <a:buNone/>
            </a:pPr>
            <a:r>
              <a:rPr lang="es-EC" sz="2400" b="1" dirty="0"/>
              <a:t>	</a:t>
            </a:r>
            <a:r>
              <a:rPr lang="es-EC" sz="2400" dirty="0"/>
              <a:t>aquellos que aportan directrices a todos los demás 	procesos. </a:t>
            </a:r>
          </a:p>
          <a:p>
            <a:r>
              <a:rPr lang="es-EC" sz="2400" b="1" dirty="0"/>
              <a:t>Procesos operativos o claves: </a:t>
            </a:r>
          </a:p>
          <a:p>
            <a:pPr marL="457200" lvl="1" indent="0">
              <a:buNone/>
            </a:pPr>
            <a:r>
              <a:rPr lang="es-EC" sz="2200" dirty="0"/>
              <a:t>tienen un impacto en el usuario o cliente, creando valor para éste. Son el núcleo del negocio. </a:t>
            </a:r>
          </a:p>
          <a:p>
            <a:r>
              <a:rPr lang="es-EC" sz="2400" b="1" dirty="0"/>
              <a:t>Procesos de soporte: </a:t>
            </a:r>
          </a:p>
          <a:p>
            <a:pPr marL="457200" lvl="1" indent="0">
              <a:buNone/>
            </a:pPr>
            <a:r>
              <a:rPr lang="es-EC" sz="2200" dirty="0"/>
              <a:t>dan apoyo a los procesos claves.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1020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Gestión por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88110"/>
            <a:ext cx="10866967" cy="5241290"/>
          </a:xfrm>
        </p:spPr>
        <p:txBody>
          <a:bodyPr>
            <a:normAutofit/>
          </a:bodyPr>
          <a:lstStyle/>
          <a:p>
            <a:r>
              <a:rPr lang="es-EC" sz="2000" dirty="0"/>
              <a:t>Es el modelo recomendado internacionalmente no sólo como herramienta de gestión sino también para el cambio organizacional.</a:t>
            </a:r>
          </a:p>
          <a:p>
            <a:endParaRPr lang="es-EC" sz="2000" dirty="0"/>
          </a:p>
          <a:p>
            <a:r>
              <a:rPr lang="es-EC" sz="2000" b="1" dirty="0"/>
              <a:t>Definición: </a:t>
            </a:r>
            <a:r>
              <a:rPr lang="es-EC" sz="2000" dirty="0"/>
              <a:t>Forma de enfocar el trabajo, donde se persigue el mejoramiento continuo de las actividades de una organización mediante:</a:t>
            </a:r>
          </a:p>
          <a:p>
            <a:pPr lvl="1"/>
            <a:r>
              <a:rPr lang="es-EC" sz="1800" dirty="0"/>
              <a:t>La identificación</a:t>
            </a:r>
          </a:p>
          <a:p>
            <a:pPr lvl="1"/>
            <a:r>
              <a:rPr lang="es-EC" sz="1800" dirty="0"/>
              <a:t>selección, </a:t>
            </a:r>
          </a:p>
          <a:p>
            <a:pPr lvl="1"/>
            <a:r>
              <a:rPr lang="es-EC" sz="1800" dirty="0"/>
              <a:t>descripción, </a:t>
            </a:r>
          </a:p>
          <a:p>
            <a:pPr lvl="1"/>
            <a:r>
              <a:rPr lang="es-EC" sz="1800" dirty="0"/>
              <a:t>documentación y mejora continua</a:t>
            </a:r>
          </a:p>
          <a:p>
            <a:pPr marL="457200" lvl="1" indent="0">
              <a:buNone/>
            </a:pPr>
            <a:endParaRPr lang="es-EC" sz="1800" b="1" i="1" dirty="0"/>
          </a:p>
          <a:p>
            <a:pPr marL="457200" lvl="1" indent="0">
              <a:buNone/>
            </a:pPr>
            <a:endParaRPr lang="es-EC" sz="1800" b="1" i="1" dirty="0"/>
          </a:p>
          <a:p>
            <a:pPr marL="457200" lvl="1" indent="0">
              <a:buNone/>
            </a:pPr>
            <a:r>
              <a:rPr lang="es-EC" sz="1800" b="1" i="1" dirty="0"/>
              <a:t>Toda actividad que se lleve en una unidad organizacional constituye un proceso.  </a:t>
            </a:r>
            <a:r>
              <a:rPr lang="es-EC" sz="1800" b="1" i="1" u="sng" dirty="0">
                <a:sym typeface="Wingdings" panose="05000000000000000000" pitchFamily="2" charset="2"/>
              </a:rPr>
              <a:t></a:t>
            </a:r>
            <a:r>
              <a:rPr lang="es-EC" sz="1800" b="1" i="1" dirty="0">
                <a:sym typeface="Wingdings" panose="05000000000000000000" pitchFamily="2" charset="2"/>
              </a:rPr>
              <a:t> Gestionarlo</a:t>
            </a:r>
            <a:endParaRPr lang="es-EC" sz="1800" b="1" i="1" dirty="0"/>
          </a:p>
        </p:txBody>
      </p:sp>
      <p:sp>
        <p:nvSpPr>
          <p:cNvPr id="8" name="Rectángulo 7"/>
          <p:cNvSpPr/>
          <p:nvPr/>
        </p:nvSpPr>
        <p:spPr>
          <a:xfrm>
            <a:off x="4575930" y="3619892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C" dirty="0">
                <a:sym typeface="Wingdings" panose="05000000000000000000" pitchFamily="2" charset="2"/>
              </a:rPr>
              <a:t> </a:t>
            </a:r>
            <a:r>
              <a:rPr lang="es-EC" dirty="0"/>
              <a:t>de los procesos</a:t>
            </a:r>
          </a:p>
        </p:txBody>
      </p:sp>
    </p:spTree>
    <p:extLst>
      <p:ext uri="{BB962C8B-B14F-4D97-AF65-F5344CB8AC3E}">
        <p14:creationId xmlns:p14="http://schemas.microsoft.com/office/powerpoint/2010/main" val="32135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Principios de la</a:t>
            </a:r>
            <a:r>
              <a:rPr lang="es-EC" b="1" dirty="0"/>
              <a:t> </a:t>
            </a:r>
            <a:r>
              <a:rPr lang="es-EC" dirty="0"/>
              <a:t>Gestión por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88110"/>
            <a:ext cx="10605709" cy="3880773"/>
          </a:xfrm>
        </p:spPr>
        <p:txBody>
          <a:bodyPr>
            <a:normAutofit fontScale="92500"/>
          </a:bodyPr>
          <a:lstStyle/>
          <a:p>
            <a:endParaRPr lang="es-EC" dirty="0"/>
          </a:p>
          <a:p>
            <a:r>
              <a:rPr lang="es-EC" sz="2400" dirty="0"/>
              <a:t>La misión de una organización es crear valor para sus clientes; la existencia de cada puesto de trabajo debe ser una consecuencia de ello: existe para ese fin.</a:t>
            </a:r>
          </a:p>
          <a:p>
            <a:r>
              <a:rPr lang="es-EC" sz="2400" dirty="0"/>
              <a:t>Los procesos siempre han de estar orientados a la satisfacción de los clientes.</a:t>
            </a:r>
          </a:p>
          <a:p>
            <a:r>
              <a:rPr lang="es-EC" sz="2400" dirty="0"/>
              <a:t>El valor agregado es creado por los empleados a través de su participación en los procesos; los empleados son el mayor activo de una organización.</a:t>
            </a:r>
          </a:p>
          <a:p>
            <a:r>
              <a:rPr lang="es-EC" sz="2400" dirty="0"/>
              <a:t>La mejora del proceso determinará el mayor valor suministrado o entregado por el mismo.</a:t>
            </a:r>
          </a:p>
          <a:p>
            <a:r>
              <a:rPr lang="es-EC" sz="2400" dirty="0"/>
              <a:t>La eficiencia de una empresa será igual a la eficiencia de sus procesos.</a:t>
            </a:r>
          </a:p>
        </p:txBody>
      </p:sp>
    </p:spTree>
    <p:extLst>
      <p:ext uri="{BB962C8B-B14F-4D97-AF65-F5344CB8AC3E}">
        <p14:creationId xmlns:p14="http://schemas.microsoft.com/office/powerpoint/2010/main" val="101772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Gestión por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88110"/>
            <a:ext cx="8596668" cy="3880773"/>
          </a:xfrm>
        </p:spPr>
        <p:txBody>
          <a:bodyPr/>
          <a:lstStyle/>
          <a:p>
            <a:r>
              <a:rPr lang="es-EC" b="1" dirty="0"/>
              <a:t>Planificar</a:t>
            </a:r>
            <a:r>
              <a:rPr lang="es-EC" dirty="0"/>
              <a:t> lo necesario para conseguir lo deseado</a:t>
            </a:r>
          </a:p>
          <a:p>
            <a:r>
              <a:rPr lang="es-EC" b="1" dirty="0"/>
              <a:t>Desarrollarlo</a:t>
            </a:r>
            <a:r>
              <a:rPr lang="es-EC" dirty="0"/>
              <a:t> según lo previsto</a:t>
            </a:r>
          </a:p>
          <a:p>
            <a:r>
              <a:rPr lang="es-EC" b="1" dirty="0"/>
              <a:t>Verificar</a:t>
            </a:r>
            <a:r>
              <a:rPr lang="es-EC" dirty="0"/>
              <a:t> periódicamente si se alcanza lo perseguido</a:t>
            </a:r>
          </a:p>
          <a:p>
            <a:r>
              <a:rPr lang="es-EC" b="1" dirty="0"/>
              <a:t>Mejorar</a:t>
            </a:r>
            <a:r>
              <a:rPr lang="es-EC" dirty="0"/>
              <a:t> todo aquello que resulte en eficacia y eficiencia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831496" y="3035923"/>
            <a:ext cx="749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/>
              <a:t>(PHVA) PLANIFICAR  - HACER – VERIFICAR - ACTUAR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85634" y="3496735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Ciclo de mejora continua</a:t>
            </a:r>
          </a:p>
          <a:p>
            <a:endParaRPr lang="es-EC" dirty="0"/>
          </a:p>
        </p:txBody>
      </p:sp>
      <p:sp>
        <p:nvSpPr>
          <p:cNvPr id="6" name="CuadroTexto 5"/>
          <p:cNvSpPr txBox="1"/>
          <p:nvPr/>
        </p:nvSpPr>
        <p:spPr>
          <a:xfrm>
            <a:off x="2049199" y="4031298"/>
            <a:ext cx="770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b="1" dirty="0"/>
              <a:t>(REDER) </a:t>
            </a:r>
            <a:r>
              <a:rPr lang="es-EC" sz="2400" dirty="0"/>
              <a:t>Los </a:t>
            </a:r>
            <a:r>
              <a:rPr lang="es-EC" sz="2400" b="1" u="sng" dirty="0"/>
              <a:t>R</a:t>
            </a:r>
            <a:r>
              <a:rPr lang="es-EC" sz="2400" dirty="0"/>
              <a:t>esultados son consecuencia de un </a:t>
            </a:r>
            <a:r>
              <a:rPr lang="es-EC" sz="2400" b="1" u="sng" dirty="0"/>
              <a:t>E</a:t>
            </a:r>
            <a:r>
              <a:rPr lang="es-EC" sz="2400" dirty="0"/>
              <a:t>nfoque que se </a:t>
            </a:r>
            <a:r>
              <a:rPr lang="es-EC" sz="2400" b="1" u="sng" dirty="0"/>
              <a:t>D</a:t>
            </a:r>
            <a:r>
              <a:rPr lang="es-EC" sz="2400" dirty="0"/>
              <a:t>espliega, se </a:t>
            </a:r>
            <a:r>
              <a:rPr lang="es-EC" sz="2400" b="1" u="sng" dirty="0"/>
              <a:t>Evalúa</a:t>
            </a:r>
            <a:r>
              <a:rPr lang="es-EC" sz="2400" dirty="0"/>
              <a:t> y se </a:t>
            </a:r>
            <a:r>
              <a:rPr lang="es-EC" sz="2400" b="1" u="sng" dirty="0"/>
              <a:t>R</a:t>
            </a:r>
            <a:r>
              <a:rPr lang="es-EC" sz="2400" dirty="0"/>
              <a:t>evisa y se perfecciona.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650796" y="5492811"/>
            <a:ext cx="8194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Objetivo: </a:t>
            </a:r>
            <a:r>
              <a:rPr lang="es-EC" sz="2000" dirty="0"/>
              <a:t>Determinar los procesos que necesitan ser mejorados o rediseñados, establecer prioridades y proveer de un contexto para iniciar y mantener planes de mejora que permitan alcanzar los objetivos establecidos.</a:t>
            </a:r>
          </a:p>
        </p:txBody>
      </p:sp>
    </p:spTree>
    <p:extLst>
      <p:ext uri="{BB962C8B-B14F-4D97-AF65-F5344CB8AC3E}">
        <p14:creationId xmlns:p14="http://schemas.microsoft.com/office/powerpoint/2010/main" val="110285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Factores de la GP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16647"/>
            <a:ext cx="8596668" cy="1793224"/>
          </a:xfrm>
        </p:spPr>
        <p:txBody>
          <a:bodyPr/>
          <a:lstStyle/>
          <a:p>
            <a:r>
              <a:rPr lang="es-EC" dirty="0"/>
              <a:t>Definición </a:t>
            </a:r>
          </a:p>
          <a:p>
            <a:r>
              <a:rPr lang="es-EC" dirty="0"/>
              <a:t>Ejecución</a:t>
            </a:r>
          </a:p>
          <a:p>
            <a:r>
              <a:rPr lang="es-EC" dirty="0"/>
              <a:t>Implantación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71936" y="1901580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método de trabajo</a:t>
            </a:r>
          </a:p>
        </p:txBody>
      </p:sp>
      <p:sp>
        <p:nvSpPr>
          <p:cNvPr id="5" name="Cerrar llave 4"/>
          <p:cNvSpPr/>
          <p:nvPr/>
        </p:nvSpPr>
        <p:spPr>
          <a:xfrm>
            <a:off x="2678806" y="1648496"/>
            <a:ext cx="321971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77334" y="294783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dirty="0"/>
              <a:t>Como implantar la GP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77333" y="3580326"/>
            <a:ext cx="9071973" cy="311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Implicación/participación de actores </a:t>
            </a:r>
          </a:p>
          <a:p>
            <a:r>
              <a:rPr lang="es-EC" dirty="0"/>
              <a:t>Información y formación del personal implicado</a:t>
            </a:r>
          </a:p>
          <a:p>
            <a:r>
              <a:rPr lang="es-EC" dirty="0"/>
              <a:t>Identificar los procesos importantes y sus fronteras (diagrama de flujo)</a:t>
            </a:r>
          </a:p>
          <a:p>
            <a:r>
              <a:rPr lang="es-EC" dirty="0"/>
              <a:t>Buscar propietarios (a partir del mapa de procesos)</a:t>
            </a:r>
          </a:p>
          <a:p>
            <a:r>
              <a:rPr lang="es-EC" dirty="0"/>
              <a:t>Revisión y mejora desde el primer momento</a:t>
            </a:r>
          </a:p>
          <a:p>
            <a:r>
              <a:rPr lang="es-EC" dirty="0"/>
              <a:t>A donde queremos llegar (pasar de lo real a lo ideal </a:t>
            </a:r>
            <a:r>
              <a:rPr lang="es-EC" dirty="0">
                <a:sym typeface="Wingdings" panose="05000000000000000000" pitchFamily="2" charset="2"/>
              </a:rPr>
              <a:t> personas formadas</a:t>
            </a:r>
            <a:r>
              <a:rPr lang="es-EC" dirty="0"/>
              <a:t>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330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Representación Básica de un Proceso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0982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EC" sz="2400" dirty="0"/>
              <a:t>Utilidades</a:t>
            </a:r>
          </a:p>
          <a:p>
            <a:pPr lvl="1"/>
            <a:r>
              <a:rPr lang="es-EC" sz="2000" dirty="0"/>
              <a:t>Forma apropiada y fácil para documentar procesos</a:t>
            </a:r>
          </a:p>
          <a:p>
            <a:pPr lvl="1"/>
            <a:r>
              <a:rPr lang="es-EC" sz="2000" dirty="0"/>
              <a:t>Favorece a que los actores lleguen a un acuerdo sobre los métodos a seguir con convicción y rapidez</a:t>
            </a:r>
          </a:p>
          <a:p>
            <a:pPr lvl="1"/>
            <a:r>
              <a:rPr lang="es-EC" sz="2000" dirty="0"/>
              <a:t>En reuniones de trabajo útil para identificar problemas y oportunidades.</a:t>
            </a:r>
          </a:p>
          <a:p>
            <a:pPr lvl="1"/>
            <a:r>
              <a:rPr lang="es-EC" sz="2000" dirty="0"/>
              <a:t>Define las funciones y responsabilidades de cada uno de los agentes</a:t>
            </a:r>
          </a:p>
          <a:p>
            <a:pPr lvl="1"/>
            <a:r>
              <a:rPr lang="es-EC" sz="2000" dirty="0"/>
              <a:t>Facilita el diseño de nuevos procesos</a:t>
            </a:r>
          </a:p>
          <a:p>
            <a:pPr lvl="1"/>
            <a:r>
              <a:rPr lang="es-EC" sz="2000" dirty="0"/>
              <a:t>Apoya en la formación de personal</a:t>
            </a:r>
          </a:p>
          <a:p>
            <a:pPr lvl="1"/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352798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884</Words>
  <Application>Microsoft Macintosh PowerPoint</Application>
  <PresentationFormat>Panorámica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</vt:lpstr>
      <vt:lpstr>Gestión por Procesos</vt:lpstr>
      <vt:lpstr>Introducción</vt:lpstr>
      <vt:lpstr>Características de procesos</vt:lpstr>
      <vt:lpstr>Tipos de procesos</vt:lpstr>
      <vt:lpstr>Gestión por procesos</vt:lpstr>
      <vt:lpstr>Principios de la Gestión por Procesos</vt:lpstr>
      <vt:lpstr>Gestión por procesos</vt:lpstr>
      <vt:lpstr>Factores de la GP</vt:lpstr>
      <vt:lpstr>Representación Básica de un Proceso</vt:lpstr>
      <vt:lpstr>Flujogramas Matricial</vt:lpstr>
      <vt:lpstr>Flujogramas de tipo lineal</vt:lpstr>
      <vt:lpstr>Simbología</vt:lpstr>
      <vt:lpstr>Pasos para graficar un proceso</vt:lpstr>
      <vt:lpstr>BPMN (Bussines Process Modeling Notation)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por Procesos</dc:title>
  <dc:creator>UPS</dc:creator>
  <cp:lastModifiedBy>Cristian Fernando Timbi Sisalima</cp:lastModifiedBy>
  <cp:revision>21</cp:revision>
  <dcterms:created xsi:type="dcterms:W3CDTF">2015-07-03T20:19:27Z</dcterms:created>
  <dcterms:modified xsi:type="dcterms:W3CDTF">2020-06-02T21:11:43Z</dcterms:modified>
</cp:coreProperties>
</file>