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SOA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826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Servicios web en SOA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65678"/>
            <a:ext cx="8596668" cy="3880773"/>
          </a:xfrm>
        </p:spPr>
        <p:txBody>
          <a:bodyPr/>
          <a:lstStyle/>
          <a:p>
            <a:r>
              <a:rPr lang="es-EC" dirty="0"/>
              <a:t>Un </a:t>
            </a:r>
            <a:r>
              <a:rPr lang="es-EC" b="1" dirty="0"/>
              <a:t>proceso de negocio</a:t>
            </a:r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4469048" y="1301058"/>
            <a:ext cx="4091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/>
              <a:t>funcionalidades de distintos sistemas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469048" y="193040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/>
              <a:t>distintas localizaciones</a:t>
            </a:r>
          </a:p>
        </p:txBody>
      </p:sp>
      <p:sp>
        <p:nvSpPr>
          <p:cNvPr id="6" name="Cerrar llave 5"/>
          <p:cNvSpPr/>
          <p:nvPr/>
        </p:nvSpPr>
        <p:spPr>
          <a:xfrm rot="10800000">
            <a:off x="4043190" y="1178805"/>
            <a:ext cx="275422" cy="1120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Flecha abajo 6"/>
          <p:cNvSpPr/>
          <p:nvPr/>
        </p:nvSpPr>
        <p:spPr>
          <a:xfrm>
            <a:off x="5615189" y="2498501"/>
            <a:ext cx="1146219" cy="347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CuadroTexto 7"/>
          <p:cNvSpPr txBox="1"/>
          <p:nvPr/>
        </p:nvSpPr>
        <p:spPr>
          <a:xfrm>
            <a:off x="5096076" y="3045000"/>
            <a:ext cx="218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/>
              <a:t>Servicios Web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305578" y="36979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rgbClr val="000000"/>
                </a:solidFill>
                <a:latin typeface="Verdana" panose="020B0604030504040204" pitchFamily="34" charset="0"/>
              </a:rPr>
              <a:t>“Aplicaciones modulares que aportan una lógica del proceso de negocio como servicio que puede ser publicado, localizado e invocado en Internet”</a:t>
            </a:r>
            <a:endParaRPr lang="es-EC" dirty="0"/>
          </a:p>
        </p:txBody>
      </p:sp>
      <p:sp>
        <p:nvSpPr>
          <p:cNvPr id="10" name="Rectángulo 9"/>
          <p:cNvSpPr/>
          <p:nvPr/>
        </p:nvSpPr>
        <p:spPr>
          <a:xfrm>
            <a:off x="3305578" y="51760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b="1" u="sng" dirty="0"/>
              <a:t>Otras tecnologías</a:t>
            </a:r>
            <a:r>
              <a:rPr lang="es-EC" dirty="0"/>
              <a:t> de intercambio de mensajes y de acceso a funciones remotas haciendo uso del estándar XML, como puede ser el protocolo XML RPC</a:t>
            </a:r>
          </a:p>
        </p:txBody>
      </p:sp>
    </p:spTree>
    <p:extLst>
      <p:ext uri="{BB962C8B-B14F-4D97-AF65-F5344CB8AC3E}">
        <p14:creationId xmlns:p14="http://schemas.microsoft.com/office/powerpoint/2010/main" val="22622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Patrones de diseño de SOA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368241" y="1930400"/>
            <a:ext cx="2761325" cy="2462926"/>
          </a:xfrm>
        </p:spPr>
        <p:txBody>
          <a:bodyPr/>
          <a:lstStyle/>
          <a:p>
            <a:r>
              <a:rPr lang="es-EC" b="1"/>
              <a:t>Aprendizaje</a:t>
            </a:r>
          </a:p>
          <a:p>
            <a:pPr lvl="1"/>
            <a:r>
              <a:rPr lang="es-EC"/>
              <a:t>Service-Oriented Architecture</a:t>
            </a:r>
          </a:p>
          <a:p>
            <a:pPr lvl="1"/>
            <a:r>
              <a:rPr lang="es-EC"/>
              <a:t>Architecture Adapter</a:t>
            </a:r>
          </a:p>
          <a:p>
            <a:pPr lvl="1"/>
            <a:r>
              <a:rPr lang="es-EC"/>
              <a:t>Service Directory</a:t>
            </a:r>
            <a:endParaRPr lang="es-EC" dirty="0"/>
          </a:p>
        </p:txBody>
      </p:sp>
      <p:sp>
        <p:nvSpPr>
          <p:cNvPr id="6" name="Marcador de contenido 4"/>
          <p:cNvSpPr txBox="1">
            <a:spLocks/>
          </p:cNvSpPr>
          <p:nvPr/>
        </p:nvSpPr>
        <p:spPr>
          <a:xfrm>
            <a:off x="3263841" y="1930400"/>
            <a:ext cx="2761325" cy="24629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b="1" dirty="0"/>
              <a:t>Adaptación</a:t>
            </a:r>
          </a:p>
          <a:p>
            <a:pPr lvl="1"/>
            <a:r>
              <a:rPr lang="es-EC" dirty="0" err="1"/>
              <a:t>Bussines</a:t>
            </a:r>
            <a:r>
              <a:rPr lang="es-EC" dirty="0"/>
              <a:t> </a:t>
            </a:r>
            <a:r>
              <a:rPr lang="es-EC" dirty="0" err="1"/>
              <a:t>Object</a:t>
            </a:r>
            <a:endParaRPr lang="es-EC" dirty="0"/>
          </a:p>
          <a:p>
            <a:pPr lvl="1"/>
            <a:r>
              <a:rPr lang="es-EC" dirty="0"/>
              <a:t>Business </a:t>
            </a:r>
            <a:r>
              <a:rPr lang="es-EC" dirty="0" err="1"/>
              <a:t>Process</a:t>
            </a:r>
            <a:r>
              <a:rPr lang="es-EC" dirty="0"/>
              <a:t> (BPEL, BPML)</a:t>
            </a:r>
          </a:p>
          <a:p>
            <a:pPr lvl="1"/>
            <a:r>
              <a:rPr lang="es-EC" dirty="0" err="1"/>
              <a:t>Bussines</a:t>
            </a:r>
            <a:r>
              <a:rPr lang="es-EC" dirty="0"/>
              <a:t> </a:t>
            </a:r>
            <a:r>
              <a:rPr lang="es-EC" dirty="0" err="1"/>
              <a:t>Object</a:t>
            </a:r>
            <a:r>
              <a:rPr lang="es-EC" dirty="0"/>
              <a:t> </a:t>
            </a:r>
            <a:r>
              <a:rPr lang="es-EC" dirty="0" err="1"/>
              <a:t>Collection</a:t>
            </a:r>
            <a:endParaRPr lang="es-EC" dirty="0"/>
          </a:p>
          <a:p>
            <a:pPr lvl="1"/>
            <a:r>
              <a:rPr lang="es-EC" dirty="0" err="1"/>
              <a:t>Asynchronous</a:t>
            </a:r>
            <a:r>
              <a:rPr lang="es-EC" dirty="0"/>
              <a:t> Business </a:t>
            </a:r>
            <a:r>
              <a:rPr lang="es-EC" dirty="0" err="1"/>
              <a:t>Process</a:t>
            </a:r>
            <a:endParaRPr lang="es-EC" dirty="0"/>
          </a:p>
        </p:txBody>
      </p:sp>
      <p:sp>
        <p:nvSpPr>
          <p:cNvPr id="7" name="Marcador de contenido 4"/>
          <p:cNvSpPr txBox="1">
            <a:spLocks/>
          </p:cNvSpPr>
          <p:nvPr/>
        </p:nvSpPr>
        <p:spPr>
          <a:xfrm>
            <a:off x="5785954" y="1930400"/>
            <a:ext cx="2761325" cy="2462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b="1" dirty="0"/>
              <a:t>Cambios</a:t>
            </a:r>
          </a:p>
          <a:p>
            <a:pPr lvl="1"/>
            <a:r>
              <a:rPr lang="es-EC" dirty="0" err="1"/>
              <a:t>Event</a:t>
            </a:r>
            <a:r>
              <a:rPr lang="es-EC" dirty="0"/>
              <a:t> Monitor</a:t>
            </a:r>
          </a:p>
          <a:p>
            <a:pPr lvl="1"/>
            <a:r>
              <a:rPr lang="es-EC" dirty="0" err="1"/>
              <a:t>Observer</a:t>
            </a:r>
            <a:r>
              <a:rPr lang="es-EC" dirty="0"/>
              <a:t> </a:t>
            </a:r>
            <a:r>
              <a:rPr lang="es-EC" dirty="0" err="1"/>
              <a:t>Services</a:t>
            </a:r>
            <a:endParaRPr lang="es-EC" dirty="0"/>
          </a:p>
          <a:p>
            <a:pPr lvl="1"/>
            <a:r>
              <a:rPr lang="es-EC" dirty="0" err="1"/>
              <a:t>Publish</a:t>
            </a:r>
            <a:r>
              <a:rPr lang="es-EC" dirty="0"/>
              <a:t>/Subscribe </a:t>
            </a:r>
            <a:r>
              <a:rPr lang="es-EC" dirty="0" err="1"/>
              <a:t>Services</a:t>
            </a:r>
            <a:endParaRPr lang="es-EC" dirty="0"/>
          </a:p>
        </p:txBody>
      </p:sp>
      <p:sp>
        <p:nvSpPr>
          <p:cNvPr id="8" name="Marcador de contenido 4"/>
          <p:cNvSpPr txBox="1">
            <a:spLocks/>
          </p:cNvSpPr>
          <p:nvPr/>
        </p:nvSpPr>
        <p:spPr>
          <a:xfrm>
            <a:off x="1546659" y="4748726"/>
            <a:ext cx="2761325" cy="2462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/>
              <a:t>Redefinición:</a:t>
            </a:r>
          </a:p>
          <a:p>
            <a:pPr lvl="1"/>
            <a:r>
              <a:rPr lang="es-EC" dirty="0" err="1"/>
              <a:t>Physical</a:t>
            </a:r>
            <a:r>
              <a:rPr lang="es-EC" dirty="0"/>
              <a:t> Tires</a:t>
            </a:r>
          </a:p>
          <a:p>
            <a:pPr lvl="1"/>
            <a:r>
              <a:rPr lang="es-EC" dirty="0" err="1"/>
              <a:t>Connector</a:t>
            </a:r>
            <a:endParaRPr lang="es-EC" dirty="0"/>
          </a:p>
          <a:p>
            <a:pPr lvl="1"/>
            <a:r>
              <a:rPr lang="es-EC" dirty="0" err="1"/>
              <a:t>Faux</a:t>
            </a:r>
            <a:r>
              <a:rPr lang="es-EC" dirty="0"/>
              <a:t> </a:t>
            </a:r>
            <a:r>
              <a:rPr lang="es-EC" dirty="0" err="1"/>
              <a:t>Implementation</a:t>
            </a:r>
            <a:endParaRPr lang="es-EC" dirty="0"/>
          </a:p>
        </p:txBody>
      </p:sp>
      <p:sp>
        <p:nvSpPr>
          <p:cNvPr id="9" name="Marcador de contenido 4"/>
          <p:cNvSpPr txBox="1">
            <a:spLocks/>
          </p:cNvSpPr>
          <p:nvPr/>
        </p:nvSpPr>
        <p:spPr>
          <a:xfrm>
            <a:off x="6512677" y="4167030"/>
            <a:ext cx="2761325" cy="2462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s-EC" sz="1800" dirty="0"/>
              <a:t>Flexibilidad:</a:t>
            </a:r>
          </a:p>
          <a:p>
            <a:pPr lvl="1"/>
            <a:r>
              <a:rPr lang="es-EC" dirty="0" err="1"/>
              <a:t>Service</a:t>
            </a:r>
            <a:r>
              <a:rPr lang="es-EC" dirty="0"/>
              <a:t> Factory</a:t>
            </a:r>
          </a:p>
          <a:p>
            <a:pPr lvl="1"/>
            <a:r>
              <a:rPr lang="es-EC" dirty="0"/>
              <a:t>Data Transfer </a:t>
            </a:r>
            <a:r>
              <a:rPr lang="es-EC" dirty="0" err="1"/>
              <a:t>Object</a:t>
            </a:r>
            <a:endParaRPr lang="es-EC" dirty="0"/>
          </a:p>
          <a:p>
            <a:pPr lvl="1"/>
            <a:r>
              <a:rPr lang="es-EC" dirty="0"/>
              <a:t>Data Transfer </a:t>
            </a:r>
            <a:r>
              <a:rPr lang="es-EC" dirty="0" err="1"/>
              <a:t>Collection</a:t>
            </a:r>
            <a:endParaRPr lang="es-EC" dirty="0"/>
          </a:p>
          <a:p>
            <a:pPr lvl="1"/>
            <a:r>
              <a:rPr lang="es-EC" dirty="0" err="1"/>
              <a:t>Partial</a:t>
            </a:r>
            <a:r>
              <a:rPr lang="es-EC" dirty="0"/>
              <a:t> </a:t>
            </a:r>
            <a:r>
              <a:rPr lang="es-EC" dirty="0" err="1"/>
              <a:t>Population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2197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BPEL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39372"/>
            <a:ext cx="8596668" cy="3880773"/>
          </a:xfrm>
        </p:spPr>
        <p:txBody>
          <a:bodyPr/>
          <a:lstStyle/>
          <a:p>
            <a:r>
              <a:rPr lang="es-EC" dirty="0"/>
              <a:t>La forma tradicional para crear de manera rápida y sencilla nuevas aplicaciones que utilicen las ya existentes son los sistemas de gestión de flujos de trabajo (</a:t>
            </a:r>
            <a:r>
              <a:rPr lang="es-EC" dirty="0" err="1"/>
              <a:t>workflows</a:t>
            </a:r>
            <a:r>
              <a:rPr lang="es-EC" dirty="0"/>
              <a:t>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54" y="2574634"/>
            <a:ext cx="5733215" cy="22549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702" y="2881849"/>
            <a:ext cx="5562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9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97645"/>
            <a:ext cx="8596668" cy="1320800"/>
          </a:xfrm>
        </p:spPr>
        <p:txBody>
          <a:bodyPr/>
          <a:lstStyle/>
          <a:p>
            <a:r>
              <a:rPr lang="es-EC" dirty="0"/>
              <a:t>Ejemplo de BPEL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8" y="876300"/>
            <a:ext cx="98202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90888"/>
            <a:ext cx="8596668" cy="3880773"/>
          </a:xfrm>
        </p:spPr>
        <p:txBody>
          <a:bodyPr/>
          <a:lstStyle/>
          <a:p>
            <a:r>
              <a:rPr lang="es-EC" dirty="0"/>
              <a:t>Sistema de información más complejos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s-EC" dirty="0">
                <a:sym typeface="Wingdings" panose="05000000000000000000" pitchFamily="2" charset="2"/>
              </a:rPr>
              <a:t>Sistemas exigentes que requieren cooperación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s-EC" dirty="0">
                <a:sym typeface="Wingdings" panose="05000000000000000000" pitchFamily="2" charset="2"/>
              </a:rPr>
              <a:t>Sistemas con nuevos métodos de interacción (comunicaciones)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s-EC" dirty="0">
              <a:sym typeface="Wingdings" panose="05000000000000000000" pitchFamily="2" charset="2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70716" y="3237713"/>
            <a:ext cx="3211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C" u="sng" dirty="0"/>
              <a:t>Objetivo: reducir los costes y maximizar la utilización de la tecnología existente.</a:t>
            </a:r>
          </a:p>
        </p:txBody>
      </p:sp>
      <p:sp>
        <p:nvSpPr>
          <p:cNvPr id="5" name="Cerrar llave 4"/>
          <p:cNvSpPr/>
          <p:nvPr/>
        </p:nvSpPr>
        <p:spPr>
          <a:xfrm rot="5400000">
            <a:off x="3083186" y="2036330"/>
            <a:ext cx="339967" cy="18906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Flecha derecha 5"/>
          <p:cNvSpPr/>
          <p:nvPr/>
        </p:nvSpPr>
        <p:spPr>
          <a:xfrm>
            <a:off x="4704202" y="3558448"/>
            <a:ext cx="561861" cy="879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/>
          <p:cNvSpPr/>
          <p:nvPr/>
        </p:nvSpPr>
        <p:spPr>
          <a:xfrm>
            <a:off x="5724438" y="315165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1" dirty="0">
                <a:solidFill>
                  <a:srgbClr val="000000"/>
                </a:solidFill>
                <a:latin typeface="Arial" panose="020B0604020202020204" pitchFamily="34" charset="0"/>
              </a:rPr>
              <a:t>heterogeneidad</a:t>
            </a:r>
            <a:endParaRPr lang="es-EC" dirty="0"/>
          </a:p>
        </p:txBody>
      </p:sp>
      <p:sp>
        <p:nvSpPr>
          <p:cNvPr id="8" name="Rectángulo 7"/>
          <p:cNvSpPr/>
          <p:nvPr/>
        </p:nvSpPr>
        <p:spPr>
          <a:xfrm>
            <a:off x="5724438" y="399824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1" dirty="0">
                <a:solidFill>
                  <a:srgbClr val="000000"/>
                </a:solidFill>
                <a:latin typeface="Arial" panose="020B0604020202020204" pitchFamily="34" charset="0"/>
              </a:rPr>
              <a:t>cambio</a:t>
            </a:r>
            <a:endParaRPr lang="es-EC" dirty="0"/>
          </a:p>
        </p:txBody>
      </p:sp>
      <p:sp>
        <p:nvSpPr>
          <p:cNvPr id="9" name="AutoShape 2" descr="https://uah.blackboard.com/bbcswebdav/pid-271347-dt-content-rid-724978_1/courses/201856-2014-15/Contenidos/Curso/Servicios_web/03_soa/img/procesos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10" name="Rectángulo 9"/>
          <p:cNvSpPr/>
          <p:nvPr/>
        </p:nvSpPr>
        <p:spPr>
          <a:xfrm>
            <a:off x="8085898" y="3351914"/>
            <a:ext cx="2234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600" i="1" dirty="0">
                <a:solidFill>
                  <a:srgbClr val="000000"/>
                </a:solidFill>
                <a:latin typeface="Arial" panose="020B0604020202020204" pitchFamily="34" charset="0"/>
              </a:rPr>
              <a:t>diferentes sistemas, aplicaciones y arquitecturas</a:t>
            </a:r>
            <a:endParaRPr lang="es-EC" sz="1600" i="1" dirty="0"/>
          </a:p>
        </p:txBody>
      </p:sp>
      <p:sp>
        <p:nvSpPr>
          <p:cNvPr id="11" name="Cerrar llave 10"/>
          <p:cNvSpPr/>
          <p:nvPr/>
        </p:nvSpPr>
        <p:spPr>
          <a:xfrm>
            <a:off x="7821976" y="3431274"/>
            <a:ext cx="263922" cy="751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768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63" y="3993614"/>
            <a:ext cx="5876925" cy="26098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270000"/>
            <a:ext cx="7673865" cy="24934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764988" y="5441197"/>
            <a:ext cx="2131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b="1" dirty="0">
                <a:solidFill>
                  <a:srgbClr val="000000"/>
                </a:solidFill>
                <a:latin typeface="Arial" panose="020B0604020202020204" pitchFamily="34" charset="0"/>
              </a:rPr>
              <a:t>Evolución de las arquitecturas de sistemas software</a:t>
            </a:r>
            <a:endParaRPr lang="es-EC" dirty="0"/>
          </a:p>
        </p:txBody>
      </p:sp>
      <p:sp>
        <p:nvSpPr>
          <p:cNvPr id="7" name="Rectángulo 6"/>
          <p:cNvSpPr/>
          <p:nvPr/>
        </p:nvSpPr>
        <p:spPr>
          <a:xfrm>
            <a:off x="8448732" y="2516712"/>
            <a:ext cx="2131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b="1" dirty="0"/>
              <a:t>Evolución de los procesos de negocio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017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Concepto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44492"/>
            <a:ext cx="8596668" cy="3880773"/>
          </a:xfrm>
        </p:spPr>
        <p:txBody>
          <a:bodyPr/>
          <a:lstStyle/>
          <a:p>
            <a:r>
              <a:rPr lang="es-EC" dirty="0"/>
              <a:t>Arquitectura:</a:t>
            </a:r>
          </a:p>
          <a:p>
            <a:pPr marL="457200" lvl="1" indent="0">
              <a:buNone/>
            </a:pPr>
            <a:r>
              <a:rPr lang="es-EC" dirty="0"/>
              <a:t>Estructura 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559472" y="1444492"/>
            <a:ext cx="49760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Componentes o bloques básicos del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Conectores (mecanismos de comunicación)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Flujos para llegar a los objetivos</a:t>
            </a:r>
          </a:p>
        </p:txBody>
      </p:sp>
      <p:sp>
        <p:nvSpPr>
          <p:cNvPr id="5" name="Cerrar llave 4"/>
          <p:cNvSpPr/>
          <p:nvPr/>
        </p:nvSpPr>
        <p:spPr>
          <a:xfrm flipH="1">
            <a:off x="2820984" y="1609380"/>
            <a:ext cx="417429" cy="6420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Rectángulo 5"/>
          <p:cNvSpPr/>
          <p:nvPr/>
        </p:nvSpPr>
        <p:spPr>
          <a:xfrm>
            <a:off x="2618292" y="2532710"/>
            <a:ext cx="4714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400" b="1" i="1" dirty="0">
                <a:solidFill>
                  <a:srgbClr val="000000"/>
                </a:solidFill>
                <a:latin typeface="Verdana" panose="020B0604030504040204" pitchFamily="34" charset="0"/>
              </a:rPr>
              <a:t>SOA</a:t>
            </a:r>
            <a:r>
              <a:rPr lang="es-EC" i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EC" i="1" dirty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s-EC" i="1" dirty="0" err="1">
                <a:solidFill>
                  <a:srgbClr val="000000"/>
                </a:solidFill>
                <a:latin typeface="Verdana" panose="020B0604030504040204" pitchFamily="34" charset="0"/>
              </a:rPr>
              <a:t>Service</a:t>
            </a:r>
            <a:r>
              <a:rPr lang="es-EC" i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EC" i="1" dirty="0" err="1">
                <a:solidFill>
                  <a:srgbClr val="000000"/>
                </a:solidFill>
                <a:latin typeface="Verdana" panose="020B0604030504040204" pitchFamily="34" charset="0"/>
              </a:rPr>
              <a:t>Oriented</a:t>
            </a:r>
            <a:r>
              <a:rPr lang="es-EC" i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EC" i="1" dirty="0" err="1">
                <a:solidFill>
                  <a:srgbClr val="000000"/>
                </a:solidFill>
                <a:latin typeface="Verdana" panose="020B0604030504040204" pitchFamily="34" charset="0"/>
              </a:rPr>
              <a:t>Architecture</a:t>
            </a:r>
            <a:endParaRPr lang="es-EC" dirty="0"/>
          </a:p>
        </p:txBody>
      </p:sp>
      <p:sp>
        <p:nvSpPr>
          <p:cNvPr id="7" name="Rectángulo 6"/>
          <p:cNvSpPr/>
          <p:nvPr/>
        </p:nvSpPr>
        <p:spPr>
          <a:xfrm>
            <a:off x="866660" y="3831945"/>
            <a:ext cx="3462969" cy="14933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C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la funcionalidad de las aplicaciones como servicios que pueden utilizar otras aplicaciones y otros servicios</a:t>
            </a:r>
            <a:endParaRPr lang="es-EC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821716" y="3829267"/>
            <a:ext cx="2511328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C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utilización de servicios para dar atención a los procesos de negocio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825131" y="3827308"/>
            <a:ext cx="2052809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C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Unir dos o mas servicios con alguna lógica para crear uno servicio más complejo</a:t>
            </a:r>
          </a:p>
        </p:txBody>
      </p:sp>
    </p:spTree>
    <p:extLst>
      <p:ext uri="{BB962C8B-B14F-4D97-AF65-F5344CB8AC3E}">
        <p14:creationId xmlns:p14="http://schemas.microsoft.com/office/powerpoint/2010/main" val="317958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Arquitectura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10" y="1531229"/>
            <a:ext cx="7837756" cy="504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9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Colaboración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77" y="1548275"/>
            <a:ext cx="83915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8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Colaboración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515679"/>
            <a:ext cx="11099697" cy="504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2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31780"/>
            <a:ext cx="8596668" cy="3880773"/>
          </a:xfrm>
        </p:spPr>
        <p:txBody>
          <a:bodyPr>
            <a:noAutofit/>
          </a:bodyPr>
          <a:lstStyle/>
          <a:p>
            <a:r>
              <a:rPr lang="es-EC" sz="2000" dirty="0"/>
              <a:t>Los servicios tienen que ser </a:t>
            </a:r>
            <a:r>
              <a:rPr lang="es-EC" sz="2000" b="1" u="sng" dirty="0"/>
              <a:t>modulares</a:t>
            </a:r>
            <a:r>
              <a:rPr lang="es-EC" sz="2000" dirty="0"/>
              <a:t>.</a:t>
            </a:r>
          </a:p>
          <a:p>
            <a:r>
              <a:rPr lang="es-EC" sz="2000" dirty="0"/>
              <a:t>Los servicios tienen que soportar la </a:t>
            </a:r>
            <a:r>
              <a:rPr lang="es-EC" sz="2000" b="1" u="sng" dirty="0"/>
              <a:t>interoperabilidad</a:t>
            </a:r>
            <a:r>
              <a:rPr lang="es-EC" sz="2000" dirty="0"/>
              <a:t>.</a:t>
            </a:r>
          </a:p>
          <a:p>
            <a:r>
              <a:rPr lang="es-EC" sz="2000" dirty="0"/>
              <a:t>Los servicios tienen que tener la descripción perfectamente establecida.</a:t>
            </a:r>
          </a:p>
          <a:p>
            <a:r>
              <a:rPr lang="es-EC" sz="2000" dirty="0"/>
              <a:t>Los servicios tienen que ser </a:t>
            </a:r>
            <a:r>
              <a:rPr lang="es-EC" sz="2000" b="1" u="sng" dirty="0"/>
              <a:t>transparentes</a:t>
            </a:r>
            <a:r>
              <a:rPr lang="es-EC" sz="2000" dirty="0"/>
              <a:t> a la localización.</a:t>
            </a:r>
          </a:p>
          <a:p>
            <a:r>
              <a:rPr lang="es-EC" sz="2000" dirty="0"/>
              <a:t>Los servicios tienen que ser </a:t>
            </a:r>
            <a:r>
              <a:rPr lang="es-EC" sz="2000" b="1" u="sng" dirty="0"/>
              <a:t>independientes</a:t>
            </a:r>
            <a:r>
              <a:rPr lang="es-EC" sz="2000" dirty="0"/>
              <a:t> del lenguaje de implementación.</a:t>
            </a:r>
          </a:p>
          <a:p>
            <a:r>
              <a:rPr lang="es-EC" sz="2000" dirty="0"/>
              <a:t>Los servicios tienen que ser transparentes al protocolo de comunicación.</a:t>
            </a:r>
          </a:p>
          <a:p>
            <a:r>
              <a:rPr lang="es-EC" sz="2000" dirty="0"/>
              <a:t>Los servicios tienen que ser independientes del Sistema Operativo y del hardware utilizado.</a:t>
            </a:r>
          </a:p>
        </p:txBody>
      </p:sp>
    </p:spTree>
    <p:extLst>
      <p:ext uri="{BB962C8B-B14F-4D97-AF65-F5344CB8AC3E}">
        <p14:creationId xmlns:p14="http://schemas.microsoft.com/office/powerpoint/2010/main" val="285393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Beneficios</a:t>
            </a:r>
            <a:br>
              <a:rPr lang="es-EC" dirty="0"/>
            </a:br>
            <a:r>
              <a:rPr lang="es-EC" sz="2400" dirty="0"/>
              <a:t>(</a:t>
            </a:r>
            <a:r>
              <a:rPr lang="es-EC" sz="2400" b="1" dirty="0"/>
              <a:t>procesos de negocio exitosos y dinámicos</a:t>
            </a:r>
            <a:r>
              <a:rPr lang="es-EC" sz="2400" dirty="0"/>
              <a:t>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3982"/>
            <a:ext cx="9436150" cy="4846138"/>
          </a:xfrm>
        </p:spPr>
        <p:txBody>
          <a:bodyPr>
            <a:normAutofit/>
          </a:bodyPr>
          <a:lstStyle/>
          <a:p>
            <a:r>
              <a:rPr lang="es-EC" b="1" dirty="0"/>
              <a:t>Solventar los problemas existentes (</a:t>
            </a:r>
            <a:r>
              <a:rPr lang="es-EC" dirty="0"/>
              <a:t> capa de abstracción </a:t>
            </a:r>
            <a:r>
              <a:rPr lang="es-EC" b="1" dirty="0"/>
              <a:t>)</a:t>
            </a:r>
          </a:p>
          <a:p>
            <a:r>
              <a:rPr lang="es-EC" b="1" dirty="0"/>
              <a:t>Fácil de integrar y gestionar la complejidad (</a:t>
            </a:r>
            <a:r>
              <a:rPr lang="es-EC" dirty="0"/>
              <a:t>transparencia de la implementación</a:t>
            </a:r>
            <a:r>
              <a:rPr lang="es-EC" b="1" dirty="0"/>
              <a:t>)</a:t>
            </a:r>
          </a:p>
          <a:p>
            <a:r>
              <a:rPr lang="es-EC" b="1" dirty="0"/>
              <a:t>Acelerar la puesta en producción de los sistemas (</a:t>
            </a:r>
            <a:r>
              <a:rPr lang="es-EC" dirty="0"/>
              <a:t>nuevos servicios haciendo uso de los ya existentes </a:t>
            </a:r>
            <a:r>
              <a:rPr lang="es-EC" b="1" dirty="0"/>
              <a:t>)</a:t>
            </a:r>
          </a:p>
          <a:p>
            <a:r>
              <a:rPr lang="es-EC" b="1" dirty="0"/>
              <a:t>Reducir costes y aumentar la reutilización (</a:t>
            </a:r>
            <a:r>
              <a:rPr lang="es-EC" dirty="0"/>
              <a:t>base de servicios que se pueden reutilizar</a:t>
            </a:r>
            <a:r>
              <a:rPr lang="es-EC" b="1" dirty="0"/>
              <a:t>)</a:t>
            </a:r>
          </a:p>
          <a:p>
            <a:r>
              <a:rPr lang="es-EC" b="1" dirty="0"/>
              <a:t>Estar preparados para el cambio (</a:t>
            </a:r>
            <a:r>
              <a:rPr lang="es-EC" dirty="0"/>
              <a:t>preparadas para el futuro</a:t>
            </a:r>
            <a:r>
              <a:rPr lang="es-EC" b="1" dirty="0"/>
              <a:t>)</a:t>
            </a:r>
          </a:p>
          <a:p>
            <a:r>
              <a:rPr lang="es-EC" b="1" dirty="0"/>
              <a:t>Otros:</a:t>
            </a:r>
          </a:p>
          <a:p>
            <a:pPr lvl="1"/>
            <a:r>
              <a:rPr lang="es-EC" b="1" dirty="0"/>
              <a:t>Reducción de dependencia tecnológica</a:t>
            </a:r>
          </a:p>
          <a:p>
            <a:pPr lvl="1"/>
            <a:r>
              <a:rPr lang="es-EC" b="1" dirty="0"/>
              <a:t>Facilidad para evolucionar a modelos de negocios basados en tercerización</a:t>
            </a:r>
            <a:endParaRPr lang="es-EC" dirty="0"/>
          </a:p>
          <a:p>
            <a:pPr lvl="1"/>
            <a:r>
              <a:rPr lang="es-EC" b="1" dirty="0"/>
              <a:t>Poder para reemplazar elementos de la capa aplicativa SOA sin disrupción en el proceso de negocio</a:t>
            </a:r>
          </a:p>
          <a:p>
            <a:pPr lvl="1"/>
            <a:r>
              <a:rPr lang="es-EC" b="1" dirty="0"/>
              <a:t>Aumento en la flexibilidad y reutilización de la infraestructura de negocio</a:t>
            </a:r>
          </a:p>
          <a:p>
            <a:pPr lvl="1"/>
            <a:endParaRPr lang="es-EC" dirty="0"/>
          </a:p>
          <a:p>
            <a:pPr lvl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908305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383</TotalTime>
  <Words>473</Words>
  <Application>Microsoft Macintosh PowerPoint</Application>
  <PresentationFormat>Panorámica</PresentationFormat>
  <Paragraphs>77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Trebuchet MS</vt:lpstr>
      <vt:lpstr>Verdana</vt:lpstr>
      <vt:lpstr>Wingdings</vt:lpstr>
      <vt:lpstr>Wingdings 3</vt:lpstr>
      <vt:lpstr>Faceta</vt:lpstr>
      <vt:lpstr>SOA</vt:lpstr>
      <vt:lpstr>Introducción </vt:lpstr>
      <vt:lpstr>Introducción</vt:lpstr>
      <vt:lpstr>Concepto</vt:lpstr>
      <vt:lpstr>Arquitectura</vt:lpstr>
      <vt:lpstr>Colaboración</vt:lpstr>
      <vt:lpstr>Colaboración</vt:lpstr>
      <vt:lpstr>Características</vt:lpstr>
      <vt:lpstr>Beneficios (procesos de negocio exitosos y dinámicos)</vt:lpstr>
      <vt:lpstr>Servicios web en SOA</vt:lpstr>
      <vt:lpstr>Patrones de diseño de SOA</vt:lpstr>
      <vt:lpstr>BPEL</vt:lpstr>
      <vt:lpstr>Ejemplo de BPEL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</dc:title>
  <dc:creator>UPS</dc:creator>
  <cp:lastModifiedBy>Cristian Fernando Timbi Sisalima</cp:lastModifiedBy>
  <cp:revision>18</cp:revision>
  <dcterms:created xsi:type="dcterms:W3CDTF">2015-07-10T18:09:59Z</dcterms:created>
  <dcterms:modified xsi:type="dcterms:W3CDTF">2020-07-07T21:10:15Z</dcterms:modified>
</cp:coreProperties>
</file>