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0A8A6-9345-49A5-B113-744952FBDF48}" v="12" dt="2023-02-09T08:24:59.807"/>
    <p1510:client id="{2B58BEA1-43E3-45C0-B9CD-FF021DAC1955}" v="1846" dt="2023-02-07T18:55:26.395"/>
    <p1510:client id="{51FA09AF-A795-436F-BC86-EB699E2A60EF}" v="73" dt="2023-01-31T09:50:22.719"/>
    <p1510:client id="{75C62E34-7071-4F43-94F2-768C53434A13}" v="1152" dt="2023-01-30T16:44:58.945"/>
    <p1510:client id="{821AAC5A-F38D-4ED1-AE30-4EF4B2094B61}" v="478" dt="2023-02-09T08:51:48.334"/>
    <p1510:client id="{AEBE5DA4-B2A4-4C0E-B20E-26B9582A4884}" v="215" dt="2023-02-08T10:59:42.251"/>
    <p1510:client id="{C16F1CF6-97AD-407A-A2A2-92868EC857C0}" v="3" dt="2023-02-09T08:53:41.406"/>
    <p1510:client id="{EFC34E05-B8CA-44BC-9581-D67A5356402B}" v="878" dt="2023-02-09T09:40:16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7BC0F-5CFA-4224-9246-25795012FE9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496DDD7-F5D0-4DB6-80D6-D20B3854065B}">
      <dgm:prSet phldrT="[Texte]" phldr="0"/>
      <dgm:spPr/>
      <dgm:t>
        <a:bodyPr/>
        <a:lstStyle/>
        <a:p>
          <a:pPr rtl="0"/>
          <a:r>
            <a:rPr lang="fr-FR">
              <a:latin typeface="Neue Haas Grotesk Text Pro"/>
            </a:rPr>
            <a:t>Collecte de tweets (API Twitter)</a:t>
          </a:r>
          <a:endParaRPr lang="fr-FR"/>
        </a:p>
      </dgm:t>
    </dgm:pt>
    <dgm:pt modelId="{9339A5DC-C397-4A8D-BFA9-83C9A8FBFF54}" type="parTrans" cxnId="{19DABEAE-BAC7-434C-BFFE-2073F2378A56}">
      <dgm:prSet/>
      <dgm:spPr/>
    </dgm:pt>
    <dgm:pt modelId="{B1D4B3C7-974C-4754-8FA4-6B92CD133CB1}" type="sibTrans" cxnId="{19DABEAE-BAC7-434C-BFFE-2073F2378A56}">
      <dgm:prSet/>
      <dgm:spPr/>
    </dgm:pt>
    <dgm:pt modelId="{F0919CB7-67C7-4889-8DC0-DD0B6B6B4EEA}">
      <dgm:prSet phldrT="[Texte]" phldr="0"/>
      <dgm:spPr/>
      <dgm:t>
        <a:bodyPr/>
        <a:lstStyle/>
        <a:p>
          <a:pPr rtl="0"/>
          <a:r>
            <a:rPr lang="fr-FR">
              <a:latin typeface="Neue Haas Grotesk Text Pro"/>
            </a:rPr>
            <a:t>Traitement, analyse et conversion (Python)</a:t>
          </a:r>
          <a:endParaRPr lang="fr-FR"/>
        </a:p>
      </dgm:t>
    </dgm:pt>
    <dgm:pt modelId="{69DB27DC-2D3E-4A4D-A9DD-F5C49B651504}" type="parTrans" cxnId="{0F168F6E-A9A9-4AE8-A1D2-A67FB4AD9884}">
      <dgm:prSet/>
      <dgm:spPr/>
    </dgm:pt>
    <dgm:pt modelId="{E8CC84F7-3686-4085-A764-1B09710371C6}" type="sibTrans" cxnId="{0F168F6E-A9A9-4AE8-A1D2-A67FB4AD9884}">
      <dgm:prSet/>
      <dgm:spPr/>
    </dgm:pt>
    <dgm:pt modelId="{875522C0-DAF5-49D7-8101-328F6027D54A}">
      <dgm:prSet phldrT="[Texte]" phldr="0"/>
      <dgm:spPr/>
      <dgm:t>
        <a:bodyPr/>
        <a:lstStyle/>
        <a:p>
          <a:pPr rtl="0"/>
          <a:r>
            <a:rPr lang="fr-FR">
              <a:latin typeface="Neue Haas Grotesk Text Pro"/>
            </a:rPr>
            <a:t>Création de graphes (GEPHI)</a:t>
          </a:r>
          <a:endParaRPr lang="fr-FR"/>
        </a:p>
      </dgm:t>
    </dgm:pt>
    <dgm:pt modelId="{78BCB2D7-028B-46A2-B2BD-BCD2AFFDEB8B}" type="parTrans" cxnId="{B1F4AADD-5F1C-4D5D-8C26-8561D104C404}">
      <dgm:prSet/>
      <dgm:spPr/>
    </dgm:pt>
    <dgm:pt modelId="{9547C7D4-3B13-43C8-A8E6-A2163A036450}" type="sibTrans" cxnId="{B1F4AADD-5F1C-4D5D-8C26-8561D104C404}">
      <dgm:prSet/>
      <dgm:spPr/>
    </dgm:pt>
    <dgm:pt modelId="{24DD028F-A403-4372-A7CA-6A7A72C6DD40}" type="pres">
      <dgm:prSet presAssocID="{3667BC0F-5CFA-4224-9246-25795012FE92}" presName="arrowDiagram" presStyleCnt="0">
        <dgm:presLayoutVars>
          <dgm:chMax val="5"/>
          <dgm:dir/>
          <dgm:resizeHandles val="exact"/>
        </dgm:presLayoutVars>
      </dgm:prSet>
      <dgm:spPr/>
    </dgm:pt>
    <dgm:pt modelId="{2E127BCC-62A9-4739-9640-8DB7A75CA46D}" type="pres">
      <dgm:prSet presAssocID="{3667BC0F-5CFA-4224-9246-25795012FE92}" presName="arrow" presStyleLbl="bgShp" presStyleIdx="0" presStyleCnt="1"/>
      <dgm:spPr/>
    </dgm:pt>
    <dgm:pt modelId="{262D68D4-D588-4EFC-AEF0-46FD5AD47DC3}" type="pres">
      <dgm:prSet presAssocID="{3667BC0F-5CFA-4224-9246-25795012FE92}" presName="arrowDiagram3" presStyleCnt="0"/>
      <dgm:spPr/>
    </dgm:pt>
    <dgm:pt modelId="{83D45C41-F1D5-467C-A906-3AAB1B376251}" type="pres">
      <dgm:prSet presAssocID="{2496DDD7-F5D0-4DB6-80D6-D20B3854065B}" presName="bullet3a" presStyleLbl="node1" presStyleIdx="0" presStyleCnt="3"/>
      <dgm:spPr/>
    </dgm:pt>
    <dgm:pt modelId="{6D1B0751-58B0-4F39-B18C-BDBE0A8B5E13}" type="pres">
      <dgm:prSet presAssocID="{2496DDD7-F5D0-4DB6-80D6-D20B3854065B}" presName="textBox3a" presStyleLbl="revTx" presStyleIdx="0" presStyleCnt="3">
        <dgm:presLayoutVars>
          <dgm:bulletEnabled val="1"/>
        </dgm:presLayoutVars>
      </dgm:prSet>
      <dgm:spPr/>
    </dgm:pt>
    <dgm:pt modelId="{E51235F2-0583-4BC4-87E0-F71BDC23292B}" type="pres">
      <dgm:prSet presAssocID="{F0919CB7-67C7-4889-8DC0-DD0B6B6B4EEA}" presName="bullet3b" presStyleLbl="node1" presStyleIdx="1" presStyleCnt="3"/>
      <dgm:spPr/>
    </dgm:pt>
    <dgm:pt modelId="{F119B898-9464-45DE-8941-AB11BC9943CB}" type="pres">
      <dgm:prSet presAssocID="{F0919CB7-67C7-4889-8DC0-DD0B6B6B4EEA}" presName="textBox3b" presStyleLbl="revTx" presStyleIdx="1" presStyleCnt="3">
        <dgm:presLayoutVars>
          <dgm:bulletEnabled val="1"/>
        </dgm:presLayoutVars>
      </dgm:prSet>
      <dgm:spPr/>
    </dgm:pt>
    <dgm:pt modelId="{7E77EED4-E2AA-48E8-BAF6-4842F9E32320}" type="pres">
      <dgm:prSet presAssocID="{875522C0-DAF5-49D7-8101-328F6027D54A}" presName="bullet3c" presStyleLbl="node1" presStyleIdx="2" presStyleCnt="3"/>
      <dgm:spPr/>
    </dgm:pt>
    <dgm:pt modelId="{C4DF31C4-5C25-4F67-BE4C-771B194B0D60}" type="pres">
      <dgm:prSet presAssocID="{875522C0-DAF5-49D7-8101-328F6027D54A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282D2019-2582-49A7-BDEE-B4EBB39059AF}" type="presOf" srcId="{F0919CB7-67C7-4889-8DC0-DD0B6B6B4EEA}" destId="{F119B898-9464-45DE-8941-AB11BC9943CB}" srcOrd="0" destOrd="0" presId="urn:microsoft.com/office/officeart/2005/8/layout/arrow2"/>
    <dgm:cxn modelId="{0F168F6E-A9A9-4AE8-A1D2-A67FB4AD9884}" srcId="{3667BC0F-5CFA-4224-9246-25795012FE92}" destId="{F0919CB7-67C7-4889-8DC0-DD0B6B6B4EEA}" srcOrd="1" destOrd="0" parTransId="{69DB27DC-2D3E-4A4D-A9DD-F5C49B651504}" sibTransId="{E8CC84F7-3686-4085-A764-1B09710371C6}"/>
    <dgm:cxn modelId="{F6611084-0189-4360-B055-04AA37B2A55E}" type="presOf" srcId="{3667BC0F-5CFA-4224-9246-25795012FE92}" destId="{24DD028F-A403-4372-A7CA-6A7A72C6DD40}" srcOrd="0" destOrd="0" presId="urn:microsoft.com/office/officeart/2005/8/layout/arrow2"/>
    <dgm:cxn modelId="{9A7D86A9-66F4-4FBA-B6E8-9D5B819F63FD}" type="presOf" srcId="{2496DDD7-F5D0-4DB6-80D6-D20B3854065B}" destId="{6D1B0751-58B0-4F39-B18C-BDBE0A8B5E13}" srcOrd="0" destOrd="0" presId="urn:microsoft.com/office/officeart/2005/8/layout/arrow2"/>
    <dgm:cxn modelId="{ECC32DAD-1CFD-4EBB-B5B9-4864031BC386}" type="presOf" srcId="{875522C0-DAF5-49D7-8101-328F6027D54A}" destId="{C4DF31C4-5C25-4F67-BE4C-771B194B0D60}" srcOrd="0" destOrd="0" presId="urn:microsoft.com/office/officeart/2005/8/layout/arrow2"/>
    <dgm:cxn modelId="{19DABEAE-BAC7-434C-BFFE-2073F2378A56}" srcId="{3667BC0F-5CFA-4224-9246-25795012FE92}" destId="{2496DDD7-F5D0-4DB6-80D6-D20B3854065B}" srcOrd="0" destOrd="0" parTransId="{9339A5DC-C397-4A8D-BFA9-83C9A8FBFF54}" sibTransId="{B1D4B3C7-974C-4754-8FA4-6B92CD133CB1}"/>
    <dgm:cxn modelId="{B1F4AADD-5F1C-4D5D-8C26-8561D104C404}" srcId="{3667BC0F-5CFA-4224-9246-25795012FE92}" destId="{875522C0-DAF5-49D7-8101-328F6027D54A}" srcOrd="2" destOrd="0" parTransId="{78BCB2D7-028B-46A2-B2BD-BCD2AFFDEB8B}" sibTransId="{9547C7D4-3B13-43C8-A8E6-A2163A036450}"/>
    <dgm:cxn modelId="{E926E9B6-7F9F-487D-9216-F5441DE500F2}" type="presParOf" srcId="{24DD028F-A403-4372-A7CA-6A7A72C6DD40}" destId="{2E127BCC-62A9-4739-9640-8DB7A75CA46D}" srcOrd="0" destOrd="0" presId="urn:microsoft.com/office/officeart/2005/8/layout/arrow2"/>
    <dgm:cxn modelId="{65342698-34F5-4C09-8E1D-D994A2B4F5D4}" type="presParOf" srcId="{24DD028F-A403-4372-A7CA-6A7A72C6DD40}" destId="{262D68D4-D588-4EFC-AEF0-46FD5AD47DC3}" srcOrd="1" destOrd="0" presId="urn:microsoft.com/office/officeart/2005/8/layout/arrow2"/>
    <dgm:cxn modelId="{B65E0F48-0084-4915-A03B-6D32B8BDB3F5}" type="presParOf" srcId="{262D68D4-D588-4EFC-AEF0-46FD5AD47DC3}" destId="{83D45C41-F1D5-467C-A906-3AAB1B376251}" srcOrd="0" destOrd="0" presId="urn:microsoft.com/office/officeart/2005/8/layout/arrow2"/>
    <dgm:cxn modelId="{34520D8E-1CC6-423B-A69F-B59C70A59852}" type="presParOf" srcId="{262D68D4-D588-4EFC-AEF0-46FD5AD47DC3}" destId="{6D1B0751-58B0-4F39-B18C-BDBE0A8B5E13}" srcOrd="1" destOrd="0" presId="urn:microsoft.com/office/officeart/2005/8/layout/arrow2"/>
    <dgm:cxn modelId="{1093E22D-6F72-4592-8746-FA82A9C91A8A}" type="presParOf" srcId="{262D68D4-D588-4EFC-AEF0-46FD5AD47DC3}" destId="{E51235F2-0583-4BC4-87E0-F71BDC23292B}" srcOrd="2" destOrd="0" presId="urn:microsoft.com/office/officeart/2005/8/layout/arrow2"/>
    <dgm:cxn modelId="{C938BB5F-790D-4610-9929-B320194CFCAE}" type="presParOf" srcId="{262D68D4-D588-4EFC-AEF0-46FD5AD47DC3}" destId="{F119B898-9464-45DE-8941-AB11BC9943CB}" srcOrd="3" destOrd="0" presId="urn:microsoft.com/office/officeart/2005/8/layout/arrow2"/>
    <dgm:cxn modelId="{0DABEA1F-D5E5-42B2-B664-9D5B355DEFC2}" type="presParOf" srcId="{262D68D4-D588-4EFC-AEF0-46FD5AD47DC3}" destId="{7E77EED4-E2AA-48E8-BAF6-4842F9E32320}" srcOrd="4" destOrd="0" presId="urn:microsoft.com/office/officeart/2005/8/layout/arrow2"/>
    <dgm:cxn modelId="{17C7F60C-02FF-43E6-81AA-246D44221F4C}" type="presParOf" srcId="{262D68D4-D588-4EFC-AEF0-46FD5AD47DC3}" destId="{C4DF31C4-5C25-4F67-BE4C-771B194B0D6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7BCC-62A9-4739-9640-8DB7A75CA46D}">
      <dsp:nvSpPr>
        <dsp:cNvPr id="0" name=""/>
        <dsp:cNvSpPr/>
      </dsp:nvSpPr>
      <dsp:spPr>
        <a:xfrm>
          <a:off x="0" y="694619"/>
          <a:ext cx="5616222" cy="35101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45C41-F1D5-467C-A906-3AAB1B376251}">
      <dsp:nvSpPr>
        <dsp:cNvPr id="0" name=""/>
        <dsp:cNvSpPr/>
      </dsp:nvSpPr>
      <dsp:spPr>
        <a:xfrm>
          <a:off x="713260" y="3117316"/>
          <a:ext cx="146021" cy="146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B0751-58B0-4F39-B18C-BDBE0A8B5E13}">
      <dsp:nvSpPr>
        <dsp:cNvPr id="0" name=""/>
        <dsp:cNvSpPr/>
      </dsp:nvSpPr>
      <dsp:spPr>
        <a:xfrm>
          <a:off x="786271" y="3190327"/>
          <a:ext cx="1308579" cy="1014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74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Neue Haas Grotesk Text Pro"/>
            </a:rPr>
            <a:t>Collecte de tweets (API Twitter)</a:t>
          </a:r>
          <a:endParaRPr lang="fr-FR" sz="1700" kern="1200"/>
        </a:p>
      </dsp:txBody>
      <dsp:txXfrm>
        <a:off x="786271" y="3190327"/>
        <a:ext cx="1308579" cy="1014430"/>
      </dsp:txXfrm>
    </dsp:sp>
    <dsp:sp modelId="{E51235F2-0583-4BC4-87E0-F71BDC23292B}">
      <dsp:nvSpPr>
        <dsp:cNvPr id="0" name=""/>
        <dsp:cNvSpPr/>
      </dsp:nvSpPr>
      <dsp:spPr>
        <a:xfrm>
          <a:off x="2002183" y="2163261"/>
          <a:ext cx="263962" cy="263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9B898-9464-45DE-8941-AB11BC9943CB}">
      <dsp:nvSpPr>
        <dsp:cNvPr id="0" name=""/>
        <dsp:cNvSpPr/>
      </dsp:nvSpPr>
      <dsp:spPr>
        <a:xfrm>
          <a:off x="2134164" y="2295242"/>
          <a:ext cx="1347893" cy="1909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68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Neue Haas Grotesk Text Pro"/>
            </a:rPr>
            <a:t>Traitement, analyse et conversion (Python)</a:t>
          </a:r>
          <a:endParaRPr lang="fr-FR" sz="1700" kern="1200"/>
        </a:p>
      </dsp:txBody>
      <dsp:txXfrm>
        <a:off x="2134164" y="2295242"/>
        <a:ext cx="1347893" cy="1909515"/>
      </dsp:txXfrm>
    </dsp:sp>
    <dsp:sp modelId="{7E77EED4-E2AA-48E8-BAF6-4842F9E32320}">
      <dsp:nvSpPr>
        <dsp:cNvPr id="0" name=""/>
        <dsp:cNvSpPr/>
      </dsp:nvSpPr>
      <dsp:spPr>
        <a:xfrm>
          <a:off x="3552260" y="1582684"/>
          <a:ext cx="365054" cy="365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31C4-5C25-4F67-BE4C-771B194B0D60}">
      <dsp:nvSpPr>
        <dsp:cNvPr id="0" name=""/>
        <dsp:cNvSpPr/>
      </dsp:nvSpPr>
      <dsp:spPr>
        <a:xfrm>
          <a:off x="3734787" y="1765211"/>
          <a:ext cx="1347893" cy="243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35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atin typeface="Neue Haas Grotesk Text Pro"/>
            </a:rPr>
            <a:t>Création de graphes (GEPHI)</a:t>
          </a:r>
          <a:endParaRPr lang="fr-FR" sz="1700" kern="1200"/>
        </a:p>
      </dsp:txBody>
      <dsp:txXfrm>
        <a:off x="3734787" y="1765211"/>
        <a:ext cx="1347893" cy="243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5F5E-F71A-4AC1-98FB-7112921AB0B9}" type="datetimeFigureOut"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D635-974B-4447-AD23-4034E3BF5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44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cs typeface="Calibri"/>
              </a:rPr>
              <a:t>1re </a:t>
            </a:r>
            <a:r>
              <a:rPr lang="en-US" err="1">
                <a:cs typeface="Calibri"/>
              </a:rPr>
              <a:t>analyse</a:t>
            </a:r>
            <a:r>
              <a:rPr lang="en-US">
                <a:cs typeface="Calibri"/>
              </a:rPr>
              <a:t>, pas très </a:t>
            </a:r>
            <a:r>
              <a:rPr lang="en-US" err="1">
                <a:cs typeface="Calibri"/>
              </a:rPr>
              <a:t>parlante</a:t>
            </a:r>
            <a:r>
              <a:rPr lang="en-US">
                <a:cs typeface="Calibri"/>
              </a:rPr>
              <a:t>, pas de relations </a:t>
            </a:r>
            <a:r>
              <a:rPr lang="en-US" err="1">
                <a:cs typeface="Calibri"/>
              </a:rPr>
              <a:t>apparentes</a:t>
            </a:r>
            <a:r>
              <a:rPr lang="en-US">
                <a:cs typeface="Calibri"/>
              </a:rPr>
              <a:t>, pour </a:t>
            </a:r>
            <a:r>
              <a:rPr lang="en-US" err="1">
                <a:cs typeface="Calibri"/>
              </a:rPr>
              <a:t>voir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graphes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concordent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sont</a:t>
            </a:r>
            <a:r>
              <a:rPr lang="en-US">
                <a:cs typeface="Calibri"/>
              </a:rPr>
              <a:t> bon </a:t>
            </a:r>
            <a:r>
              <a:rPr lang="en-US" err="1">
                <a:cs typeface="Calibri"/>
              </a:rPr>
              <a:t>complément</a:t>
            </a:r>
            <a:r>
              <a:rPr lang="en-US">
                <a:cs typeface="Calibri"/>
              </a:rPr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D635-974B-4447-AD23-4034E3BF563A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64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fr-FR" dirty="0"/>
              <a:t>Pas très lisible, et regroupement biaisé par le type de nœud (plutôt mots ensemble, personnes ensemble, hashtags ensemble)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fr-FR" dirty="0">
                <a:cs typeface="Calibri"/>
              </a:rPr>
              <a:t>Résultats quand même prévisibles : mots, personnes, hashtags populaires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D635-974B-4447-AD23-4034E3BF563A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/!/ </a:t>
            </a:r>
            <a:r>
              <a:rPr lang="en-US" err="1">
                <a:ea typeface="Calibri"/>
                <a:cs typeface="Calibri"/>
              </a:rPr>
              <a:t>mettre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filtre</a:t>
            </a:r>
            <a:r>
              <a:rPr lang="en-US">
                <a:ea typeface="Calibri"/>
                <a:cs typeface="Calibri"/>
              </a:rPr>
              <a:t> degree range 1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D635-974B-4447-AD23-4034E3BF563A}" type="slidenum"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812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6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3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68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942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330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597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470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13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41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emonde.fr/politique/article/2023/01/25/retraites-le-gouvernement-accuse-de-mener-une-reforme-anti-femmes_6159217_823448.html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lemonde.fr/politique/article/2023/01/19/reforme-des-retraites-1-12-million-de-manifestants-dans-la-rue-pour-la-premiere-journee-de-mobilisation_6158570_82344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twitter.com/Keysyyyyy/status/1620348836639281153/photo/1" TargetMode="External"/><Relationship Id="rId4" Type="http://schemas.openxmlformats.org/officeDocument/2006/relationships/hyperlink" Target="https://twitter.com/najatvb/status/1616163868174176261/photo/1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La réforme des retraites sur Twitter - GEPHI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Fanny </a:t>
            </a:r>
            <a:r>
              <a:rPr lang="fr-FR" err="1">
                <a:cs typeface="Calibri"/>
              </a:rPr>
              <a:t>Ducel</a:t>
            </a:r>
          </a:p>
          <a:p>
            <a:r>
              <a:rPr lang="fr-FR">
                <a:cs typeface="Calibri"/>
              </a:rPr>
              <a:t>M2 Langue &amp; informatique</a:t>
            </a:r>
          </a:p>
          <a:p>
            <a:r>
              <a:rPr lang="fr-FR">
                <a:cs typeface="Calibri"/>
              </a:rPr>
              <a:t>Cognition, sentiment, opinion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C4C90-38DA-1ED9-E6FA-FA15E4D1F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3" r="2038" b="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D35996-0476-CECC-02F0-2A59B6F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Graphe de co-occurrences de mentions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7237C-BAA4-9AA8-5B25-C83F933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26 nœuds, 245 liens</a:t>
            </a:r>
          </a:p>
          <a:p>
            <a:r>
              <a:rPr lang="fr-FR" dirty="0"/>
              <a:t>Communautés nettes : </a:t>
            </a:r>
          </a:p>
          <a:p>
            <a:pPr lvl="1"/>
            <a:r>
              <a:rPr lang="fr-FR" dirty="0"/>
              <a:t>Orange : députés Renaissance (pro-réforme)</a:t>
            </a:r>
          </a:p>
          <a:p>
            <a:pPr lvl="1"/>
            <a:r>
              <a:rPr lang="fr-FR" dirty="0"/>
              <a:t>Violet : membres du gouvernement</a:t>
            </a:r>
          </a:p>
          <a:p>
            <a:pPr lvl="1"/>
            <a:r>
              <a:rPr lang="fr-FR" dirty="0"/>
              <a:t>Vert : médias et opposants (gauche comme droite)</a:t>
            </a:r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7D7D3E-D3FE-96A7-8657-85271B8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4894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dirty="0" smtClean="0"/>
              <a:pPr>
                <a:spcAft>
                  <a:spcPts val="600"/>
                </a:spcAft>
              </a:pPr>
              <a:t>10</a:t>
            </a:fld>
            <a:endParaRPr lang="fr-FR" dirty="0"/>
          </a:p>
        </p:txBody>
      </p:sp>
      <p:grpSp>
        <p:nvGrpSpPr>
          <p:cNvPr id="85" name="Group 6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7A40885D-7BD3-467B-E47C-9489856B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34" y="572633"/>
            <a:ext cx="7428087" cy="60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1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D35996-0476-CECC-02F0-2A59B6F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Graphe de co-occurrences de hashtags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7237C-BAA4-9AA8-5B25-C83F933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30 nœuds, 284 liens</a:t>
            </a:r>
          </a:p>
          <a:p>
            <a:r>
              <a:rPr lang="fr-FR" dirty="0"/>
              <a:t>Moins distinct : 1 seule opinion (contre)</a:t>
            </a:r>
          </a:p>
          <a:p>
            <a:r>
              <a:rPr lang="fr-FR" dirty="0"/>
              <a:t>Hashtags les moins spécifiques, stables au centre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1CB1F0-BBFB-6526-2417-4E3A586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3069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 5">
            <a:extLst>
              <a:ext uri="{FF2B5EF4-FFF2-40B4-BE49-F238E27FC236}">
                <a16:creationId xmlns:a16="http://schemas.microsoft.com/office/drawing/2014/main" id="{29C3892F-1EE3-ABBC-220C-83AD5A52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76" y="4313"/>
            <a:ext cx="6996330" cy="650205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D35996-0476-CECC-02F0-2A59B6F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Graphe d'utilisateurs populaires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7237C-BAA4-9AA8-5B25-C83F933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>
                <a:latin typeface="Neue Haas Grotesk Text Pro"/>
              </a:rPr>
              <a:t>Nœuds : utilisateurs du corpus ayant + de 100k followers et personnes mentionnées par ces utilisateurs</a:t>
            </a:r>
          </a:p>
          <a:p>
            <a:r>
              <a:rPr lang="fr-FR" dirty="0">
                <a:latin typeface="Neue Haas Grotesk Text Pro"/>
              </a:rPr>
              <a:t>Liens : dirigés, x a mentionné y</a:t>
            </a:r>
          </a:p>
          <a:p>
            <a:endParaRPr lang="fr-FR" dirty="0">
              <a:latin typeface="Neue Haas Grotesk Tex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b="1" dirty="0">
                <a:latin typeface="Bookman Old Style"/>
                <a:ea typeface="+mn-lt"/>
                <a:cs typeface="+mn-lt"/>
              </a:rPr>
              <a:t>→</a:t>
            </a:r>
            <a:r>
              <a:rPr lang="fr-FR" b="1" dirty="0">
                <a:latin typeface="Bookman Old Style"/>
              </a:rPr>
              <a:t> Inattendu : centré autour des médias</a:t>
            </a:r>
            <a:endParaRPr lang="fr-FR" b="1">
              <a:latin typeface="Bookman Old Style"/>
            </a:endParaRPr>
          </a:p>
          <a:p>
            <a:endParaRPr lang="fr-FR" dirty="0">
              <a:latin typeface="Bookman Old Style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04F0D3-78A4-AE49-5017-861142C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9686" y="6155462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5">
            <a:extLst>
              <a:ext uri="{FF2B5EF4-FFF2-40B4-BE49-F238E27FC236}">
                <a16:creationId xmlns:a16="http://schemas.microsoft.com/office/drawing/2014/main" id="{2117AB7C-70D9-CACF-C05C-E33961A6B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9" b="1"/>
          <a:stretch/>
        </p:blipFill>
        <p:spPr>
          <a:xfrm>
            <a:off x="5033823" y="5911"/>
            <a:ext cx="7164644" cy="62480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0324375F-87D9-B21F-1945-FCE95C7A3655}"/>
              </a:ext>
            </a:extLst>
          </p:cNvPr>
          <p:cNvSpPr txBox="1"/>
          <p:nvPr/>
        </p:nvSpPr>
        <p:spPr>
          <a:xfrm>
            <a:off x="620888" y="6152444"/>
            <a:ext cx="29351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 dirty="0">
                <a:latin typeface="Bookman Old Style"/>
              </a:rPr>
              <a:t>Filtre : </a:t>
            </a:r>
            <a:r>
              <a:rPr lang="fr-FR" sz="1600" i="1" dirty="0" err="1">
                <a:latin typeface="Bookman Old Style"/>
              </a:rPr>
              <a:t>degree</a:t>
            </a:r>
            <a:r>
              <a:rPr lang="fr-FR" sz="1600" i="1" dirty="0">
                <a:latin typeface="Bookman Old Style"/>
              </a:rPr>
              <a:t> range &gt; 1</a:t>
            </a:r>
          </a:p>
        </p:txBody>
      </p:sp>
    </p:spTree>
    <p:extLst>
      <p:ext uri="{BB962C8B-B14F-4D97-AF65-F5344CB8AC3E}">
        <p14:creationId xmlns:p14="http://schemas.microsoft.com/office/powerpoint/2010/main" val="321940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DAE46-E9EC-EF4E-3397-109B87B1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1F29F-6894-8FE9-2916-A5A368BB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966891" cy="36012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800" dirty="0">
                <a:ea typeface="+mn-lt"/>
                <a:cs typeface="+mn-lt"/>
              </a:rPr>
              <a:t>Extraire et mettre en valeur des données, des relations</a:t>
            </a:r>
            <a:endParaRPr lang="fr-FR" sz="2800" dirty="0"/>
          </a:p>
          <a:p>
            <a:pPr marL="457200" lvl="1" indent="0">
              <a:buNone/>
            </a:pPr>
            <a:r>
              <a:rPr lang="fr-FR" sz="2400" b="1" dirty="0">
                <a:latin typeface="Bookman Old Style"/>
                <a:ea typeface="+mn-lt"/>
                <a:cs typeface="+mn-lt"/>
              </a:rPr>
              <a:t>→ </a:t>
            </a:r>
            <a:r>
              <a:rPr lang="fr-FR" sz="2400" b="1" dirty="0">
                <a:ea typeface="+mn-lt"/>
                <a:cs typeface="+mn-lt"/>
              </a:rPr>
              <a:t>Détection de communautés</a:t>
            </a:r>
            <a:endParaRPr lang="fr-FR" sz="2400" b="1"/>
          </a:p>
          <a:p>
            <a:r>
              <a:rPr lang="fr-FR" sz="2800" dirty="0"/>
              <a:t>Suivi </a:t>
            </a:r>
            <a:r>
              <a:rPr lang="fr-FR" sz="2800" b="1" dirty="0"/>
              <a:t>empirique</a:t>
            </a:r>
            <a:r>
              <a:rPr lang="fr-FR" sz="2800" dirty="0"/>
              <a:t> de l'actualité, de l'</a:t>
            </a:r>
            <a:r>
              <a:rPr lang="fr-FR" sz="2800" b="1" dirty="0"/>
              <a:t>opinion publique</a:t>
            </a:r>
          </a:p>
          <a:p>
            <a:pPr lvl="1"/>
            <a:r>
              <a:rPr lang="fr-FR" sz="2400" dirty="0"/>
              <a:t>Expression du mécontentement, division pour/contre, organisation de grèves et manifestations</a:t>
            </a:r>
          </a:p>
          <a:p>
            <a:pPr marL="457200" lvl="1" indent="0">
              <a:buNone/>
            </a:pPr>
            <a:r>
              <a:rPr lang="fr-FR" sz="2400" b="1" dirty="0">
                <a:latin typeface="Bookman Old Style"/>
              </a:rPr>
              <a:t>→ </a:t>
            </a:r>
            <a:r>
              <a:rPr lang="fr-FR" sz="2400" dirty="0"/>
              <a:t>Visualiser un évènement sous d'autres angles</a:t>
            </a:r>
          </a:p>
          <a:p>
            <a:r>
              <a:rPr lang="fr-FR" sz="2800" dirty="0"/>
              <a:t>Twitter comme outil d'expression politique avec ses propres codes</a:t>
            </a:r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C7F7B3-529C-1B78-28B3-8A977E6B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226" y="6011689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4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98E928-5DE3-4C79-8DD0-AA73B7BE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fr-FR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F8852-EE9B-E2CC-31BF-FB90F903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99365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Le 10 janvier 2023, le gouvernement de Macron et Borne annonce le recul de l'âge de départ à la retraite de 62 à 64 ans d'ici 2030. Projet débattu jusqu'au 26 mars.</a:t>
            </a:r>
          </a:p>
          <a:p>
            <a:r>
              <a:rPr lang="fr-FR"/>
              <a:t>Polémiques, mécontentement, grèves, manifestations</a:t>
            </a:r>
          </a:p>
          <a:p>
            <a:endParaRPr lang="fr-FR"/>
          </a:p>
          <a:p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83214-4265-F5D1-B44B-94EFD7C8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2716" y="6083576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C24D9C-37A7-4BA8-7E29-7839E8853C08}"/>
              </a:ext>
            </a:extLst>
          </p:cNvPr>
          <p:cNvSpPr txBox="1"/>
          <p:nvPr/>
        </p:nvSpPr>
        <p:spPr>
          <a:xfrm>
            <a:off x="522111" y="6152445"/>
            <a:ext cx="71543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>
                <a:ea typeface="+mn-lt"/>
                <a:cs typeface="+mn-lt"/>
                <a:hlinkClick r:id="rId2"/>
              </a:rPr>
              <a:t>https://www.lemonde.fr/politique/article/2023/01/19/reforme-des-retraites-1-12-million-de-manifestants-dans-la-rue-pour-la-premiere-journee-de-mobilisation_6158570_823448.html</a:t>
            </a:r>
            <a:r>
              <a:rPr lang="fr-FR" sz="800">
                <a:ea typeface="+mn-lt"/>
                <a:cs typeface="+mn-lt"/>
              </a:rPr>
              <a:t>, </a:t>
            </a:r>
            <a:r>
              <a:rPr lang="fr-FR" sz="800">
                <a:ea typeface="+mn-lt"/>
                <a:cs typeface="+mn-lt"/>
                <a:hlinkClick r:id="rId3"/>
              </a:rPr>
              <a:t>https://www.lemonde.fr/politique/article/2023/01/25/retraites-le-gouvernement-accuse-de-mener-une-reforme-anti-femmes_6159217_823448.html</a:t>
            </a:r>
            <a:r>
              <a:rPr lang="fr-FR" sz="800">
                <a:ea typeface="+mn-lt"/>
                <a:cs typeface="+mn-lt"/>
              </a:rPr>
              <a:t>, </a:t>
            </a:r>
            <a:r>
              <a:rPr lang="fr-FR" sz="800">
                <a:ea typeface="+mn-lt"/>
                <a:cs typeface="+mn-lt"/>
                <a:hlinkClick r:id="rId4"/>
              </a:rPr>
              <a:t>https://twitter.com/najatvb/status/1616163868174176261/photo/1</a:t>
            </a:r>
            <a:r>
              <a:rPr lang="fr-FR" sz="800">
                <a:ea typeface="+mn-lt"/>
                <a:cs typeface="+mn-lt"/>
              </a:rPr>
              <a:t> , </a:t>
            </a:r>
            <a:r>
              <a:rPr lang="fr-FR" sz="800">
                <a:ea typeface="+mn-lt"/>
                <a:cs typeface="+mn-lt"/>
                <a:hlinkClick r:id="rId5"/>
              </a:rPr>
              <a:t>https://twitter.com/Keysyyyyy/status/1620348836639281153/photo/1</a:t>
            </a:r>
            <a:r>
              <a:rPr lang="fr-FR" sz="800">
                <a:ea typeface="+mn-lt"/>
                <a:cs typeface="+mn-lt"/>
              </a:rPr>
              <a:t> </a:t>
            </a:r>
          </a:p>
        </p:txBody>
      </p:sp>
      <p:pic>
        <p:nvPicPr>
          <p:cNvPr id="11" name="Image 19" descr="Une image contenant foule, extérieur, grand, personne&#10;&#10;Description générée automatiquement">
            <a:extLst>
              <a:ext uri="{FF2B5EF4-FFF2-40B4-BE49-F238E27FC236}">
                <a16:creationId xmlns:a16="http://schemas.microsoft.com/office/drawing/2014/main" id="{B58B57AC-F397-C6A7-DCEF-F3988DB05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178" y="2519997"/>
            <a:ext cx="4436532" cy="2890451"/>
          </a:xfrm>
          <a:prstGeom prst="rect">
            <a:avLst/>
          </a:prstGeom>
        </p:spPr>
      </p:pic>
      <p:pic>
        <p:nvPicPr>
          <p:cNvPr id="4" name="Image 20" descr="Une image contenant texte, signe, extérieur, journal&#10;&#10;Description générée automatiquement">
            <a:extLst>
              <a:ext uri="{FF2B5EF4-FFF2-40B4-BE49-F238E27FC236}">
                <a16:creationId xmlns:a16="http://schemas.microsoft.com/office/drawing/2014/main" id="{7BAF192E-0252-9199-CD1D-0F36279B1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5844" y="2265800"/>
            <a:ext cx="2743199" cy="3652843"/>
          </a:xfrm>
          <a:prstGeom prst="rect">
            <a:avLst/>
          </a:prstGeom>
        </p:spPr>
      </p:pic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5C7826-954C-0CC5-A260-2C190F55E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401" y="1176867"/>
            <a:ext cx="5170311" cy="1159933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6182BB-AE9E-F6EE-E5A6-CF763E3BC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3620" y="220680"/>
            <a:ext cx="5113868" cy="8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7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703877-9C6A-1598-5D98-1C12C811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fr-FR"/>
              <a:t>Objectifs &amp;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F9274-6466-BE65-FCDB-DDD44EC36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4206" cy="3601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ea typeface="+mn-lt"/>
                <a:cs typeface="+mn-lt"/>
              </a:rPr>
              <a:t>Comment les Français ont réagi à cette proposition de réforme ?</a:t>
            </a:r>
          </a:p>
          <a:p>
            <a:r>
              <a:rPr lang="fr-FR">
                <a:ea typeface="+mn-lt"/>
                <a:cs typeface="+mn-lt"/>
              </a:rPr>
              <a:t>Comment Twitter peut permettre la mobilisation ?</a:t>
            </a:r>
          </a:p>
          <a:p>
            <a:r>
              <a:rPr lang="fr-FR">
                <a:ea typeface="+mn-lt"/>
                <a:cs typeface="+mn-lt"/>
              </a:rPr>
              <a:t>Comment ces opinions ont évolué en un mois ?</a:t>
            </a:r>
          </a:p>
          <a:p>
            <a:r>
              <a:rPr lang="fr-FR">
                <a:ea typeface="+mn-lt"/>
                <a:cs typeface="+mn-lt"/>
              </a:rPr>
              <a:t>Est-il possible de distinguer les deux camps opposés ?</a:t>
            </a:r>
          </a:p>
          <a:p>
            <a:r>
              <a:rPr lang="fr-FR">
                <a:ea typeface="+mn-lt"/>
                <a:cs typeface="+mn-lt"/>
              </a:rPr>
              <a:t>Quelles communautés peut-on trouver ?</a:t>
            </a:r>
            <a:endParaRPr lang="fr-FR"/>
          </a:p>
        </p:txBody>
      </p:sp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me 4">
            <a:extLst>
              <a:ext uri="{FF2B5EF4-FFF2-40B4-BE49-F238E27FC236}">
                <a16:creationId xmlns:a16="http://schemas.microsoft.com/office/drawing/2014/main" id="{61F59979-A61C-5CDF-CBBC-F4DCA2094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393243"/>
              </p:ext>
            </p:extLst>
          </p:nvPr>
        </p:nvGraphicFramePr>
        <p:xfrm>
          <a:off x="5771445" y="1176866"/>
          <a:ext cx="5616222" cy="489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7" name="Espace réservé du numéro de diapositive 316">
            <a:extLst>
              <a:ext uri="{FF2B5EF4-FFF2-40B4-BE49-F238E27FC236}">
                <a16:creationId xmlns:a16="http://schemas.microsoft.com/office/drawing/2014/main" id="{C3F99E41-9EF2-7A2D-85A6-67C34B8C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2716" y="6011689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1477B3-92C1-501E-6E4B-02DB5967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fr-FR"/>
              <a:t>Création du corpus de tweets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C740ED-16E8-A8C8-4D58-782E891D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/>
              <a:t>Plusieurs requêtes</a:t>
            </a:r>
          </a:p>
          <a:p>
            <a:r>
              <a:rPr lang="fr-FR"/>
              <a:t>Plusieurs champs</a:t>
            </a:r>
          </a:p>
          <a:p>
            <a:r>
              <a:rPr lang="fr-FR"/>
              <a:t>Plusieurs fois par jour pendant  3 semaines (du 16/01/2023 au 07/02/2023)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0F049B-6ACB-DFA3-DC01-DAD03D7C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3238764"/>
            <a:ext cx="10885620" cy="209548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233C7C-3267-0314-9AD3-AA39D9C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263" y="6155462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8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B3201E-8BC3-3728-1218-2776388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fr-FR"/>
              <a:t>Analyse des données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BE11D-E679-8808-8829-A4EA8BD8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9" y="1708461"/>
            <a:ext cx="9277837" cy="550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8109 tweets, 5333 auteurs, 430 vidéos, 2278 photos, 99 gifs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02B6B250-2B9B-FEF5-6233-54CA6645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1664"/>
              </p:ext>
            </p:extLst>
          </p:nvPr>
        </p:nvGraphicFramePr>
        <p:xfrm>
          <a:off x="330679" y="2875471"/>
          <a:ext cx="570591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225">
                  <a:extLst>
                    <a:ext uri="{9D8B030D-6E8A-4147-A177-3AD203B41FA5}">
                      <a16:colId xmlns:a16="http://schemas.microsoft.com/office/drawing/2014/main" val="1684299029"/>
                    </a:ext>
                  </a:extLst>
                </a:gridCol>
                <a:gridCol w="2436688">
                  <a:extLst>
                    <a:ext uri="{9D8B030D-6E8A-4147-A177-3AD203B41FA5}">
                      <a16:colId xmlns:a16="http://schemas.microsoft.com/office/drawing/2014/main" val="2970126592"/>
                    </a:ext>
                  </a:extLst>
                </a:gridCol>
              </a:tblGrid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Hashtag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Nb d'occurrences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01386"/>
                  </a:ext>
                </a:extLst>
              </a:tr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#reformedesretraite(s)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69978"/>
                  </a:ext>
                </a:extLst>
              </a:tr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#retraite(s)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0460"/>
                  </a:ext>
                </a:extLst>
              </a:tr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#travail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62063"/>
                  </a:ext>
                </a:extLst>
              </a:tr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#réforme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94183"/>
                  </a:ext>
                </a:extLst>
              </a:tr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#viechère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16829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#macron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1006"/>
                  </a:ext>
                </a:extLst>
              </a:tr>
              <a:tr h="280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#greve31janvier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67730"/>
                  </a:ext>
                </a:extLst>
              </a:tr>
              <a:tr h="280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#greve19janvier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08923"/>
                  </a:ext>
                </a:extLst>
              </a:tr>
            </a:tbl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DC995AF1-838D-36D6-BAEA-2C11040F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5886" y="6155462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fr-FR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1C592B3C-A3A5-E2E8-1E8A-4AE06409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76806"/>
              </p:ext>
            </p:extLst>
          </p:nvPr>
        </p:nvGraphicFramePr>
        <p:xfrm>
          <a:off x="6182263" y="2846716"/>
          <a:ext cx="570591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9225">
                  <a:extLst>
                    <a:ext uri="{9D8B030D-6E8A-4147-A177-3AD203B41FA5}">
                      <a16:colId xmlns:a16="http://schemas.microsoft.com/office/drawing/2014/main" val="1684299029"/>
                    </a:ext>
                  </a:extLst>
                </a:gridCol>
                <a:gridCol w="2436688">
                  <a:extLst>
                    <a:ext uri="{9D8B030D-6E8A-4147-A177-3AD203B41FA5}">
                      <a16:colId xmlns:a16="http://schemas.microsoft.com/office/drawing/2014/main" val="2970126592"/>
                    </a:ext>
                  </a:extLst>
                </a:gridCol>
              </a:tblGrid>
              <a:tr h="280808">
                <a:tc>
                  <a:txBody>
                    <a:bodyPr/>
                    <a:lstStyle/>
                    <a:p>
                      <a:r>
                        <a:rPr lang="fr-FR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Nb d'occurrences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01386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@BFMTV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69978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@Elisabeth_Borne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0460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@EmmanuelMacron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62063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@olivierdussopt</a:t>
                      </a:r>
                      <a:r>
                        <a:rPr lang="fr-FR"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94183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@DeputesRE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16829"/>
                  </a:ext>
                </a:extLst>
              </a:tr>
              <a:tr h="280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@CNEWS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1006"/>
                  </a:ext>
                </a:extLst>
              </a:tr>
              <a:tr h="280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@olivierveran²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67730"/>
                  </a:ext>
                </a:extLst>
              </a:tr>
              <a:tr h="280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@franceinfo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08923"/>
                  </a:ext>
                </a:extLst>
              </a:tr>
            </a:tbl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2B3CE-97FB-1226-8142-FF6F38BA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3150" y="6282196"/>
            <a:ext cx="3608205" cy="365125"/>
          </a:xfrm>
        </p:spPr>
        <p:txBody>
          <a:bodyPr/>
          <a:lstStyle/>
          <a:p>
            <a:r>
              <a:rPr lang="fr-FR" baseline="30000"/>
              <a:t>1</a:t>
            </a:r>
            <a:r>
              <a:rPr lang="fr-FR"/>
              <a:t> : Ministre du Travail, du Plein Emploi et de l'Insertion</a:t>
            </a:r>
          </a:p>
          <a:p>
            <a:r>
              <a:rPr lang="fr-FR"/>
              <a:t>²: Ministre délégué auprès de la première ministre </a:t>
            </a:r>
          </a:p>
        </p:txBody>
      </p:sp>
    </p:spTree>
    <p:extLst>
      <p:ext uri="{BB962C8B-B14F-4D97-AF65-F5344CB8AC3E}">
        <p14:creationId xmlns:p14="http://schemas.microsoft.com/office/powerpoint/2010/main" val="40206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1B3CE-09B9-96B4-C0B7-F835F7D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des données (2/2)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2DCA924-7E8D-32B4-F2AB-2D99FF128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70831"/>
              </p:ext>
            </p:extLst>
          </p:nvPr>
        </p:nvGraphicFramePr>
        <p:xfrm>
          <a:off x="695171" y="1951060"/>
          <a:ext cx="5091972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71333">
                  <a:extLst>
                    <a:ext uri="{9D8B030D-6E8A-4147-A177-3AD203B41FA5}">
                      <a16:colId xmlns:a16="http://schemas.microsoft.com/office/drawing/2014/main" val="2846156366"/>
                    </a:ext>
                  </a:extLst>
                </a:gridCol>
                <a:gridCol w="1620639">
                  <a:extLst>
                    <a:ext uri="{9D8B030D-6E8A-4147-A177-3AD203B41FA5}">
                      <a16:colId xmlns:a16="http://schemas.microsoft.com/office/drawing/2014/main" val="302863029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800" err="1">
                          <a:effectLst/>
                        </a:rPr>
                        <a:t>Token</a:t>
                      </a:r>
                      <a:r>
                        <a:rPr lang="fr-FR" sz="1800">
                          <a:effectLst/>
                        </a:rPr>
                        <a:t> (non grammatical)​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800">
                          <a:effectLst/>
                        </a:rPr>
                        <a:t>Nb d'</a:t>
                      </a:r>
                      <a:r>
                        <a:rPr lang="fr-FR" sz="1800" err="1">
                          <a:effectLst/>
                        </a:rPr>
                        <a:t>occu</a:t>
                      </a:r>
                      <a:r>
                        <a:rPr lang="fr-FR" sz="1800">
                          <a:effectLst/>
                        </a:rPr>
                        <a:t>.​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7718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​retraite(s)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​4081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8136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​réforme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1871​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9459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1454​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501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​contre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993​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6688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macron​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36510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87345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français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43768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47426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bien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39007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3038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23A5A0A-4249-5F85-648A-D31520FF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97253"/>
              </p:ext>
            </p:extLst>
          </p:nvPr>
        </p:nvGraphicFramePr>
        <p:xfrm>
          <a:off x="6189659" y="2139448"/>
          <a:ext cx="5592582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34555">
                  <a:extLst>
                    <a:ext uri="{9D8B030D-6E8A-4147-A177-3AD203B41FA5}">
                      <a16:colId xmlns:a16="http://schemas.microsoft.com/office/drawing/2014/main" val="1146336793"/>
                    </a:ext>
                  </a:extLst>
                </a:gridCol>
                <a:gridCol w="1458027">
                  <a:extLst>
                    <a:ext uri="{9D8B030D-6E8A-4147-A177-3AD203B41FA5}">
                      <a16:colId xmlns:a16="http://schemas.microsoft.com/office/drawing/2014/main" val="2092409268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600">
                          <a:effectLst/>
                        </a:rPr>
                        <a:t>Trigramme (sans mot grammatical)​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800">
                          <a:effectLst/>
                        </a:rPr>
                        <a:t>Nb d'</a:t>
                      </a:r>
                      <a:r>
                        <a:rPr lang="fr-FR" sz="1800" err="1">
                          <a:effectLst/>
                        </a:rPr>
                        <a:t>occu</a:t>
                      </a:r>
                      <a:r>
                        <a:rPr lang="fr-FR" sz="1800">
                          <a:effectLst/>
                        </a:rPr>
                        <a:t>.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52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​taxer ultra riches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121​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6184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​effort financier demander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121​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40739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financier demander gagne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49726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 err="1">
                          <a:effectLst/>
                        </a:rPr>
                        <a:t>contre réforme</a:t>
                      </a:r>
                      <a:r>
                        <a:rPr lang="fr-FR" sz="1800">
                          <a:effectLst/>
                        </a:rPr>
                        <a:t> retraite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58166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riches millions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73810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ans taux 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19453"/>
                  </a:ext>
                </a:extLst>
              </a:tr>
              <a:tr h="3524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légal départ retraite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>
                          <a:effectLst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0057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​toutefois nettement inférieur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fr-FR" sz="1800">
                          <a:effectLst/>
                        </a:rPr>
                        <a:t>45​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99062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AA6820-4C25-AB37-A09D-7C5D82FC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6980" y="6112330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719C70-F38E-40EA-FBAA-5CE16A39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fr-FR"/>
              <a:t>Création des graphes - préparation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31C670-E96B-7CF0-0404-A77CF71E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3811" y="6155462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fr-FR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2D8073D0-4C1C-B2EF-F65F-CA4D9A3EBF97}"/>
              </a:ext>
            </a:extLst>
          </p:cNvPr>
          <p:cNvSpPr/>
          <p:nvPr/>
        </p:nvSpPr>
        <p:spPr>
          <a:xfrm>
            <a:off x="352777" y="2229555"/>
            <a:ext cx="1707445" cy="160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Tweets bruts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A2F87CF0-381C-8A25-2EB3-B56BBA693019}"/>
              </a:ext>
            </a:extLst>
          </p:cNvPr>
          <p:cNvSpPr/>
          <p:nvPr/>
        </p:nvSpPr>
        <p:spPr>
          <a:xfrm>
            <a:off x="3527776" y="2229555"/>
            <a:ext cx="1905000" cy="160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Tweets standardisés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3C5123E1-DB7C-AC33-67CE-6106A693B185}"/>
              </a:ext>
            </a:extLst>
          </p:cNvPr>
          <p:cNvSpPr/>
          <p:nvPr/>
        </p:nvSpPr>
        <p:spPr>
          <a:xfrm>
            <a:off x="6674554" y="2229555"/>
            <a:ext cx="1834444" cy="160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Listes filtrées</a:t>
            </a: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90884803-EEDF-216B-4CA8-A27FFDF8CBAC}"/>
              </a:ext>
            </a:extLst>
          </p:cNvPr>
          <p:cNvSpPr/>
          <p:nvPr/>
        </p:nvSpPr>
        <p:spPr>
          <a:xfrm>
            <a:off x="9581444" y="3033887"/>
            <a:ext cx="2356555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CSV de relations : </a:t>
            </a:r>
            <a:r>
              <a:rPr lang="fr-FR" i="1"/>
              <a:t>Source, Target, </a:t>
            </a:r>
            <a:r>
              <a:rPr lang="fr-FR" i="1" err="1"/>
              <a:t>Weight</a:t>
            </a:r>
            <a:endParaRPr lang="fr-FR" i="1"/>
          </a:p>
        </p:txBody>
      </p:sp>
      <p:sp>
        <p:nvSpPr>
          <p:cNvPr id="635" name="ZoneTexte 634">
            <a:extLst>
              <a:ext uri="{FF2B5EF4-FFF2-40B4-BE49-F238E27FC236}">
                <a16:creationId xmlns:a16="http://schemas.microsoft.com/office/drawing/2014/main" id="{D2374157-C7DB-0C09-FDEF-A2D6F2DE3AE1}"/>
              </a:ext>
            </a:extLst>
          </p:cNvPr>
          <p:cNvSpPr txBox="1"/>
          <p:nvPr/>
        </p:nvSpPr>
        <p:spPr>
          <a:xfrm>
            <a:off x="1580444" y="4007555"/>
            <a:ext cx="33725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okman Old Style"/>
              </a:rPr>
              <a:t>Nettoyage (</a:t>
            </a:r>
            <a:r>
              <a:rPr lang="fr-FR" i="1" err="1">
                <a:latin typeface="Bookman Old Style"/>
              </a:rPr>
              <a:t>stopwords</a:t>
            </a:r>
            <a:r>
              <a:rPr lang="fr-FR">
                <a:latin typeface="Bookman Old Style"/>
              </a:rPr>
              <a:t>, ponctuation, majuscule)</a:t>
            </a:r>
            <a:endParaRPr lang="fr-FR"/>
          </a:p>
          <a:p>
            <a:r>
              <a:rPr lang="fr-FR">
                <a:latin typeface="Bookman Old Style"/>
              </a:rPr>
              <a:t>+ lemmatisation</a:t>
            </a:r>
            <a:endParaRPr lang="fr-FR"/>
          </a:p>
        </p:txBody>
      </p:sp>
      <p:sp>
        <p:nvSpPr>
          <p:cNvPr id="643" name="ZoneTexte 642">
            <a:extLst>
              <a:ext uri="{FF2B5EF4-FFF2-40B4-BE49-F238E27FC236}">
                <a16:creationId xmlns:a16="http://schemas.microsoft.com/office/drawing/2014/main" id="{15A90AF6-59F6-C828-0B78-436EDD7B47ED}"/>
              </a:ext>
            </a:extLst>
          </p:cNvPr>
          <p:cNvSpPr txBox="1"/>
          <p:nvPr/>
        </p:nvSpPr>
        <p:spPr>
          <a:xfrm>
            <a:off x="5376332" y="4007555"/>
            <a:ext cx="1919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okman Old Style"/>
              </a:rPr>
              <a:t>Filtre (min 50 </a:t>
            </a:r>
            <a:r>
              <a:rPr lang="fr-FR" err="1">
                <a:latin typeface="Bookman Old Style"/>
              </a:rPr>
              <a:t>occu</a:t>
            </a:r>
            <a:r>
              <a:rPr lang="fr-FR">
                <a:latin typeface="Bookman Old Style"/>
              </a:rPr>
              <a:t> pour #/@, 150 pour mots)</a:t>
            </a:r>
          </a:p>
        </p:txBody>
      </p:sp>
      <p:sp>
        <p:nvSpPr>
          <p:cNvPr id="644" name="ZoneTexte 643">
            <a:extLst>
              <a:ext uri="{FF2B5EF4-FFF2-40B4-BE49-F238E27FC236}">
                <a16:creationId xmlns:a16="http://schemas.microsoft.com/office/drawing/2014/main" id="{D0DC0A43-6750-E98F-EAE2-53143A3164BB}"/>
              </a:ext>
            </a:extLst>
          </p:cNvPr>
          <p:cNvSpPr txBox="1"/>
          <p:nvPr/>
        </p:nvSpPr>
        <p:spPr>
          <a:xfrm>
            <a:off x="8452554" y="4007553"/>
            <a:ext cx="191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Bookman Old Style"/>
              </a:rPr>
              <a:t>Conversion</a:t>
            </a: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67AB2D5C-45BD-CB9A-B439-42F36790D8EF}"/>
              </a:ext>
            </a:extLst>
          </p:cNvPr>
          <p:cNvSpPr/>
          <p:nvPr/>
        </p:nvSpPr>
        <p:spPr>
          <a:xfrm>
            <a:off x="9581444" y="2229554"/>
            <a:ext cx="2356555" cy="6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CSV de nœuds : </a:t>
            </a:r>
            <a:r>
              <a:rPr lang="fr-FR" i="1">
                <a:ea typeface="+mn-lt"/>
                <a:cs typeface="+mn-lt"/>
              </a:rPr>
              <a:t>Id, Label, Kind</a:t>
            </a:r>
            <a:endParaRPr lang="en-US" i="1">
              <a:ea typeface="+mn-lt"/>
              <a:cs typeface="+mn-lt"/>
            </a:endParaRPr>
          </a:p>
        </p:txBody>
      </p:sp>
      <p:cxnSp>
        <p:nvCxnSpPr>
          <p:cNvPr id="646" name="Connecteur droit avec flèche 645">
            <a:extLst>
              <a:ext uri="{FF2B5EF4-FFF2-40B4-BE49-F238E27FC236}">
                <a16:creationId xmlns:a16="http://schemas.microsoft.com/office/drawing/2014/main" id="{10E3C1AE-230C-A509-20BF-5F934BB77D0A}"/>
              </a:ext>
            </a:extLst>
          </p:cNvPr>
          <p:cNvCxnSpPr/>
          <p:nvPr/>
        </p:nvCxnSpPr>
        <p:spPr>
          <a:xfrm flipV="1">
            <a:off x="2058106" y="3028948"/>
            <a:ext cx="1464730" cy="28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avec flèche 646">
            <a:extLst>
              <a:ext uri="{FF2B5EF4-FFF2-40B4-BE49-F238E27FC236}">
                <a16:creationId xmlns:a16="http://schemas.microsoft.com/office/drawing/2014/main" id="{D1CEF7C6-B9F7-1B36-F8D1-FE4B47CA9BE9}"/>
              </a:ext>
            </a:extLst>
          </p:cNvPr>
          <p:cNvCxnSpPr>
            <a:cxnSpLocks/>
          </p:cNvCxnSpPr>
          <p:nvPr/>
        </p:nvCxnSpPr>
        <p:spPr>
          <a:xfrm flipV="1">
            <a:off x="5430660" y="3028948"/>
            <a:ext cx="1238954" cy="28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avec flèche 647">
            <a:extLst>
              <a:ext uri="{FF2B5EF4-FFF2-40B4-BE49-F238E27FC236}">
                <a16:creationId xmlns:a16="http://schemas.microsoft.com/office/drawing/2014/main" id="{207E210A-0D48-4689-BC66-A89B68AE6588}"/>
              </a:ext>
            </a:extLst>
          </p:cNvPr>
          <p:cNvCxnSpPr>
            <a:cxnSpLocks/>
          </p:cNvCxnSpPr>
          <p:nvPr/>
        </p:nvCxnSpPr>
        <p:spPr>
          <a:xfrm flipV="1">
            <a:off x="8506882" y="2563281"/>
            <a:ext cx="1069621" cy="28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avec flèche 648">
            <a:extLst>
              <a:ext uri="{FF2B5EF4-FFF2-40B4-BE49-F238E27FC236}">
                <a16:creationId xmlns:a16="http://schemas.microsoft.com/office/drawing/2014/main" id="{9F9258EB-DE40-97F8-B526-76269F88FABF}"/>
              </a:ext>
            </a:extLst>
          </p:cNvPr>
          <p:cNvCxnSpPr>
            <a:cxnSpLocks/>
          </p:cNvCxnSpPr>
          <p:nvPr/>
        </p:nvCxnSpPr>
        <p:spPr>
          <a:xfrm flipV="1">
            <a:off x="8506882" y="3367614"/>
            <a:ext cx="1069621" cy="28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D35996-0476-CECC-02F0-2A59B6F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74556"/>
            <a:ext cx="4541445" cy="1587449"/>
          </a:xfrm>
        </p:spPr>
        <p:txBody>
          <a:bodyPr>
            <a:normAutofit/>
          </a:bodyPr>
          <a:lstStyle/>
          <a:p>
            <a:r>
              <a:rPr lang="fr-FR" sz="3200" dirty="0"/>
              <a:t>Graphe de co-occurrences de mots, mentions, hashtags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7237C-BAA4-9AA8-5B25-C83F933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478530"/>
            <a:ext cx="5457725" cy="15411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fr-FR" sz="1800" dirty="0"/>
              <a:t>137 nœuds : mots, mentions, hashtags</a:t>
            </a:r>
          </a:p>
          <a:p>
            <a:pPr>
              <a:lnSpc>
                <a:spcPct val="90000"/>
              </a:lnSpc>
            </a:pPr>
            <a:r>
              <a:rPr lang="fr-FR" sz="1800" dirty="0"/>
              <a:t>7327 liens : présents dans le même tweet</a:t>
            </a:r>
          </a:p>
          <a:p>
            <a:pPr>
              <a:lnSpc>
                <a:spcPct val="90000"/>
              </a:lnSpc>
            </a:pPr>
            <a:r>
              <a:rPr lang="fr-FR" sz="1800" dirty="0" err="1"/>
              <a:t>ForceAtlas</a:t>
            </a:r>
            <a:r>
              <a:rPr lang="fr-FR" sz="1800" dirty="0"/>
              <a:t>, </a:t>
            </a:r>
            <a:r>
              <a:rPr lang="fr-FR" sz="1800" dirty="0">
                <a:ea typeface="+mn-lt"/>
                <a:cs typeface="+mn-lt"/>
              </a:rPr>
              <a:t>taille des nœuds selon </a:t>
            </a:r>
            <a:r>
              <a:rPr lang="fr-FR" sz="1800" dirty="0" err="1">
                <a:ea typeface="+mn-lt"/>
                <a:cs typeface="+mn-lt"/>
              </a:rPr>
              <a:t>weight</a:t>
            </a:r>
            <a:r>
              <a:rPr lang="fr-FR" sz="1800" dirty="0">
                <a:ea typeface="+mn-lt"/>
                <a:cs typeface="+mn-lt"/>
              </a:rPr>
              <a:t>, couleur selon </a:t>
            </a:r>
            <a:r>
              <a:rPr lang="fr-FR" sz="1800" dirty="0" err="1">
                <a:ea typeface="+mn-lt"/>
                <a:cs typeface="+mn-lt"/>
              </a:rPr>
              <a:t>kind</a:t>
            </a:r>
            <a:r>
              <a:rPr lang="fr-FR" sz="1800" dirty="0">
                <a:ea typeface="+mn-lt"/>
                <a:cs typeface="+mn-lt"/>
              </a:rPr>
              <a:t>, couleur label selon </a:t>
            </a:r>
            <a:r>
              <a:rPr lang="fr-FR" sz="1800" dirty="0" err="1">
                <a:ea typeface="+mn-lt"/>
                <a:cs typeface="+mn-lt"/>
              </a:rPr>
              <a:t>degree</a:t>
            </a:r>
            <a:endParaRPr lang="fr-FR" sz="18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fr-FR" sz="1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42432C-AA13-07E6-C609-A74A7DFA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7352" y="6144768"/>
            <a:ext cx="814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4" name="Image 7">
            <a:extLst>
              <a:ext uri="{FF2B5EF4-FFF2-40B4-BE49-F238E27FC236}">
                <a16:creationId xmlns:a16="http://schemas.microsoft.com/office/drawing/2014/main" id="{8D8DF964-732F-88EA-BE71-311CD5756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2" b="-2"/>
          <a:stretch/>
        </p:blipFill>
        <p:spPr>
          <a:xfrm>
            <a:off x="-867" y="2232799"/>
            <a:ext cx="6197898" cy="4319704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0620A4A7-8018-1260-C91F-C906D8CFB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73" b="3"/>
          <a:stretch/>
        </p:blipFill>
        <p:spPr>
          <a:xfrm>
            <a:off x="6376760" y="2010664"/>
            <a:ext cx="5244209" cy="40675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27956F0-19CD-6638-4F06-E21BBF96C886}"/>
              </a:ext>
            </a:extLst>
          </p:cNvPr>
          <p:cNvSpPr txBox="1"/>
          <p:nvPr/>
        </p:nvSpPr>
        <p:spPr>
          <a:xfrm>
            <a:off x="8113888" y="6081888"/>
            <a:ext cx="40781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i="1" dirty="0">
                <a:latin typeface="Bookman Old Style"/>
              </a:rPr>
              <a:t>Filtre </a:t>
            </a:r>
            <a:r>
              <a:rPr lang="fr-FR" sz="1400" i="1" dirty="0" err="1">
                <a:latin typeface="Bookman Old Style"/>
              </a:rPr>
              <a:t>edge</a:t>
            </a:r>
            <a:r>
              <a:rPr lang="fr-FR" sz="1400" i="1" dirty="0">
                <a:latin typeface="Bookman Old Style"/>
              </a:rPr>
              <a:t> </a:t>
            </a:r>
            <a:r>
              <a:rPr lang="fr-FR" sz="1400" i="1" dirty="0" err="1">
                <a:latin typeface="Bookman Old Style"/>
              </a:rPr>
              <a:t>weight</a:t>
            </a:r>
            <a:r>
              <a:rPr lang="fr-FR" sz="1400" i="1" dirty="0">
                <a:latin typeface="Bookman Old Style"/>
              </a:rPr>
              <a:t> &gt;= 10</a:t>
            </a:r>
          </a:p>
        </p:txBody>
      </p:sp>
    </p:spTree>
    <p:extLst>
      <p:ext uri="{BB962C8B-B14F-4D97-AF65-F5344CB8AC3E}">
        <p14:creationId xmlns:p14="http://schemas.microsoft.com/office/powerpoint/2010/main" val="7375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D35996-0476-CECC-02F0-2A59B6F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Graphe de co-occurrences de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7237C-BAA4-9AA8-5B25-C83F933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81 nœuds, 1326 liens, filtre</a:t>
            </a:r>
          </a:p>
          <a:p>
            <a:r>
              <a:rPr lang="fr-FR" i="1" dirty="0" err="1"/>
              <a:t>Modularity</a:t>
            </a:r>
            <a:r>
              <a:rPr lang="fr-FR" dirty="0"/>
              <a:t> : </a:t>
            </a:r>
          </a:p>
          <a:p>
            <a:pPr lvl="1"/>
            <a:r>
              <a:rPr lang="fr-FR" dirty="0"/>
              <a:t>Vert pour argument économique</a:t>
            </a:r>
          </a:p>
          <a:p>
            <a:pPr lvl="1"/>
            <a:r>
              <a:rPr lang="fr-FR" dirty="0"/>
              <a:t>Violet pour conséquences politico-sociales</a:t>
            </a:r>
          </a:p>
          <a:p>
            <a:pPr lvl="1"/>
            <a:r>
              <a:rPr lang="fr-FR" dirty="0"/>
              <a:t>Orange pour contenu de la réforme en elle-même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A3DF2-D780-0A9A-21BF-94621B61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84894" y="6141085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5">
            <a:extLst>
              <a:ext uri="{FF2B5EF4-FFF2-40B4-BE49-F238E27FC236}">
                <a16:creationId xmlns:a16="http://schemas.microsoft.com/office/drawing/2014/main" id="{FB88D61F-BAF0-BB3C-AC65-7CF89F0BC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44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FCE1FB7-7E83-C242-A5AD-4646FBE1C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964C4E64-7EB1-3840-94A1-073533B6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58747916-12E7-2A44-90AC-868676B61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C62734AC-B154-604F-A35D-C78CF94F7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AE04421A-F546-4046-8F52-CAE8232A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49F9C907-348C-4142-AB27-429B47D2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917C11-77C6-A84B-A805-16EEAFB7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E590D764-5C59-0C14-9132-1A929A348A9E}"/>
              </a:ext>
            </a:extLst>
          </p:cNvPr>
          <p:cNvSpPr txBox="1"/>
          <p:nvPr/>
        </p:nvSpPr>
        <p:spPr>
          <a:xfrm>
            <a:off x="620888" y="6152444"/>
            <a:ext cx="29351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 dirty="0">
                <a:latin typeface="Bookman Old Style"/>
              </a:rPr>
              <a:t>Filtre : </a:t>
            </a:r>
            <a:r>
              <a:rPr lang="fr-FR" sz="1600" i="1" dirty="0" err="1">
                <a:latin typeface="Bookman Old Style"/>
              </a:rPr>
              <a:t>edge</a:t>
            </a:r>
            <a:r>
              <a:rPr lang="fr-FR" sz="1600" i="1" dirty="0">
                <a:latin typeface="Bookman Old Style"/>
              </a:rPr>
              <a:t> </a:t>
            </a:r>
            <a:r>
              <a:rPr lang="fr-FR" sz="1600" i="1" dirty="0" err="1">
                <a:latin typeface="Bookman Old Style"/>
              </a:rPr>
              <a:t>weight</a:t>
            </a:r>
            <a:r>
              <a:rPr lang="fr-FR" sz="1600" i="1" dirty="0">
                <a:latin typeface="Bookman Old Style"/>
              </a:rPr>
              <a:t> &gt;= 10</a:t>
            </a:r>
          </a:p>
        </p:txBody>
      </p:sp>
    </p:spTree>
    <p:extLst>
      <p:ext uri="{BB962C8B-B14F-4D97-AF65-F5344CB8AC3E}">
        <p14:creationId xmlns:p14="http://schemas.microsoft.com/office/powerpoint/2010/main" val="424514716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ED6F70"/>
      </a:accent1>
      <a:accent2>
        <a:srgbClr val="E98C4B"/>
      </a:accent2>
      <a:accent3>
        <a:srgbClr val="B7A342"/>
      </a:accent3>
      <a:accent4>
        <a:srgbClr val="92AE3B"/>
      </a:accent4>
      <a:accent5>
        <a:srgbClr val="65B53D"/>
      </a:accent5>
      <a:accent6>
        <a:srgbClr val="30BA3B"/>
      </a:accent6>
      <a:hlink>
        <a:srgbClr val="568D8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3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PunchcardVTI</vt:lpstr>
      <vt:lpstr>La réforme des retraites sur Twitter - GEPHI</vt:lpstr>
      <vt:lpstr>Contexte</vt:lpstr>
      <vt:lpstr>Objectifs &amp; méthodes</vt:lpstr>
      <vt:lpstr>Création du corpus de tweets</vt:lpstr>
      <vt:lpstr>Analyse des données (1/2)</vt:lpstr>
      <vt:lpstr>Analyse des données (2/2)</vt:lpstr>
      <vt:lpstr>Création des graphes - préparation</vt:lpstr>
      <vt:lpstr>Graphe de co-occurrences de mots, mentions, hashtags</vt:lpstr>
      <vt:lpstr>Graphe de co-occurrences de mots</vt:lpstr>
      <vt:lpstr>Graphe de co-occurrences de mentions</vt:lpstr>
      <vt:lpstr>Graphe de co-occurrences de hashtags</vt:lpstr>
      <vt:lpstr>Graphe d'utilisateurs populaires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172</cp:revision>
  <dcterms:created xsi:type="dcterms:W3CDTF">2023-01-30T15:46:22Z</dcterms:created>
  <dcterms:modified xsi:type="dcterms:W3CDTF">2023-02-09T09:40:36Z</dcterms:modified>
</cp:coreProperties>
</file>