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6" r:id="rId3"/>
    <p:sldId id="287" r:id="rId4"/>
    <p:sldId id="291" r:id="rId5"/>
    <p:sldId id="294" r:id="rId6"/>
    <p:sldId id="298" r:id="rId7"/>
    <p:sldId id="296" r:id="rId8"/>
    <p:sldId id="297" r:id="rId9"/>
    <p:sldId id="289" r:id="rId10"/>
    <p:sldId id="292" r:id="rId11"/>
    <p:sldId id="300" r:id="rId12"/>
    <p:sldId id="290" r:id="rId13"/>
    <p:sldId id="301" r:id="rId14"/>
    <p:sldId id="293" r:id="rId15"/>
    <p:sldId id="285" r:id="rId16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6" autoAdjust="0"/>
    <p:restoredTop sz="92439" autoAdjust="0"/>
  </p:normalViewPr>
  <p:slideViewPr>
    <p:cSldViewPr>
      <p:cViewPr>
        <p:scale>
          <a:sx n="94" d="100"/>
          <a:sy n="94" d="100"/>
        </p:scale>
        <p:origin x="-15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E4768-8C7C-4B42-9369-6EF9FAEEB1F1}" type="datetimeFigureOut">
              <a:rPr lang="de-DE" smtClean="0"/>
              <a:pPr/>
              <a:t>30.07.16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8A6AB-67FC-9549-84F5-F12D0FAE3A0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6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21C70-A320-3F4C-ADBA-61B6EEDAF89F}" type="datetimeFigureOut">
              <a:rPr lang="de-DE" smtClean="0"/>
              <a:pPr/>
              <a:t>30.07.16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88FB8-ABAF-2149-9DDD-421A856E78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651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D46C4-4FC1-4D2C-BD57-A04A9EBB9C68}" type="slidenum">
              <a:rPr lang="it-IT" smtClean="0"/>
              <a:t>7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160"/>
            <a:ext cx="4985280" cy="3977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160"/>
            <a:ext cx="4985280" cy="397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7DD-AD57-400C-A6A4-B7E1D763821D}" type="datetimeFigureOut">
              <a:rPr lang="it-IT" smtClean="0"/>
              <a:t>30.07.16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9FF3-793B-4569-914A-E1D0C1ABD6E3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08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80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934440" y="64171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fld id="{D02EE126-76A9-45D9-8E9F-19913B4EA04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4.emf"/><Relationship Id="rId5" Type="http://schemas.openxmlformats.org/officeDocument/2006/relationships/image" Target="../media/image17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86160" y="1340768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Cell 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Polarity</a:t>
            </a:r>
            <a:endParaRPr 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“By Chance”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Shape 1"/>
          <p:cNvSpPr txBox="1"/>
          <p:nvPr/>
        </p:nvSpPr>
        <p:spPr>
          <a:xfrm>
            <a:off x="685980" y="256490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endParaRPr lang="en-US" sz="32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Gambling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Evaluation of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604425"/>
            <a:ext cx="4560745" cy="1920919"/>
          </a:xfrm>
          <a:prstGeom prst="rect">
            <a:avLst/>
          </a:prstGeom>
        </p:spPr>
      </p:pic>
      <p:sp>
        <p:nvSpPr>
          <p:cNvPr id="9" name="TextShape 6"/>
          <p:cNvSpPr txBox="1"/>
          <p:nvPr/>
        </p:nvSpPr>
        <p:spPr>
          <a:xfrm>
            <a:off x="998240" y="1412776"/>
            <a:ext cx="847030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  <a:sym typeface="MT Extra"/>
              </a:rPr>
              <a:t>Gillespie </a:t>
            </a:r>
            <a:r>
              <a:rPr lang="en-US" sz="2000" dirty="0" smtClean="0">
                <a:solidFill>
                  <a:schemeClr val="bg1"/>
                </a:solidFill>
                <a:sym typeface="MT Extra"/>
              </a:rPr>
              <a:t>algorithm</a:t>
            </a:r>
          </a:p>
        </p:txBody>
      </p:sp>
      <p:sp>
        <p:nvSpPr>
          <p:cNvPr id="10" name="TextShape 6"/>
          <p:cNvSpPr txBox="1"/>
          <p:nvPr/>
        </p:nvSpPr>
        <p:spPr>
          <a:xfrm>
            <a:off x="998240" y="3356992"/>
            <a:ext cx="667010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Euler algorithm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1" name="TextShape 6"/>
          <p:cNvSpPr txBox="1"/>
          <p:nvPr/>
        </p:nvSpPr>
        <p:spPr>
          <a:xfrm>
            <a:off x="998240" y="5301208"/>
            <a:ext cx="84249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Experimental data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pic>
        <p:nvPicPr>
          <p:cNvPr id="13" name="Bild 12" descr="Pm_Guiespi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93" y="998730"/>
            <a:ext cx="2280254" cy="1710190"/>
          </a:xfrm>
          <a:prstGeom prst="rect">
            <a:avLst/>
          </a:prstGeom>
        </p:spPr>
      </p:pic>
      <p:pic>
        <p:nvPicPr>
          <p:cNvPr id="19" name="Bild 18" descr="Am_Guiespie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98730"/>
            <a:ext cx="2280254" cy="1710190"/>
          </a:xfrm>
          <a:prstGeom prst="rect">
            <a:avLst/>
          </a:prstGeom>
        </p:spPr>
      </p:pic>
      <p:pic>
        <p:nvPicPr>
          <p:cNvPr id="3" name="Bild 2" descr="Am_Eul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780928"/>
            <a:ext cx="2302178" cy="1726634"/>
          </a:xfrm>
          <a:prstGeom prst="rect">
            <a:avLst/>
          </a:prstGeom>
        </p:spPr>
      </p:pic>
      <p:pic>
        <p:nvPicPr>
          <p:cNvPr id="4" name="Bild 3" descr="Pm_Eul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780928"/>
            <a:ext cx="2291747" cy="1718810"/>
          </a:xfrm>
          <a:prstGeom prst="rect">
            <a:avLst/>
          </a:prstGeom>
        </p:spPr>
      </p:pic>
      <p:sp>
        <p:nvSpPr>
          <p:cNvPr id="20" name="Freccia a destra 70"/>
          <p:cNvSpPr/>
          <p:nvPr/>
        </p:nvSpPr>
        <p:spPr>
          <a:xfrm rot="1441493">
            <a:off x="3254539" y="5756014"/>
            <a:ext cx="936104" cy="30390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FF"/>
              </a:solidFill>
            </a:endParaRPr>
          </a:p>
        </p:txBody>
      </p:sp>
      <p:sp>
        <p:nvSpPr>
          <p:cNvPr id="21" name="Freccia a destra 70"/>
          <p:cNvSpPr/>
          <p:nvPr/>
        </p:nvSpPr>
        <p:spPr>
          <a:xfrm rot="1441493">
            <a:off x="6249501" y="5838644"/>
            <a:ext cx="936104" cy="30390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FF"/>
              </a:solidFill>
            </a:endParaRPr>
          </a:p>
        </p:txBody>
      </p:sp>
      <p:sp>
        <p:nvSpPr>
          <p:cNvPr id="22" name="TextShape 6"/>
          <p:cNvSpPr txBox="1"/>
          <p:nvPr/>
        </p:nvSpPr>
        <p:spPr>
          <a:xfrm>
            <a:off x="4788024" y="1844824"/>
            <a:ext cx="1872208" cy="79208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Shape 6"/>
          <p:cNvSpPr txBox="1"/>
          <p:nvPr/>
        </p:nvSpPr>
        <p:spPr>
          <a:xfrm>
            <a:off x="7380312" y="1916832"/>
            <a:ext cx="1872208" cy="79208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2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Evaluation of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pic>
        <p:nvPicPr>
          <p:cNvPr id="2" name="Bild 1" descr="stead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988840"/>
            <a:ext cx="4253880" cy="3190410"/>
          </a:xfrm>
          <a:prstGeom prst="rect">
            <a:avLst/>
          </a:prstGeom>
        </p:spPr>
      </p:pic>
      <p:sp>
        <p:nvSpPr>
          <p:cNvPr id="9" name="TextShape 6"/>
          <p:cNvSpPr txBox="1"/>
          <p:nvPr/>
        </p:nvSpPr>
        <p:spPr>
          <a:xfrm>
            <a:off x="278160" y="1340768"/>
            <a:ext cx="8587680" cy="5040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Steady-state analysis: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 = 1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 = 2</a:t>
            </a:r>
          </a:p>
          <a:p>
            <a:pPr>
              <a:lnSpc>
                <a:spcPct val="12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k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AP</a:t>
            </a:r>
            <a:r>
              <a:rPr lang="en-US" sz="2000" dirty="0" smtClean="0">
                <a:solidFill>
                  <a:schemeClr val="bg1"/>
                </a:solidFill>
              </a:rPr>
              <a:t> = 0.004</a:t>
            </a:r>
          </a:p>
          <a:p>
            <a:pPr>
              <a:lnSpc>
                <a:spcPct val="120000"/>
              </a:lnSpc>
            </a:pPr>
            <a:r>
              <a:rPr lang="en-US" sz="2000" dirty="0" err="1" smtClean="0">
                <a:solidFill>
                  <a:schemeClr val="bg1"/>
                </a:solidFill>
              </a:rPr>
              <a:t>k</a:t>
            </a:r>
            <a:r>
              <a:rPr lang="en-US" sz="2000" baseline="30000" dirty="0" err="1" smtClean="0">
                <a:solidFill>
                  <a:schemeClr val="bg1"/>
                </a:solidFill>
              </a:rPr>
              <a:t>PA</a:t>
            </a:r>
            <a:r>
              <a:rPr lang="en-US" sz="2000" dirty="0" smtClean="0">
                <a:solidFill>
                  <a:schemeClr val="bg1"/>
                </a:solidFill>
              </a:rPr>
              <a:t> = 0.006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Shape 6"/>
          <p:cNvSpPr txBox="1"/>
          <p:nvPr/>
        </p:nvSpPr>
        <p:spPr>
          <a:xfrm>
            <a:off x="7190928" y="4725144"/>
            <a:ext cx="981472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ym typeface="MT Extra"/>
              </a:rPr>
              <a:t>P</a:t>
            </a:r>
            <a:r>
              <a:rPr lang="en-US" sz="2000" baseline="-25000" dirty="0" smtClean="0">
                <a:sym typeface="MT Extra"/>
              </a:rPr>
              <a:t>m</a:t>
            </a:r>
            <a:endParaRPr lang="en-US" sz="2000" baseline="-25000" dirty="0" smtClean="0">
              <a:sym typeface="MT Extra"/>
            </a:endParaRPr>
          </a:p>
        </p:txBody>
      </p:sp>
      <p:sp>
        <p:nvSpPr>
          <p:cNvPr id="11" name="TextShape 6"/>
          <p:cNvSpPr txBox="1"/>
          <p:nvPr/>
        </p:nvSpPr>
        <p:spPr>
          <a:xfrm>
            <a:off x="3419872" y="1988840"/>
            <a:ext cx="1152128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ym typeface="MT Extra"/>
              </a:rPr>
              <a:t>A</a:t>
            </a:r>
            <a:r>
              <a:rPr lang="en-US" sz="2000" baseline="-25000" dirty="0" smtClean="0">
                <a:sym typeface="MT Extra"/>
              </a:rPr>
              <a:t>m</a:t>
            </a:r>
            <a:endParaRPr lang="en-US" sz="2000" baseline="-25000" dirty="0" smtClean="0"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297027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Würfel 23"/>
          <p:cNvSpPr>
            <a:spLocks noChangeAspect="1"/>
          </p:cNvSpPr>
          <p:nvPr/>
        </p:nvSpPr>
        <p:spPr>
          <a:xfrm>
            <a:off x="1043568" y="4221088"/>
            <a:ext cx="972128" cy="32406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>
            <a:spLocks noChangeAspect="1"/>
          </p:cNvSpPr>
          <p:nvPr/>
        </p:nvSpPr>
        <p:spPr>
          <a:xfrm>
            <a:off x="2087704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ürfel 15"/>
          <p:cNvSpPr>
            <a:spLocks noChangeAspect="1"/>
          </p:cNvSpPr>
          <p:nvPr/>
        </p:nvSpPr>
        <p:spPr>
          <a:xfrm>
            <a:off x="2996810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Outlook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7" name="Würfel 6"/>
          <p:cNvSpPr/>
          <p:nvPr/>
        </p:nvSpPr>
        <p:spPr>
          <a:xfrm>
            <a:off x="7236296" y="764704"/>
            <a:ext cx="1224128" cy="1224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Shape 6"/>
          <p:cNvSpPr txBox="1"/>
          <p:nvPr/>
        </p:nvSpPr>
        <p:spPr>
          <a:xfrm>
            <a:off x="278160" y="1052736"/>
            <a:ext cx="6552728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1) 1 reservoir contains both cytosol and membrane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0" name="TextShape 6"/>
          <p:cNvSpPr txBox="1"/>
          <p:nvPr/>
        </p:nvSpPr>
        <p:spPr>
          <a:xfrm>
            <a:off x="278160" y="1628800"/>
            <a:ext cx="847030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) Add space: N reservoirs to allow diffusion and advection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1" name="Würfel 10"/>
          <p:cNvSpPr>
            <a:spLocks noChangeAspect="1"/>
          </p:cNvSpPr>
          <p:nvPr/>
        </p:nvSpPr>
        <p:spPr>
          <a:xfrm>
            <a:off x="3905916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ürfel 11"/>
          <p:cNvSpPr>
            <a:spLocks noChangeAspect="1"/>
          </p:cNvSpPr>
          <p:nvPr/>
        </p:nvSpPr>
        <p:spPr>
          <a:xfrm>
            <a:off x="4815022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ürfel 16"/>
          <p:cNvSpPr>
            <a:spLocks noChangeAspect="1"/>
          </p:cNvSpPr>
          <p:nvPr/>
        </p:nvSpPr>
        <p:spPr>
          <a:xfrm>
            <a:off x="5724128" y="213285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Shape 6"/>
          <p:cNvSpPr txBox="1"/>
          <p:nvPr/>
        </p:nvSpPr>
        <p:spPr>
          <a:xfrm>
            <a:off x="278160" y="3140968"/>
            <a:ext cx="667010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3) Add limitations: Restrict capacity of reservoirs 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19" name="Würfel 18"/>
          <p:cNvSpPr>
            <a:spLocks noChangeAspect="1"/>
          </p:cNvSpPr>
          <p:nvPr/>
        </p:nvSpPr>
        <p:spPr>
          <a:xfrm>
            <a:off x="2015736" y="4005064"/>
            <a:ext cx="972128" cy="54008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Würfel 19"/>
          <p:cNvSpPr>
            <a:spLocks noChangeAspect="1"/>
          </p:cNvSpPr>
          <p:nvPr/>
        </p:nvSpPr>
        <p:spPr>
          <a:xfrm>
            <a:off x="2996810" y="3789040"/>
            <a:ext cx="972128" cy="756112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Würfel 20"/>
          <p:cNvSpPr>
            <a:spLocks noChangeAspect="1"/>
          </p:cNvSpPr>
          <p:nvPr/>
        </p:nvSpPr>
        <p:spPr>
          <a:xfrm>
            <a:off x="3905916" y="3573016"/>
            <a:ext cx="972128" cy="97213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Würfel 25"/>
          <p:cNvSpPr>
            <a:spLocks noChangeAspect="1"/>
          </p:cNvSpPr>
          <p:nvPr/>
        </p:nvSpPr>
        <p:spPr>
          <a:xfrm>
            <a:off x="4815022" y="3789040"/>
            <a:ext cx="972128" cy="756112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Würfel 24"/>
          <p:cNvSpPr>
            <a:spLocks noChangeAspect="1"/>
          </p:cNvSpPr>
          <p:nvPr/>
        </p:nvSpPr>
        <p:spPr>
          <a:xfrm>
            <a:off x="5724128" y="4005064"/>
            <a:ext cx="972128" cy="540088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Würfel 26"/>
          <p:cNvSpPr>
            <a:spLocks noChangeAspect="1"/>
          </p:cNvSpPr>
          <p:nvPr/>
        </p:nvSpPr>
        <p:spPr>
          <a:xfrm>
            <a:off x="6696216" y="4221088"/>
            <a:ext cx="972128" cy="324064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4355976" y="2708920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5292080" y="2564904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483768" y="2564904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 flipV="1">
            <a:off x="3347864" y="2924944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 flipV="1">
            <a:off x="3419872" y="4149080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427984" y="4077072"/>
            <a:ext cx="792088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6156176" y="4365104"/>
            <a:ext cx="792088" cy="0"/>
          </a:xfrm>
          <a:prstGeom prst="straightConnector1">
            <a:avLst/>
          </a:prstGeom>
          <a:ln w="9525" cmpd="sng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2555776" y="4365104"/>
            <a:ext cx="792088" cy="0"/>
          </a:xfrm>
          <a:prstGeom prst="straightConnector1">
            <a:avLst/>
          </a:prstGeom>
          <a:ln w="19050" cmpd="sng"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Shape 6"/>
          <p:cNvSpPr txBox="1"/>
          <p:nvPr/>
        </p:nvSpPr>
        <p:spPr>
          <a:xfrm>
            <a:off x="278160" y="4725144"/>
            <a:ext cx="84249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</a:rPr>
              <a:t>4</a:t>
            </a:r>
            <a:r>
              <a:rPr lang="en-US" sz="2000" dirty="0" smtClean="0">
                <a:solidFill>
                  <a:schemeClr val="bg1"/>
                </a:solidFill>
              </a:rPr>
              <a:t>) Add spatial separation: Restrict location of particles and reactions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</p:txBody>
      </p:sp>
      <p:sp>
        <p:nvSpPr>
          <p:cNvPr id="37" name="Würfel 36"/>
          <p:cNvSpPr>
            <a:spLocks noChangeAspect="1"/>
          </p:cNvSpPr>
          <p:nvPr/>
        </p:nvSpPr>
        <p:spPr>
          <a:xfrm>
            <a:off x="899512" y="5805268"/>
            <a:ext cx="972128" cy="25205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Würfel 37"/>
          <p:cNvSpPr>
            <a:spLocks noChangeAspect="1"/>
          </p:cNvSpPr>
          <p:nvPr/>
        </p:nvSpPr>
        <p:spPr>
          <a:xfrm>
            <a:off x="1871680" y="5637247"/>
            <a:ext cx="972128" cy="42007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Würfel 38"/>
          <p:cNvSpPr>
            <a:spLocks noChangeAspect="1"/>
          </p:cNvSpPr>
          <p:nvPr/>
        </p:nvSpPr>
        <p:spPr>
          <a:xfrm>
            <a:off x="2816810" y="5469227"/>
            <a:ext cx="972128" cy="58809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Würfel 41"/>
          <p:cNvSpPr>
            <a:spLocks noChangeAspect="1"/>
          </p:cNvSpPr>
          <p:nvPr/>
        </p:nvSpPr>
        <p:spPr>
          <a:xfrm>
            <a:off x="3725916" y="5301208"/>
            <a:ext cx="972128" cy="75611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Würfel 42"/>
          <p:cNvSpPr>
            <a:spLocks noChangeAspect="1"/>
          </p:cNvSpPr>
          <p:nvPr/>
        </p:nvSpPr>
        <p:spPr>
          <a:xfrm>
            <a:off x="4635022" y="5469227"/>
            <a:ext cx="972128" cy="58809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Würfel 43"/>
          <p:cNvSpPr>
            <a:spLocks noChangeAspect="1"/>
          </p:cNvSpPr>
          <p:nvPr/>
        </p:nvSpPr>
        <p:spPr>
          <a:xfrm>
            <a:off x="5544128" y="5637247"/>
            <a:ext cx="972128" cy="42007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Würfel 44"/>
          <p:cNvSpPr>
            <a:spLocks noChangeAspect="1"/>
          </p:cNvSpPr>
          <p:nvPr/>
        </p:nvSpPr>
        <p:spPr>
          <a:xfrm>
            <a:off x="6516216" y="5805268"/>
            <a:ext cx="972128" cy="252052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/>
          <p:cNvCxnSpPr/>
          <p:nvPr/>
        </p:nvCxnSpPr>
        <p:spPr>
          <a:xfrm flipH="1" flipV="1">
            <a:off x="3239872" y="5337240"/>
            <a:ext cx="792088" cy="0"/>
          </a:xfrm>
          <a:prstGeom prst="straightConnector1">
            <a:avLst/>
          </a:prstGeom>
          <a:ln w="5715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>
            <a:off x="4247984" y="5337240"/>
            <a:ext cx="792088" cy="0"/>
          </a:xfrm>
          <a:prstGeom prst="straightConnector1">
            <a:avLst/>
          </a:prstGeom>
          <a:ln w="5715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5976176" y="5337240"/>
            <a:ext cx="792088" cy="0"/>
          </a:xfrm>
          <a:prstGeom prst="straightConnector1">
            <a:avLst/>
          </a:prstGeom>
          <a:ln w="9525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2375776" y="5337240"/>
            <a:ext cx="792088" cy="0"/>
          </a:xfrm>
          <a:prstGeom prst="straightConnector1">
            <a:avLst/>
          </a:prstGeom>
          <a:ln w="19050" cmpd="sng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Würfel 49"/>
          <p:cNvSpPr>
            <a:spLocks noChangeAspect="1"/>
          </p:cNvSpPr>
          <p:nvPr/>
        </p:nvSpPr>
        <p:spPr>
          <a:xfrm>
            <a:off x="827584" y="6081325"/>
            <a:ext cx="972128" cy="25205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Würfel 50"/>
          <p:cNvSpPr>
            <a:spLocks noChangeAspect="1"/>
          </p:cNvSpPr>
          <p:nvPr/>
        </p:nvSpPr>
        <p:spPr>
          <a:xfrm>
            <a:off x="1799752" y="5913304"/>
            <a:ext cx="972128" cy="42007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Würfel 51"/>
          <p:cNvSpPr>
            <a:spLocks noChangeAspect="1"/>
          </p:cNvSpPr>
          <p:nvPr/>
        </p:nvSpPr>
        <p:spPr>
          <a:xfrm>
            <a:off x="2744882" y="5745284"/>
            <a:ext cx="972128" cy="58809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Würfel 52"/>
          <p:cNvSpPr>
            <a:spLocks noChangeAspect="1"/>
          </p:cNvSpPr>
          <p:nvPr/>
        </p:nvSpPr>
        <p:spPr>
          <a:xfrm>
            <a:off x="3653988" y="5577265"/>
            <a:ext cx="972128" cy="75611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Würfel 53"/>
          <p:cNvSpPr>
            <a:spLocks noChangeAspect="1"/>
          </p:cNvSpPr>
          <p:nvPr/>
        </p:nvSpPr>
        <p:spPr>
          <a:xfrm>
            <a:off x="4563094" y="5745284"/>
            <a:ext cx="972128" cy="58809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Würfel 54"/>
          <p:cNvSpPr>
            <a:spLocks noChangeAspect="1"/>
          </p:cNvSpPr>
          <p:nvPr/>
        </p:nvSpPr>
        <p:spPr>
          <a:xfrm>
            <a:off x="5472200" y="5913304"/>
            <a:ext cx="972128" cy="42007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Würfel 55"/>
          <p:cNvSpPr>
            <a:spLocks noChangeAspect="1"/>
          </p:cNvSpPr>
          <p:nvPr/>
        </p:nvSpPr>
        <p:spPr>
          <a:xfrm>
            <a:off x="6444288" y="6081325"/>
            <a:ext cx="972128" cy="252052"/>
          </a:xfrm>
          <a:prstGeom prst="cub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H="1" flipV="1">
            <a:off x="4211960" y="5553264"/>
            <a:ext cx="792088" cy="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3203848" y="5553264"/>
            <a:ext cx="792088" cy="0"/>
          </a:xfrm>
          <a:prstGeom prst="straightConnector1">
            <a:avLst/>
          </a:prstGeom>
          <a:ln w="571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 flipV="1">
            <a:off x="1475656" y="5553264"/>
            <a:ext cx="792088" cy="0"/>
          </a:xfrm>
          <a:prstGeom prst="straightConnector1">
            <a:avLst/>
          </a:prstGeom>
          <a:ln w="9525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6228184" y="5553264"/>
            <a:ext cx="792088" cy="0"/>
          </a:xfrm>
          <a:prstGeom prst="straightConnector1">
            <a:avLst/>
          </a:prstGeom>
          <a:ln w="19050" cmpd="sng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3131840" y="5409248"/>
            <a:ext cx="244546" cy="360039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195736" y="5553264"/>
            <a:ext cx="360040" cy="360040"/>
          </a:xfrm>
          <a:prstGeom prst="straightConnector1">
            <a:avLst/>
          </a:prstGeom>
          <a:ln w="95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4932040" y="5481256"/>
            <a:ext cx="244546" cy="360039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H="1">
            <a:off x="5724128" y="5625272"/>
            <a:ext cx="360040" cy="360040"/>
          </a:xfrm>
          <a:prstGeom prst="straightConnector1">
            <a:avLst/>
          </a:prstGeom>
          <a:ln w="2857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6732240" y="5769288"/>
            <a:ext cx="360040" cy="360040"/>
          </a:xfrm>
          <a:prstGeom prst="straightConnector1">
            <a:avLst/>
          </a:prstGeom>
          <a:ln w="9525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Shape 6"/>
          <p:cNvSpPr txBox="1"/>
          <p:nvPr/>
        </p:nvSpPr>
        <p:spPr>
          <a:xfrm>
            <a:off x="7559352" y="5517232"/>
            <a:ext cx="14051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cytosol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sym typeface="MT Extra"/>
            </a:endParaRPr>
          </a:p>
        </p:txBody>
      </p:sp>
      <p:sp>
        <p:nvSpPr>
          <p:cNvPr id="77" name="TextShape 6"/>
          <p:cNvSpPr txBox="1"/>
          <p:nvPr/>
        </p:nvSpPr>
        <p:spPr>
          <a:xfrm>
            <a:off x="7487344" y="5877272"/>
            <a:ext cx="1405136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membrane</a:t>
            </a:r>
            <a:endParaRPr lang="en-US" sz="2000" dirty="0" smtClean="0">
              <a:solidFill>
                <a:schemeClr val="accent1">
                  <a:lumMod val="60000"/>
                  <a:lumOff val="40000"/>
                </a:schemeClr>
              </a:solidFill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125318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mtClean="0">
                <a:solidFill>
                  <a:srgbClr val="CCCCCC"/>
                </a:solidFill>
                <a:latin typeface="+mj-lt"/>
              </a:rPr>
              <a:t>SysBio Summer School 2016</a:t>
            </a:r>
            <a:endParaRPr lang="en-US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>
              <a:latin typeface="+mj-lt"/>
            </a:endParaRPr>
          </a:p>
        </p:txBody>
      </p:sp>
      <p:sp>
        <p:nvSpPr>
          <p:cNvPr id="10" name="TextShape 6"/>
          <p:cNvSpPr txBox="1"/>
          <p:nvPr/>
        </p:nvSpPr>
        <p:spPr>
          <a:xfrm>
            <a:off x="278160" y="1340768"/>
            <a:ext cx="8587680" cy="5040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Gillespie's </a:t>
            </a:r>
            <a:r>
              <a:rPr lang="en-US" sz="2000" dirty="0">
                <a:solidFill>
                  <a:schemeClr val="bg1"/>
                </a:solidFill>
              </a:rPr>
              <a:t>stochastic simulation algorithm (SSA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Advantages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Accuracy at single molecule-level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Conservation of mass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Scalable complexity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Probabilities of reactions </a:t>
            </a:r>
            <a:r>
              <a:rPr lang="en-US" sz="2000" dirty="0">
                <a:solidFill>
                  <a:srgbClr val="FFFFFF"/>
                </a:solidFill>
              </a:rPr>
              <a:t>∝</a:t>
            </a:r>
            <a:r>
              <a:rPr lang="en-US" sz="2000" dirty="0" smtClean="0">
                <a:solidFill>
                  <a:schemeClr val="bg1"/>
                </a:solidFill>
              </a:rPr>
              <a:t> probability of </a:t>
            </a:r>
            <a:r>
              <a:rPr lang="en-US" sz="2000" dirty="0" smtClean="0">
                <a:solidFill>
                  <a:schemeClr val="bg1"/>
                </a:solidFill>
              </a:rPr>
              <a:t>collision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It’s fun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Disadvantages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Computationally expensive (determined by the coupling class of the reaction </a:t>
            </a:r>
            <a:r>
              <a:rPr lang="en-US" sz="2000" dirty="0" smtClean="0">
                <a:solidFill>
                  <a:schemeClr val="bg1"/>
                </a:solidFill>
              </a:rPr>
              <a:t>network) 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sz="2000" dirty="0" smtClean="0">
                <a:solidFill>
                  <a:prstClr val="white"/>
                </a:solidFill>
                <a:sym typeface="Wingdings"/>
              </a:rPr>
              <a:t> </a:t>
            </a:r>
            <a:r>
              <a:rPr lang="en-US" sz="2000" dirty="0" smtClean="0">
                <a:solidFill>
                  <a:prstClr val="white"/>
                </a:solidFill>
              </a:rPr>
              <a:t>Our algorithm simply needs more fine-tuning</a:t>
            </a:r>
            <a:endParaRPr lang="en-US" sz="2000" dirty="0">
              <a:solidFill>
                <a:prstClr val="white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67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/>
          <p:cNvSpPr txBox="1"/>
          <p:nvPr/>
        </p:nvSpPr>
        <p:spPr>
          <a:xfrm>
            <a:off x="359532" y="1541691"/>
            <a:ext cx="842493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Acknowledgement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grpSp>
        <p:nvGrpSpPr>
          <p:cNvPr id="12" name="Gruppierung 11"/>
          <p:cNvGrpSpPr>
            <a:grpSpLocks noChangeAspect="1"/>
          </p:cNvGrpSpPr>
          <p:nvPr/>
        </p:nvGrpSpPr>
        <p:grpSpPr>
          <a:xfrm>
            <a:off x="395536" y="1634761"/>
            <a:ext cx="3024336" cy="1866247"/>
            <a:chOff x="865188" y="1052736"/>
            <a:chExt cx="2682875" cy="1655539"/>
          </a:xfrm>
        </p:grpSpPr>
        <p:graphicFrame>
          <p:nvGraphicFramePr>
            <p:cNvPr id="7" name="Objek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1770954"/>
                </p:ext>
              </p:extLst>
            </p:nvPr>
          </p:nvGraphicFramePr>
          <p:xfrm>
            <a:off x="865188" y="1916113"/>
            <a:ext cx="2682875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Formel" r:id="rId3" imgW="1333500" imgH="393700" progId="Equation.3">
                    <p:embed/>
                  </p:oleObj>
                </mc:Choice>
                <mc:Fallback>
                  <p:oleObj name="Formel" r:id="rId3" imgW="1333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5188" y="1916113"/>
                          <a:ext cx="2682875" cy="792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Parallelogramm 10"/>
            <p:cNvSpPr/>
            <p:nvPr/>
          </p:nvSpPr>
          <p:spPr>
            <a:xfrm>
              <a:off x="1080000" y="1951200"/>
              <a:ext cx="1331760" cy="360040"/>
            </a:xfrm>
            <a:prstGeom prst="parallelogram">
              <a:avLst>
                <a:gd name="adj" fmla="val 135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Bild 5"/>
            <p:cNvPicPr>
              <a:picLocks noChangeAspect="1"/>
            </p:cNvPicPr>
            <p:nvPr/>
          </p:nvPicPr>
          <p:blipFill rotWithShape="1">
            <a:blip r:embed="rId5"/>
            <a:srcRect l="33025" t="8988" r="25771" b="24565"/>
            <a:stretch/>
          </p:blipFill>
          <p:spPr>
            <a:xfrm>
              <a:off x="1187624" y="1052736"/>
              <a:ext cx="1154814" cy="1241524"/>
            </a:xfrm>
            <a:prstGeom prst="rect">
              <a:avLst/>
            </a:prstGeom>
          </p:spPr>
        </p:pic>
      </p:grp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808909"/>
              </p:ext>
            </p:extLst>
          </p:nvPr>
        </p:nvGraphicFramePr>
        <p:xfrm>
          <a:off x="3680891" y="2276475"/>
          <a:ext cx="1827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Formel" r:id="rId6" imgW="787400" imgH="279400" progId="Equation.3">
                  <p:embed/>
                </p:oleObj>
              </mc:Choice>
              <mc:Fallback>
                <p:oleObj name="Formel" r:id="rId6" imgW="7874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0891" y="2276475"/>
                        <a:ext cx="1827213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00177"/>
              </p:ext>
            </p:extLst>
          </p:nvPr>
        </p:nvGraphicFramePr>
        <p:xfrm>
          <a:off x="5919986" y="2144713"/>
          <a:ext cx="26844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Formel" r:id="rId8" imgW="1143000" imgH="393700" progId="Equation.3">
                  <p:embed/>
                </p:oleObj>
              </mc:Choice>
              <mc:Fallback>
                <p:oleObj name="Formel" r:id="rId8" imgW="1143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19986" y="2144713"/>
                        <a:ext cx="2684462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feld 27"/>
          <p:cNvSpPr txBox="1"/>
          <p:nvPr/>
        </p:nvSpPr>
        <p:spPr>
          <a:xfrm>
            <a:off x="539552" y="452131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err="1" smtClean="0">
                <a:solidFill>
                  <a:schemeClr val="bg1"/>
                </a:solidFill>
              </a:rPr>
              <a:t>Thanks</a:t>
            </a:r>
            <a:r>
              <a:rPr lang="de-DE" sz="4000" b="1" dirty="0" smtClean="0">
                <a:solidFill>
                  <a:schemeClr val="bg1"/>
                </a:solidFill>
              </a:rPr>
              <a:t> </a:t>
            </a:r>
            <a:r>
              <a:rPr lang="de-DE" sz="4000" b="1" dirty="0" err="1" smtClean="0">
                <a:solidFill>
                  <a:schemeClr val="bg1"/>
                </a:solidFill>
              </a:rPr>
              <a:t>to</a:t>
            </a:r>
            <a:r>
              <a:rPr lang="de-DE" sz="4000" b="1" dirty="0" smtClean="0">
                <a:solidFill>
                  <a:schemeClr val="bg1"/>
                </a:solidFill>
              </a:rPr>
              <a:t> </a:t>
            </a:r>
            <a:r>
              <a:rPr lang="de-DE" sz="4000" b="1" dirty="0" err="1" smtClean="0">
                <a:solidFill>
                  <a:schemeClr val="bg1"/>
                </a:solidFill>
              </a:rPr>
              <a:t>everyone</a:t>
            </a:r>
            <a:r>
              <a:rPr lang="de-DE" sz="4000" b="1" dirty="0" smtClean="0">
                <a:solidFill>
                  <a:schemeClr val="bg1"/>
                </a:solidFill>
              </a:rPr>
              <a:t>!</a:t>
            </a:r>
            <a:endParaRPr lang="de-DE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Idea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45" name="TextShape 6"/>
          <p:cNvSpPr txBox="1"/>
          <p:nvPr/>
        </p:nvSpPr>
        <p:spPr>
          <a:xfrm>
            <a:off x="278160" y="1340768"/>
            <a:ext cx="8587680" cy="5040560"/>
          </a:xfrm>
          <a:prstGeom prst="rect">
            <a:avLst/>
          </a:prstGeom>
        </p:spPr>
        <p:txBody>
          <a:bodyPr lIns="90000" tIns="0" rIns="90000" bIns="45000"/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Represent cell’s membrane as surface made of equally sized compartments with thus equal capacity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Start with reaction </a:t>
            </a:r>
            <a:r>
              <a:rPr lang="en-US" sz="2000" dirty="0">
                <a:solidFill>
                  <a:schemeClr val="bg1"/>
                </a:solidFill>
              </a:rPr>
              <a:t>part only </a:t>
            </a:r>
            <a:endParaRPr lang="en-US" sz="2000" dirty="0" smtClean="0">
              <a:solidFill>
                <a:schemeClr val="bg1"/>
              </a:solidFill>
              <a:sym typeface="MT Extra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sym typeface="MT Extra"/>
              </a:rPr>
              <a:t>Start with treating cytosol as homogenous non-spatial compartment</a:t>
            </a:r>
          </a:p>
        </p:txBody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76872"/>
            <a:ext cx="1795578" cy="1800000"/>
          </a:xfrm>
          <a:prstGeom prst="ellipse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63688" y="2276872"/>
            <a:ext cx="1800000" cy="180000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5588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779912" y="3176872"/>
            <a:ext cx="1152928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8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3568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1115616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1547664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1691680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Oval 16"/>
          <p:cNvSpPr/>
          <p:nvPr/>
        </p:nvSpPr>
        <p:spPr>
          <a:xfrm>
            <a:off x="467544" y="249289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1043608" y="198884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/>
          <p:cNvSpPr/>
          <p:nvPr/>
        </p:nvSpPr>
        <p:spPr>
          <a:xfrm>
            <a:off x="1331640" y="292494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971600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Oval 20"/>
          <p:cNvSpPr/>
          <p:nvPr/>
        </p:nvSpPr>
        <p:spPr>
          <a:xfrm>
            <a:off x="1691680" y="2420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/>
          <p:cNvSpPr/>
          <p:nvPr/>
        </p:nvSpPr>
        <p:spPr>
          <a:xfrm>
            <a:off x="2123728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2051720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/>
          <p:cNvSpPr/>
          <p:nvPr/>
        </p:nvSpPr>
        <p:spPr>
          <a:xfrm>
            <a:off x="1979712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555776" y="22048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+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5857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/>
          <p:cNvSpPr/>
          <p:nvPr/>
        </p:nvSpPr>
        <p:spPr>
          <a:xfrm>
            <a:off x="3707905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4139953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/>
          <p:cNvSpPr/>
          <p:nvPr/>
        </p:nvSpPr>
        <p:spPr>
          <a:xfrm>
            <a:off x="4283969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Oval 28"/>
          <p:cNvSpPr/>
          <p:nvPr/>
        </p:nvSpPr>
        <p:spPr>
          <a:xfrm>
            <a:off x="3059833" y="256490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/>
          <p:cNvSpPr/>
          <p:nvPr/>
        </p:nvSpPr>
        <p:spPr>
          <a:xfrm>
            <a:off x="3635897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/>
          <p:cNvSpPr/>
          <p:nvPr/>
        </p:nvSpPr>
        <p:spPr>
          <a:xfrm>
            <a:off x="3779912" y="285293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/>
          <p:cNvSpPr/>
          <p:nvPr/>
        </p:nvSpPr>
        <p:spPr>
          <a:xfrm>
            <a:off x="3563889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32"/>
          <p:cNvSpPr/>
          <p:nvPr/>
        </p:nvSpPr>
        <p:spPr>
          <a:xfrm>
            <a:off x="4283969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/>
          <p:cNvSpPr/>
          <p:nvPr/>
        </p:nvSpPr>
        <p:spPr>
          <a:xfrm>
            <a:off x="4716017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4644009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/>
          <p:cNvSpPr/>
          <p:nvPr/>
        </p:nvSpPr>
        <p:spPr>
          <a:xfrm>
            <a:off x="4572001" y="292494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Oval 36"/>
          <p:cNvSpPr/>
          <p:nvPr/>
        </p:nvSpPr>
        <p:spPr>
          <a:xfrm>
            <a:off x="3635889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/>
          <p:cNvSpPr/>
          <p:nvPr/>
        </p:nvSpPr>
        <p:spPr>
          <a:xfrm>
            <a:off x="3995929" y="191683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/>
          <p:cNvSpPr/>
          <p:nvPr/>
        </p:nvSpPr>
        <p:spPr>
          <a:xfrm>
            <a:off x="3923921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Oval 41"/>
          <p:cNvSpPr/>
          <p:nvPr/>
        </p:nvSpPr>
        <p:spPr>
          <a:xfrm>
            <a:off x="4076329" y="314935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/>
          <p:cNvSpPr/>
          <p:nvPr/>
        </p:nvSpPr>
        <p:spPr>
          <a:xfrm>
            <a:off x="3275856" y="278092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/>
          <p:cNvSpPr/>
          <p:nvPr/>
        </p:nvSpPr>
        <p:spPr>
          <a:xfrm>
            <a:off x="683568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932040" y="2492896"/>
            <a:ext cx="1152928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16216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>
            <a:off x="6948264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7380312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7524328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/>
          <p:cNvSpPr/>
          <p:nvPr/>
        </p:nvSpPr>
        <p:spPr>
          <a:xfrm>
            <a:off x="6300192" y="242088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 51"/>
          <p:cNvSpPr/>
          <p:nvPr/>
        </p:nvSpPr>
        <p:spPr>
          <a:xfrm>
            <a:off x="6876256" y="1916832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/>
          <p:cNvSpPr/>
          <p:nvPr/>
        </p:nvSpPr>
        <p:spPr>
          <a:xfrm>
            <a:off x="7164288" y="285293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6804248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/>
          <p:cNvSpPr/>
          <p:nvPr/>
        </p:nvSpPr>
        <p:spPr>
          <a:xfrm>
            <a:off x="7524328" y="2348880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7956376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/>
          <p:cNvSpPr/>
          <p:nvPr/>
        </p:nvSpPr>
        <p:spPr>
          <a:xfrm>
            <a:off x="7884368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/>
          <p:cNvSpPr/>
          <p:nvPr/>
        </p:nvSpPr>
        <p:spPr>
          <a:xfrm>
            <a:off x="7812360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Oval 58"/>
          <p:cNvSpPr/>
          <p:nvPr/>
        </p:nvSpPr>
        <p:spPr>
          <a:xfrm>
            <a:off x="6516216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Textfeld 59"/>
          <p:cNvSpPr txBox="1"/>
          <p:nvPr/>
        </p:nvSpPr>
        <p:spPr>
          <a:xfrm>
            <a:off x="5148064" y="17728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k</a:t>
            </a:r>
            <a:r>
              <a:rPr lang="de-DE" sz="2800" baseline="-25000" dirty="0" smtClean="0">
                <a:solidFill>
                  <a:srgbClr val="FFFFFF"/>
                </a:solidFill>
              </a:rPr>
              <a:t>1</a:t>
            </a:r>
            <a:endParaRPr lang="de-DE" sz="2800" baseline="-25000" dirty="0">
              <a:solidFill>
                <a:srgbClr val="FFFFFF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4932040" y="2780928"/>
            <a:ext cx="1152928" cy="0"/>
          </a:xfrm>
          <a:prstGeom prst="straightConnector1">
            <a:avLst/>
          </a:prstGeom>
          <a:ln w="31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5148064" y="28529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FFFF"/>
                </a:solidFill>
              </a:rPr>
              <a:t>k</a:t>
            </a:r>
            <a:r>
              <a:rPr lang="de-DE" sz="2800" baseline="-25000" dirty="0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10" name="Gruppierung 9"/>
          <p:cNvGrpSpPr/>
          <p:nvPr/>
        </p:nvGrpSpPr>
        <p:grpSpPr>
          <a:xfrm>
            <a:off x="2132112" y="4293096"/>
            <a:ext cx="4572504" cy="1315308"/>
            <a:chOff x="2132112" y="4293096"/>
            <a:chExt cx="4572504" cy="1315308"/>
          </a:xfrm>
        </p:grpSpPr>
        <p:sp>
          <p:nvSpPr>
            <p:cNvPr id="63" name="Oval 62"/>
            <p:cNvSpPr/>
            <p:nvPr/>
          </p:nvSpPr>
          <p:spPr>
            <a:xfrm>
              <a:off x="2132112" y="4725144"/>
              <a:ext cx="216024" cy="2160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3212233" y="4761145"/>
              <a:ext cx="144023" cy="1440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Oval 64"/>
            <p:cNvSpPr/>
            <p:nvPr/>
          </p:nvSpPr>
          <p:spPr>
            <a:xfrm>
              <a:off x="6452592" y="4707144"/>
              <a:ext cx="252024" cy="2520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2627784" y="456196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FFFF"/>
                  </a:solidFill>
                </a:rPr>
                <a:t>+</a:t>
              </a:r>
              <a:endParaRPr lang="de-DE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71" name="Gerade Verbindung mit Pfeil 70"/>
            <p:cNvCxnSpPr/>
            <p:nvPr/>
          </p:nvCxnSpPr>
          <p:spPr>
            <a:xfrm>
              <a:off x="3851920" y="4869160"/>
              <a:ext cx="2088232" cy="0"/>
            </a:xfrm>
            <a:prstGeom prst="straightConnector1">
              <a:avLst/>
            </a:prstGeom>
            <a:ln w="57150" cmpd="sng"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feld 71"/>
            <p:cNvSpPr txBox="1"/>
            <p:nvPr/>
          </p:nvSpPr>
          <p:spPr>
            <a:xfrm>
              <a:off x="4427984" y="42930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FFFF"/>
                  </a:solidFill>
                </a:rPr>
                <a:t>k</a:t>
              </a:r>
              <a:r>
                <a:rPr lang="de-DE" sz="2800" baseline="-25000" dirty="0" smtClean="0">
                  <a:solidFill>
                    <a:srgbClr val="FFFFFF"/>
                  </a:solidFill>
                </a:rPr>
                <a:t>1</a:t>
              </a:r>
              <a:endParaRPr lang="de-DE" sz="2800" baseline="-25000" dirty="0">
                <a:solidFill>
                  <a:srgbClr val="FFFFFF"/>
                </a:solidFill>
              </a:endParaRPr>
            </a:p>
          </p:txBody>
        </p:sp>
        <p:cxnSp>
          <p:nvCxnSpPr>
            <p:cNvPr id="73" name="Gerade Verbindung mit Pfeil 72"/>
            <p:cNvCxnSpPr/>
            <p:nvPr/>
          </p:nvCxnSpPr>
          <p:spPr>
            <a:xfrm flipH="1">
              <a:off x="3851920" y="5013176"/>
              <a:ext cx="2088232" cy="0"/>
            </a:xfrm>
            <a:prstGeom prst="straightConnector1">
              <a:avLst/>
            </a:prstGeom>
            <a:ln w="3175" cmpd="sng">
              <a:solidFill>
                <a:srgbClr val="FFFF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4499992" y="508518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FFFFFF"/>
                  </a:solidFill>
                </a:rPr>
                <a:t>k</a:t>
              </a:r>
              <a:r>
                <a:rPr lang="de-DE" sz="2800" baseline="-25000" dirty="0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9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Motivation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mtClean="0">
                <a:solidFill>
                  <a:srgbClr val="CCCCCC"/>
                </a:solidFill>
                <a:latin typeface="+mj-lt"/>
              </a:rPr>
              <a:t>SysBio Summer School 2016</a:t>
            </a:r>
            <a:endParaRPr lang="en-US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3568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15616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47664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91680" y="213285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7544" y="249289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608" y="198884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31640" y="292494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71600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691680" y="2420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23728" y="2564904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51720" y="2276872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79712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2555776" y="22048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+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75857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07905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9953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83969" y="220486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59833" y="256490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35897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79912" y="285293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63889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283969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16017" y="263691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44009" y="2348880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72001" y="2924944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35889" y="206084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95929" y="191683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23921" y="2492896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076329" y="3149352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75856" y="2780928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83568" y="2852936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4932040" y="2492896"/>
            <a:ext cx="1152928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16216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48264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380312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24328" y="206084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300192" y="242088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876256" y="1916832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164288" y="285293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04248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524328" y="2348880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56376" y="2492896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884368" y="2204864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812360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16216" y="278092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feld 59"/>
          <p:cNvSpPr txBox="1"/>
          <p:nvPr/>
        </p:nvSpPr>
        <p:spPr>
          <a:xfrm>
            <a:off x="5148064" y="17728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1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 flipH="1">
            <a:off x="4932040" y="2780928"/>
            <a:ext cx="1152928" cy="0"/>
          </a:xfrm>
          <a:prstGeom prst="straightConnector1">
            <a:avLst/>
          </a:prstGeom>
          <a:ln w="31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5148064" y="28529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2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132112" y="4345940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12233" y="4381941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52592" y="4327940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feld 65"/>
          <p:cNvSpPr txBox="1"/>
          <p:nvPr/>
        </p:nvSpPr>
        <p:spPr>
          <a:xfrm>
            <a:off x="2627784" y="418276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+</a:t>
            </a: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>
            <a:off x="3851920" y="4489956"/>
            <a:ext cx="2088232" cy="0"/>
          </a:xfrm>
          <a:prstGeom prst="straightConnector1">
            <a:avLst/>
          </a:prstGeom>
          <a:ln w="5715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4427984" y="391389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1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55576" y="412991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99x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2123728" y="5334888"/>
            <a:ext cx="216024" cy="2160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203849" y="5370889"/>
            <a:ext cx="144023" cy="1440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44208" y="5316888"/>
            <a:ext cx="252024" cy="2520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feld 74"/>
          <p:cNvSpPr txBox="1"/>
          <p:nvPr/>
        </p:nvSpPr>
        <p:spPr>
          <a:xfrm>
            <a:off x="2619400" y="517170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+</a:t>
            </a:r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3843536" y="5426060"/>
            <a:ext cx="2088232" cy="0"/>
          </a:xfrm>
          <a:prstGeom prst="straightConnector1">
            <a:avLst/>
          </a:prstGeom>
          <a:ln w="3175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4491608" y="535405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k</a:t>
            </a:r>
            <a:r>
              <a:rPr lang="en-US" sz="2800" baseline="-25000" smtClean="0">
                <a:solidFill>
                  <a:srgbClr val="FFFFFF"/>
                </a:solidFill>
              </a:rPr>
              <a:t>2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755576" y="499401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FFFF"/>
                </a:solidFill>
              </a:rPr>
              <a:t>1x</a:t>
            </a:r>
            <a:endParaRPr lang="en-US" sz="2800" baseline="-25000">
              <a:solidFill>
                <a:srgbClr val="FFFFFF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509120"/>
            <a:ext cx="1625409" cy="1224136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6645324" y="3717032"/>
            <a:ext cx="282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probability ∝ k</a:t>
            </a:r>
            <a:endParaRPr lang="en-US" sz="2800" baseline="-2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mtClean="0">
                <a:solidFill>
                  <a:srgbClr val="CCCCCC"/>
                </a:solidFill>
                <a:latin typeface="+mj-lt"/>
              </a:rPr>
              <a:t>SysBio Summer School 2016</a:t>
            </a:r>
            <a:endParaRPr lang="en-US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79712" y="177281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Biological </a:t>
            </a:r>
            <a:r>
              <a:rPr lang="de-DE" dirty="0" err="1" smtClean="0">
                <a:solidFill>
                  <a:srgbClr val="FF0000"/>
                </a:solidFill>
              </a:rPr>
              <a:t>relevance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7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mtClean="0">
                <a:solidFill>
                  <a:srgbClr val="CCCCCC"/>
                </a:solidFill>
                <a:latin typeface="+mj-lt"/>
              </a:rPr>
              <a:t>SysBio Summer School 2016</a:t>
            </a:r>
            <a:endParaRPr lang="en-US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403648" y="2551837"/>
            <a:ext cx="64087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 Gillespie's stochastic simulation algorithm (SSA)</a:t>
            </a:r>
          </a:p>
          <a:p>
            <a:pPr algn="ctr"/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... kinetic Monte Carlo scheme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83" y="4797152"/>
            <a:ext cx="162540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/>
          <p:cNvSpPr txBox="1"/>
          <p:nvPr/>
        </p:nvSpPr>
        <p:spPr>
          <a:xfrm>
            <a:off x="6300192" y="260648"/>
            <a:ext cx="244827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683568" y="2639814"/>
            <a:ext cx="237626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1600" dirty="0" smtClean="0"/>
          </a:p>
          <a:p>
            <a:endParaRPr lang="de-DE" sz="1600" dirty="0"/>
          </a:p>
          <a:p>
            <a:endParaRPr lang="de-DE" sz="1600" dirty="0" smtClean="0"/>
          </a:p>
          <a:p>
            <a:endParaRPr lang="de-DE" sz="1600" dirty="0"/>
          </a:p>
        </p:txBody>
      </p:sp>
      <p:sp>
        <p:nvSpPr>
          <p:cNvPr id="4" name="Rettangolo 3"/>
          <p:cNvSpPr/>
          <p:nvPr/>
        </p:nvSpPr>
        <p:spPr>
          <a:xfrm>
            <a:off x="3131840" y="404664"/>
            <a:ext cx="302433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</a:rPr>
              <a:t>Evaluation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of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each</a:t>
            </a:r>
            <a:r>
              <a:rPr lang="it-IT" sz="2000" dirty="0" smtClean="0">
                <a:solidFill>
                  <a:schemeClr val="bg1"/>
                </a:solidFill>
              </a:rPr>
              <a:t> c</a:t>
            </a:r>
            <a:r>
              <a:rPr lang="el-GR" sz="2000" baseline="-25000" dirty="0" smtClean="0">
                <a:solidFill>
                  <a:schemeClr val="bg1"/>
                </a:solidFill>
              </a:rPr>
              <a:t>μ</a:t>
            </a:r>
            <a:endParaRPr lang="it-IT" sz="2000" baseline="-25000" dirty="0">
              <a:solidFill>
                <a:schemeClr val="bg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131840" y="1628800"/>
            <a:ext cx="302433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</a:rPr>
              <a:t>N</a:t>
            </a:r>
            <a:r>
              <a:rPr lang="it-IT" sz="2000" baseline="-25000" dirty="0" err="1" smtClean="0">
                <a:solidFill>
                  <a:schemeClr val="bg1"/>
                </a:solidFill>
              </a:rPr>
              <a:t>Am</a:t>
            </a:r>
            <a:r>
              <a:rPr lang="it-IT" sz="2000" dirty="0" smtClean="0">
                <a:solidFill>
                  <a:schemeClr val="bg1"/>
                </a:solidFill>
              </a:rPr>
              <a:t>, </a:t>
            </a:r>
            <a:r>
              <a:rPr lang="it-IT" sz="2000" dirty="0" err="1" smtClean="0">
                <a:solidFill>
                  <a:schemeClr val="bg1"/>
                </a:solidFill>
              </a:rPr>
              <a:t>N</a:t>
            </a:r>
            <a:r>
              <a:rPr lang="it-IT" sz="2000" baseline="-25000" dirty="0" err="1" smtClean="0">
                <a:solidFill>
                  <a:schemeClr val="bg1"/>
                </a:solidFill>
              </a:rPr>
              <a:t>A</a:t>
            </a:r>
            <a:r>
              <a:rPr lang="it-IT" sz="2000" baseline="-25000" dirty="0" err="1" smtClean="0">
                <a:solidFill>
                  <a:schemeClr val="bg1"/>
                </a:solidFill>
              </a:rPr>
              <a:t>c</a:t>
            </a:r>
            <a:r>
              <a:rPr lang="it-IT" sz="2000" dirty="0" smtClean="0">
                <a:solidFill>
                  <a:schemeClr val="bg1"/>
                </a:solidFill>
              </a:rPr>
              <a:t>, </a:t>
            </a:r>
            <a:r>
              <a:rPr lang="it-IT" sz="2000" dirty="0" err="1" smtClean="0">
                <a:solidFill>
                  <a:schemeClr val="bg1"/>
                </a:solidFill>
              </a:rPr>
              <a:t>N</a:t>
            </a:r>
            <a:r>
              <a:rPr lang="it-IT" sz="2000" baseline="-25000" dirty="0" err="1" smtClean="0">
                <a:solidFill>
                  <a:schemeClr val="bg1"/>
                </a:solidFill>
              </a:rPr>
              <a:t>Pm</a:t>
            </a:r>
            <a:r>
              <a:rPr lang="it-IT" sz="2000" dirty="0" smtClean="0">
                <a:solidFill>
                  <a:schemeClr val="bg1"/>
                </a:solidFill>
              </a:rPr>
              <a:t>, </a:t>
            </a:r>
            <a:r>
              <a:rPr lang="it-IT" sz="2000" dirty="0" err="1" smtClean="0">
                <a:solidFill>
                  <a:schemeClr val="bg1"/>
                </a:solidFill>
              </a:rPr>
              <a:t>N</a:t>
            </a:r>
            <a:r>
              <a:rPr lang="it-IT" sz="2000" baseline="-25000" dirty="0" err="1" smtClean="0">
                <a:solidFill>
                  <a:schemeClr val="bg1"/>
                </a:solidFill>
              </a:rPr>
              <a:t>Pc</a:t>
            </a:r>
            <a:endParaRPr lang="it-IT" sz="2000" baseline="-25000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3131840" y="2780928"/>
            <a:ext cx="302433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</a:rPr>
              <a:t>Evaluation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of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each</a:t>
            </a:r>
            <a:r>
              <a:rPr lang="it-IT" sz="2000" dirty="0" smtClean="0">
                <a:solidFill>
                  <a:schemeClr val="bg1"/>
                </a:solidFill>
              </a:rPr>
              <a:t> h</a:t>
            </a:r>
            <a:r>
              <a:rPr lang="el-GR" sz="2000" baseline="-25000" dirty="0" smtClean="0">
                <a:solidFill>
                  <a:schemeClr val="bg1"/>
                </a:solidFill>
              </a:rPr>
              <a:t>μ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131840" y="5877272"/>
            <a:ext cx="302433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chemeClr val="bg1"/>
                </a:solidFill>
              </a:rPr>
              <a:t>Random</a:t>
            </a:r>
            <a:r>
              <a:rPr lang="it-IT" sz="2000" dirty="0" smtClean="0">
                <a:solidFill>
                  <a:schemeClr val="bg1"/>
                </a:solidFill>
              </a:rPr>
              <a:t> </a:t>
            </a:r>
            <a:r>
              <a:rPr lang="it-IT" sz="2000" dirty="0" err="1" smtClean="0">
                <a:solidFill>
                  <a:schemeClr val="bg1"/>
                </a:solidFill>
              </a:rPr>
              <a:t>choice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3314" name="AutoShape 2" descr="Risultati immagini per dadi ico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3316" name="AutoShape 4" descr="Risultati immagini per dadi ico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14" name="Forma 13"/>
          <p:cNvCxnSpPr>
            <a:stCxn id="7" idx="3"/>
          </p:cNvCxnSpPr>
          <p:nvPr/>
        </p:nvCxnSpPr>
        <p:spPr>
          <a:xfrm flipV="1">
            <a:off x="6156176" y="2060848"/>
            <a:ext cx="1152128" cy="4248472"/>
          </a:xfrm>
          <a:prstGeom prst="bentConnector2">
            <a:avLst/>
          </a:prstGeom>
          <a:ln w="12700" cmpd="sng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5" idx="3"/>
          </p:cNvCxnSpPr>
          <p:nvPr/>
        </p:nvCxnSpPr>
        <p:spPr>
          <a:xfrm flipH="1">
            <a:off x="6156176" y="2060848"/>
            <a:ext cx="1152128" cy="0"/>
          </a:xfrm>
          <a:prstGeom prst="straightConnector1">
            <a:avLst/>
          </a:prstGeom>
          <a:ln w="12700" cmpd="sng">
            <a:solidFill>
              <a:srgbClr val="FF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131840" y="4005064"/>
            <a:ext cx="3024336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Evaluation of </a:t>
            </a:r>
          </a:p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a</a:t>
            </a:r>
            <a:r>
              <a:rPr lang="el-GR" sz="2000" baseline="-25000" dirty="0" smtClean="0">
                <a:solidFill>
                  <a:schemeClr val="bg1"/>
                </a:solidFill>
              </a:rPr>
              <a:t>μ </a:t>
            </a:r>
            <a:r>
              <a:rPr lang="it-IT" sz="2000" dirty="0" smtClean="0">
                <a:solidFill>
                  <a:schemeClr val="bg1"/>
                </a:solidFill>
              </a:rPr>
              <a:t>= h</a:t>
            </a:r>
            <a:r>
              <a:rPr lang="el-GR" sz="2000" baseline="-25000" dirty="0" smtClean="0">
                <a:solidFill>
                  <a:schemeClr val="bg1"/>
                </a:solidFill>
              </a:rPr>
              <a:t>μ</a:t>
            </a:r>
            <a:r>
              <a:rPr lang="it-IT" sz="2000" dirty="0">
                <a:solidFill>
                  <a:schemeClr val="bg1"/>
                </a:solidFill>
              </a:rPr>
              <a:t>*</a:t>
            </a:r>
            <a:r>
              <a:rPr lang="it-IT" sz="2000" dirty="0" smtClean="0">
                <a:solidFill>
                  <a:schemeClr val="bg1"/>
                </a:solidFill>
              </a:rPr>
              <a:t>c</a:t>
            </a:r>
            <a:r>
              <a:rPr lang="el-GR" sz="2000" baseline="-25000" dirty="0" smtClean="0">
                <a:solidFill>
                  <a:schemeClr val="bg1"/>
                </a:solidFill>
              </a:rPr>
              <a:t>μ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179512" y="4005064"/>
            <a:ext cx="1979712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bg1"/>
                </a:solidFill>
              </a:rPr>
              <a:t>Evaluation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of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dt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3" name="Connettore 2 22"/>
          <p:cNvCxnSpPr>
            <a:stCxn id="20" idx="1"/>
            <a:endCxn id="21" idx="3"/>
          </p:cNvCxnSpPr>
          <p:nvPr/>
        </p:nvCxnSpPr>
        <p:spPr>
          <a:xfrm flipH="1">
            <a:off x="2159224" y="4437112"/>
            <a:ext cx="97261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4" idx="2"/>
            <a:endCxn id="5" idx="0"/>
          </p:cNvCxnSpPr>
          <p:nvPr/>
        </p:nvCxnSpPr>
        <p:spPr>
          <a:xfrm>
            <a:off x="4644008" y="1268760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5" idx="2"/>
            <a:endCxn id="6" idx="0"/>
          </p:cNvCxnSpPr>
          <p:nvPr/>
        </p:nvCxnSpPr>
        <p:spPr>
          <a:xfrm>
            <a:off x="4644008" y="2492896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6" idx="2"/>
            <a:endCxn id="20" idx="0"/>
          </p:cNvCxnSpPr>
          <p:nvPr/>
        </p:nvCxnSpPr>
        <p:spPr>
          <a:xfrm>
            <a:off x="4644008" y="3645024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/>
          <p:cNvSpPr/>
          <p:nvPr/>
        </p:nvSpPr>
        <p:spPr>
          <a:xfrm>
            <a:off x="6444208" y="3284984"/>
            <a:ext cx="1800200" cy="108012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Timestep+1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4393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4393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349509"/>
            <a:ext cx="2160240" cy="919251"/>
          </a:xfrm>
          <a:prstGeom prst="rect">
            <a:avLst/>
          </a:prstGeom>
          <a:noFill/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141553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4393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780928"/>
            <a:ext cx="1918233" cy="811560"/>
          </a:xfrm>
          <a:prstGeom prst="rect">
            <a:avLst/>
          </a:prstGeom>
          <a:noFill/>
        </p:spPr>
      </p:pic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0" y="1529834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3131840" y="5013176"/>
            <a:ext cx="3024336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Evaluation of </a:t>
            </a:r>
          </a:p>
          <a:p>
            <a:pPr algn="ctr"/>
            <a:r>
              <a:rPr lang="it-IT" sz="2000" dirty="0" err="1" smtClean="0">
                <a:solidFill>
                  <a:schemeClr val="bg1"/>
                </a:solidFill>
              </a:rPr>
              <a:t>p</a:t>
            </a:r>
            <a:r>
              <a:rPr lang="el-GR" sz="2000" baseline="-25000" dirty="0" smtClean="0">
                <a:solidFill>
                  <a:schemeClr val="bg1"/>
                </a:solidFill>
              </a:rPr>
              <a:t>μ </a:t>
            </a:r>
            <a:r>
              <a:rPr lang="it-IT" sz="2000" dirty="0" smtClean="0">
                <a:solidFill>
                  <a:schemeClr val="bg1"/>
                </a:solidFill>
              </a:rPr>
              <a:t>= </a:t>
            </a:r>
            <a:r>
              <a:rPr lang="it-IT" sz="2000" dirty="0" err="1" smtClean="0">
                <a:solidFill>
                  <a:schemeClr val="bg1"/>
                </a:solidFill>
              </a:rPr>
              <a:t>a</a:t>
            </a:r>
            <a:r>
              <a:rPr lang="el-GR" sz="2000" baseline="-25000" dirty="0" smtClean="0">
                <a:solidFill>
                  <a:schemeClr val="bg1"/>
                </a:solidFill>
              </a:rPr>
              <a:t>μ</a:t>
            </a:r>
            <a:r>
              <a:rPr lang="it-IT" sz="2000" dirty="0" smtClean="0">
                <a:solidFill>
                  <a:schemeClr val="bg1"/>
                </a:solidFill>
              </a:rPr>
              <a:t>/∑a</a:t>
            </a:r>
            <a:r>
              <a:rPr lang="el-GR" sz="2000" baseline="-25000" dirty="0" smtClean="0">
                <a:solidFill>
                  <a:schemeClr val="bg1"/>
                </a:solidFill>
              </a:rPr>
              <a:t>μ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cxnSp>
        <p:nvCxnSpPr>
          <p:cNvPr id="33" name="Connettore 2 28"/>
          <p:cNvCxnSpPr>
            <a:endCxn id="42" idx="0"/>
          </p:cNvCxnSpPr>
          <p:nvPr/>
        </p:nvCxnSpPr>
        <p:spPr>
          <a:xfrm>
            <a:off x="4644008" y="4869160"/>
            <a:ext cx="0" cy="144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28"/>
          <p:cNvCxnSpPr>
            <a:stCxn id="42" idx="2"/>
            <a:endCxn id="7" idx="0"/>
          </p:cNvCxnSpPr>
          <p:nvPr/>
        </p:nvCxnSpPr>
        <p:spPr>
          <a:xfrm>
            <a:off x="4644008" y="5733256"/>
            <a:ext cx="0" cy="14401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1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Würfel 28"/>
          <p:cNvSpPr/>
          <p:nvPr/>
        </p:nvSpPr>
        <p:spPr>
          <a:xfrm>
            <a:off x="4283968" y="1700808"/>
            <a:ext cx="4752528" cy="43204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ttangolo 50"/>
          <p:cNvSpPr/>
          <p:nvPr/>
        </p:nvSpPr>
        <p:spPr>
          <a:xfrm>
            <a:off x="467544" y="692696"/>
            <a:ext cx="3024336" cy="10801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FF"/>
              </a:solidFill>
            </a:endParaRPr>
          </a:p>
        </p:txBody>
      </p:sp>
      <p:cxnSp>
        <p:nvCxnSpPr>
          <p:cNvPr id="53" name="Connettore 1 52"/>
          <p:cNvCxnSpPr/>
          <p:nvPr/>
        </p:nvCxnSpPr>
        <p:spPr>
          <a:xfrm>
            <a:off x="899592" y="692696"/>
            <a:ext cx="0" cy="10801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>
            <a:off x="1403648" y="692696"/>
            <a:ext cx="0" cy="10801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/>
        </p:nvCxnSpPr>
        <p:spPr>
          <a:xfrm>
            <a:off x="2267744" y="692696"/>
            <a:ext cx="0" cy="10801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>
            <a:off x="2843808" y="692696"/>
            <a:ext cx="0" cy="10801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611560" y="692696"/>
            <a:ext cx="0" cy="10801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e 62"/>
          <p:cNvSpPr/>
          <p:nvPr/>
        </p:nvSpPr>
        <p:spPr>
          <a:xfrm>
            <a:off x="323528" y="288032"/>
            <a:ext cx="288032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it-IT" sz="1600" dirty="0" smtClean="0">
                <a:solidFill>
                  <a:srgbClr val="FFFFFF"/>
                </a:solidFill>
              </a:rPr>
              <a:t>1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611560" y="288032"/>
            <a:ext cx="288032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it-IT" sz="1600" dirty="0" smtClean="0">
                <a:solidFill>
                  <a:srgbClr val="FFFFFF"/>
                </a:solidFill>
              </a:rPr>
              <a:t>2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65" name="Ovale 64"/>
          <p:cNvSpPr/>
          <p:nvPr/>
        </p:nvSpPr>
        <p:spPr>
          <a:xfrm>
            <a:off x="1043608" y="288032"/>
            <a:ext cx="288032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it-IT" sz="16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6" name="Ovale 65"/>
          <p:cNvSpPr/>
          <p:nvPr/>
        </p:nvSpPr>
        <p:spPr>
          <a:xfrm>
            <a:off x="1763688" y="288032"/>
            <a:ext cx="288032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it-IT" sz="16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7" name="Ovale 66"/>
          <p:cNvSpPr/>
          <p:nvPr/>
        </p:nvSpPr>
        <p:spPr>
          <a:xfrm>
            <a:off x="2483768" y="288032"/>
            <a:ext cx="288032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it-IT" sz="1600" dirty="0" smtClean="0">
                <a:solidFill>
                  <a:srgbClr val="FFFFFF"/>
                </a:solidFill>
              </a:rPr>
              <a:t>5</a:t>
            </a:r>
            <a:endParaRPr lang="it-IT" sz="1600" dirty="0">
              <a:solidFill>
                <a:srgbClr val="FFFFFF"/>
              </a:solidFill>
            </a:endParaRPr>
          </a:p>
        </p:txBody>
      </p:sp>
      <p:sp>
        <p:nvSpPr>
          <p:cNvPr id="68" name="Ovale 67"/>
          <p:cNvSpPr/>
          <p:nvPr/>
        </p:nvSpPr>
        <p:spPr>
          <a:xfrm>
            <a:off x="3131840" y="288032"/>
            <a:ext cx="288032" cy="3600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it-IT" sz="1600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1" name="Freccia a destra 70"/>
          <p:cNvSpPr/>
          <p:nvPr/>
        </p:nvSpPr>
        <p:spPr>
          <a:xfrm rot="13177990">
            <a:off x="3568022" y="853038"/>
            <a:ext cx="936104" cy="57606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FF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5148064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4000 P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91" name="CasellaDiTesto 90"/>
          <p:cNvSpPr txBox="1"/>
          <p:nvPr/>
        </p:nvSpPr>
        <p:spPr>
          <a:xfrm>
            <a:off x="6372200" y="364502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3000 A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99" name="CasellaDiTesto 98"/>
          <p:cNvSpPr txBox="1"/>
          <p:nvPr/>
        </p:nvSpPr>
        <p:spPr>
          <a:xfrm>
            <a:off x="5220072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2000 P</a:t>
            </a:r>
            <a:r>
              <a:rPr lang="it-IT" baseline="-25000" dirty="0" smtClean="0">
                <a:solidFill>
                  <a:srgbClr val="FFFFFF"/>
                </a:solidFill>
              </a:rPr>
              <a:t>cyto</a:t>
            </a:r>
            <a:endParaRPr lang="it-IT" baseline="-25000" dirty="0">
              <a:solidFill>
                <a:srgbClr val="FFFFFF"/>
              </a:solidFill>
            </a:endParaRPr>
          </a:p>
        </p:txBody>
      </p:sp>
      <p:sp>
        <p:nvSpPr>
          <p:cNvPr id="113" name="CasellaDiTesto 112"/>
          <p:cNvSpPr txBox="1"/>
          <p:nvPr/>
        </p:nvSpPr>
        <p:spPr>
          <a:xfrm>
            <a:off x="4644008" y="44371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2500 A</a:t>
            </a:r>
            <a:r>
              <a:rPr lang="it-IT" baseline="-25000" dirty="0" smtClean="0">
                <a:solidFill>
                  <a:srgbClr val="FFFFFF"/>
                </a:solidFill>
              </a:rPr>
              <a:t>cyto</a:t>
            </a:r>
            <a:endParaRPr lang="it-IT" baseline="-25000" dirty="0">
              <a:solidFill>
                <a:srgbClr val="FFFFFF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15205" r="18908"/>
          <a:stretch/>
        </p:blipFill>
        <p:spPr bwMode="auto">
          <a:xfrm>
            <a:off x="658462" y="2924944"/>
            <a:ext cx="28533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Elaborazione 121"/>
          <p:cNvSpPr/>
          <p:nvPr/>
        </p:nvSpPr>
        <p:spPr>
          <a:xfrm>
            <a:off x="1187624" y="3861048"/>
            <a:ext cx="1656184" cy="432048"/>
          </a:xfrm>
          <a:prstGeom prst="flowChartProcess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FF"/>
              </a:solidFill>
            </a:endParaRPr>
          </a:p>
        </p:txBody>
      </p:sp>
      <p:sp>
        <p:nvSpPr>
          <p:cNvPr id="123" name="Croce 122"/>
          <p:cNvSpPr/>
          <p:nvPr/>
        </p:nvSpPr>
        <p:spPr>
          <a:xfrm>
            <a:off x="971600" y="1124744"/>
            <a:ext cx="288032" cy="288032"/>
          </a:xfrm>
          <a:prstGeom prst="plus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FFFF"/>
              </a:solidFill>
            </a:endParaRPr>
          </a:p>
        </p:txBody>
      </p:sp>
      <p:sp>
        <p:nvSpPr>
          <p:cNvPr id="124" name="CasellaDiTesto 123"/>
          <p:cNvSpPr txBox="1"/>
          <p:nvPr/>
        </p:nvSpPr>
        <p:spPr>
          <a:xfrm>
            <a:off x="5076056" y="3573016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3999 P</a:t>
            </a:r>
            <a:endParaRPr lang="it-IT" b="1" dirty="0">
              <a:solidFill>
                <a:schemeClr val="accent2"/>
              </a:solidFill>
            </a:endParaRPr>
          </a:p>
        </p:txBody>
      </p:sp>
      <p:sp>
        <p:nvSpPr>
          <p:cNvPr id="125" name="CasellaDiTesto 124"/>
          <p:cNvSpPr txBox="1"/>
          <p:nvPr/>
        </p:nvSpPr>
        <p:spPr>
          <a:xfrm>
            <a:off x="5220072" y="5229200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accent2"/>
                </a:solidFill>
              </a:rPr>
              <a:t>2001 P</a:t>
            </a:r>
            <a:r>
              <a:rPr lang="it-IT" b="1" baseline="-25000" dirty="0" smtClean="0">
                <a:solidFill>
                  <a:schemeClr val="accent2"/>
                </a:solidFill>
              </a:rPr>
              <a:t>cyto</a:t>
            </a:r>
            <a:endParaRPr lang="it-IT" b="1" baseline="-25000" dirty="0">
              <a:solidFill>
                <a:schemeClr val="accent2"/>
              </a:solidFill>
            </a:endParaRPr>
          </a:p>
        </p:txBody>
      </p:sp>
      <p:sp>
        <p:nvSpPr>
          <p:cNvPr id="128" name="CasellaDiTesto 127"/>
          <p:cNvSpPr txBox="1"/>
          <p:nvPr/>
        </p:nvSpPr>
        <p:spPr>
          <a:xfrm>
            <a:off x="442798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h0,a0,p0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129" name="CasellaDiTesto 128"/>
          <p:cNvSpPr txBox="1"/>
          <p:nvPr/>
        </p:nvSpPr>
        <p:spPr>
          <a:xfrm>
            <a:off x="4355976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h1,a1,p1</a:t>
            </a:r>
            <a:endParaRPr lang="it-IT" dirty="0">
              <a:solidFill>
                <a:srgbClr val="FFFFFF"/>
              </a:solidFill>
            </a:endParaRPr>
          </a:p>
        </p:txBody>
      </p:sp>
      <p:pic>
        <p:nvPicPr>
          <p:cNvPr id="28" name="Bild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04864"/>
            <a:ext cx="1242960" cy="936104"/>
          </a:xfrm>
          <a:prstGeom prst="rect">
            <a:avLst/>
          </a:prstGeom>
        </p:spPr>
      </p:pic>
      <p:sp>
        <p:nvSpPr>
          <p:cNvPr id="30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45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-4.07031E-6 L 5.55556E-7 -4.07031E-6 " pathEditMode="relative" rAng="0" ptsTypes="AA">
                                      <p:cBhvr>
                                        <p:cTn id="109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9" grpId="0"/>
      <p:bldP spid="79" grpId="1"/>
      <p:bldP spid="91" grpId="0"/>
      <p:bldP spid="99" grpId="0"/>
      <p:bldP spid="99" grpId="1"/>
      <p:bldP spid="113" grpId="0"/>
      <p:bldP spid="122" grpId="0" animBg="1"/>
      <p:bldP spid="123" grpId="0" animBg="1"/>
      <p:bldP spid="123" grpId="1" animBg="1"/>
      <p:bldP spid="124" grpId="0"/>
      <p:bldP spid="125" grpId="0"/>
      <p:bldP spid="128" grpId="0"/>
      <p:bldP spid="128" grpId="1"/>
      <p:bldP spid="1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44624"/>
            <a:ext cx="7772040" cy="650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692640"/>
            <a:ext cx="9252360" cy="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464820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dirty="0" err="1" smtClean="0">
                <a:solidFill>
                  <a:srgbClr val="CCCCCC"/>
                </a:solidFill>
                <a:latin typeface="+mj-lt"/>
              </a:rPr>
              <a:t>SysBio</a:t>
            </a:r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 Summer School 2016</a:t>
            </a:r>
            <a:endParaRPr lang="en-US" dirty="0">
              <a:latin typeface="+mj-lt"/>
            </a:endParaRPr>
          </a:p>
        </p:txBody>
      </p:sp>
      <p:sp>
        <p:nvSpPr>
          <p:cNvPr id="15" name="CustomShape 5"/>
          <p:cNvSpPr/>
          <p:nvPr/>
        </p:nvSpPr>
        <p:spPr>
          <a:xfrm>
            <a:off x="2375820" y="6536520"/>
            <a:ext cx="4392000" cy="27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200" dirty="0" smtClean="0">
                <a:solidFill>
                  <a:srgbClr val="CCCCCC"/>
                </a:solidFill>
                <a:latin typeface="+mj-lt"/>
              </a:rPr>
              <a:t>Group 2</a:t>
            </a:r>
            <a:endParaRPr lang="en-US" dirty="0">
              <a:latin typeface="+mj-lt"/>
            </a:endParaRPr>
          </a:p>
        </p:txBody>
      </p:sp>
      <p:sp>
        <p:nvSpPr>
          <p:cNvPr id="9" name="TextShape 6"/>
          <p:cNvSpPr txBox="1"/>
          <p:nvPr/>
        </p:nvSpPr>
        <p:spPr>
          <a:xfrm>
            <a:off x="278160" y="1340768"/>
            <a:ext cx="8587680" cy="5040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Gillespie algorithm:</a:t>
            </a:r>
          </a:p>
        </p:txBody>
      </p:sp>
      <p:sp>
        <p:nvSpPr>
          <p:cNvPr id="10" name="TextShape 6"/>
          <p:cNvSpPr txBox="1"/>
          <p:nvPr/>
        </p:nvSpPr>
        <p:spPr>
          <a:xfrm>
            <a:off x="5796136" y="1340768"/>
            <a:ext cx="8587680" cy="5040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a = 1	</a:t>
            </a:r>
            <a:r>
              <a:rPr lang="en-US" sz="2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 err="1">
                <a:solidFill>
                  <a:schemeClr val="bg1"/>
                </a:solidFill>
              </a:rPr>
              <a:t>AP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</a:rPr>
              <a:t>0.004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 </a:t>
            </a:r>
            <a:r>
              <a:rPr lang="en-US" sz="2000" dirty="0">
                <a:solidFill>
                  <a:schemeClr val="bg1"/>
                </a:solidFill>
              </a:rPr>
              <a:t>= 2	</a:t>
            </a:r>
            <a:r>
              <a:rPr lang="en-US" sz="2000" dirty="0" err="1">
                <a:solidFill>
                  <a:schemeClr val="bg1"/>
                </a:solidFill>
              </a:rPr>
              <a:t>k</a:t>
            </a:r>
            <a:r>
              <a:rPr lang="en-US" sz="2000" baseline="-25000" dirty="0" err="1">
                <a:solidFill>
                  <a:schemeClr val="bg1"/>
                </a:solidFill>
              </a:rPr>
              <a:t>PA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smtClean="0">
                <a:solidFill>
                  <a:schemeClr val="bg1"/>
                </a:solidFill>
              </a:rPr>
              <a:t>0.006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</a:t>
            </a:r>
            <a:r>
              <a:rPr lang="en-US" sz="2000" baseline="-25000" dirty="0" smtClean="0">
                <a:solidFill>
                  <a:schemeClr val="bg1"/>
                </a:solidFill>
              </a:rPr>
              <a:t>0</a:t>
            </a:r>
            <a:r>
              <a:rPr lang="en-US" sz="2000" dirty="0" smtClean="0">
                <a:solidFill>
                  <a:schemeClr val="bg1"/>
                </a:solidFill>
              </a:rPr>
              <a:t> from data sheet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Bild 1" descr="Am_Guiesp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4128458" cy="3096344"/>
          </a:xfrm>
          <a:prstGeom prst="rect">
            <a:avLst/>
          </a:prstGeom>
        </p:spPr>
      </p:pic>
      <p:pic>
        <p:nvPicPr>
          <p:cNvPr id="3" name="Bild 2" descr="Pm_Guiespi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12976"/>
            <a:ext cx="4128459" cy="3096344"/>
          </a:xfrm>
          <a:prstGeom prst="rect">
            <a:avLst/>
          </a:prstGeom>
        </p:spPr>
      </p:pic>
      <p:sp>
        <p:nvSpPr>
          <p:cNvPr id="12" name="TextShape 6"/>
          <p:cNvSpPr txBox="1"/>
          <p:nvPr/>
        </p:nvSpPr>
        <p:spPr>
          <a:xfrm>
            <a:off x="1907704" y="2780928"/>
            <a:ext cx="1872208" cy="79208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Shape 6"/>
          <p:cNvSpPr txBox="1"/>
          <p:nvPr/>
        </p:nvSpPr>
        <p:spPr>
          <a:xfrm>
            <a:off x="6372200" y="2780928"/>
            <a:ext cx="1872208" cy="79208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(t)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Bild 3" descr="Am_Guiespie_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3212976"/>
            <a:ext cx="4128459" cy="3096344"/>
          </a:xfrm>
          <a:prstGeom prst="rect">
            <a:avLst/>
          </a:prstGeom>
        </p:spPr>
      </p:pic>
      <p:sp>
        <p:nvSpPr>
          <p:cNvPr id="16" name="TextShape 6"/>
          <p:cNvSpPr txBox="1"/>
          <p:nvPr/>
        </p:nvSpPr>
        <p:spPr>
          <a:xfrm>
            <a:off x="8415064" y="5949280"/>
            <a:ext cx="90946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1600" dirty="0" smtClean="0">
                <a:sym typeface="MT Extra"/>
              </a:rPr>
              <a:t>t [s]</a:t>
            </a:r>
            <a:endParaRPr lang="en-US" sz="1600" dirty="0" smtClean="0">
              <a:sym typeface="MT Extra"/>
            </a:endParaRPr>
          </a:p>
        </p:txBody>
      </p:sp>
      <p:sp>
        <p:nvSpPr>
          <p:cNvPr id="17" name="TextShape 6"/>
          <p:cNvSpPr txBox="1"/>
          <p:nvPr/>
        </p:nvSpPr>
        <p:spPr>
          <a:xfrm>
            <a:off x="4166592" y="5949280"/>
            <a:ext cx="90946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1600" dirty="0" smtClean="0">
                <a:sym typeface="MT Extra"/>
              </a:rPr>
              <a:t>t [s]</a:t>
            </a:r>
            <a:endParaRPr lang="en-US" sz="1600" dirty="0" smtClean="0">
              <a:sym typeface="MT Extra"/>
            </a:endParaRPr>
          </a:p>
        </p:txBody>
      </p:sp>
      <p:sp>
        <p:nvSpPr>
          <p:cNvPr id="18" name="TextShape 6"/>
          <p:cNvSpPr txBox="1"/>
          <p:nvPr/>
        </p:nvSpPr>
        <p:spPr>
          <a:xfrm>
            <a:off x="611560" y="3212976"/>
            <a:ext cx="90946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1600" dirty="0" smtClean="0">
                <a:sym typeface="MT Extra"/>
              </a:rPr>
              <a:t>#</a:t>
            </a:r>
            <a:endParaRPr lang="en-US" sz="1600" dirty="0" smtClean="0">
              <a:sym typeface="MT Extra"/>
            </a:endParaRPr>
          </a:p>
        </p:txBody>
      </p:sp>
      <p:sp>
        <p:nvSpPr>
          <p:cNvPr id="19" name="TextShape 6"/>
          <p:cNvSpPr txBox="1"/>
          <p:nvPr/>
        </p:nvSpPr>
        <p:spPr>
          <a:xfrm>
            <a:off x="4860032" y="3212976"/>
            <a:ext cx="909464" cy="936104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20000"/>
              </a:lnSpc>
            </a:pPr>
            <a:r>
              <a:rPr lang="en-US" sz="1600" dirty="0" smtClean="0">
                <a:sym typeface="MT Extra"/>
              </a:rPr>
              <a:t>#</a:t>
            </a:r>
            <a:endParaRPr lang="en-US" sz="1600" dirty="0" smtClean="0">
              <a:sym typeface="MT Extra"/>
            </a:endParaRPr>
          </a:p>
        </p:txBody>
      </p:sp>
    </p:spTree>
    <p:extLst>
      <p:ext uri="{BB962C8B-B14F-4D97-AF65-F5344CB8AC3E}">
        <p14:creationId xmlns:p14="http://schemas.microsoft.com/office/powerpoint/2010/main" val="104895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Macintosh PowerPoint</Application>
  <PresentationFormat>Bildschirmpräsentation (4:3)</PresentationFormat>
  <Paragraphs>164</Paragraphs>
  <Slides>15</Slides>
  <Notes>1</Notes>
  <HiddenSlides>2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Office Theme</vt:lpstr>
      <vt:lpstr>Formel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Urs Greber Group</dc:creator>
  <cp:lastModifiedBy>Fanny Georgi</cp:lastModifiedBy>
  <cp:revision>534</cp:revision>
  <dcterms:created xsi:type="dcterms:W3CDTF">2015-06-28T15:52:30Z</dcterms:created>
  <dcterms:modified xsi:type="dcterms:W3CDTF">2016-07-30T13:46:02Z</dcterms:modified>
</cp:coreProperties>
</file>