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Microsoft_Formel-Editor1.bin" ContentType="application/vnd.openxmlformats-officedocument.oleObject"/>
  <Override PartName="/ppt/embeddings/Microsoft_Formel-Editor2.bin" ContentType="application/vnd.openxmlformats-officedocument.oleObject"/>
  <Override PartName="/ppt/embeddings/Microsoft_Formel-Editor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6" r:id="rId3"/>
    <p:sldId id="287" r:id="rId4"/>
    <p:sldId id="291" r:id="rId5"/>
    <p:sldId id="294" r:id="rId6"/>
    <p:sldId id="288" r:id="rId7"/>
    <p:sldId id="289" r:id="rId8"/>
    <p:sldId id="292" r:id="rId9"/>
    <p:sldId id="290" r:id="rId10"/>
    <p:sldId id="293" r:id="rId11"/>
    <p:sldId id="285" r:id="rId12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6" autoAdjust="0"/>
    <p:restoredTop sz="92439" autoAdjust="0"/>
  </p:normalViewPr>
  <p:slideViewPr>
    <p:cSldViewPr>
      <p:cViewPr>
        <p:scale>
          <a:sx n="94" d="100"/>
          <a:sy n="94" d="100"/>
        </p:scale>
        <p:origin x="-1536" y="-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E4768-8C7C-4B42-9369-6EF9FAEEB1F1}" type="datetimeFigureOut">
              <a:rPr lang="de-DE" smtClean="0"/>
              <a:pPr/>
              <a:t>30.07.16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8A6AB-67FC-9549-84F5-F12D0FAE3A0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36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21C70-A320-3F4C-ADBA-61B6EEDAF89F}" type="datetimeFigureOut">
              <a:rPr lang="de-DE" smtClean="0"/>
              <a:pPr/>
              <a:t>30.07.16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8FB8-ABAF-2149-9DDD-421A856E78C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651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1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160"/>
            <a:ext cx="4985280" cy="397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de-DE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934440" y="64171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fld id="{D02EE126-76A9-45D9-8E9F-19913B4EA04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Formel-Editor1.bin"/><Relationship Id="rId4" Type="http://schemas.openxmlformats.org/officeDocument/2006/relationships/image" Target="../media/image4.emf"/><Relationship Id="rId5" Type="http://schemas.openxmlformats.org/officeDocument/2006/relationships/image" Target="../media/image7.png"/><Relationship Id="rId6" Type="http://schemas.openxmlformats.org/officeDocument/2006/relationships/oleObject" Target="../embeddings/Microsoft_Formel-Editor2.bin"/><Relationship Id="rId7" Type="http://schemas.openxmlformats.org/officeDocument/2006/relationships/image" Target="../media/image5.emf"/><Relationship Id="rId8" Type="http://schemas.openxmlformats.org/officeDocument/2006/relationships/oleObject" Target="../embeddings/Microsoft_Formel-Editor3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86160" y="2130768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“By Chance”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Cell 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Polarity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Origin of Life is Gambling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67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/>
          <p:cNvSpPr txBox="1"/>
          <p:nvPr/>
        </p:nvSpPr>
        <p:spPr>
          <a:xfrm>
            <a:off x="359532" y="1541691"/>
            <a:ext cx="8424936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Acknowledgement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grpSp>
        <p:nvGrpSpPr>
          <p:cNvPr id="12" name="Gruppierung 11"/>
          <p:cNvGrpSpPr>
            <a:grpSpLocks noChangeAspect="1"/>
          </p:cNvGrpSpPr>
          <p:nvPr/>
        </p:nvGrpSpPr>
        <p:grpSpPr>
          <a:xfrm>
            <a:off x="395536" y="1634761"/>
            <a:ext cx="3024336" cy="1866247"/>
            <a:chOff x="865188" y="1052736"/>
            <a:chExt cx="2682875" cy="1655539"/>
          </a:xfrm>
        </p:grpSpPr>
        <p:graphicFrame>
          <p:nvGraphicFramePr>
            <p:cNvPr id="7" name="Objek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1770954"/>
                </p:ext>
              </p:extLst>
            </p:nvPr>
          </p:nvGraphicFramePr>
          <p:xfrm>
            <a:off x="865188" y="1916113"/>
            <a:ext cx="2682875" cy="792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Formel" r:id="rId3" imgW="1333500" imgH="393700" progId="Equation.3">
                    <p:embed/>
                  </p:oleObj>
                </mc:Choice>
                <mc:Fallback>
                  <p:oleObj name="Formel" r:id="rId3" imgW="13335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5188" y="1916113"/>
                          <a:ext cx="2682875" cy="792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Parallelogramm 10"/>
            <p:cNvSpPr/>
            <p:nvPr/>
          </p:nvSpPr>
          <p:spPr>
            <a:xfrm>
              <a:off x="1080000" y="1951200"/>
              <a:ext cx="1331760" cy="360040"/>
            </a:xfrm>
            <a:prstGeom prst="parallelogram">
              <a:avLst>
                <a:gd name="adj" fmla="val 1350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Bild 5"/>
            <p:cNvPicPr>
              <a:picLocks noChangeAspect="1"/>
            </p:cNvPicPr>
            <p:nvPr/>
          </p:nvPicPr>
          <p:blipFill rotWithShape="1">
            <a:blip r:embed="rId5"/>
            <a:srcRect l="33025" t="8988" r="25771" b="24565"/>
            <a:stretch/>
          </p:blipFill>
          <p:spPr>
            <a:xfrm>
              <a:off x="1187624" y="1052736"/>
              <a:ext cx="1154814" cy="1241524"/>
            </a:xfrm>
            <a:prstGeom prst="rect">
              <a:avLst/>
            </a:prstGeom>
          </p:spPr>
        </p:pic>
      </p:grp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808909"/>
              </p:ext>
            </p:extLst>
          </p:nvPr>
        </p:nvGraphicFramePr>
        <p:xfrm>
          <a:off x="3680891" y="2276475"/>
          <a:ext cx="18272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Formel" r:id="rId6" imgW="787400" imgH="279400" progId="Equation.3">
                  <p:embed/>
                </p:oleObj>
              </mc:Choice>
              <mc:Fallback>
                <p:oleObj name="Formel" r:id="rId6" imgW="7874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0891" y="2276475"/>
                        <a:ext cx="1827213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500177"/>
              </p:ext>
            </p:extLst>
          </p:nvPr>
        </p:nvGraphicFramePr>
        <p:xfrm>
          <a:off x="5919986" y="2144713"/>
          <a:ext cx="26844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Formel" r:id="rId8" imgW="1143000" imgH="393700" progId="Equation.3">
                  <p:embed/>
                </p:oleObj>
              </mc:Choice>
              <mc:Fallback>
                <p:oleObj name="Formel" r:id="rId8" imgW="1143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19986" y="2144713"/>
                        <a:ext cx="2684462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feld 27"/>
          <p:cNvSpPr txBox="1"/>
          <p:nvPr/>
        </p:nvSpPr>
        <p:spPr>
          <a:xfrm>
            <a:off x="539552" y="4521314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err="1" smtClean="0">
                <a:solidFill>
                  <a:schemeClr val="bg1"/>
                </a:solidFill>
              </a:rPr>
              <a:t>Thanks</a:t>
            </a:r>
            <a:r>
              <a:rPr lang="de-DE" sz="4000" b="1" dirty="0" smtClean="0">
                <a:solidFill>
                  <a:schemeClr val="bg1"/>
                </a:solidFill>
              </a:rPr>
              <a:t> </a:t>
            </a:r>
            <a:r>
              <a:rPr lang="de-DE" sz="4000" b="1" dirty="0" err="1" smtClean="0">
                <a:solidFill>
                  <a:schemeClr val="bg1"/>
                </a:solidFill>
              </a:rPr>
              <a:t>to</a:t>
            </a:r>
            <a:r>
              <a:rPr lang="de-DE" sz="4000" b="1" dirty="0" smtClean="0">
                <a:solidFill>
                  <a:schemeClr val="bg1"/>
                </a:solidFill>
              </a:rPr>
              <a:t> </a:t>
            </a:r>
            <a:r>
              <a:rPr lang="de-DE" sz="4000" b="1" dirty="0" err="1" smtClean="0">
                <a:solidFill>
                  <a:schemeClr val="bg1"/>
                </a:solidFill>
              </a:rPr>
              <a:t>everyone</a:t>
            </a:r>
            <a:r>
              <a:rPr lang="de-DE" sz="4000" b="1" dirty="0" smtClean="0">
                <a:solidFill>
                  <a:schemeClr val="bg1"/>
                </a:solidFill>
              </a:rPr>
              <a:t>!</a:t>
            </a:r>
            <a:endParaRPr lang="de-DE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Idea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45" name="TextShape 6"/>
          <p:cNvSpPr txBox="1"/>
          <p:nvPr/>
        </p:nvSpPr>
        <p:spPr>
          <a:xfrm>
            <a:off x="278160" y="1340768"/>
            <a:ext cx="8587680" cy="5040560"/>
          </a:xfrm>
          <a:prstGeom prst="rect">
            <a:avLst/>
          </a:prstGeom>
        </p:spPr>
        <p:txBody>
          <a:bodyPr lIns="90000" tIns="0" rIns="90000" bIns="45000"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Represent cell’s membrane as surface made of equally sized compartments with thus equal capacity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smtClean="0">
                <a:solidFill>
                  <a:schemeClr val="bg1"/>
                </a:solidFill>
              </a:rPr>
              <a:t>Start with </a:t>
            </a:r>
            <a:r>
              <a:rPr lang="en-US" sz="2000" dirty="0" smtClean="0">
                <a:solidFill>
                  <a:schemeClr val="bg1"/>
                </a:solidFill>
              </a:rPr>
              <a:t>reaction </a:t>
            </a:r>
            <a:r>
              <a:rPr lang="en-US" sz="2000" dirty="0">
                <a:solidFill>
                  <a:schemeClr val="bg1"/>
                </a:solidFill>
              </a:rPr>
              <a:t>part only </a:t>
            </a:r>
            <a:endParaRPr lang="en-US" sz="2000" dirty="0" smtClean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sym typeface="MT Extra"/>
              </a:rPr>
              <a:t>Start with treating cytosol as homogenous non-spatial compartment</a:t>
            </a:r>
          </a:p>
        </p:txBody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276872"/>
            <a:ext cx="1795578" cy="1800000"/>
          </a:xfrm>
          <a:prstGeom prst="ellipse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63688" y="2276872"/>
            <a:ext cx="1800000" cy="18000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5588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779912" y="3176872"/>
            <a:ext cx="1152928" cy="0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8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3568" y="213285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1115616" y="227687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1547664" y="256490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1691680" y="213285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Oval 16"/>
          <p:cNvSpPr/>
          <p:nvPr/>
        </p:nvSpPr>
        <p:spPr>
          <a:xfrm>
            <a:off x="467544" y="249289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1043608" y="198884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1331640" y="292494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971600" y="256490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Oval 20"/>
          <p:cNvSpPr/>
          <p:nvPr/>
        </p:nvSpPr>
        <p:spPr>
          <a:xfrm>
            <a:off x="1691680" y="242088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2123728" y="256490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051720" y="227687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1979712" y="285293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555776" y="220486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FFFF"/>
                </a:solidFill>
              </a:rPr>
              <a:t>+</a:t>
            </a:r>
            <a:endParaRPr lang="de-DE" sz="2800" dirty="0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75857" y="220486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>
          <a:xfrm>
            <a:off x="3707905" y="2348880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4139953" y="263691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4283969" y="220486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Oval 28"/>
          <p:cNvSpPr/>
          <p:nvPr/>
        </p:nvSpPr>
        <p:spPr>
          <a:xfrm>
            <a:off x="3059833" y="256490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3635897" y="2060848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/>
          <p:cNvSpPr/>
          <p:nvPr/>
        </p:nvSpPr>
        <p:spPr>
          <a:xfrm>
            <a:off x="3779912" y="2852936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/>
          <p:cNvSpPr/>
          <p:nvPr/>
        </p:nvSpPr>
        <p:spPr>
          <a:xfrm>
            <a:off x="3563889" y="263691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/>
          <p:cNvSpPr/>
          <p:nvPr/>
        </p:nvSpPr>
        <p:spPr>
          <a:xfrm>
            <a:off x="4283969" y="2492896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/>
          <p:cNvSpPr/>
          <p:nvPr/>
        </p:nvSpPr>
        <p:spPr>
          <a:xfrm>
            <a:off x="4716017" y="263691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/>
          <p:cNvSpPr/>
          <p:nvPr/>
        </p:nvSpPr>
        <p:spPr>
          <a:xfrm>
            <a:off x="4644009" y="2348880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/>
          <p:cNvSpPr/>
          <p:nvPr/>
        </p:nvSpPr>
        <p:spPr>
          <a:xfrm>
            <a:off x="4572001" y="292494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Oval 36"/>
          <p:cNvSpPr/>
          <p:nvPr/>
        </p:nvSpPr>
        <p:spPr>
          <a:xfrm>
            <a:off x="3635889" y="2060848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/>
          <p:cNvSpPr/>
          <p:nvPr/>
        </p:nvSpPr>
        <p:spPr>
          <a:xfrm>
            <a:off x="3995929" y="191683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/>
          <p:cNvSpPr/>
          <p:nvPr/>
        </p:nvSpPr>
        <p:spPr>
          <a:xfrm>
            <a:off x="3923921" y="2492896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Oval 41"/>
          <p:cNvSpPr/>
          <p:nvPr/>
        </p:nvSpPr>
        <p:spPr>
          <a:xfrm>
            <a:off x="4076329" y="314935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/>
          <p:cNvSpPr/>
          <p:nvPr/>
        </p:nvSpPr>
        <p:spPr>
          <a:xfrm>
            <a:off x="3275856" y="2780928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/>
          <p:cNvSpPr/>
          <p:nvPr/>
        </p:nvSpPr>
        <p:spPr>
          <a:xfrm>
            <a:off x="683568" y="285293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4932040" y="2492896"/>
            <a:ext cx="1152928" cy="0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16216" y="206084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/>
          <p:cNvSpPr/>
          <p:nvPr/>
        </p:nvSpPr>
        <p:spPr>
          <a:xfrm>
            <a:off x="6948264" y="2204864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7380312" y="249289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7524328" y="206084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Oval 50"/>
          <p:cNvSpPr/>
          <p:nvPr/>
        </p:nvSpPr>
        <p:spPr>
          <a:xfrm>
            <a:off x="6300192" y="242088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/>
          <p:cNvSpPr/>
          <p:nvPr/>
        </p:nvSpPr>
        <p:spPr>
          <a:xfrm>
            <a:off x="6876256" y="1916832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7164288" y="285293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6804248" y="249289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Oval 54"/>
          <p:cNvSpPr/>
          <p:nvPr/>
        </p:nvSpPr>
        <p:spPr>
          <a:xfrm>
            <a:off x="7524328" y="2348880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7956376" y="249289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7884368" y="2204864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7812360" y="278092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Oval 58"/>
          <p:cNvSpPr/>
          <p:nvPr/>
        </p:nvSpPr>
        <p:spPr>
          <a:xfrm>
            <a:off x="6516216" y="278092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5148064" y="17728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FFFF"/>
                </a:solidFill>
              </a:rPr>
              <a:t>k</a:t>
            </a:r>
            <a:r>
              <a:rPr lang="de-DE" sz="2800" baseline="-25000" dirty="0" smtClean="0">
                <a:solidFill>
                  <a:srgbClr val="FFFFFF"/>
                </a:solidFill>
              </a:rPr>
              <a:t>1</a:t>
            </a:r>
            <a:endParaRPr lang="de-DE" sz="2800" baseline="-25000" dirty="0">
              <a:solidFill>
                <a:srgbClr val="FFFFFF"/>
              </a:solidFill>
            </a:endParaRPr>
          </a:p>
        </p:txBody>
      </p:sp>
      <p:cxnSp>
        <p:nvCxnSpPr>
          <p:cNvPr id="61" name="Gerade Verbindung mit Pfeil 60"/>
          <p:cNvCxnSpPr/>
          <p:nvPr/>
        </p:nvCxnSpPr>
        <p:spPr>
          <a:xfrm flipH="1">
            <a:off x="4932040" y="2780928"/>
            <a:ext cx="1152928" cy="0"/>
          </a:xfrm>
          <a:prstGeom prst="straightConnector1">
            <a:avLst/>
          </a:prstGeom>
          <a:ln w="3175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5148064" y="285293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FFFF"/>
                </a:solidFill>
              </a:rPr>
              <a:t>k</a:t>
            </a:r>
            <a:r>
              <a:rPr lang="de-DE" sz="2800" baseline="-25000" dirty="0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10" name="Gruppierung 9"/>
          <p:cNvGrpSpPr/>
          <p:nvPr/>
        </p:nvGrpSpPr>
        <p:grpSpPr>
          <a:xfrm>
            <a:off x="2132112" y="4293096"/>
            <a:ext cx="4572504" cy="1315308"/>
            <a:chOff x="2132112" y="4293096"/>
            <a:chExt cx="4572504" cy="1315308"/>
          </a:xfrm>
        </p:grpSpPr>
        <p:sp>
          <p:nvSpPr>
            <p:cNvPr id="63" name="Oval 62"/>
            <p:cNvSpPr/>
            <p:nvPr/>
          </p:nvSpPr>
          <p:spPr>
            <a:xfrm>
              <a:off x="2132112" y="4725144"/>
              <a:ext cx="216024" cy="2160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3212233" y="4761145"/>
              <a:ext cx="144023" cy="1440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Oval 64"/>
            <p:cNvSpPr/>
            <p:nvPr/>
          </p:nvSpPr>
          <p:spPr>
            <a:xfrm>
              <a:off x="6452592" y="4707144"/>
              <a:ext cx="252024" cy="2520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2627784" y="4561964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FFFF"/>
                  </a:solidFill>
                </a:rPr>
                <a:t>+</a:t>
              </a:r>
              <a:endParaRPr lang="de-DE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71" name="Gerade Verbindung mit Pfeil 70"/>
            <p:cNvCxnSpPr/>
            <p:nvPr/>
          </p:nvCxnSpPr>
          <p:spPr>
            <a:xfrm>
              <a:off x="3851920" y="4869160"/>
              <a:ext cx="2088232" cy="0"/>
            </a:xfrm>
            <a:prstGeom prst="straightConnector1">
              <a:avLst/>
            </a:prstGeom>
            <a:ln w="57150" cmpd="sng"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/>
            <p:cNvSpPr txBox="1"/>
            <p:nvPr/>
          </p:nvSpPr>
          <p:spPr>
            <a:xfrm>
              <a:off x="4427984" y="429309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FFFF"/>
                  </a:solidFill>
                </a:rPr>
                <a:t>k</a:t>
              </a:r>
              <a:r>
                <a:rPr lang="de-DE" sz="2800" baseline="-25000" dirty="0" smtClean="0">
                  <a:solidFill>
                    <a:srgbClr val="FFFFFF"/>
                  </a:solidFill>
                </a:rPr>
                <a:t>1</a:t>
              </a:r>
              <a:endParaRPr lang="de-DE" sz="2800" baseline="-25000" dirty="0">
                <a:solidFill>
                  <a:srgbClr val="FFFFFF"/>
                </a:solidFill>
              </a:endParaRPr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>
              <a:off x="3851920" y="5013176"/>
              <a:ext cx="2088232" cy="0"/>
            </a:xfrm>
            <a:prstGeom prst="straightConnector1">
              <a:avLst/>
            </a:prstGeom>
            <a:ln w="3175" cmpd="sng"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4499992" y="5085184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FFFF"/>
                  </a:solidFill>
                </a:rPr>
                <a:t>k</a:t>
              </a:r>
              <a:r>
                <a:rPr lang="de-DE" sz="2800" baseline="-25000" dirty="0">
                  <a:solidFill>
                    <a:srgbClr val="FFFFFF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9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Motivation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mtClean="0">
                <a:solidFill>
                  <a:srgbClr val="CCCCCC"/>
                </a:solidFill>
                <a:latin typeface="+mj-lt"/>
              </a:rPr>
              <a:t>SysBio Summer School 2016</a:t>
            </a:r>
            <a:endParaRPr lang="en-US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3568" y="213285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15616" y="227687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7664" y="256490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91680" y="213285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7544" y="249289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43608" y="198884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31640" y="292494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71600" y="256490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91680" y="242088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23728" y="256490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51720" y="227687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79712" y="285293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2555776" y="220486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+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75857" y="220486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07905" y="2348880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9953" y="263691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83969" y="220486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59833" y="256490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35897" y="2060848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79912" y="2852936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63889" y="263691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283969" y="2492896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16017" y="263691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44009" y="2348880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72001" y="292494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35889" y="2060848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95929" y="191683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23921" y="2492896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76329" y="314935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75856" y="2780928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83568" y="285293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4932040" y="2492896"/>
            <a:ext cx="1152928" cy="0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16216" y="206084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948264" y="2204864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380312" y="249289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24328" y="206084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300192" y="242088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876256" y="1916832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164288" y="285293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04248" y="249289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524328" y="2348880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956376" y="249289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884368" y="2204864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812360" y="278092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516216" y="278092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feld 59"/>
          <p:cNvSpPr txBox="1"/>
          <p:nvPr/>
        </p:nvSpPr>
        <p:spPr>
          <a:xfrm>
            <a:off x="5148064" y="17728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k</a:t>
            </a:r>
            <a:r>
              <a:rPr lang="en-US" sz="2800" baseline="-25000" smtClean="0">
                <a:solidFill>
                  <a:srgbClr val="FFFFFF"/>
                </a:solidFill>
              </a:rPr>
              <a:t>1</a:t>
            </a:r>
            <a:endParaRPr lang="en-US" sz="2800" baseline="-25000">
              <a:solidFill>
                <a:srgbClr val="FFFFFF"/>
              </a:solidFill>
            </a:endParaRPr>
          </a:p>
        </p:txBody>
      </p:sp>
      <p:cxnSp>
        <p:nvCxnSpPr>
          <p:cNvPr id="61" name="Gerade Verbindung mit Pfeil 60"/>
          <p:cNvCxnSpPr/>
          <p:nvPr/>
        </p:nvCxnSpPr>
        <p:spPr>
          <a:xfrm flipH="1">
            <a:off x="4932040" y="2780928"/>
            <a:ext cx="1152928" cy="0"/>
          </a:xfrm>
          <a:prstGeom prst="straightConnector1">
            <a:avLst/>
          </a:prstGeom>
          <a:ln w="3175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5148064" y="285293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k</a:t>
            </a:r>
            <a:r>
              <a:rPr lang="en-US" sz="2800" baseline="-25000" smtClean="0">
                <a:solidFill>
                  <a:srgbClr val="FFFFFF"/>
                </a:solidFill>
              </a:rPr>
              <a:t>2</a:t>
            </a:r>
            <a:endParaRPr lang="en-US" sz="2800" baseline="-25000">
              <a:solidFill>
                <a:srgbClr val="FFFF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132112" y="434594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12233" y="4381941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452592" y="4327940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feld 65"/>
          <p:cNvSpPr txBox="1"/>
          <p:nvPr/>
        </p:nvSpPr>
        <p:spPr>
          <a:xfrm>
            <a:off x="2627784" y="418276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+</a:t>
            </a:r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>
            <a:off x="3851920" y="4489956"/>
            <a:ext cx="2088232" cy="0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4427984" y="391389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k</a:t>
            </a:r>
            <a:r>
              <a:rPr lang="en-US" sz="2800" baseline="-25000" smtClean="0">
                <a:solidFill>
                  <a:srgbClr val="FFFFFF"/>
                </a:solidFill>
              </a:rPr>
              <a:t>1</a:t>
            </a:r>
            <a:endParaRPr lang="en-US" sz="2800" baseline="-25000">
              <a:solidFill>
                <a:srgbClr val="FFFFFF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755576" y="41299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99x</a:t>
            </a:r>
            <a:endParaRPr lang="en-US" sz="2800" baseline="-25000">
              <a:solidFill>
                <a:srgbClr val="FFFF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123728" y="533488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203849" y="5370889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44208" y="531688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74"/>
          <p:cNvSpPr txBox="1"/>
          <p:nvPr/>
        </p:nvSpPr>
        <p:spPr>
          <a:xfrm>
            <a:off x="2619400" y="517170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+</a:t>
            </a:r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3843536" y="5426060"/>
            <a:ext cx="2088232" cy="0"/>
          </a:xfrm>
          <a:prstGeom prst="straightConnector1">
            <a:avLst/>
          </a:prstGeom>
          <a:ln w="3175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491608" y="535405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k</a:t>
            </a:r>
            <a:r>
              <a:rPr lang="en-US" sz="2800" baseline="-25000" smtClean="0">
                <a:solidFill>
                  <a:srgbClr val="FFFFFF"/>
                </a:solidFill>
              </a:rPr>
              <a:t>2</a:t>
            </a:r>
            <a:endParaRPr lang="en-US" sz="2800" baseline="-25000">
              <a:solidFill>
                <a:srgbClr val="FFFFFF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755576" y="499401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1x</a:t>
            </a:r>
            <a:endParaRPr lang="en-US" sz="2800" baseline="-25000">
              <a:solidFill>
                <a:srgbClr val="FFFFFF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509120"/>
            <a:ext cx="1625409" cy="1224136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6645324" y="3717032"/>
            <a:ext cx="282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probability ∝ k</a:t>
            </a:r>
            <a:endParaRPr lang="en-US" sz="2800" baseline="-2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0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mtClean="0">
                <a:solidFill>
                  <a:srgbClr val="CCCCCC"/>
                </a:solidFill>
                <a:latin typeface="+mj-lt"/>
              </a:rPr>
              <a:t>SysBio Summer School 2016</a:t>
            </a:r>
            <a:endParaRPr lang="en-US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>
              <a:latin typeface="+mj-lt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79712" y="177281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Biological </a:t>
            </a:r>
            <a:r>
              <a:rPr lang="de-DE" dirty="0" err="1" smtClean="0">
                <a:solidFill>
                  <a:srgbClr val="FF0000"/>
                </a:solidFill>
              </a:rPr>
              <a:t>relevance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7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sp>
        <p:nvSpPr>
          <p:cNvPr id="2" name="Würfel 1"/>
          <p:cNvSpPr/>
          <p:nvPr/>
        </p:nvSpPr>
        <p:spPr>
          <a:xfrm>
            <a:off x="3635896" y="1628800"/>
            <a:ext cx="1728192" cy="1656184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2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sp>
        <p:nvSpPr>
          <p:cNvPr id="7" name="TextShape 6"/>
          <p:cNvSpPr txBox="1"/>
          <p:nvPr/>
        </p:nvSpPr>
        <p:spPr>
          <a:xfrm>
            <a:off x="278160" y="1052736"/>
            <a:ext cx="6552728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Info on parameters,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Euler to identify stationary state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plots of </a:t>
            </a:r>
            <a:r>
              <a:rPr lang="en-US" sz="2000" dirty="0" err="1" smtClean="0">
                <a:solidFill>
                  <a:srgbClr val="FF0000"/>
                </a:solidFill>
              </a:rPr>
              <a:t>guispie</a:t>
            </a:r>
            <a:endParaRPr lang="en-US" sz="2000" dirty="0" smtClean="0">
              <a:solidFill>
                <a:srgbClr val="FF0000"/>
              </a:solidFill>
              <a:sym typeface="MT Extra"/>
            </a:endParaRPr>
          </a:p>
        </p:txBody>
      </p:sp>
    </p:spTree>
    <p:extLst>
      <p:ext uri="{BB962C8B-B14F-4D97-AF65-F5344CB8AC3E}">
        <p14:creationId xmlns:p14="http://schemas.microsoft.com/office/powerpoint/2010/main" val="104895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Evaluation of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sp>
        <p:nvSpPr>
          <p:cNvPr id="7" name="TextShape 6"/>
          <p:cNvSpPr txBox="1"/>
          <p:nvPr/>
        </p:nvSpPr>
        <p:spPr>
          <a:xfrm>
            <a:off x="278160" y="1052736"/>
            <a:ext cx="6552728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plots of </a:t>
            </a:r>
            <a:r>
              <a:rPr lang="en-US" sz="2000" dirty="0" err="1" smtClean="0">
                <a:solidFill>
                  <a:srgbClr val="FF0000"/>
                </a:solidFill>
              </a:rPr>
              <a:t>guispie</a:t>
            </a:r>
            <a:r>
              <a:rPr lang="en-US" sz="2000" dirty="0" smtClean="0">
                <a:solidFill>
                  <a:srgbClr val="FF0000"/>
                </a:solidFill>
              </a:rPr>
              <a:t> and </a:t>
            </a:r>
            <a:r>
              <a:rPr lang="en-US" sz="2000" dirty="0" err="1" smtClean="0">
                <a:solidFill>
                  <a:srgbClr val="FF0000"/>
                </a:solidFill>
              </a:rPr>
              <a:t>euler</a:t>
            </a:r>
            <a:r>
              <a:rPr lang="en-US" sz="2000" dirty="0" smtClean="0">
                <a:solidFill>
                  <a:srgbClr val="FF0000"/>
                </a:solidFill>
              </a:rPr>
              <a:t> and </a:t>
            </a:r>
            <a:r>
              <a:rPr lang="en-US" sz="2000" dirty="0" err="1" smtClean="0">
                <a:solidFill>
                  <a:srgbClr val="FF0000"/>
                </a:solidFill>
              </a:rPr>
              <a:t>ed</a:t>
            </a:r>
            <a:endParaRPr lang="en-US" sz="2000" dirty="0" smtClean="0">
              <a:solidFill>
                <a:srgbClr val="FF0000"/>
              </a:solidFill>
              <a:sym typeface="MT Extra"/>
            </a:endParaRPr>
          </a:p>
        </p:txBody>
      </p:sp>
    </p:spTree>
    <p:extLst>
      <p:ext uri="{BB962C8B-B14F-4D97-AF65-F5344CB8AC3E}">
        <p14:creationId xmlns:p14="http://schemas.microsoft.com/office/powerpoint/2010/main" val="273772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Würfel 23"/>
          <p:cNvSpPr>
            <a:spLocks noChangeAspect="1"/>
          </p:cNvSpPr>
          <p:nvPr/>
        </p:nvSpPr>
        <p:spPr>
          <a:xfrm>
            <a:off x="1043568" y="4221088"/>
            <a:ext cx="972128" cy="324064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/>
          <p:cNvSpPr>
            <a:spLocks noChangeAspect="1"/>
          </p:cNvSpPr>
          <p:nvPr/>
        </p:nvSpPr>
        <p:spPr>
          <a:xfrm>
            <a:off x="2087704" y="2132856"/>
            <a:ext cx="972128" cy="972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Würfel 15"/>
          <p:cNvSpPr>
            <a:spLocks noChangeAspect="1"/>
          </p:cNvSpPr>
          <p:nvPr/>
        </p:nvSpPr>
        <p:spPr>
          <a:xfrm>
            <a:off x="2996810" y="2132856"/>
            <a:ext cx="972128" cy="972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Outlook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sp>
        <p:nvSpPr>
          <p:cNvPr id="7" name="Würfel 6"/>
          <p:cNvSpPr/>
          <p:nvPr/>
        </p:nvSpPr>
        <p:spPr>
          <a:xfrm>
            <a:off x="7236296" y="764704"/>
            <a:ext cx="1224128" cy="1224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Shape 6"/>
          <p:cNvSpPr txBox="1"/>
          <p:nvPr/>
        </p:nvSpPr>
        <p:spPr>
          <a:xfrm>
            <a:off x="278160" y="1052736"/>
            <a:ext cx="6552728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1) 1 reservoir contains both cytosol and membrane</a:t>
            </a:r>
            <a:endParaRPr lang="en-US" sz="2000" dirty="0" smtClean="0">
              <a:solidFill>
                <a:schemeClr val="bg1"/>
              </a:solidFill>
              <a:sym typeface="MT Extra"/>
            </a:endParaRPr>
          </a:p>
        </p:txBody>
      </p:sp>
      <p:sp>
        <p:nvSpPr>
          <p:cNvPr id="10" name="TextShape 6"/>
          <p:cNvSpPr txBox="1"/>
          <p:nvPr/>
        </p:nvSpPr>
        <p:spPr>
          <a:xfrm>
            <a:off x="278160" y="1628800"/>
            <a:ext cx="8470304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) Add space: </a:t>
            </a:r>
            <a:r>
              <a:rPr lang="en-US" sz="2000" dirty="0" smtClean="0">
                <a:solidFill>
                  <a:schemeClr val="bg1"/>
                </a:solidFill>
              </a:rPr>
              <a:t>N </a:t>
            </a:r>
            <a:r>
              <a:rPr lang="en-US" sz="2000" dirty="0" smtClean="0">
                <a:solidFill>
                  <a:schemeClr val="bg1"/>
                </a:solidFill>
              </a:rPr>
              <a:t>reservoirs to allow diffusion and advection</a:t>
            </a:r>
            <a:endParaRPr lang="en-US" sz="2000" dirty="0" smtClean="0">
              <a:solidFill>
                <a:schemeClr val="bg1"/>
              </a:solidFill>
              <a:sym typeface="MT Extra"/>
            </a:endParaRPr>
          </a:p>
        </p:txBody>
      </p:sp>
      <p:sp>
        <p:nvSpPr>
          <p:cNvPr id="11" name="Würfel 10"/>
          <p:cNvSpPr>
            <a:spLocks noChangeAspect="1"/>
          </p:cNvSpPr>
          <p:nvPr/>
        </p:nvSpPr>
        <p:spPr>
          <a:xfrm>
            <a:off x="3905916" y="2132856"/>
            <a:ext cx="972128" cy="972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ürfel 11"/>
          <p:cNvSpPr>
            <a:spLocks noChangeAspect="1"/>
          </p:cNvSpPr>
          <p:nvPr/>
        </p:nvSpPr>
        <p:spPr>
          <a:xfrm>
            <a:off x="4815022" y="2132856"/>
            <a:ext cx="972128" cy="972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ürfel 16"/>
          <p:cNvSpPr>
            <a:spLocks noChangeAspect="1"/>
          </p:cNvSpPr>
          <p:nvPr/>
        </p:nvSpPr>
        <p:spPr>
          <a:xfrm>
            <a:off x="5724128" y="2132856"/>
            <a:ext cx="972128" cy="972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Shape 6"/>
          <p:cNvSpPr txBox="1"/>
          <p:nvPr/>
        </p:nvSpPr>
        <p:spPr>
          <a:xfrm>
            <a:off x="278160" y="3140968"/>
            <a:ext cx="6670104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3) Add </a:t>
            </a:r>
            <a:r>
              <a:rPr lang="en-US" sz="2000" dirty="0" smtClean="0">
                <a:solidFill>
                  <a:schemeClr val="bg1"/>
                </a:solidFill>
              </a:rPr>
              <a:t>limitations: </a:t>
            </a:r>
            <a:r>
              <a:rPr lang="en-US" sz="2000" dirty="0" smtClean="0">
                <a:solidFill>
                  <a:schemeClr val="bg1"/>
                </a:solidFill>
              </a:rPr>
              <a:t>Restrict capacity of reservoirs </a:t>
            </a:r>
            <a:endParaRPr lang="en-US" sz="2000" dirty="0" smtClean="0">
              <a:solidFill>
                <a:schemeClr val="bg1"/>
              </a:solidFill>
              <a:sym typeface="MT Extra"/>
            </a:endParaRPr>
          </a:p>
        </p:txBody>
      </p:sp>
      <p:sp>
        <p:nvSpPr>
          <p:cNvPr id="19" name="Würfel 18"/>
          <p:cNvSpPr>
            <a:spLocks noChangeAspect="1"/>
          </p:cNvSpPr>
          <p:nvPr/>
        </p:nvSpPr>
        <p:spPr>
          <a:xfrm>
            <a:off x="2015736" y="4005064"/>
            <a:ext cx="972128" cy="540088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/>
          <p:cNvSpPr>
            <a:spLocks noChangeAspect="1"/>
          </p:cNvSpPr>
          <p:nvPr/>
        </p:nvSpPr>
        <p:spPr>
          <a:xfrm>
            <a:off x="2996810" y="3789040"/>
            <a:ext cx="972128" cy="756112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>
            <a:spLocks noChangeAspect="1"/>
          </p:cNvSpPr>
          <p:nvPr/>
        </p:nvSpPr>
        <p:spPr>
          <a:xfrm>
            <a:off x="3905916" y="3573016"/>
            <a:ext cx="972128" cy="972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Würfel 25"/>
          <p:cNvSpPr>
            <a:spLocks noChangeAspect="1"/>
          </p:cNvSpPr>
          <p:nvPr/>
        </p:nvSpPr>
        <p:spPr>
          <a:xfrm>
            <a:off x="4815022" y="3789040"/>
            <a:ext cx="972128" cy="756112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Würfel 24"/>
          <p:cNvSpPr>
            <a:spLocks noChangeAspect="1"/>
          </p:cNvSpPr>
          <p:nvPr/>
        </p:nvSpPr>
        <p:spPr>
          <a:xfrm>
            <a:off x="5724128" y="4005064"/>
            <a:ext cx="972128" cy="540088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Würfel 26"/>
          <p:cNvSpPr>
            <a:spLocks noChangeAspect="1"/>
          </p:cNvSpPr>
          <p:nvPr/>
        </p:nvSpPr>
        <p:spPr>
          <a:xfrm>
            <a:off x="6696216" y="4221088"/>
            <a:ext cx="972128" cy="324064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4355976" y="2708920"/>
            <a:ext cx="792088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5292080" y="2564904"/>
            <a:ext cx="792088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2483768" y="2564904"/>
            <a:ext cx="792088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3347864" y="2924944"/>
            <a:ext cx="792088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 flipV="1">
            <a:off x="3419872" y="4149080"/>
            <a:ext cx="792088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427984" y="4077072"/>
            <a:ext cx="792088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6156176" y="4365104"/>
            <a:ext cx="792088" cy="0"/>
          </a:xfrm>
          <a:prstGeom prst="straightConnector1">
            <a:avLst/>
          </a:prstGeom>
          <a:ln w="9525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2555776" y="4365104"/>
            <a:ext cx="792088" cy="0"/>
          </a:xfrm>
          <a:prstGeom prst="straightConnector1">
            <a:avLst/>
          </a:prstGeom>
          <a:ln w="19050" cmpd="sng">
            <a:solidFill>
              <a:srgbClr val="8064A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Shape 6"/>
          <p:cNvSpPr txBox="1"/>
          <p:nvPr/>
        </p:nvSpPr>
        <p:spPr>
          <a:xfrm>
            <a:off x="278160" y="4725144"/>
            <a:ext cx="8424936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</a:rPr>
              <a:t>4</a:t>
            </a:r>
            <a:r>
              <a:rPr lang="en-US" sz="2000" dirty="0" smtClean="0">
                <a:solidFill>
                  <a:schemeClr val="bg1"/>
                </a:solidFill>
              </a:rPr>
              <a:t>) Add </a:t>
            </a:r>
            <a:r>
              <a:rPr lang="en-US" sz="2000" dirty="0" smtClean="0">
                <a:solidFill>
                  <a:schemeClr val="bg1"/>
                </a:solidFill>
              </a:rPr>
              <a:t>spatial separation: </a:t>
            </a:r>
            <a:r>
              <a:rPr lang="en-US" sz="2000" dirty="0" smtClean="0">
                <a:solidFill>
                  <a:schemeClr val="bg1"/>
                </a:solidFill>
              </a:rPr>
              <a:t>Restrict location of particles and reactions</a:t>
            </a:r>
            <a:endParaRPr lang="en-US" sz="2000" dirty="0" smtClean="0">
              <a:solidFill>
                <a:schemeClr val="bg1"/>
              </a:solidFill>
              <a:sym typeface="MT Extra"/>
            </a:endParaRPr>
          </a:p>
        </p:txBody>
      </p:sp>
      <p:sp>
        <p:nvSpPr>
          <p:cNvPr id="37" name="Würfel 36"/>
          <p:cNvSpPr>
            <a:spLocks noChangeAspect="1"/>
          </p:cNvSpPr>
          <p:nvPr/>
        </p:nvSpPr>
        <p:spPr>
          <a:xfrm>
            <a:off x="899512" y="5805268"/>
            <a:ext cx="972128" cy="25205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>
            <a:spLocks noChangeAspect="1"/>
          </p:cNvSpPr>
          <p:nvPr/>
        </p:nvSpPr>
        <p:spPr>
          <a:xfrm>
            <a:off x="1871680" y="5637247"/>
            <a:ext cx="972128" cy="42007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Würfel 38"/>
          <p:cNvSpPr>
            <a:spLocks noChangeAspect="1"/>
          </p:cNvSpPr>
          <p:nvPr/>
        </p:nvSpPr>
        <p:spPr>
          <a:xfrm>
            <a:off x="2816810" y="5469227"/>
            <a:ext cx="972128" cy="58809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/>
          <p:cNvSpPr>
            <a:spLocks noChangeAspect="1"/>
          </p:cNvSpPr>
          <p:nvPr/>
        </p:nvSpPr>
        <p:spPr>
          <a:xfrm>
            <a:off x="3725916" y="5301208"/>
            <a:ext cx="972128" cy="75611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/>
          <p:cNvSpPr>
            <a:spLocks noChangeAspect="1"/>
          </p:cNvSpPr>
          <p:nvPr/>
        </p:nvSpPr>
        <p:spPr>
          <a:xfrm>
            <a:off x="4635022" y="5469227"/>
            <a:ext cx="972128" cy="58809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/>
          <p:cNvSpPr>
            <a:spLocks noChangeAspect="1"/>
          </p:cNvSpPr>
          <p:nvPr/>
        </p:nvSpPr>
        <p:spPr>
          <a:xfrm>
            <a:off x="5544128" y="5637247"/>
            <a:ext cx="972128" cy="42007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/>
          <p:cNvSpPr>
            <a:spLocks noChangeAspect="1"/>
          </p:cNvSpPr>
          <p:nvPr/>
        </p:nvSpPr>
        <p:spPr>
          <a:xfrm>
            <a:off x="6516216" y="5805268"/>
            <a:ext cx="972128" cy="25205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/>
          <p:cNvCxnSpPr/>
          <p:nvPr/>
        </p:nvCxnSpPr>
        <p:spPr>
          <a:xfrm flipH="1" flipV="1">
            <a:off x="3239872" y="5337240"/>
            <a:ext cx="792088" cy="0"/>
          </a:xfrm>
          <a:prstGeom prst="straightConnector1">
            <a:avLst/>
          </a:prstGeom>
          <a:ln w="57150" cmpd="sng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4247984" y="5337240"/>
            <a:ext cx="792088" cy="0"/>
          </a:xfrm>
          <a:prstGeom prst="straightConnector1">
            <a:avLst/>
          </a:prstGeom>
          <a:ln w="57150" cmpd="sng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5976176" y="5337240"/>
            <a:ext cx="792088" cy="0"/>
          </a:xfrm>
          <a:prstGeom prst="straightConnector1">
            <a:avLst/>
          </a:prstGeom>
          <a:ln w="9525" cmpd="sng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2375776" y="5337240"/>
            <a:ext cx="792088" cy="0"/>
          </a:xfrm>
          <a:prstGeom prst="straightConnector1">
            <a:avLst/>
          </a:prstGeom>
          <a:ln w="19050" cmpd="sng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Würfel 49"/>
          <p:cNvSpPr>
            <a:spLocks noChangeAspect="1"/>
          </p:cNvSpPr>
          <p:nvPr/>
        </p:nvSpPr>
        <p:spPr>
          <a:xfrm>
            <a:off x="827584" y="6081325"/>
            <a:ext cx="972128" cy="25205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/>
          <p:cNvSpPr>
            <a:spLocks noChangeAspect="1"/>
          </p:cNvSpPr>
          <p:nvPr/>
        </p:nvSpPr>
        <p:spPr>
          <a:xfrm>
            <a:off x="1799752" y="5913304"/>
            <a:ext cx="972128" cy="42007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Würfel 51"/>
          <p:cNvSpPr>
            <a:spLocks noChangeAspect="1"/>
          </p:cNvSpPr>
          <p:nvPr/>
        </p:nvSpPr>
        <p:spPr>
          <a:xfrm>
            <a:off x="2744882" y="5745284"/>
            <a:ext cx="972128" cy="58809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ürfel 52"/>
          <p:cNvSpPr>
            <a:spLocks noChangeAspect="1"/>
          </p:cNvSpPr>
          <p:nvPr/>
        </p:nvSpPr>
        <p:spPr>
          <a:xfrm>
            <a:off x="3653988" y="5577265"/>
            <a:ext cx="972128" cy="75611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Würfel 53"/>
          <p:cNvSpPr>
            <a:spLocks noChangeAspect="1"/>
          </p:cNvSpPr>
          <p:nvPr/>
        </p:nvSpPr>
        <p:spPr>
          <a:xfrm>
            <a:off x="4563094" y="5745284"/>
            <a:ext cx="972128" cy="58809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Würfel 54"/>
          <p:cNvSpPr>
            <a:spLocks noChangeAspect="1"/>
          </p:cNvSpPr>
          <p:nvPr/>
        </p:nvSpPr>
        <p:spPr>
          <a:xfrm>
            <a:off x="5472200" y="5913304"/>
            <a:ext cx="972128" cy="42007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Würfel 55"/>
          <p:cNvSpPr>
            <a:spLocks noChangeAspect="1"/>
          </p:cNvSpPr>
          <p:nvPr/>
        </p:nvSpPr>
        <p:spPr>
          <a:xfrm>
            <a:off x="6444288" y="6081325"/>
            <a:ext cx="972128" cy="25205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H="1" flipV="1">
            <a:off x="4211960" y="5553264"/>
            <a:ext cx="792088" cy="0"/>
          </a:xfrm>
          <a:prstGeom prst="straightConnector1">
            <a:avLst/>
          </a:prstGeom>
          <a:ln w="57150" cmpd="sng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3203848" y="5553264"/>
            <a:ext cx="792088" cy="0"/>
          </a:xfrm>
          <a:prstGeom prst="straightConnector1">
            <a:avLst/>
          </a:prstGeom>
          <a:ln w="57150" cmpd="sng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 flipV="1">
            <a:off x="1475656" y="5553264"/>
            <a:ext cx="792088" cy="0"/>
          </a:xfrm>
          <a:prstGeom prst="straightConnector1">
            <a:avLst/>
          </a:prstGeom>
          <a:ln w="9525" cmpd="sng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6228184" y="5553264"/>
            <a:ext cx="792088" cy="0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3131840" y="5409248"/>
            <a:ext cx="244546" cy="360039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2195736" y="5553264"/>
            <a:ext cx="360040" cy="360040"/>
          </a:xfrm>
          <a:prstGeom prst="straightConnector1">
            <a:avLst/>
          </a:prstGeom>
          <a:ln w="9525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V="1">
            <a:off x="4932040" y="5481256"/>
            <a:ext cx="244546" cy="360039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 flipH="1">
            <a:off x="5724128" y="5625272"/>
            <a:ext cx="360040" cy="360040"/>
          </a:xfrm>
          <a:prstGeom prst="straightConnector1">
            <a:avLst/>
          </a:prstGeom>
          <a:ln w="28575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H="1">
            <a:off x="6732240" y="5769288"/>
            <a:ext cx="360040" cy="360040"/>
          </a:xfrm>
          <a:prstGeom prst="straightConnector1">
            <a:avLst/>
          </a:prstGeom>
          <a:ln w="9525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Shape 6"/>
          <p:cNvSpPr txBox="1"/>
          <p:nvPr/>
        </p:nvSpPr>
        <p:spPr>
          <a:xfrm>
            <a:off x="7559352" y="5517232"/>
            <a:ext cx="1405136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cytosol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sym typeface="MT Extra"/>
            </a:endParaRPr>
          </a:p>
        </p:txBody>
      </p:sp>
      <p:sp>
        <p:nvSpPr>
          <p:cNvPr id="77" name="TextShape 6"/>
          <p:cNvSpPr txBox="1"/>
          <p:nvPr/>
        </p:nvSpPr>
        <p:spPr>
          <a:xfrm>
            <a:off x="7487344" y="5877272"/>
            <a:ext cx="1405136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membrane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sym typeface="MT Extra"/>
            </a:endParaRPr>
          </a:p>
        </p:txBody>
      </p:sp>
    </p:spTree>
    <p:extLst>
      <p:ext uri="{BB962C8B-B14F-4D97-AF65-F5344CB8AC3E}">
        <p14:creationId xmlns:p14="http://schemas.microsoft.com/office/powerpoint/2010/main" val="125318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Bildschirmpräsentation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Office Theme</vt:lpstr>
      <vt:lpstr>Microsoft Formel-Editor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Urs Greber Group</dc:creator>
  <cp:lastModifiedBy>Fanny Georgi</cp:lastModifiedBy>
  <cp:revision>484</cp:revision>
  <dcterms:created xsi:type="dcterms:W3CDTF">2015-06-28T15:52:30Z</dcterms:created>
  <dcterms:modified xsi:type="dcterms:W3CDTF">2016-07-30T10:39:32Z</dcterms:modified>
</cp:coreProperties>
</file>