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6288"/>
        </a:fontRef>
        <a:srgbClr val="006288"/>
      </a:tcTxStyle>
      <a:tcStyle>
        <a:tcBdr>
          <a:left>
            <a:ln w="12700" cap="flat">
              <a:solidFill>
                <a:srgbClr val="94DBE2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12700" cap="flat">
              <a:solidFill>
                <a:srgbClr val="94DBE2"/>
              </a:solidFill>
              <a:prstDash val="solid"/>
              <a:miter lim="400000"/>
            </a:ln>
          </a:top>
          <a:bottom>
            <a:ln w="12700" cap="flat">
              <a:solidFill>
                <a:srgbClr val="94DBE2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rgbClr val="FFFFFF">
              <a:alpha val="80000"/>
            </a:srgbClr>
          </a:solidFill>
        </a:fill>
      </a:tcStyle>
    </a:wholeTbl>
    <a:band2H>
      <a:tcTxStyle/>
      <a:tcStyle>
        <a:tcBdr/>
        <a:fill>
          <a:solidFill>
            <a:srgbClr val="FFFFFF">
              <a:alpha val="6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BDFD4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12700" cap="flat">
              <a:solidFill>
                <a:srgbClr val="94DBE2"/>
              </a:solidFill>
              <a:prstDash val="solid"/>
              <a:miter lim="400000"/>
            </a:ln>
          </a:top>
          <a:bottom>
            <a:ln w="12700" cap="flat">
              <a:solidFill>
                <a:srgbClr val="94DBE2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rgbClr val="7BB759"/>
          </a:solidFill>
        </a:fill>
      </a:tcStyle>
    </a:firstCol>
    <a:lastRow>
      <a:tcTxStyle b="off" i="off">
        <a:fontRef idx="minor">
          <a:srgbClr val="006288"/>
        </a:fontRef>
        <a:srgbClr val="006288"/>
      </a:tcTxStyle>
      <a:tcStyle>
        <a:tcBdr>
          <a:left>
            <a:ln w="12700" cap="flat">
              <a:solidFill>
                <a:srgbClr val="94DBE2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25400" cap="flat">
              <a:solidFill>
                <a:srgbClr val="94DBE2"/>
              </a:solidFill>
              <a:prstDash val="solid"/>
              <a:miter lim="400000"/>
            </a:ln>
          </a:top>
          <a:bottom>
            <a:ln w="12700" cap="flat">
              <a:solidFill>
                <a:srgbClr val="DBDFD4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rgbClr val="FFFFFF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4DBE2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12700" cap="flat">
              <a:solidFill>
                <a:srgbClr val="DBDFD4"/>
              </a:solidFill>
              <a:prstDash val="solid"/>
              <a:miter lim="400000"/>
            </a:ln>
          </a:top>
          <a:bottom>
            <a:ln w="12700" cap="flat">
              <a:solidFill>
                <a:srgbClr val="94DBE2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8139"/>
              <a:satOff val="-11670"/>
              <a:lumOff val="-10226"/>
              <a:alpha val="90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18139"/>
              <a:satOff val="-11670"/>
              <a:lumOff val="-10226"/>
              <a:alpha val="66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hueOff val="-218139"/>
              <a:satOff val="-11670"/>
              <a:lumOff val="-10226"/>
              <a:alpha val="39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4A1C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61C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61C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EE7C00"/>
        </a:fontRef>
        <a:srgbClr val="EE7C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wholeTbl>
    <a:band2H>
      <a:tcTxStyle/>
      <a:tcStyle>
        <a:tcBdr/>
        <a:fill>
          <a:solidFill>
            <a:srgbClr val="FEFFF6">
              <a:alpha val="72000"/>
            </a:srgbClr>
          </a:solidFill>
        </a:fill>
      </a:tcStyle>
    </a:band2H>
    <a:firstCol>
      <a:tcTxStyle b="off" i="off">
        <a:fontRef idx="minor">
          <a:srgbClr val="E35015"/>
        </a:fontRef>
        <a:srgbClr val="E35015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AAE6E6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firstCol>
    <a:lastRow>
      <a:tcTxStyle b="off" i="off">
        <a:fontRef idx="minor">
          <a:srgbClr val="653F2A"/>
        </a:fontRef>
        <a:srgbClr val="653F2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AE6E6"/>
              </a:solidFill>
              <a:custDash>
                <a:ds d="200000" sp="200000"/>
              </a:custDash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lastRow>
    <a:firstRow>
      <a:tcTxStyle b="off" i="off">
        <a:fontRef idx="minor">
          <a:srgbClr val="653F2A"/>
        </a:fontRef>
        <a:srgbClr val="653F2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AAE6E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6288"/>
        </a:fontRef>
        <a:srgbClr val="006288"/>
      </a:tcTxStyle>
      <a:tcStyle>
        <a:tcBdr>
          <a:left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6288">
              <a:alpha val="12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87B2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B46A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B46A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FD3"/>
              </a:solidFill>
              <a:prstDash val="solid"/>
              <a:miter lim="400000"/>
            </a:ln>
          </a:top>
          <a:bottom>
            <a:ln w="12700" cap="flat">
              <a:solidFill>
                <a:srgbClr val="DBDFD3"/>
              </a:solidFill>
              <a:prstDash val="solid"/>
              <a:miter lim="400000"/>
            </a:ln>
          </a:bottom>
          <a:insideH>
            <a:ln w="12700" cap="flat">
              <a:solidFill>
                <a:srgbClr val="DBDFD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7F7F7"/>
          </a:solidFill>
        </a:fill>
      </a:tcStyle>
    </a:band2H>
    <a:firstCo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DBDFD3"/>
              </a:solidFill>
              <a:prstDash val="solid"/>
              <a:miter lim="400000"/>
            </a:ln>
          </a:right>
          <a:top>
            <a:ln w="12700" cap="flat">
              <a:solidFill>
                <a:srgbClr val="DBDFD3"/>
              </a:solidFill>
              <a:prstDash val="solid"/>
              <a:miter lim="400000"/>
            </a:ln>
          </a:top>
          <a:bottom>
            <a:ln w="12700" cap="flat">
              <a:solidFill>
                <a:srgbClr val="DBDFD3"/>
              </a:solidFill>
              <a:prstDash val="solid"/>
              <a:miter lim="400000"/>
            </a:ln>
          </a:bottom>
          <a:insideH>
            <a:ln w="12700" cap="flat">
              <a:solidFill>
                <a:srgbClr val="DBDFD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BDFD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DBDFD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3D3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6288"/>
        </a:fontRef>
        <a:srgbClr val="006288"/>
      </a:tcTxStyle>
      <a:tcStyle>
        <a:tcBdr>
          <a:lef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106AA0">
              <a:alpha val="14000"/>
            </a:srgbClr>
          </a:solidFill>
        </a:fill>
      </a:tcStyle>
    </a:band2H>
    <a:firstCol>
      <a:tcTxStyle b="off" i="off">
        <a:fontRef idx="major">
          <a:srgbClr val="006288"/>
        </a:fontRef>
        <a:srgbClr val="006288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6288"/>
        </a:fontRef>
        <a:srgbClr val="006288"/>
      </a:tcTxStyle>
      <a:tcStyle>
        <a:tcBdr>
          <a:lef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6288"/>
        </a:fontRef>
        <a:srgbClr val="006288"/>
      </a:tcTxStyle>
      <a:tcStyle>
        <a:tcBdr>
          <a:lef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7"/>
  </p:normalViewPr>
  <p:slideViewPr>
    <p:cSldViewPr snapToGrid="0" snapToObjects="1">
      <p:cViewPr varScale="1">
        <p:scale>
          <a:sx n="45" d="100"/>
          <a:sy n="45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A2B34-1C87-4325-966B-74E9543DD097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E20996-5C66-4B87-80F9-E86A4853B82B}">
      <dgm:prSet/>
      <dgm:spPr/>
      <dgm:t>
        <a:bodyPr/>
        <a:lstStyle/>
        <a:p>
          <a:r>
            <a:rPr lang="en-US" baseline="0"/>
            <a:t>En estos tiempos, lo que servía hace un mes ahora ya no sirve.</a:t>
          </a:r>
          <a:endParaRPr lang="en-US"/>
        </a:p>
      </dgm:t>
    </dgm:pt>
    <dgm:pt modelId="{5F034345-BB77-441C-A4EC-D987E565E889}" type="parTrans" cxnId="{8813E34B-21AC-4979-95CA-F6A63692AAD0}">
      <dgm:prSet/>
      <dgm:spPr/>
      <dgm:t>
        <a:bodyPr/>
        <a:lstStyle/>
        <a:p>
          <a:endParaRPr lang="en-US"/>
        </a:p>
      </dgm:t>
    </dgm:pt>
    <dgm:pt modelId="{2904E03D-FE21-4D0B-9DA9-E46D1E4FE36B}" type="sibTrans" cxnId="{8813E34B-21AC-4979-95CA-F6A63692AAD0}">
      <dgm:prSet/>
      <dgm:spPr/>
      <dgm:t>
        <a:bodyPr/>
        <a:lstStyle/>
        <a:p>
          <a:endParaRPr lang="en-US"/>
        </a:p>
      </dgm:t>
    </dgm:pt>
    <dgm:pt modelId="{AFC53B40-C62C-4F03-8277-5CEA535740D4}">
      <dgm:prSet/>
      <dgm:spPr/>
      <dgm:t>
        <a:bodyPr/>
        <a:lstStyle/>
        <a:p>
          <a:r>
            <a:rPr lang="en-US" baseline="0"/>
            <a:t>Con los problemas que hay, cada jornada parece un mes entero</a:t>
          </a:r>
          <a:endParaRPr lang="en-US"/>
        </a:p>
      </dgm:t>
    </dgm:pt>
    <dgm:pt modelId="{709656B9-58F8-4CC5-BCBB-2A1B11751831}" type="parTrans" cxnId="{FB5A2CDF-E515-4226-98C9-C5AF1CB7F6C4}">
      <dgm:prSet/>
      <dgm:spPr/>
      <dgm:t>
        <a:bodyPr/>
        <a:lstStyle/>
        <a:p>
          <a:endParaRPr lang="en-US"/>
        </a:p>
      </dgm:t>
    </dgm:pt>
    <dgm:pt modelId="{AB6856DF-14F9-4624-95AE-2BB78EAD6E0D}" type="sibTrans" cxnId="{FB5A2CDF-E515-4226-98C9-C5AF1CB7F6C4}">
      <dgm:prSet/>
      <dgm:spPr/>
      <dgm:t>
        <a:bodyPr/>
        <a:lstStyle/>
        <a:p>
          <a:endParaRPr lang="en-US"/>
        </a:p>
      </dgm:t>
    </dgm:pt>
    <dgm:pt modelId="{5B925124-1D7C-4880-AFEB-3881873B55BA}">
      <dgm:prSet/>
      <dgm:spPr/>
      <dgm:t>
        <a:bodyPr/>
        <a:lstStyle/>
        <a:p>
          <a:r>
            <a:rPr lang="en-US" baseline="0"/>
            <a:t>Se debe enfocar, establecer objetivos semanales y hacer mas productivos los días</a:t>
          </a:r>
          <a:endParaRPr lang="en-US"/>
        </a:p>
      </dgm:t>
    </dgm:pt>
    <dgm:pt modelId="{A732189B-9ABB-447E-9CE9-454859006FC1}" type="parTrans" cxnId="{B716AD34-E947-4D7C-84B7-D9FCC179A387}">
      <dgm:prSet/>
      <dgm:spPr/>
      <dgm:t>
        <a:bodyPr/>
        <a:lstStyle/>
        <a:p>
          <a:endParaRPr lang="en-US"/>
        </a:p>
      </dgm:t>
    </dgm:pt>
    <dgm:pt modelId="{BE54450A-3A1D-4D63-878B-6198E2F4C2B0}" type="sibTrans" cxnId="{B716AD34-E947-4D7C-84B7-D9FCC179A387}">
      <dgm:prSet/>
      <dgm:spPr/>
      <dgm:t>
        <a:bodyPr/>
        <a:lstStyle/>
        <a:p>
          <a:endParaRPr lang="en-US"/>
        </a:p>
      </dgm:t>
    </dgm:pt>
    <dgm:pt modelId="{45526CE7-E8E5-4F0D-8ADD-BAA8088ACD32}">
      <dgm:prSet/>
      <dgm:spPr/>
      <dgm:t>
        <a:bodyPr/>
        <a:lstStyle/>
        <a:p>
          <a:r>
            <a:rPr lang="en-US" baseline="0"/>
            <a:t>*Ver objetivos y metas </a:t>
          </a:r>
          <a:endParaRPr lang="en-US"/>
        </a:p>
      </dgm:t>
    </dgm:pt>
    <dgm:pt modelId="{B97019D2-D093-4A38-A2FC-2C198D9345EE}" type="parTrans" cxnId="{4236A6F4-9E4D-47E1-BB13-4A83966A7A7C}">
      <dgm:prSet/>
      <dgm:spPr/>
      <dgm:t>
        <a:bodyPr/>
        <a:lstStyle/>
        <a:p>
          <a:endParaRPr lang="en-US"/>
        </a:p>
      </dgm:t>
    </dgm:pt>
    <dgm:pt modelId="{3DD5A8B3-C02E-45D4-AF1F-5CF49E66015A}" type="sibTrans" cxnId="{4236A6F4-9E4D-47E1-BB13-4A83966A7A7C}">
      <dgm:prSet/>
      <dgm:spPr/>
      <dgm:t>
        <a:bodyPr/>
        <a:lstStyle/>
        <a:p>
          <a:endParaRPr lang="en-US"/>
        </a:p>
      </dgm:t>
    </dgm:pt>
    <dgm:pt modelId="{57839D67-A124-C647-BDD1-D5F7E9D7498B}" type="pres">
      <dgm:prSet presAssocID="{5E6A2B34-1C87-4325-966B-74E9543DD097}" presName="matrix" presStyleCnt="0">
        <dgm:presLayoutVars>
          <dgm:chMax val="1"/>
          <dgm:dir/>
          <dgm:resizeHandles val="exact"/>
        </dgm:presLayoutVars>
      </dgm:prSet>
      <dgm:spPr/>
    </dgm:pt>
    <dgm:pt modelId="{C4BB013C-1C61-C14F-A652-9DFF94B7893A}" type="pres">
      <dgm:prSet presAssocID="{5E6A2B34-1C87-4325-966B-74E9543DD097}" presName="diamond" presStyleLbl="bgShp" presStyleIdx="0" presStyleCnt="1"/>
      <dgm:spPr/>
    </dgm:pt>
    <dgm:pt modelId="{47851BFB-3C38-CC4E-81C0-F7AA325F36A4}" type="pres">
      <dgm:prSet presAssocID="{5E6A2B34-1C87-4325-966B-74E9543DD09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D0FEDCA-94DB-4A4F-90E2-144AA28342CF}" type="pres">
      <dgm:prSet presAssocID="{5E6A2B34-1C87-4325-966B-74E9543DD09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9E4746-F891-534C-A0D1-B4210447B14B}" type="pres">
      <dgm:prSet presAssocID="{5E6A2B34-1C87-4325-966B-74E9543DD09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E359544-7783-4A42-A733-BD2DA740B067}" type="pres">
      <dgm:prSet presAssocID="{5E6A2B34-1C87-4325-966B-74E9543DD09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F20100-E122-E94B-B33B-3028EDFB0681}" type="presOf" srcId="{5E6A2B34-1C87-4325-966B-74E9543DD097}" destId="{57839D67-A124-C647-BDD1-D5F7E9D7498B}" srcOrd="0" destOrd="0" presId="urn:microsoft.com/office/officeart/2005/8/layout/matrix3"/>
    <dgm:cxn modelId="{27170B17-D45F-A547-8AD8-0568A8C70078}" type="presOf" srcId="{45526CE7-E8E5-4F0D-8ADD-BAA8088ACD32}" destId="{EE359544-7783-4A42-A733-BD2DA740B067}" srcOrd="0" destOrd="0" presId="urn:microsoft.com/office/officeart/2005/8/layout/matrix3"/>
    <dgm:cxn modelId="{B716AD34-E947-4D7C-84B7-D9FCC179A387}" srcId="{5E6A2B34-1C87-4325-966B-74E9543DD097}" destId="{5B925124-1D7C-4880-AFEB-3881873B55BA}" srcOrd="2" destOrd="0" parTransId="{A732189B-9ABB-447E-9CE9-454859006FC1}" sibTransId="{BE54450A-3A1D-4D63-878B-6198E2F4C2B0}"/>
    <dgm:cxn modelId="{1D3BA443-87D9-3248-8B86-F3A6CCC8AEE5}" type="presOf" srcId="{5B925124-1D7C-4880-AFEB-3881873B55BA}" destId="{D79E4746-F891-534C-A0D1-B4210447B14B}" srcOrd="0" destOrd="0" presId="urn:microsoft.com/office/officeart/2005/8/layout/matrix3"/>
    <dgm:cxn modelId="{8813E34B-21AC-4979-95CA-F6A63692AAD0}" srcId="{5E6A2B34-1C87-4325-966B-74E9543DD097}" destId="{BDE20996-5C66-4B87-80F9-E86A4853B82B}" srcOrd="0" destOrd="0" parTransId="{5F034345-BB77-441C-A4EC-D987E565E889}" sibTransId="{2904E03D-FE21-4D0B-9DA9-E46D1E4FE36B}"/>
    <dgm:cxn modelId="{6A29378E-A40A-4344-B810-4485168D6A98}" type="presOf" srcId="{AFC53B40-C62C-4F03-8277-5CEA535740D4}" destId="{1D0FEDCA-94DB-4A4F-90E2-144AA28342CF}" srcOrd="0" destOrd="0" presId="urn:microsoft.com/office/officeart/2005/8/layout/matrix3"/>
    <dgm:cxn modelId="{54804BC7-760F-F64C-9E17-E5EAB5D75E10}" type="presOf" srcId="{BDE20996-5C66-4B87-80F9-E86A4853B82B}" destId="{47851BFB-3C38-CC4E-81C0-F7AA325F36A4}" srcOrd="0" destOrd="0" presId="urn:microsoft.com/office/officeart/2005/8/layout/matrix3"/>
    <dgm:cxn modelId="{FB5A2CDF-E515-4226-98C9-C5AF1CB7F6C4}" srcId="{5E6A2B34-1C87-4325-966B-74E9543DD097}" destId="{AFC53B40-C62C-4F03-8277-5CEA535740D4}" srcOrd="1" destOrd="0" parTransId="{709656B9-58F8-4CC5-BCBB-2A1B11751831}" sibTransId="{AB6856DF-14F9-4624-95AE-2BB78EAD6E0D}"/>
    <dgm:cxn modelId="{4236A6F4-9E4D-47E1-BB13-4A83966A7A7C}" srcId="{5E6A2B34-1C87-4325-966B-74E9543DD097}" destId="{45526CE7-E8E5-4F0D-8ADD-BAA8088ACD32}" srcOrd="3" destOrd="0" parTransId="{B97019D2-D093-4A38-A2FC-2C198D9345EE}" sibTransId="{3DD5A8B3-C02E-45D4-AF1F-5CF49E66015A}"/>
    <dgm:cxn modelId="{95F3327B-6B2B-FD42-BF03-51B37E4E8E22}" type="presParOf" srcId="{57839D67-A124-C647-BDD1-D5F7E9D7498B}" destId="{C4BB013C-1C61-C14F-A652-9DFF94B7893A}" srcOrd="0" destOrd="0" presId="urn:microsoft.com/office/officeart/2005/8/layout/matrix3"/>
    <dgm:cxn modelId="{D6357D19-5A7B-8D4B-AFB4-1357959F4DC7}" type="presParOf" srcId="{57839D67-A124-C647-BDD1-D5F7E9D7498B}" destId="{47851BFB-3C38-CC4E-81C0-F7AA325F36A4}" srcOrd="1" destOrd="0" presId="urn:microsoft.com/office/officeart/2005/8/layout/matrix3"/>
    <dgm:cxn modelId="{3B66CE80-B3DE-8C42-AFF9-9FFD74D2E40F}" type="presParOf" srcId="{57839D67-A124-C647-BDD1-D5F7E9D7498B}" destId="{1D0FEDCA-94DB-4A4F-90E2-144AA28342CF}" srcOrd="2" destOrd="0" presId="urn:microsoft.com/office/officeart/2005/8/layout/matrix3"/>
    <dgm:cxn modelId="{EAA89391-486E-D44B-80AE-247682DE55D0}" type="presParOf" srcId="{57839D67-A124-C647-BDD1-D5F7E9D7498B}" destId="{D79E4746-F891-534C-A0D1-B4210447B14B}" srcOrd="3" destOrd="0" presId="urn:microsoft.com/office/officeart/2005/8/layout/matrix3"/>
    <dgm:cxn modelId="{91A5E4BF-6FA5-C34B-B369-BE70351FAC64}" type="presParOf" srcId="{57839D67-A124-C647-BDD1-D5F7E9D7498B}" destId="{EE359544-7783-4A42-A733-BD2DA740B06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63A2D-7B3B-4036-B872-AA68D9E58833}" type="doc">
      <dgm:prSet loTypeId="urn:microsoft.com/office/officeart/2016/7/layout/Basic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AE23F7-4FA9-4FAF-8BDA-F7BAED5E6F63}">
      <dgm:prSet/>
      <dgm:spPr/>
      <dgm:t>
        <a:bodyPr/>
        <a:lstStyle/>
        <a:p>
          <a:r>
            <a:rPr lang="en-US" baseline="0"/>
            <a:t>Es recesión es cuando mas tenemos que cuidar a nuestros clientes </a:t>
          </a:r>
          <a:endParaRPr lang="en-US"/>
        </a:p>
      </dgm:t>
    </dgm:pt>
    <dgm:pt modelId="{95C0B614-A06B-4BB6-902B-E398C0C5CBE5}" type="parTrans" cxnId="{A35BA721-AF6C-4C44-B117-1D20F43FE77E}">
      <dgm:prSet/>
      <dgm:spPr/>
      <dgm:t>
        <a:bodyPr/>
        <a:lstStyle/>
        <a:p>
          <a:endParaRPr lang="en-US"/>
        </a:p>
      </dgm:t>
    </dgm:pt>
    <dgm:pt modelId="{84F8693E-D5A5-4A73-9D38-0A00B5FCA44E}" type="sibTrans" cxnId="{A35BA721-AF6C-4C44-B117-1D20F43FE77E}">
      <dgm:prSet/>
      <dgm:spPr/>
      <dgm:t>
        <a:bodyPr/>
        <a:lstStyle/>
        <a:p>
          <a:endParaRPr lang="en-US"/>
        </a:p>
      </dgm:t>
    </dgm:pt>
    <dgm:pt modelId="{1DD3C26A-2642-43EA-A66E-A3B8917C05C2}">
      <dgm:prSet/>
      <dgm:spPr/>
      <dgm:t>
        <a:bodyPr/>
        <a:lstStyle/>
        <a:p>
          <a:r>
            <a:rPr lang="en-US" baseline="0"/>
            <a:t>¿Cómo los preservamos y obtenemos nuevos clientes?</a:t>
          </a:r>
          <a:endParaRPr lang="en-US"/>
        </a:p>
      </dgm:t>
    </dgm:pt>
    <dgm:pt modelId="{5A36BB63-7D0D-47C6-ACF2-94537018D920}" type="parTrans" cxnId="{3FFAB0A1-33A5-4831-A0EC-3C6AF879259B}">
      <dgm:prSet/>
      <dgm:spPr/>
      <dgm:t>
        <a:bodyPr/>
        <a:lstStyle/>
        <a:p>
          <a:endParaRPr lang="en-US"/>
        </a:p>
      </dgm:t>
    </dgm:pt>
    <dgm:pt modelId="{78D1E0FB-D485-468C-B0C6-C13248FFAE6E}" type="sibTrans" cxnId="{3FFAB0A1-33A5-4831-A0EC-3C6AF879259B}">
      <dgm:prSet/>
      <dgm:spPr/>
      <dgm:t>
        <a:bodyPr/>
        <a:lstStyle/>
        <a:p>
          <a:endParaRPr lang="en-US"/>
        </a:p>
      </dgm:t>
    </dgm:pt>
    <dgm:pt modelId="{DCBE3ABA-8A0E-4EA5-B6DE-53D07F87A30B}">
      <dgm:prSet/>
      <dgm:spPr/>
      <dgm:t>
        <a:bodyPr/>
        <a:lstStyle/>
        <a:p>
          <a:r>
            <a:rPr lang="en-US" baseline="0"/>
            <a:t>Es el momento de innovar en vincularnos y no perder contacto con los clientes, tenerlos presente y demostrar preocupación </a:t>
          </a:r>
          <a:endParaRPr lang="en-US"/>
        </a:p>
      </dgm:t>
    </dgm:pt>
    <dgm:pt modelId="{7F050653-4B00-4772-99AE-2DA8ED34E543}" type="parTrans" cxnId="{7499C0BD-0A83-438E-BA2A-17AD31313C03}">
      <dgm:prSet/>
      <dgm:spPr/>
      <dgm:t>
        <a:bodyPr/>
        <a:lstStyle/>
        <a:p>
          <a:endParaRPr lang="en-US"/>
        </a:p>
      </dgm:t>
    </dgm:pt>
    <dgm:pt modelId="{34C01D67-D827-40B4-AF83-732353121B11}" type="sibTrans" cxnId="{7499C0BD-0A83-438E-BA2A-17AD31313C03}">
      <dgm:prSet/>
      <dgm:spPr/>
      <dgm:t>
        <a:bodyPr/>
        <a:lstStyle/>
        <a:p>
          <a:endParaRPr lang="en-US"/>
        </a:p>
      </dgm:t>
    </dgm:pt>
    <dgm:pt modelId="{3F74999A-DE18-416A-B137-7166E0AC52EE}">
      <dgm:prSet/>
      <dgm:spPr/>
      <dgm:t>
        <a:bodyPr/>
        <a:lstStyle/>
        <a:p>
          <a:r>
            <a:rPr lang="en-US" baseline="0"/>
            <a:t>Generar beneficios económicos, ofertas como 2x1, congelar precios, servicios extras sin costo, hasta superar la crisis</a:t>
          </a:r>
          <a:endParaRPr lang="en-US"/>
        </a:p>
      </dgm:t>
    </dgm:pt>
    <dgm:pt modelId="{3474CBB0-AD17-4F23-AE58-CCBB96E9F5F3}" type="parTrans" cxnId="{9DF4513E-B9A7-466C-8DCD-20434C082402}">
      <dgm:prSet/>
      <dgm:spPr/>
      <dgm:t>
        <a:bodyPr/>
        <a:lstStyle/>
        <a:p>
          <a:endParaRPr lang="en-US"/>
        </a:p>
      </dgm:t>
    </dgm:pt>
    <dgm:pt modelId="{A30B2F7B-C33C-4479-B1DB-06842A42AD83}" type="sibTrans" cxnId="{9DF4513E-B9A7-466C-8DCD-20434C082402}">
      <dgm:prSet/>
      <dgm:spPr/>
      <dgm:t>
        <a:bodyPr/>
        <a:lstStyle/>
        <a:p>
          <a:endParaRPr lang="en-US"/>
        </a:p>
      </dgm:t>
    </dgm:pt>
    <dgm:pt modelId="{F5E58334-0F88-6C40-9A24-2A6685A43CF3}" type="pres">
      <dgm:prSet presAssocID="{5DB63A2D-7B3B-4036-B872-AA68D9E58833}" presName="Name0" presStyleCnt="0">
        <dgm:presLayoutVars>
          <dgm:dir/>
          <dgm:resizeHandles val="exact"/>
        </dgm:presLayoutVars>
      </dgm:prSet>
      <dgm:spPr/>
    </dgm:pt>
    <dgm:pt modelId="{8419BFDA-0A9B-ED40-9866-15CAFC44DBAB}" type="pres">
      <dgm:prSet presAssocID="{86AE23F7-4FA9-4FAF-8BDA-F7BAED5E6F63}" presName="node" presStyleLbl="node1" presStyleIdx="0" presStyleCnt="7">
        <dgm:presLayoutVars>
          <dgm:bulletEnabled val="1"/>
        </dgm:presLayoutVars>
      </dgm:prSet>
      <dgm:spPr/>
    </dgm:pt>
    <dgm:pt modelId="{FECBB8BC-3654-A44A-B7DD-1108E65FD18D}" type="pres">
      <dgm:prSet presAssocID="{84F8693E-D5A5-4A73-9D38-0A00B5FCA44E}" presName="sibTransSpacerBeforeConnector" presStyleCnt="0"/>
      <dgm:spPr/>
    </dgm:pt>
    <dgm:pt modelId="{031753AB-2C73-3C49-B166-6A7DFBAAB6E3}" type="pres">
      <dgm:prSet presAssocID="{84F8693E-D5A5-4A73-9D38-0A00B5FCA44E}" presName="sibTrans" presStyleLbl="node1" presStyleIdx="1" presStyleCnt="7"/>
      <dgm:spPr/>
    </dgm:pt>
    <dgm:pt modelId="{4836672A-6180-D148-B2AF-78AC786CDC5D}" type="pres">
      <dgm:prSet presAssocID="{84F8693E-D5A5-4A73-9D38-0A00B5FCA44E}" presName="sibTransSpacerAfterConnector" presStyleCnt="0"/>
      <dgm:spPr/>
    </dgm:pt>
    <dgm:pt modelId="{3BC517B9-6AF2-6046-A565-ECD1B7E006EA}" type="pres">
      <dgm:prSet presAssocID="{1DD3C26A-2642-43EA-A66E-A3B8917C05C2}" presName="node" presStyleLbl="node1" presStyleIdx="2" presStyleCnt="7">
        <dgm:presLayoutVars>
          <dgm:bulletEnabled val="1"/>
        </dgm:presLayoutVars>
      </dgm:prSet>
      <dgm:spPr/>
    </dgm:pt>
    <dgm:pt modelId="{A06B1678-6020-3D45-8D80-C3A3D85B75AA}" type="pres">
      <dgm:prSet presAssocID="{78D1E0FB-D485-468C-B0C6-C13248FFAE6E}" presName="sibTransSpacerBeforeConnector" presStyleCnt="0"/>
      <dgm:spPr/>
    </dgm:pt>
    <dgm:pt modelId="{4071EF76-23BB-D543-B4AA-899A37D0A79F}" type="pres">
      <dgm:prSet presAssocID="{78D1E0FB-D485-468C-B0C6-C13248FFAE6E}" presName="sibTrans" presStyleLbl="node1" presStyleIdx="3" presStyleCnt="7"/>
      <dgm:spPr/>
    </dgm:pt>
    <dgm:pt modelId="{B844D099-8725-3F41-9FD5-FC6186E58B0C}" type="pres">
      <dgm:prSet presAssocID="{78D1E0FB-D485-468C-B0C6-C13248FFAE6E}" presName="sibTransSpacerAfterConnector" presStyleCnt="0"/>
      <dgm:spPr/>
    </dgm:pt>
    <dgm:pt modelId="{C190B489-D205-B34B-BE9D-E2F0CBA98B29}" type="pres">
      <dgm:prSet presAssocID="{DCBE3ABA-8A0E-4EA5-B6DE-53D07F87A30B}" presName="node" presStyleLbl="node1" presStyleIdx="4" presStyleCnt="7">
        <dgm:presLayoutVars>
          <dgm:bulletEnabled val="1"/>
        </dgm:presLayoutVars>
      </dgm:prSet>
      <dgm:spPr/>
    </dgm:pt>
    <dgm:pt modelId="{E5982521-6A5C-B249-92BF-B0EF62178032}" type="pres">
      <dgm:prSet presAssocID="{34C01D67-D827-40B4-AF83-732353121B11}" presName="sibTransSpacerBeforeConnector" presStyleCnt="0"/>
      <dgm:spPr/>
    </dgm:pt>
    <dgm:pt modelId="{DE6A4F5C-35C7-7748-AEFB-CA10D2A6A83F}" type="pres">
      <dgm:prSet presAssocID="{34C01D67-D827-40B4-AF83-732353121B11}" presName="sibTrans" presStyleLbl="node1" presStyleIdx="5" presStyleCnt="7"/>
      <dgm:spPr/>
    </dgm:pt>
    <dgm:pt modelId="{5E320184-D10B-E447-ABD2-31701644D5E9}" type="pres">
      <dgm:prSet presAssocID="{34C01D67-D827-40B4-AF83-732353121B11}" presName="sibTransSpacerAfterConnector" presStyleCnt="0"/>
      <dgm:spPr/>
    </dgm:pt>
    <dgm:pt modelId="{F23257ED-7B2F-C44D-9E76-168184D1E9CD}" type="pres">
      <dgm:prSet presAssocID="{3F74999A-DE18-416A-B137-7166E0AC52EE}" presName="node" presStyleLbl="node1" presStyleIdx="6" presStyleCnt="7">
        <dgm:presLayoutVars>
          <dgm:bulletEnabled val="1"/>
        </dgm:presLayoutVars>
      </dgm:prSet>
      <dgm:spPr/>
    </dgm:pt>
  </dgm:ptLst>
  <dgm:cxnLst>
    <dgm:cxn modelId="{6F72490B-1D71-F842-BA2C-DD501C5BFAEF}" type="presOf" srcId="{3F74999A-DE18-416A-B137-7166E0AC52EE}" destId="{F23257ED-7B2F-C44D-9E76-168184D1E9CD}" srcOrd="0" destOrd="0" presId="urn:microsoft.com/office/officeart/2016/7/layout/BasicProcessNew"/>
    <dgm:cxn modelId="{A35BA721-AF6C-4C44-B117-1D20F43FE77E}" srcId="{5DB63A2D-7B3B-4036-B872-AA68D9E58833}" destId="{86AE23F7-4FA9-4FAF-8BDA-F7BAED5E6F63}" srcOrd="0" destOrd="0" parTransId="{95C0B614-A06B-4BB6-902B-E398C0C5CBE5}" sibTransId="{84F8693E-D5A5-4A73-9D38-0A00B5FCA44E}"/>
    <dgm:cxn modelId="{150EC232-AC7A-9349-800C-A9D2B44C1D83}" type="presOf" srcId="{34C01D67-D827-40B4-AF83-732353121B11}" destId="{DE6A4F5C-35C7-7748-AEFB-CA10D2A6A83F}" srcOrd="0" destOrd="0" presId="urn:microsoft.com/office/officeart/2016/7/layout/BasicProcessNew"/>
    <dgm:cxn modelId="{FA080039-FF65-484E-BA54-0BA7B2DCDE26}" type="presOf" srcId="{1DD3C26A-2642-43EA-A66E-A3B8917C05C2}" destId="{3BC517B9-6AF2-6046-A565-ECD1B7E006EA}" srcOrd="0" destOrd="0" presId="urn:microsoft.com/office/officeart/2016/7/layout/BasicProcessNew"/>
    <dgm:cxn modelId="{9DF4513E-B9A7-466C-8DCD-20434C082402}" srcId="{5DB63A2D-7B3B-4036-B872-AA68D9E58833}" destId="{3F74999A-DE18-416A-B137-7166E0AC52EE}" srcOrd="3" destOrd="0" parTransId="{3474CBB0-AD17-4F23-AE58-CCBB96E9F5F3}" sibTransId="{A30B2F7B-C33C-4479-B1DB-06842A42AD83}"/>
    <dgm:cxn modelId="{4823AE41-BB4C-9045-8282-ED0BBC0F3747}" type="presOf" srcId="{78D1E0FB-D485-468C-B0C6-C13248FFAE6E}" destId="{4071EF76-23BB-D543-B4AA-899A37D0A79F}" srcOrd="0" destOrd="0" presId="urn:microsoft.com/office/officeart/2016/7/layout/BasicProcessNew"/>
    <dgm:cxn modelId="{BB7ADC5E-1E8D-304E-ACF3-82E844F3A8AB}" type="presOf" srcId="{86AE23F7-4FA9-4FAF-8BDA-F7BAED5E6F63}" destId="{8419BFDA-0A9B-ED40-9866-15CAFC44DBAB}" srcOrd="0" destOrd="0" presId="urn:microsoft.com/office/officeart/2016/7/layout/BasicProcessNew"/>
    <dgm:cxn modelId="{82354999-107B-324A-8801-B6CC58D8336E}" type="presOf" srcId="{5DB63A2D-7B3B-4036-B872-AA68D9E58833}" destId="{F5E58334-0F88-6C40-9A24-2A6685A43CF3}" srcOrd="0" destOrd="0" presId="urn:microsoft.com/office/officeart/2016/7/layout/BasicProcessNew"/>
    <dgm:cxn modelId="{3FFAB0A1-33A5-4831-A0EC-3C6AF879259B}" srcId="{5DB63A2D-7B3B-4036-B872-AA68D9E58833}" destId="{1DD3C26A-2642-43EA-A66E-A3B8917C05C2}" srcOrd="1" destOrd="0" parTransId="{5A36BB63-7D0D-47C6-ACF2-94537018D920}" sibTransId="{78D1E0FB-D485-468C-B0C6-C13248FFAE6E}"/>
    <dgm:cxn modelId="{16377BAA-BEF5-2C40-845F-345EE99F7BD6}" type="presOf" srcId="{DCBE3ABA-8A0E-4EA5-B6DE-53D07F87A30B}" destId="{C190B489-D205-B34B-BE9D-E2F0CBA98B29}" srcOrd="0" destOrd="0" presId="urn:microsoft.com/office/officeart/2016/7/layout/BasicProcessNew"/>
    <dgm:cxn modelId="{7499C0BD-0A83-438E-BA2A-17AD31313C03}" srcId="{5DB63A2D-7B3B-4036-B872-AA68D9E58833}" destId="{DCBE3ABA-8A0E-4EA5-B6DE-53D07F87A30B}" srcOrd="2" destOrd="0" parTransId="{7F050653-4B00-4772-99AE-2DA8ED34E543}" sibTransId="{34C01D67-D827-40B4-AF83-732353121B11}"/>
    <dgm:cxn modelId="{D47344C3-9229-BF46-8560-B5510D4CB4CF}" type="presOf" srcId="{84F8693E-D5A5-4A73-9D38-0A00B5FCA44E}" destId="{031753AB-2C73-3C49-B166-6A7DFBAAB6E3}" srcOrd="0" destOrd="0" presId="urn:microsoft.com/office/officeart/2016/7/layout/BasicProcessNew"/>
    <dgm:cxn modelId="{C29B93E7-819D-3648-BD88-F8224A915166}" type="presParOf" srcId="{F5E58334-0F88-6C40-9A24-2A6685A43CF3}" destId="{8419BFDA-0A9B-ED40-9866-15CAFC44DBAB}" srcOrd="0" destOrd="0" presId="urn:microsoft.com/office/officeart/2016/7/layout/BasicProcessNew"/>
    <dgm:cxn modelId="{7C87C010-1AD4-1B49-A942-EAC49F855457}" type="presParOf" srcId="{F5E58334-0F88-6C40-9A24-2A6685A43CF3}" destId="{FECBB8BC-3654-A44A-B7DD-1108E65FD18D}" srcOrd="1" destOrd="0" presId="urn:microsoft.com/office/officeart/2016/7/layout/BasicProcessNew"/>
    <dgm:cxn modelId="{A9040AF8-7BC5-5947-ABDE-EF4B245CF481}" type="presParOf" srcId="{F5E58334-0F88-6C40-9A24-2A6685A43CF3}" destId="{031753AB-2C73-3C49-B166-6A7DFBAAB6E3}" srcOrd="2" destOrd="0" presId="urn:microsoft.com/office/officeart/2016/7/layout/BasicProcessNew"/>
    <dgm:cxn modelId="{083CFE76-5C4D-7D4E-A8FF-31E8E0F391EE}" type="presParOf" srcId="{F5E58334-0F88-6C40-9A24-2A6685A43CF3}" destId="{4836672A-6180-D148-B2AF-78AC786CDC5D}" srcOrd="3" destOrd="0" presId="urn:microsoft.com/office/officeart/2016/7/layout/BasicProcessNew"/>
    <dgm:cxn modelId="{16E74947-21CD-2E44-8F70-9E71083D11C5}" type="presParOf" srcId="{F5E58334-0F88-6C40-9A24-2A6685A43CF3}" destId="{3BC517B9-6AF2-6046-A565-ECD1B7E006EA}" srcOrd="4" destOrd="0" presId="urn:microsoft.com/office/officeart/2016/7/layout/BasicProcessNew"/>
    <dgm:cxn modelId="{09452A69-B42F-C54F-B71B-168F181FE456}" type="presParOf" srcId="{F5E58334-0F88-6C40-9A24-2A6685A43CF3}" destId="{A06B1678-6020-3D45-8D80-C3A3D85B75AA}" srcOrd="5" destOrd="0" presId="urn:microsoft.com/office/officeart/2016/7/layout/BasicProcessNew"/>
    <dgm:cxn modelId="{FF97407D-080D-8A4D-893F-0AEE268377CC}" type="presParOf" srcId="{F5E58334-0F88-6C40-9A24-2A6685A43CF3}" destId="{4071EF76-23BB-D543-B4AA-899A37D0A79F}" srcOrd="6" destOrd="0" presId="urn:microsoft.com/office/officeart/2016/7/layout/BasicProcessNew"/>
    <dgm:cxn modelId="{FBDB9ED0-D5B0-6142-A7EA-2FB5AB41ADEE}" type="presParOf" srcId="{F5E58334-0F88-6C40-9A24-2A6685A43CF3}" destId="{B844D099-8725-3F41-9FD5-FC6186E58B0C}" srcOrd="7" destOrd="0" presId="urn:microsoft.com/office/officeart/2016/7/layout/BasicProcessNew"/>
    <dgm:cxn modelId="{831964E8-85B7-AA4E-9C32-F042F0BA6595}" type="presParOf" srcId="{F5E58334-0F88-6C40-9A24-2A6685A43CF3}" destId="{C190B489-D205-B34B-BE9D-E2F0CBA98B29}" srcOrd="8" destOrd="0" presId="urn:microsoft.com/office/officeart/2016/7/layout/BasicProcessNew"/>
    <dgm:cxn modelId="{59C6B2E4-FA4D-CD4C-B135-92BA0A106AB2}" type="presParOf" srcId="{F5E58334-0F88-6C40-9A24-2A6685A43CF3}" destId="{E5982521-6A5C-B249-92BF-B0EF62178032}" srcOrd="9" destOrd="0" presId="urn:microsoft.com/office/officeart/2016/7/layout/BasicProcessNew"/>
    <dgm:cxn modelId="{1AA6D225-38AA-2D47-96D9-EC6226120698}" type="presParOf" srcId="{F5E58334-0F88-6C40-9A24-2A6685A43CF3}" destId="{DE6A4F5C-35C7-7748-AEFB-CA10D2A6A83F}" srcOrd="10" destOrd="0" presId="urn:microsoft.com/office/officeart/2016/7/layout/BasicProcessNew"/>
    <dgm:cxn modelId="{E14C10BE-866C-3642-A332-26415441B918}" type="presParOf" srcId="{F5E58334-0F88-6C40-9A24-2A6685A43CF3}" destId="{5E320184-D10B-E447-ABD2-31701644D5E9}" srcOrd="11" destOrd="0" presId="urn:microsoft.com/office/officeart/2016/7/layout/BasicProcessNew"/>
    <dgm:cxn modelId="{8E85C713-0711-0542-BC91-031FB581440B}" type="presParOf" srcId="{F5E58334-0F88-6C40-9A24-2A6685A43CF3}" destId="{F23257ED-7B2F-C44D-9E76-168184D1E9CD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EEB8C4-3B2F-4523-9777-D001CDD0ED8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6E313D-1204-48E8-9D1B-750D0B802654}">
      <dgm:prSet custT="1"/>
      <dgm:spPr/>
      <dgm:t>
        <a:bodyPr/>
        <a:lstStyle/>
        <a:p>
          <a:pPr>
            <a:defRPr cap="all"/>
          </a:pP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Antes de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estancarse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en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un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emprendimiento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con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actividades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de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poco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movimiento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en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cuarentena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,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innova</a:t>
          </a:r>
          <a:endParaRPr lang="en-US" sz="3200" dirty="0">
            <a:latin typeface="Arial Nova" panose="020F0502020204030204" pitchFamily="34" charset="0"/>
            <a:cs typeface="Arial Nova" panose="020F0502020204030204" pitchFamily="34" charset="0"/>
          </a:endParaRPr>
        </a:p>
      </dgm:t>
    </dgm:pt>
    <dgm:pt modelId="{242016EE-CABB-4E54-9425-15D63C565871}" type="parTrans" cxnId="{D3532124-3333-4417-83B1-066707DE690D}">
      <dgm:prSet/>
      <dgm:spPr/>
      <dgm:t>
        <a:bodyPr/>
        <a:lstStyle/>
        <a:p>
          <a:endParaRPr lang="en-US"/>
        </a:p>
      </dgm:t>
    </dgm:pt>
    <dgm:pt modelId="{5D0DB294-BC68-41DE-977B-8AFB37A27386}" type="sibTrans" cxnId="{D3532124-3333-4417-83B1-066707DE690D}">
      <dgm:prSet/>
      <dgm:spPr/>
      <dgm:t>
        <a:bodyPr/>
        <a:lstStyle/>
        <a:p>
          <a:endParaRPr lang="en-US"/>
        </a:p>
      </dgm:t>
    </dgm:pt>
    <dgm:pt modelId="{74374E8E-5FF7-49A6-B786-A099C1520CC3}">
      <dgm:prSet custT="1"/>
      <dgm:spPr/>
      <dgm:t>
        <a:bodyPr/>
        <a:lstStyle/>
        <a:p>
          <a:pPr>
            <a:defRPr cap="all"/>
          </a:pP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Genera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productos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y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servicios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alternativos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y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adecua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la forma de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venta</a:t>
          </a:r>
          <a:endParaRPr lang="en-US" sz="3200" dirty="0">
            <a:latin typeface="Arial Nova" panose="020F0502020204030204" pitchFamily="34" charset="0"/>
            <a:cs typeface="Arial Nova" panose="020F0502020204030204" pitchFamily="34" charset="0"/>
          </a:endParaRPr>
        </a:p>
      </dgm:t>
    </dgm:pt>
    <dgm:pt modelId="{110B46DE-55E7-47B0-82EA-8845FEE3763C}" type="parTrans" cxnId="{FBA9BBB6-D062-49CB-B3F0-0E5D3EB1E7FF}">
      <dgm:prSet/>
      <dgm:spPr/>
      <dgm:t>
        <a:bodyPr/>
        <a:lstStyle/>
        <a:p>
          <a:endParaRPr lang="en-US"/>
        </a:p>
      </dgm:t>
    </dgm:pt>
    <dgm:pt modelId="{A70AF6F9-9F6C-4741-8CB3-32C7EEB61ECC}" type="sibTrans" cxnId="{FBA9BBB6-D062-49CB-B3F0-0E5D3EB1E7FF}">
      <dgm:prSet/>
      <dgm:spPr/>
      <dgm:t>
        <a:bodyPr/>
        <a:lstStyle/>
        <a:p>
          <a:endParaRPr lang="en-US"/>
        </a:p>
      </dgm:t>
    </dgm:pt>
    <dgm:pt modelId="{D4D5D114-8670-48DD-A020-FC01FDE3AD7B}">
      <dgm:prSet custT="1"/>
      <dgm:spPr/>
      <dgm:t>
        <a:bodyPr/>
        <a:lstStyle/>
        <a:p>
          <a:pPr>
            <a:defRPr cap="all"/>
          </a:pP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Reinventarse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es la palabra clave, antes de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seguir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con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actividades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de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recuperación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lenta</a:t>
          </a:r>
          <a:r>
            <a:rPr lang="en-US" sz="3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endParaRPr lang="en-US" sz="3200" dirty="0">
            <a:latin typeface="Arial Nova" panose="020F0502020204030204" pitchFamily="34" charset="0"/>
            <a:cs typeface="Arial Nova" panose="020F0502020204030204" pitchFamily="34" charset="0"/>
          </a:endParaRPr>
        </a:p>
      </dgm:t>
    </dgm:pt>
    <dgm:pt modelId="{140DC810-D1C3-40C8-8639-CB1D89D31780}" type="parTrans" cxnId="{61239A40-126F-4C9A-B20A-BE7448CF9140}">
      <dgm:prSet/>
      <dgm:spPr/>
      <dgm:t>
        <a:bodyPr/>
        <a:lstStyle/>
        <a:p>
          <a:endParaRPr lang="en-US"/>
        </a:p>
      </dgm:t>
    </dgm:pt>
    <dgm:pt modelId="{54A0848B-6AE1-4111-905A-E296DDA24ED4}" type="sibTrans" cxnId="{61239A40-126F-4C9A-B20A-BE7448CF9140}">
      <dgm:prSet/>
      <dgm:spPr/>
      <dgm:t>
        <a:bodyPr/>
        <a:lstStyle/>
        <a:p>
          <a:endParaRPr lang="en-US"/>
        </a:p>
      </dgm:t>
    </dgm:pt>
    <dgm:pt modelId="{9BA913E9-48CD-49DF-8AF7-1237850BF32A}" type="pres">
      <dgm:prSet presAssocID="{F7EEB8C4-3B2F-4523-9777-D001CDD0ED89}" presName="root" presStyleCnt="0">
        <dgm:presLayoutVars>
          <dgm:dir/>
          <dgm:resizeHandles val="exact"/>
        </dgm:presLayoutVars>
      </dgm:prSet>
      <dgm:spPr/>
    </dgm:pt>
    <dgm:pt modelId="{1D955DDF-FB74-494A-8753-29DF8153B674}" type="pres">
      <dgm:prSet presAssocID="{7A6E313D-1204-48E8-9D1B-750D0B802654}" presName="compNode" presStyleCnt="0"/>
      <dgm:spPr/>
    </dgm:pt>
    <dgm:pt modelId="{F600742D-0A88-4D7F-986B-40BC61D92C0A}" type="pres">
      <dgm:prSet presAssocID="{7A6E313D-1204-48E8-9D1B-750D0B802654}" presName="iconBgRect" presStyleLbl="bgShp" presStyleIdx="0" presStyleCnt="3"/>
      <dgm:spPr/>
    </dgm:pt>
    <dgm:pt modelId="{5A45B9CC-44DD-48CC-BA7A-29CEA8E43BD0}" type="pres">
      <dgm:prSet presAssocID="{7A6E313D-1204-48E8-9D1B-750D0B8026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2D67F801-7DC0-44E2-B89F-F5685B123CE1}" type="pres">
      <dgm:prSet presAssocID="{7A6E313D-1204-48E8-9D1B-750D0B802654}" presName="spaceRect" presStyleCnt="0"/>
      <dgm:spPr/>
    </dgm:pt>
    <dgm:pt modelId="{FE4576A8-5E55-405D-A568-C571653DEA14}" type="pres">
      <dgm:prSet presAssocID="{7A6E313D-1204-48E8-9D1B-750D0B802654}" presName="textRect" presStyleLbl="revTx" presStyleIdx="0" presStyleCnt="3">
        <dgm:presLayoutVars>
          <dgm:chMax val="1"/>
          <dgm:chPref val="1"/>
        </dgm:presLayoutVars>
      </dgm:prSet>
      <dgm:spPr/>
    </dgm:pt>
    <dgm:pt modelId="{B495CF35-C076-4CF3-B433-A22F97777605}" type="pres">
      <dgm:prSet presAssocID="{5D0DB294-BC68-41DE-977B-8AFB37A27386}" presName="sibTrans" presStyleCnt="0"/>
      <dgm:spPr/>
    </dgm:pt>
    <dgm:pt modelId="{3404B657-657D-4B78-9A12-401E727EE0B2}" type="pres">
      <dgm:prSet presAssocID="{74374E8E-5FF7-49A6-B786-A099C1520CC3}" presName="compNode" presStyleCnt="0"/>
      <dgm:spPr/>
    </dgm:pt>
    <dgm:pt modelId="{173E4E66-2745-4168-943A-2210894BC694}" type="pres">
      <dgm:prSet presAssocID="{74374E8E-5FF7-49A6-B786-A099C1520CC3}" presName="iconBgRect" presStyleLbl="bgShp" presStyleIdx="1" presStyleCnt="3"/>
      <dgm:spPr/>
    </dgm:pt>
    <dgm:pt modelId="{70D97253-6EE9-4F15-B352-E2EEFA228A08}" type="pres">
      <dgm:prSet presAssocID="{74374E8E-5FF7-49A6-B786-A099C1520C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d"/>
        </a:ext>
      </dgm:extLst>
    </dgm:pt>
    <dgm:pt modelId="{F4974472-8ADB-46DD-A1A4-0263A3BEB278}" type="pres">
      <dgm:prSet presAssocID="{74374E8E-5FF7-49A6-B786-A099C1520CC3}" presName="spaceRect" presStyleCnt="0"/>
      <dgm:spPr/>
    </dgm:pt>
    <dgm:pt modelId="{C8908522-B2DD-4018-BA05-A9BE82714606}" type="pres">
      <dgm:prSet presAssocID="{74374E8E-5FF7-49A6-B786-A099C1520CC3}" presName="textRect" presStyleLbl="revTx" presStyleIdx="1" presStyleCnt="3">
        <dgm:presLayoutVars>
          <dgm:chMax val="1"/>
          <dgm:chPref val="1"/>
        </dgm:presLayoutVars>
      </dgm:prSet>
      <dgm:spPr/>
    </dgm:pt>
    <dgm:pt modelId="{D1430681-2637-4530-AC86-4695792FC9E2}" type="pres">
      <dgm:prSet presAssocID="{A70AF6F9-9F6C-4741-8CB3-32C7EEB61ECC}" presName="sibTrans" presStyleCnt="0"/>
      <dgm:spPr/>
    </dgm:pt>
    <dgm:pt modelId="{58EEBBFB-0847-4F90-AA35-80E673116702}" type="pres">
      <dgm:prSet presAssocID="{D4D5D114-8670-48DD-A020-FC01FDE3AD7B}" presName="compNode" presStyleCnt="0"/>
      <dgm:spPr/>
    </dgm:pt>
    <dgm:pt modelId="{02C4D8BF-7322-4133-B585-7AC65A0DED1B}" type="pres">
      <dgm:prSet presAssocID="{D4D5D114-8670-48DD-A020-FC01FDE3AD7B}" presName="iconBgRect" presStyleLbl="bgShp" presStyleIdx="2" presStyleCnt="3"/>
      <dgm:spPr/>
    </dgm:pt>
    <dgm:pt modelId="{749A29C3-DB46-4EF0-94E5-92D8217D72F6}" type="pres">
      <dgm:prSet presAssocID="{D4D5D114-8670-48DD-A020-FC01FDE3AD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0715F3A9-16F9-442B-91C3-6B6F5A3EA86F}" type="pres">
      <dgm:prSet presAssocID="{D4D5D114-8670-48DD-A020-FC01FDE3AD7B}" presName="spaceRect" presStyleCnt="0"/>
      <dgm:spPr/>
    </dgm:pt>
    <dgm:pt modelId="{47A7184C-4662-47CD-930D-CC908AA9F6C6}" type="pres">
      <dgm:prSet presAssocID="{D4D5D114-8670-48DD-A020-FC01FDE3AD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532124-3333-4417-83B1-066707DE690D}" srcId="{F7EEB8C4-3B2F-4523-9777-D001CDD0ED89}" destId="{7A6E313D-1204-48E8-9D1B-750D0B802654}" srcOrd="0" destOrd="0" parTransId="{242016EE-CABB-4E54-9425-15D63C565871}" sibTransId="{5D0DB294-BC68-41DE-977B-8AFB37A27386}"/>
    <dgm:cxn modelId="{177C1B27-9E0B-4ED6-85AC-764B57B721DF}" type="presOf" srcId="{7A6E313D-1204-48E8-9D1B-750D0B802654}" destId="{FE4576A8-5E55-405D-A568-C571653DEA14}" srcOrd="0" destOrd="0" presId="urn:microsoft.com/office/officeart/2018/5/layout/IconCircleLabelList"/>
    <dgm:cxn modelId="{61239A40-126F-4C9A-B20A-BE7448CF9140}" srcId="{F7EEB8C4-3B2F-4523-9777-D001CDD0ED89}" destId="{D4D5D114-8670-48DD-A020-FC01FDE3AD7B}" srcOrd="2" destOrd="0" parTransId="{140DC810-D1C3-40C8-8639-CB1D89D31780}" sibTransId="{54A0848B-6AE1-4111-905A-E296DDA24ED4}"/>
    <dgm:cxn modelId="{0F0E0A9A-8DDB-4995-9E7C-1A7C5DA42A61}" type="presOf" srcId="{F7EEB8C4-3B2F-4523-9777-D001CDD0ED89}" destId="{9BA913E9-48CD-49DF-8AF7-1237850BF32A}" srcOrd="0" destOrd="0" presId="urn:microsoft.com/office/officeart/2018/5/layout/IconCircleLabelList"/>
    <dgm:cxn modelId="{641752AF-FC2D-4C1B-9982-24CF26D0A13E}" type="presOf" srcId="{74374E8E-5FF7-49A6-B786-A099C1520CC3}" destId="{C8908522-B2DD-4018-BA05-A9BE82714606}" srcOrd="0" destOrd="0" presId="urn:microsoft.com/office/officeart/2018/5/layout/IconCircleLabelList"/>
    <dgm:cxn modelId="{FBA9BBB6-D062-49CB-B3F0-0E5D3EB1E7FF}" srcId="{F7EEB8C4-3B2F-4523-9777-D001CDD0ED89}" destId="{74374E8E-5FF7-49A6-B786-A099C1520CC3}" srcOrd="1" destOrd="0" parTransId="{110B46DE-55E7-47B0-82EA-8845FEE3763C}" sibTransId="{A70AF6F9-9F6C-4741-8CB3-32C7EEB61ECC}"/>
    <dgm:cxn modelId="{F64D9AC4-E5A6-4998-B47F-DCCC363A29DD}" type="presOf" srcId="{D4D5D114-8670-48DD-A020-FC01FDE3AD7B}" destId="{47A7184C-4662-47CD-930D-CC908AA9F6C6}" srcOrd="0" destOrd="0" presId="urn:microsoft.com/office/officeart/2018/5/layout/IconCircleLabelList"/>
    <dgm:cxn modelId="{D2E825E6-FBB0-496F-8680-C5EEBD2AFCE8}" type="presParOf" srcId="{9BA913E9-48CD-49DF-8AF7-1237850BF32A}" destId="{1D955DDF-FB74-494A-8753-29DF8153B674}" srcOrd="0" destOrd="0" presId="urn:microsoft.com/office/officeart/2018/5/layout/IconCircleLabelList"/>
    <dgm:cxn modelId="{890E4D17-F375-4215-A25C-60CB4A7582B8}" type="presParOf" srcId="{1D955DDF-FB74-494A-8753-29DF8153B674}" destId="{F600742D-0A88-4D7F-986B-40BC61D92C0A}" srcOrd="0" destOrd="0" presId="urn:microsoft.com/office/officeart/2018/5/layout/IconCircleLabelList"/>
    <dgm:cxn modelId="{85CE736A-A339-4FB5-A3B4-19D1D086BA10}" type="presParOf" srcId="{1D955DDF-FB74-494A-8753-29DF8153B674}" destId="{5A45B9CC-44DD-48CC-BA7A-29CEA8E43BD0}" srcOrd="1" destOrd="0" presId="urn:microsoft.com/office/officeart/2018/5/layout/IconCircleLabelList"/>
    <dgm:cxn modelId="{F180A31E-95A4-4968-ACB6-90DDD63EACC4}" type="presParOf" srcId="{1D955DDF-FB74-494A-8753-29DF8153B674}" destId="{2D67F801-7DC0-44E2-B89F-F5685B123CE1}" srcOrd="2" destOrd="0" presId="urn:microsoft.com/office/officeart/2018/5/layout/IconCircleLabelList"/>
    <dgm:cxn modelId="{C287E4AB-0D25-4701-996A-80AB53E50588}" type="presParOf" srcId="{1D955DDF-FB74-494A-8753-29DF8153B674}" destId="{FE4576A8-5E55-405D-A568-C571653DEA14}" srcOrd="3" destOrd="0" presId="urn:microsoft.com/office/officeart/2018/5/layout/IconCircleLabelList"/>
    <dgm:cxn modelId="{0F66D0EA-46EF-4547-A983-26DB96A38DBB}" type="presParOf" srcId="{9BA913E9-48CD-49DF-8AF7-1237850BF32A}" destId="{B495CF35-C076-4CF3-B433-A22F97777605}" srcOrd="1" destOrd="0" presId="urn:microsoft.com/office/officeart/2018/5/layout/IconCircleLabelList"/>
    <dgm:cxn modelId="{50EF0CC1-8EF1-4C8E-B691-D08E4CD947AF}" type="presParOf" srcId="{9BA913E9-48CD-49DF-8AF7-1237850BF32A}" destId="{3404B657-657D-4B78-9A12-401E727EE0B2}" srcOrd="2" destOrd="0" presId="urn:microsoft.com/office/officeart/2018/5/layout/IconCircleLabelList"/>
    <dgm:cxn modelId="{92D967A8-409C-404B-BFA3-8677702EA43F}" type="presParOf" srcId="{3404B657-657D-4B78-9A12-401E727EE0B2}" destId="{173E4E66-2745-4168-943A-2210894BC694}" srcOrd="0" destOrd="0" presId="urn:microsoft.com/office/officeart/2018/5/layout/IconCircleLabelList"/>
    <dgm:cxn modelId="{F206EC61-C50A-471F-9130-B688CE23A2DC}" type="presParOf" srcId="{3404B657-657D-4B78-9A12-401E727EE0B2}" destId="{70D97253-6EE9-4F15-B352-E2EEFA228A08}" srcOrd="1" destOrd="0" presId="urn:microsoft.com/office/officeart/2018/5/layout/IconCircleLabelList"/>
    <dgm:cxn modelId="{989021E6-A57E-487D-969F-F6CB6D2F754E}" type="presParOf" srcId="{3404B657-657D-4B78-9A12-401E727EE0B2}" destId="{F4974472-8ADB-46DD-A1A4-0263A3BEB278}" srcOrd="2" destOrd="0" presId="urn:microsoft.com/office/officeart/2018/5/layout/IconCircleLabelList"/>
    <dgm:cxn modelId="{C69655F1-AF15-446C-9245-0A9B118079EA}" type="presParOf" srcId="{3404B657-657D-4B78-9A12-401E727EE0B2}" destId="{C8908522-B2DD-4018-BA05-A9BE82714606}" srcOrd="3" destOrd="0" presId="urn:microsoft.com/office/officeart/2018/5/layout/IconCircleLabelList"/>
    <dgm:cxn modelId="{01F06A55-9B93-4E29-8257-BB73DBF7271B}" type="presParOf" srcId="{9BA913E9-48CD-49DF-8AF7-1237850BF32A}" destId="{D1430681-2637-4530-AC86-4695792FC9E2}" srcOrd="3" destOrd="0" presId="urn:microsoft.com/office/officeart/2018/5/layout/IconCircleLabelList"/>
    <dgm:cxn modelId="{F003E209-459E-4AA9-8E8E-C5A3D6496431}" type="presParOf" srcId="{9BA913E9-48CD-49DF-8AF7-1237850BF32A}" destId="{58EEBBFB-0847-4F90-AA35-80E673116702}" srcOrd="4" destOrd="0" presId="urn:microsoft.com/office/officeart/2018/5/layout/IconCircleLabelList"/>
    <dgm:cxn modelId="{3F58EA18-5369-4FB8-AAB3-739EDE37E0DE}" type="presParOf" srcId="{58EEBBFB-0847-4F90-AA35-80E673116702}" destId="{02C4D8BF-7322-4133-B585-7AC65A0DED1B}" srcOrd="0" destOrd="0" presId="urn:microsoft.com/office/officeart/2018/5/layout/IconCircleLabelList"/>
    <dgm:cxn modelId="{03B9B16E-F173-412E-AAD4-2FDE1D377805}" type="presParOf" srcId="{58EEBBFB-0847-4F90-AA35-80E673116702}" destId="{749A29C3-DB46-4EF0-94E5-92D8217D72F6}" srcOrd="1" destOrd="0" presId="urn:microsoft.com/office/officeart/2018/5/layout/IconCircleLabelList"/>
    <dgm:cxn modelId="{72BBBC59-3179-4E7B-88DA-0102A24AA017}" type="presParOf" srcId="{58EEBBFB-0847-4F90-AA35-80E673116702}" destId="{0715F3A9-16F9-442B-91C3-6B6F5A3EA86F}" srcOrd="2" destOrd="0" presId="urn:microsoft.com/office/officeart/2018/5/layout/IconCircleLabelList"/>
    <dgm:cxn modelId="{9B325FE4-8D87-4F9A-9DC4-E67D98DAC3B1}" type="presParOf" srcId="{58EEBBFB-0847-4F90-AA35-80E673116702}" destId="{47A7184C-4662-47CD-930D-CC908AA9F6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B7815D-E457-4BB0-AECE-2007C93ECCCE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0C467F-6BF6-415F-A483-538CD175D237}">
      <dgm:prSet/>
      <dgm:spPr/>
      <dgm:t>
        <a:bodyPr/>
        <a:lstStyle/>
        <a:p>
          <a:r>
            <a:rPr lang="en-US" baseline="0"/>
            <a:t>No siempre sabemos como salir de una crisis por nuestros medios y capacidades</a:t>
          </a:r>
          <a:endParaRPr lang="en-US"/>
        </a:p>
      </dgm:t>
    </dgm:pt>
    <dgm:pt modelId="{62800B26-3CF4-4E99-A360-BE3F6E5474E0}" type="parTrans" cxnId="{F2CD21AB-E2F7-4DD6-AF6D-8938292D5EA2}">
      <dgm:prSet/>
      <dgm:spPr/>
      <dgm:t>
        <a:bodyPr/>
        <a:lstStyle/>
        <a:p>
          <a:endParaRPr lang="en-US"/>
        </a:p>
      </dgm:t>
    </dgm:pt>
    <dgm:pt modelId="{CC0DA9A9-E3B6-4BC2-A716-D2375492B958}" type="sibTrans" cxnId="{F2CD21AB-E2F7-4DD6-AF6D-8938292D5EA2}">
      <dgm:prSet/>
      <dgm:spPr/>
      <dgm:t>
        <a:bodyPr/>
        <a:lstStyle/>
        <a:p>
          <a:endParaRPr lang="en-US"/>
        </a:p>
      </dgm:t>
    </dgm:pt>
    <dgm:pt modelId="{0EB28776-42D7-4B6F-977C-A26EA4633041}">
      <dgm:prSet/>
      <dgm:spPr/>
      <dgm:t>
        <a:bodyPr/>
        <a:lstStyle/>
        <a:p>
          <a:r>
            <a:rPr lang="en-US" baseline="0"/>
            <a:t>Si estamos estancados, busca emprendimientos similares al tuyo y observa como están haciendo</a:t>
          </a:r>
          <a:endParaRPr lang="en-US"/>
        </a:p>
      </dgm:t>
    </dgm:pt>
    <dgm:pt modelId="{04345FA8-68BD-443E-BED8-8200B04EC4C5}" type="parTrans" cxnId="{38EE328A-402F-43EF-A84A-D30ED311EB5C}">
      <dgm:prSet/>
      <dgm:spPr/>
      <dgm:t>
        <a:bodyPr/>
        <a:lstStyle/>
        <a:p>
          <a:endParaRPr lang="en-US"/>
        </a:p>
      </dgm:t>
    </dgm:pt>
    <dgm:pt modelId="{F76E7E8B-1D91-41EB-98F2-E311AC3507C3}" type="sibTrans" cxnId="{38EE328A-402F-43EF-A84A-D30ED311EB5C}">
      <dgm:prSet/>
      <dgm:spPr/>
      <dgm:t>
        <a:bodyPr/>
        <a:lstStyle/>
        <a:p>
          <a:endParaRPr lang="en-US"/>
        </a:p>
      </dgm:t>
    </dgm:pt>
    <dgm:pt modelId="{E48D4255-A00F-C140-AD14-AB3E7EE25C78}" type="pres">
      <dgm:prSet presAssocID="{83B7815D-E457-4BB0-AECE-2007C93ECCCE}" presName="cycle" presStyleCnt="0">
        <dgm:presLayoutVars>
          <dgm:dir/>
          <dgm:resizeHandles val="exact"/>
        </dgm:presLayoutVars>
      </dgm:prSet>
      <dgm:spPr/>
    </dgm:pt>
    <dgm:pt modelId="{06F87647-3FA3-6644-B259-9765CC1A066B}" type="pres">
      <dgm:prSet presAssocID="{D20C467F-6BF6-415F-A483-538CD175D237}" presName="node" presStyleLbl="node1" presStyleIdx="0" presStyleCnt="2">
        <dgm:presLayoutVars>
          <dgm:bulletEnabled val="1"/>
        </dgm:presLayoutVars>
      </dgm:prSet>
      <dgm:spPr/>
    </dgm:pt>
    <dgm:pt modelId="{67EEB21F-1890-DC41-92ED-8FA45C1BAF72}" type="pres">
      <dgm:prSet presAssocID="{D20C467F-6BF6-415F-A483-538CD175D237}" presName="spNode" presStyleCnt="0"/>
      <dgm:spPr/>
    </dgm:pt>
    <dgm:pt modelId="{BDC3F77C-84DD-0844-9051-50D20269FED6}" type="pres">
      <dgm:prSet presAssocID="{CC0DA9A9-E3B6-4BC2-A716-D2375492B958}" presName="sibTrans" presStyleLbl="sibTrans1D1" presStyleIdx="0" presStyleCnt="2"/>
      <dgm:spPr/>
    </dgm:pt>
    <dgm:pt modelId="{23FA2514-70D0-5C44-86A5-8AC67D2DD2D9}" type="pres">
      <dgm:prSet presAssocID="{0EB28776-42D7-4B6F-977C-A26EA4633041}" presName="node" presStyleLbl="node1" presStyleIdx="1" presStyleCnt="2">
        <dgm:presLayoutVars>
          <dgm:bulletEnabled val="1"/>
        </dgm:presLayoutVars>
      </dgm:prSet>
      <dgm:spPr/>
    </dgm:pt>
    <dgm:pt modelId="{DD56401D-0657-9543-9CC4-567C528DBCE0}" type="pres">
      <dgm:prSet presAssocID="{0EB28776-42D7-4B6F-977C-A26EA4633041}" presName="spNode" presStyleCnt="0"/>
      <dgm:spPr/>
    </dgm:pt>
    <dgm:pt modelId="{11B4F3BF-7D92-314B-9AAD-EB08DD48A9B8}" type="pres">
      <dgm:prSet presAssocID="{F76E7E8B-1D91-41EB-98F2-E311AC3507C3}" presName="sibTrans" presStyleLbl="sibTrans1D1" presStyleIdx="1" presStyleCnt="2"/>
      <dgm:spPr/>
    </dgm:pt>
  </dgm:ptLst>
  <dgm:cxnLst>
    <dgm:cxn modelId="{B956AA02-B24F-764A-9798-0724A2C8021E}" type="presOf" srcId="{83B7815D-E457-4BB0-AECE-2007C93ECCCE}" destId="{E48D4255-A00F-C140-AD14-AB3E7EE25C78}" srcOrd="0" destOrd="0" presId="urn:microsoft.com/office/officeart/2005/8/layout/cycle5"/>
    <dgm:cxn modelId="{E85E6514-89F7-9448-8505-9D1770D9829D}" type="presOf" srcId="{0EB28776-42D7-4B6F-977C-A26EA4633041}" destId="{23FA2514-70D0-5C44-86A5-8AC67D2DD2D9}" srcOrd="0" destOrd="0" presId="urn:microsoft.com/office/officeart/2005/8/layout/cycle5"/>
    <dgm:cxn modelId="{EA070D5A-680C-CA4C-B691-2C0E74E3603D}" type="presOf" srcId="{F76E7E8B-1D91-41EB-98F2-E311AC3507C3}" destId="{11B4F3BF-7D92-314B-9AAD-EB08DD48A9B8}" srcOrd="0" destOrd="0" presId="urn:microsoft.com/office/officeart/2005/8/layout/cycle5"/>
    <dgm:cxn modelId="{38EE328A-402F-43EF-A84A-D30ED311EB5C}" srcId="{83B7815D-E457-4BB0-AECE-2007C93ECCCE}" destId="{0EB28776-42D7-4B6F-977C-A26EA4633041}" srcOrd="1" destOrd="0" parTransId="{04345FA8-68BD-443E-BED8-8200B04EC4C5}" sibTransId="{F76E7E8B-1D91-41EB-98F2-E311AC3507C3}"/>
    <dgm:cxn modelId="{7441AB93-2B52-8A45-BBDB-5AEAEA3B088C}" type="presOf" srcId="{CC0DA9A9-E3B6-4BC2-A716-D2375492B958}" destId="{BDC3F77C-84DD-0844-9051-50D20269FED6}" srcOrd="0" destOrd="0" presId="urn:microsoft.com/office/officeart/2005/8/layout/cycle5"/>
    <dgm:cxn modelId="{F2CD21AB-E2F7-4DD6-AF6D-8938292D5EA2}" srcId="{83B7815D-E457-4BB0-AECE-2007C93ECCCE}" destId="{D20C467F-6BF6-415F-A483-538CD175D237}" srcOrd="0" destOrd="0" parTransId="{62800B26-3CF4-4E99-A360-BE3F6E5474E0}" sibTransId="{CC0DA9A9-E3B6-4BC2-A716-D2375492B958}"/>
    <dgm:cxn modelId="{A9286BE5-0299-5E40-9F7F-7AF459D27055}" type="presOf" srcId="{D20C467F-6BF6-415F-A483-538CD175D237}" destId="{06F87647-3FA3-6644-B259-9765CC1A066B}" srcOrd="0" destOrd="0" presId="urn:microsoft.com/office/officeart/2005/8/layout/cycle5"/>
    <dgm:cxn modelId="{5B33A88C-8B78-B249-86FF-4A4AB6FBCA1B}" type="presParOf" srcId="{E48D4255-A00F-C140-AD14-AB3E7EE25C78}" destId="{06F87647-3FA3-6644-B259-9765CC1A066B}" srcOrd="0" destOrd="0" presId="urn:microsoft.com/office/officeart/2005/8/layout/cycle5"/>
    <dgm:cxn modelId="{C37FEB2A-A45F-4348-B12D-9B6581FDF818}" type="presParOf" srcId="{E48D4255-A00F-C140-AD14-AB3E7EE25C78}" destId="{67EEB21F-1890-DC41-92ED-8FA45C1BAF72}" srcOrd="1" destOrd="0" presId="urn:microsoft.com/office/officeart/2005/8/layout/cycle5"/>
    <dgm:cxn modelId="{42C807E9-F95F-8A43-9A06-4A3D0F1D6259}" type="presParOf" srcId="{E48D4255-A00F-C140-AD14-AB3E7EE25C78}" destId="{BDC3F77C-84DD-0844-9051-50D20269FED6}" srcOrd="2" destOrd="0" presId="urn:microsoft.com/office/officeart/2005/8/layout/cycle5"/>
    <dgm:cxn modelId="{AA2E6B52-5F44-5644-8B9A-BCBF983969F6}" type="presParOf" srcId="{E48D4255-A00F-C140-AD14-AB3E7EE25C78}" destId="{23FA2514-70D0-5C44-86A5-8AC67D2DD2D9}" srcOrd="3" destOrd="0" presId="urn:microsoft.com/office/officeart/2005/8/layout/cycle5"/>
    <dgm:cxn modelId="{126BC36A-882B-8F46-AAA0-EA85463369A9}" type="presParOf" srcId="{E48D4255-A00F-C140-AD14-AB3E7EE25C78}" destId="{DD56401D-0657-9543-9CC4-567C528DBCE0}" srcOrd="4" destOrd="0" presId="urn:microsoft.com/office/officeart/2005/8/layout/cycle5"/>
    <dgm:cxn modelId="{7119EF25-1C54-6D49-9312-8D82E37E0122}" type="presParOf" srcId="{E48D4255-A00F-C140-AD14-AB3E7EE25C78}" destId="{11B4F3BF-7D92-314B-9AAD-EB08DD48A9B8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010331-CCF4-4FCB-86F5-8AA6C9D3E53C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CC2960-7059-4EFE-B15F-7AABE1083F42}">
      <dgm:prSet/>
      <dgm:spPr/>
      <dgm:t>
        <a:bodyPr/>
        <a:lstStyle/>
        <a:p>
          <a:r>
            <a:rPr lang="en-US" baseline="0"/>
            <a:t>En lugar de dar las características habla de lo que te proporciona</a:t>
          </a:r>
          <a:endParaRPr lang="en-US"/>
        </a:p>
      </dgm:t>
    </dgm:pt>
    <dgm:pt modelId="{A2397263-8F74-401C-9574-C473DE97F407}" type="parTrans" cxnId="{3D3EE9E7-1532-408A-8E0D-35402137D8DA}">
      <dgm:prSet/>
      <dgm:spPr/>
      <dgm:t>
        <a:bodyPr/>
        <a:lstStyle/>
        <a:p>
          <a:endParaRPr lang="en-US"/>
        </a:p>
      </dgm:t>
    </dgm:pt>
    <dgm:pt modelId="{2EAAB056-9EB3-4563-86B7-A9BFB371F6B2}" type="sibTrans" cxnId="{3D3EE9E7-1532-408A-8E0D-35402137D8DA}">
      <dgm:prSet/>
      <dgm:spPr/>
      <dgm:t>
        <a:bodyPr/>
        <a:lstStyle/>
        <a:p>
          <a:endParaRPr lang="en-US"/>
        </a:p>
      </dgm:t>
    </dgm:pt>
    <dgm:pt modelId="{BAC65524-4085-4266-9A0A-5046D8FB4056}">
      <dgm:prSet/>
      <dgm:spPr/>
      <dgm:t>
        <a:bodyPr/>
        <a:lstStyle/>
        <a:p>
          <a:r>
            <a:rPr lang="en-US" baseline="0"/>
            <a:t>Ej: herbalife: vitaminas v/s calidad de vida</a:t>
          </a:r>
          <a:endParaRPr lang="en-US"/>
        </a:p>
      </dgm:t>
    </dgm:pt>
    <dgm:pt modelId="{63A46808-D09D-4354-A783-8E1E8C942342}" type="parTrans" cxnId="{FA45708C-1669-4390-9FB0-51E2C15E5CC6}">
      <dgm:prSet/>
      <dgm:spPr/>
      <dgm:t>
        <a:bodyPr/>
        <a:lstStyle/>
        <a:p>
          <a:endParaRPr lang="en-US"/>
        </a:p>
      </dgm:t>
    </dgm:pt>
    <dgm:pt modelId="{C1918BB8-B407-4C93-A394-6D2F383A4A0E}" type="sibTrans" cxnId="{FA45708C-1669-4390-9FB0-51E2C15E5CC6}">
      <dgm:prSet/>
      <dgm:spPr/>
      <dgm:t>
        <a:bodyPr/>
        <a:lstStyle/>
        <a:p>
          <a:endParaRPr lang="en-US"/>
        </a:p>
      </dgm:t>
    </dgm:pt>
    <dgm:pt modelId="{4BE8DEC5-1CE1-4289-A2E8-8A16DD139458}">
      <dgm:prSet/>
      <dgm:spPr/>
      <dgm:t>
        <a:bodyPr/>
        <a:lstStyle/>
        <a:p>
          <a:r>
            <a:rPr lang="en-US" baseline="0"/>
            <a:t>Cual es el aporte o solución que le estas brindando al cliente</a:t>
          </a:r>
          <a:endParaRPr lang="en-US"/>
        </a:p>
      </dgm:t>
    </dgm:pt>
    <dgm:pt modelId="{21A9A533-31CB-4E73-9782-6B322E6A14D1}" type="parTrans" cxnId="{11C14582-984D-460A-9B16-4E27B2343CB0}">
      <dgm:prSet/>
      <dgm:spPr/>
      <dgm:t>
        <a:bodyPr/>
        <a:lstStyle/>
        <a:p>
          <a:endParaRPr lang="en-US"/>
        </a:p>
      </dgm:t>
    </dgm:pt>
    <dgm:pt modelId="{E5CDE4F8-BB62-4931-962E-6755ABA69DF0}" type="sibTrans" cxnId="{11C14582-984D-460A-9B16-4E27B2343CB0}">
      <dgm:prSet/>
      <dgm:spPr/>
      <dgm:t>
        <a:bodyPr/>
        <a:lstStyle/>
        <a:p>
          <a:endParaRPr lang="en-US"/>
        </a:p>
      </dgm:t>
    </dgm:pt>
    <dgm:pt modelId="{5FD9EC0E-7C1F-4A4D-B32A-779FB6762FDE}" type="pres">
      <dgm:prSet presAssocID="{1F010331-CCF4-4FCB-86F5-8AA6C9D3E53C}" presName="linear" presStyleCnt="0">
        <dgm:presLayoutVars>
          <dgm:animLvl val="lvl"/>
          <dgm:resizeHandles val="exact"/>
        </dgm:presLayoutVars>
      </dgm:prSet>
      <dgm:spPr/>
    </dgm:pt>
    <dgm:pt modelId="{00F2EA95-CB21-6D48-8F6E-52CDB909E8DF}" type="pres">
      <dgm:prSet presAssocID="{4DCC2960-7059-4EFE-B15F-7AABE1083F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3D708B-2D41-544D-A715-61AB3FE2E05A}" type="pres">
      <dgm:prSet presAssocID="{2EAAB056-9EB3-4563-86B7-A9BFB371F6B2}" presName="spacer" presStyleCnt="0"/>
      <dgm:spPr/>
    </dgm:pt>
    <dgm:pt modelId="{708BEC17-F019-4B44-868A-685F44BC3DF0}" type="pres">
      <dgm:prSet presAssocID="{BAC65524-4085-4266-9A0A-5046D8FB40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2217FD-DF9B-484E-BE46-49753205E7B0}" type="pres">
      <dgm:prSet presAssocID="{C1918BB8-B407-4C93-A394-6D2F383A4A0E}" presName="spacer" presStyleCnt="0"/>
      <dgm:spPr/>
    </dgm:pt>
    <dgm:pt modelId="{055D05C1-C163-7C49-A416-E3D858FA61F8}" type="pres">
      <dgm:prSet presAssocID="{4BE8DEC5-1CE1-4289-A2E8-8A16DD1394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C4D304-B9BE-4D45-8245-DA1896E11025}" type="presOf" srcId="{1F010331-CCF4-4FCB-86F5-8AA6C9D3E53C}" destId="{5FD9EC0E-7C1F-4A4D-B32A-779FB6762FDE}" srcOrd="0" destOrd="0" presId="urn:microsoft.com/office/officeart/2005/8/layout/vList2"/>
    <dgm:cxn modelId="{34865878-A5D2-4E45-88F6-E048E1F21C36}" type="presOf" srcId="{4DCC2960-7059-4EFE-B15F-7AABE1083F42}" destId="{00F2EA95-CB21-6D48-8F6E-52CDB909E8DF}" srcOrd="0" destOrd="0" presId="urn:microsoft.com/office/officeart/2005/8/layout/vList2"/>
    <dgm:cxn modelId="{11C14582-984D-460A-9B16-4E27B2343CB0}" srcId="{1F010331-CCF4-4FCB-86F5-8AA6C9D3E53C}" destId="{4BE8DEC5-1CE1-4289-A2E8-8A16DD139458}" srcOrd="2" destOrd="0" parTransId="{21A9A533-31CB-4E73-9782-6B322E6A14D1}" sibTransId="{E5CDE4F8-BB62-4931-962E-6755ABA69DF0}"/>
    <dgm:cxn modelId="{51611D84-ED99-4F4C-9325-29B71FB5DECD}" type="presOf" srcId="{BAC65524-4085-4266-9A0A-5046D8FB4056}" destId="{708BEC17-F019-4B44-868A-685F44BC3DF0}" srcOrd="0" destOrd="0" presId="urn:microsoft.com/office/officeart/2005/8/layout/vList2"/>
    <dgm:cxn modelId="{FA45708C-1669-4390-9FB0-51E2C15E5CC6}" srcId="{1F010331-CCF4-4FCB-86F5-8AA6C9D3E53C}" destId="{BAC65524-4085-4266-9A0A-5046D8FB4056}" srcOrd="1" destOrd="0" parTransId="{63A46808-D09D-4354-A783-8E1E8C942342}" sibTransId="{C1918BB8-B407-4C93-A394-6D2F383A4A0E}"/>
    <dgm:cxn modelId="{5B7539CA-2186-8649-B7E8-E727E2B2E634}" type="presOf" srcId="{4BE8DEC5-1CE1-4289-A2E8-8A16DD139458}" destId="{055D05C1-C163-7C49-A416-E3D858FA61F8}" srcOrd="0" destOrd="0" presId="urn:microsoft.com/office/officeart/2005/8/layout/vList2"/>
    <dgm:cxn modelId="{3D3EE9E7-1532-408A-8E0D-35402137D8DA}" srcId="{1F010331-CCF4-4FCB-86F5-8AA6C9D3E53C}" destId="{4DCC2960-7059-4EFE-B15F-7AABE1083F42}" srcOrd="0" destOrd="0" parTransId="{A2397263-8F74-401C-9574-C473DE97F407}" sibTransId="{2EAAB056-9EB3-4563-86B7-A9BFB371F6B2}"/>
    <dgm:cxn modelId="{12C89084-2974-F847-9ED5-D1CB9647EADE}" type="presParOf" srcId="{5FD9EC0E-7C1F-4A4D-B32A-779FB6762FDE}" destId="{00F2EA95-CB21-6D48-8F6E-52CDB909E8DF}" srcOrd="0" destOrd="0" presId="urn:microsoft.com/office/officeart/2005/8/layout/vList2"/>
    <dgm:cxn modelId="{6BA19FB5-9C4B-1946-B2A1-0EDA777E41B7}" type="presParOf" srcId="{5FD9EC0E-7C1F-4A4D-B32A-779FB6762FDE}" destId="{2D3D708B-2D41-544D-A715-61AB3FE2E05A}" srcOrd="1" destOrd="0" presId="urn:microsoft.com/office/officeart/2005/8/layout/vList2"/>
    <dgm:cxn modelId="{9BA6F415-A02A-EE4A-816F-34C91FE52F82}" type="presParOf" srcId="{5FD9EC0E-7C1F-4A4D-B32A-779FB6762FDE}" destId="{708BEC17-F019-4B44-868A-685F44BC3DF0}" srcOrd="2" destOrd="0" presId="urn:microsoft.com/office/officeart/2005/8/layout/vList2"/>
    <dgm:cxn modelId="{51705EBD-DD99-A349-8426-CC5A4F16A0BA}" type="presParOf" srcId="{5FD9EC0E-7C1F-4A4D-B32A-779FB6762FDE}" destId="{E12217FD-DF9B-484E-BE46-49753205E7B0}" srcOrd="3" destOrd="0" presId="urn:microsoft.com/office/officeart/2005/8/layout/vList2"/>
    <dgm:cxn modelId="{3679A777-0EAD-784B-8F48-0ED12D81B0C7}" type="presParOf" srcId="{5FD9EC0E-7C1F-4A4D-B32A-779FB6762FDE}" destId="{055D05C1-C163-7C49-A416-E3D858FA61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1E07F5-D018-48AE-9A84-3510ED91758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439FBA-7579-4B00-B7F7-44139A712B7F}">
      <dgm:prSet/>
      <dgm:spPr/>
      <dgm:t>
        <a:bodyPr/>
        <a:lstStyle/>
        <a:p>
          <a:r>
            <a:rPr lang="en-US" baseline="0"/>
            <a:t>Hay juegos que son gratis pero los accesorios son por lo que hay que pagar</a:t>
          </a:r>
          <a:endParaRPr lang="en-US"/>
        </a:p>
      </dgm:t>
    </dgm:pt>
    <dgm:pt modelId="{E6948D09-BB96-4C51-B116-A9847092205C}" type="parTrans" cxnId="{071F2A12-6409-4F7D-9D18-0B0D9AA42BF4}">
      <dgm:prSet/>
      <dgm:spPr/>
      <dgm:t>
        <a:bodyPr/>
        <a:lstStyle/>
        <a:p>
          <a:endParaRPr lang="en-US"/>
        </a:p>
      </dgm:t>
    </dgm:pt>
    <dgm:pt modelId="{8DE815AB-2E82-4E97-8C0A-A5AE9138BBC7}" type="sibTrans" cxnId="{071F2A12-6409-4F7D-9D18-0B0D9AA42BF4}">
      <dgm:prSet/>
      <dgm:spPr/>
      <dgm:t>
        <a:bodyPr/>
        <a:lstStyle/>
        <a:p>
          <a:endParaRPr lang="en-US"/>
        </a:p>
      </dgm:t>
    </dgm:pt>
    <dgm:pt modelId="{AA3C39E9-E78B-4412-9ED3-C666EC1B5066}">
      <dgm:prSet/>
      <dgm:spPr/>
      <dgm:t>
        <a:bodyPr/>
        <a:lstStyle/>
        <a:p>
          <a:r>
            <a:rPr lang="en-US" baseline="0"/>
            <a:t>Ej. Regala el primer capitulo del libro y el resto lo vendes</a:t>
          </a:r>
          <a:endParaRPr lang="en-US"/>
        </a:p>
      </dgm:t>
    </dgm:pt>
    <dgm:pt modelId="{9491AB62-7534-4347-B138-727DA65A3082}" type="parTrans" cxnId="{BA3C4B12-5FA1-4CE2-ACEC-8B4542BA3365}">
      <dgm:prSet/>
      <dgm:spPr/>
      <dgm:t>
        <a:bodyPr/>
        <a:lstStyle/>
        <a:p>
          <a:endParaRPr lang="en-US"/>
        </a:p>
      </dgm:t>
    </dgm:pt>
    <dgm:pt modelId="{EBCBF801-2015-4993-898F-9C4E8BC77089}" type="sibTrans" cxnId="{BA3C4B12-5FA1-4CE2-ACEC-8B4542BA3365}">
      <dgm:prSet/>
      <dgm:spPr/>
      <dgm:t>
        <a:bodyPr/>
        <a:lstStyle/>
        <a:p>
          <a:endParaRPr lang="en-US"/>
        </a:p>
      </dgm:t>
    </dgm:pt>
    <dgm:pt modelId="{3A958D95-46A6-BE4B-9964-764ACD287BFC}" type="pres">
      <dgm:prSet presAssocID="{771E07F5-D018-48AE-9A84-3510ED9175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B384CA-3AEC-2C43-8BBA-969D0AEB1C36}" type="pres">
      <dgm:prSet presAssocID="{7E439FBA-7579-4B00-B7F7-44139A712B7F}" presName="root" presStyleCnt="0"/>
      <dgm:spPr/>
    </dgm:pt>
    <dgm:pt modelId="{867B0F40-6FE2-3B4E-B81E-0A4DA5829DA5}" type="pres">
      <dgm:prSet presAssocID="{7E439FBA-7579-4B00-B7F7-44139A712B7F}" presName="rootComposite" presStyleCnt="0"/>
      <dgm:spPr/>
    </dgm:pt>
    <dgm:pt modelId="{15CB5BCC-B269-A64E-B841-6A75CA3188F2}" type="pres">
      <dgm:prSet presAssocID="{7E439FBA-7579-4B00-B7F7-44139A712B7F}" presName="rootText" presStyleLbl="node1" presStyleIdx="0" presStyleCnt="2"/>
      <dgm:spPr/>
    </dgm:pt>
    <dgm:pt modelId="{77F951A3-0F7D-6347-A8DD-FBCAC1B00AB2}" type="pres">
      <dgm:prSet presAssocID="{7E439FBA-7579-4B00-B7F7-44139A712B7F}" presName="rootConnector" presStyleLbl="node1" presStyleIdx="0" presStyleCnt="2"/>
      <dgm:spPr/>
    </dgm:pt>
    <dgm:pt modelId="{044CBAAB-F6B9-A148-87C6-7AA97C2033EF}" type="pres">
      <dgm:prSet presAssocID="{7E439FBA-7579-4B00-B7F7-44139A712B7F}" presName="childShape" presStyleCnt="0"/>
      <dgm:spPr/>
    </dgm:pt>
    <dgm:pt modelId="{66FE7D6E-3CB8-FC45-A48C-EEAE05A0F646}" type="pres">
      <dgm:prSet presAssocID="{AA3C39E9-E78B-4412-9ED3-C666EC1B5066}" presName="root" presStyleCnt="0"/>
      <dgm:spPr/>
    </dgm:pt>
    <dgm:pt modelId="{D6866C48-A758-9740-8545-2A41B81346BD}" type="pres">
      <dgm:prSet presAssocID="{AA3C39E9-E78B-4412-9ED3-C666EC1B5066}" presName="rootComposite" presStyleCnt="0"/>
      <dgm:spPr/>
    </dgm:pt>
    <dgm:pt modelId="{62C25240-0B56-5746-9AA9-FE40BC78F1B6}" type="pres">
      <dgm:prSet presAssocID="{AA3C39E9-E78B-4412-9ED3-C666EC1B5066}" presName="rootText" presStyleLbl="node1" presStyleIdx="1" presStyleCnt="2"/>
      <dgm:spPr/>
    </dgm:pt>
    <dgm:pt modelId="{A3C1D1B1-385E-C249-8FEE-222F42F98C75}" type="pres">
      <dgm:prSet presAssocID="{AA3C39E9-E78B-4412-9ED3-C666EC1B5066}" presName="rootConnector" presStyleLbl="node1" presStyleIdx="1" presStyleCnt="2"/>
      <dgm:spPr/>
    </dgm:pt>
    <dgm:pt modelId="{E114C43E-8506-3B41-9EA0-631A26FA90E6}" type="pres">
      <dgm:prSet presAssocID="{AA3C39E9-E78B-4412-9ED3-C666EC1B5066}" presName="childShape" presStyleCnt="0"/>
      <dgm:spPr/>
    </dgm:pt>
  </dgm:ptLst>
  <dgm:cxnLst>
    <dgm:cxn modelId="{071F2A12-6409-4F7D-9D18-0B0D9AA42BF4}" srcId="{771E07F5-D018-48AE-9A84-3510ED91758C}" destId="{7E439FBA-7579-4B00-B7F7-44139A712B7F}" srcOrd="0" destOrd="0" parTransId="{E6948D09-BB96-4C51-B116-A9847092205C}" sibTransId="{8DE815AB-2E82-4E97-8C0A-A5AE9138BBC7}"/>
    <dgm:cxn modelId="{BA3C4B12-5FA1-4CE2-ACEC-8B4542BA3365}" srcId="{771E07F5-D018-48AE-9A84-3510ED91758C}" destId="{AA3C39E9-E78B-4412-9ED3-C666EC1B5066}" srcOrd="1" destOrd="0" parTransId="{9491AB62-7534-4347-B138-727DA65A3082}" sibTransId="{EBCBF801-2015-4993-898F-9C4E8BC77089}"/>
    <dgm:cxn modelId="{430E7E20-968F-094B-BEC1-219542DEDE72}" type="presOf" srcId="{7E439FBA-7579-4B00-B7F7-44139A712B7F}" destId="{77F951A3-0F7D-6347-A8DD-FBCAC1B00AB2}" srcOrd="1" destOrd="0" presId="urn:microsoft.com/office/officeart/2005/8/layout/hierarchy3"/>
    <dgm:cxn modelId="{FB823147-A0DB-5C4F-949F-19926ABAB6A3}" type="presOf" srcId="{7E439FBA-7579-4B00-B7F7-44139A712B7F}" destId="{15CB5BCC-B269-A64E-B841-6A75CA3188F2}" srcOrd="0" destOrd="0" presId="urn:microsoft.com/office/officeart/2005/8/layout/hierarchy3"/>
    <dgm:cxn modelId="{CB811759-3298-704E-8714-EF9206102FD9}" type="presOf" srcId="{AA3C39E9-E78B-4412-9ED3-C666EC1B5066}" destId="{A3C1D1B1-385E-C249-8FEE-222F42F98C75}" srcOrd="1" destOrd="0" presId="urn:microsoft.com/office/officeart/2005/8/layout/hierarchy3"/>
    <dgm:cxn modelId="{4DBE4171-CD15-ED46-A212-EDE7597AD7B5}" type="presOf" srcId="{771E07F5-D018-48AE-9A84-3510ED91758C}" destId="{3A958D95-46A6-BE4B-9964-764ACD287BFC}" srcOrd="0" destOrd="0" presId="urn:microsoft.com/office/officeart/2005/8/layout/hierarchy3"/>
    <dgm:cxn modelId="{8DB7C0C3-1762-2A4F-AA55-0D86C16A9400}" type="presOf" srcId="{AA3C39E9-E78B-4412-9ED3-C666EC1B5066}" destId="{62C25240-0B56-5746-9AA9-FE40BC78F1B6}" srcOrd="0" destOrd="0" presId="urn:microsoft.com/office/officeart/2005/8/layout/hierarchy3"/>
    <dgm:cxn modelId="{DE0EA6D6-B7A8-F347-9F57-AB1FBB11E79D}" type="presParOf" srcId="{3A958D95-46A6-BE4B-9964-764ACD287BFC}" destId="{85B384CA-3AEC-2C43-8BBA-969D0AEB1C36}" srcOrd="0" destOrd="0" presId="urn:microsoft.com/office/officeart/2005/8/layout/hierarchy3"/>
    <dgm:cxn modelId="{ADB721D5-E5C3-8D41-9DDB-E747C81A94D8}" type="presParOf" srcId="{85B384CA-3AEC-2C43-8BBA-969D0AEB1C36}" destId="{867B0F40-6FE2-3B4E-B81E-0A4DA5829DA5}" srcOrd="0" destOrd="0" presId="urn:microsoft.com/office/officeart/2005/8/layout/hierarchy3"/>
    <dgm:cxn modelId="{C2BDA9AD-4A52-AF45-9827-EA7E2B7C3CC4}" type="presParOf" srcId="{867B0F40-6FE2-3B4E-B81E-0A4DA5829DA5}" destId="{15CB5BCC-B269-A64E-B841-6A75CA3188F2}" srcOrd="0" destOrd="0" presId="urn:microsoft.com/office/officeart/2005/8/layout/hierarchy3"/>
    <dgm:cxn modelId="{05264FE6-2DC8-DC44-BE05-9EC7ACED0301}" type="presParOf" srcId="{867B0F40-6FE2-3B4E-B81E-0A4DA5829DA5}" destId="{77F951A3-0F7D-6347-A8DD-FBCAC1B00AB2}" srcOrd="1" destOrd="0" presId="urn:microsoft.com/office/officeart/2005/8/layout/hierarchy3"/>
    <dgm:cxn modelId="{7CFBA85A-F8F2-484F-8A2E-BEA98E4C9D65}" type="presParOf" srcId="{85B384CA-3AEC-2C43-8BBA-969D0AEB1C36}" destId="{044CBAAB-F6B9-A148-87C6-7AA97C2033EF}" srcOrd="1" destOrd="0" presId="urn:microsoft.com/office/officeart/2005/8/layout/hierarchy3"/>
    <dgm:cxn modelId="{542ADC9D-1202-5141-98DE-6A10E407D9F0}" type="presParOf" srcId="{3A958D95-46A6-BE4B-9964-764ACD287BFC}" destId="{66FE7D6E-3CB8-FC45-A48C-EEAE05A0F646}" srcOrd="1" destOrd="0" presId="urn:microsoft.com/office/officeart/2005/8/layout/hierarchy3"/>
    <dgm:cxn modelId="{CAB59E4D-3558-E84E-85FD-47470DDFEEA2}" type="presParOf" srcId="{66FE7D6E-3CB8-FC45-A48C-EEAE05A0F646}" destId="{D6866C48-A758-9740-8545-2A41B81346BD}" srcOrd="0" destOrd="0" presId="urn:microsoft.com/office/officeart/2005/8/layout/hierarchy3"/>
    <dgm:cxn modelId="{7AB60963-0FDA-6149-9D8D-CD1A905A9D06}" type="presParOf" srcId="{D6866C48-A758-9740-8545-2A41B81346BD}" destId="{62C25240-0B56-5746-9AA9-FE40BC78F1B6}" srcOrd="0" destOrd="0" presId="urn:microsoft.com/office/officeart/2005/8/layout/hierarchy3"/>
    <dgm:cxn modelId="{8055BEC1-E96D-6B4A-8B9C-E132D1B6EB4D}" type="presParOf" srcId="{D6866C48-A758-9740-8545-2A41B81346BD}" destId="{A3C1D1B1-385E-C249-8FEE-222F42F98C75}" srcOrd="1" destOrd="0" presId="urn:microsoft.com/office/officeart/2005/8/layout/hierarchy3"/>
    <dgm:cxn modelId="{140C3DD9-4BAF-5749-8A48-7034F4D6E282}" type="presParOf" srcId="{66FE7D6E-3CB8-FC45-A48C-EEAE05A0F646}" destId="{E114C43E-8506-3B41-9EA0-631A26FA90E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60E3C2-321B-4328-BBB9-F1070D052A97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A7D8D9-8E1B-4B3B-ABD4-B7F9F240E8E1}">
      <dgm:prSet/>
      <dgm:spPr/>
      <dgm:t>
        <a:bodyPr/>
        <a:lstStyle/>
        <a:p>
          <a:r>
            <a:rPr lang="en-US" baseline="0"/>
            <a:t>Estimulo / recompensa</a:t>
          </a:r>
          <a:endParaRPr lang="en-US"/>
        </a:p>
      </dgm:t>
    </dgm:pt>
    <dgm:pt modelId="{42A2F469-92F1-409A-8E36-36FE65D894E1}" type="parTrans" cxnId="{1B6E43BB-69FF-42F2-9DB3-775CBDB5BDDF}">
      <dgm:prSet/>
      <dgm:spPr/>
      <dgm:t>
        <a:bodyPr/>
        <a:lstStyle/>
        <a:p>
          <a:endParaRPr lang="en-US"/>
        </a:p>
      </dgm:t>
    </dgm:pt>
    <dgm:pt modelId="{815A955B-C213-4ABA-8562-7CB8B025E4D8}" type="sibTrans" cxnId="{1B6E43BB-69FF-42F2-9DB3-775CBDB5BDDF}">
      <dgm:prSet/>
      <dgm:spPr/>
      <dgm:t>
        <a:bodyPr/>
        <a:lstStyle/>
        <a:p>
          <a:endParaRPr lang="en-US"/>
        </a:p>
      </dgm:t>
    </dgm:pt>
    <dgm:pt modelId="{FA2627E2-F0CF-4458-82F7-0E9F92643849}">
      <dgm:prSet/>
      <dgm:spPr/>
      <dgm:t>
        <a:bodyPr/>
        <a:lstStyle/>
        <a:p>
          <a:r>
            <a:rPr lang="en-US" baseline="0"/>
            <a:t>Conseguir items que puedan mejorar tus habilidades</a:t>
          </a:r>
          <a:endParaRPr lang="en-US"/>
        </a:p>
      </dgm:t>
    </dgm:pt>
    <dgm:pt modelId="{96545662-9F05-4A4D-9A40-94AE6A090A0F}" type="parTrans" cxnId="{BBC5ECBB-6B7C-400E-99A3-EEBB3752BC10}">
      <dgm:prSet/>
      <dgm:spPr/>
      <dgm:t>
        <a:bodyPr/>
        <a:lstStyle/>
        <a:p>
          <a:endParaRPr lang="en-US"/>
        </a:p>
      </dgm:t>
    </dgm:pt>
    <dgm:pt modelId="{9438B597-8532-46DF-8525-EEFCA1617BE5}" type="sibTrans" cxnId="{BBC5ECBB-6B7C-400E-99A3-EEBB3752BC10}">
      <dgm:prSet/>
      <dgm:spPr/>
      <dgm:t>
        <a:bodyPr/>
        <a:lstStyle/>
        <a:p>
          <a:endParaRPr lang="en-US"/>
        </a:p>
      </dgm:t>
    </dgm:pt>
    <dgm:pt modelId="{A05F1B4D-553E-4C8B-8F90-3DB9845101A3}">
      <dgm:prSet/>
      <dgm:spPr/>
      <dgm:t>
        <a:bodyPr/>
        <a:lstStyle/>
        <a:p>
          <a:r>
            <a:rPr lang="en-US" baseline="0"/>
            <a:t>Ej. Servicio de peluquería cuando el 5º servicio es gratis </a:t>
          </a:r>
          <a:endParaRPr lang="en-US"/>
        </a:p>
      </dgm:t>
    </dgm:pt>
    <dgm:pt modelId="{81F8D2B8-E8B2-4653-BF3E-AC449374DDB6}" type="parTrans" cxnId="{8DC6957C-0143-4C54-8872-257C4DABF624}">
      <dgm:prSet/>
      <dgm:spPr/>
      <dgm:t>
        <a:bodyPr/>
        <a:lstStyle/>
        <a:p>
          <a:endParaRPr lang="en-US"/>
        </a:p>
      </dgm:t>
    </dgm:pt>
    <dgm:pt modelId="{A0C24F0E-E9FC-4FB8-8743-683BACE1DAF8}" type="sibTrans" cxnId="{8DC6957C-0143-4C54-8872-257C4DABF624}">
      <dgm:prSet/>
      <dgm:spPr/>
      <dgm:t>
        <a:bodyPr/>
        <a:lstStyle/>
        <a:p>
          <a:endParaRPr lang="en-US"/>
        </a:p>
      </dgm:t>
    </dgm:pt>
    <dgm:pt modelId="{E015FD67-CB53-CC4D-A0CA-7A931C10FE6D}" type="pres">
      <dgm:prSet presAssocID="{7C60E3C2-321B-4328-BBB9-F1070D052A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B19406-5EF2-9446-AAFA-3F2CA0620518}" type="pres">
      <dgm:prSet presAssocID="{B9A7D8D9-8E1B-4B3B-ABD4-B7F9F240E8E1}" presName="root" presStyleCnt="0"/>
      <dgm:spPr/>
    </dgm:pt>
    <dgm:pt modelId="{A17AC9B0-F182-9645-8FED-DC5CFDD79D63}" type="pres">
      <dgm:prSet presAssocID="{B9A7D8D9-8E1B-4B3B-ABD4-B7F9F240E8E1}" presName="rootComposite" presStyleCnt="0"/>
      <dgm:spPr/>
    </dgm:pt>
    <dgm:pt modelId="{CB0DB6F0-F48A-5442-A8AF-B5DEDB9D00C9}" type="pres">
      <dgm:prSet presAssocID="{B9A7D8D9-8E1B-4B3B-ABD4-B7F9F240E8E1}" presName="rootText" presStyleLbl="node1" presStyleIdx="0" presStyleCnt="3"/>
      <dgm:spPr/>
    </dgm:pt>
    <dgm:pt modelId="{DAA55119-AA50-8046-8E9B-1519938C03C6}" type="pres">
      <dgm:prSet presAssocID="{B9A7D8D9-8E1B-4B3B-ABD4-B7F9F240E8E1}" presName="rootConnector" presStyleLbl="node1" presStyleIdx="0" presStyleCnt="3"/>
      <dgm:spPr/>
    </dgm:pt>
    <dgm:pt modelId="{76E80A77-48FF-1E4B-AC0E-991F73BBD542}" type="pres">
      <dgm:prSet presAssocID="{B9A7D8D9-8E1B-4B3B-ABD4-B7F9F240E8E1}" presName="childShape" presStyleCnt="0"/>
      <dgm:spPr/>
    </dgm:pt>
    <dgm:pt modelId="{783BEAD3-C283-D645-9588-5D494511DD85}" type="pres">
      <dgm:prSet presAssocID="{FA2627E2-F0CF-4458-82F7-0E9F92643849}" presName="root" presStyleCnt="0"/>
      <dgm:spPr/>
    </dgm:pt>
    <dgm:pt modelId="{90A278CD-71DA-624D-96FC-CADFD1C70018}" type="pres">
      <dgm:prSet presAssocID="{FA2627E2-F0CF-4458-82F7-0E9F92643849}" presName="rootComposite" presStyleCnt="0"/>
      <dgm:spPr/>
    </dgm:pt>
    <dgm:pt modelId="{4F01BC9F-45B6-A04D-835D-E600106FDA3C}" type="pres">
      <dgm:prSet presAssocID="{FA2627E2-F0CF-4458-82F7-0E9F92643849}" presName="rootText" presStyleLbl="node1" presStyleIdx="1" presStyleCnt="3"/>
      <dgm:spPr/>
    </dgm:pt>
    <dgm:pt modelId="{2499D6AE-7CB6-5644-97D7-7BA391BCBEC7}" type="pres">
      <dgm:prSet presAssocID="{FA2627E2-F0CF-4458-82F7-0E9F92643849}" presName="rootConnector" presStyleLbl="node1" presStyleIdx="1" presStyleCnt="3"/>
      <dgm:spPr/>
    </dgm:pt>
    <dgm:pt modelId="{EBA297FD-8C50-2349-B8A0-361D95E0081D}" type="pres">
      <dgm:prSet presAssocID="{FA2627E2-F0CF-4458-82F7-0E9F92643849}" presName="childShape" presStyleCnt="0"/>
      <dgm:spPr/>
    </dgm:pt>
    <dgm:pt modelId="{6F7C636A-302D-0D44-9D51-68C9AEA4FBCE}" type="pres">
      <dgm:prSet presAssocID="{A05F1B4D-553E-4C8B-8F90-3DB9845101A3}" presName="root" presStyleCnt="0"/>
      <dgm:spPr/>
    </dgm:pt>
    <dgm:pt modelId="{2580E128-D743-4F44-8768-F9299FAB12A7}" type="pres">
      <dgm:prSet presAssocID="{A05F1B4D-553E-4C8B-8F90-3DB9845101A3}" presName="rootComposite" presStyleCnt="0"/>
      <dgm:spPr/>
    </dgm:pt>
    <dgm:pt modelId="{C97CC87C-BAE8-2C4A-AE81-F4F66DA8E063}" type="pres">
      <dgm:prSet presAssocID="{A05F1B4D-553E-4C8B-8F90-3DB9845101A3}" presName="rootText" presStyleLbl="node1" presStyleIdx="2" presStyleCnt="3"/>
      <dgm:spPr/>
    </dgm:pt>
    <dgm:pt modelId="{CAC0B120-00FF-EA40-AB28-AC2333F58026}" type="pres">
      <dgm:prSet presAssocID="{A05F1B4D-553E-4C8B-8F90-3DB9845101A3}" presName="rootConnector" presStyleLbl="node1" presStyleIdx="2" presStyleCnt="3"/>
      <dgm:spPr/>
    </dgm:pt>
    <dgm:pt modelId="{46A6520D-C0A7-9D43-82E6-24B87778FB98}" type="pres">
      <dgm:prSet presAssocID="{A05F1B4D-553E-4C8B-8F90-3DB9845101A3}" presName="childShape" presStyleCnt="0"/>
      <dgm:spPr/>
    </dgm:pt>
  </dgm:ptLst>
  <dgm:cxnLst>
    <dgm:cxn modelId="{A1680A09-2D59-8247-B3FB-5EE9BD0CE558}" type="presOf" srcId="{FA2627E2-F0CF-4458-82F7-0E9F92643849}" destId="{4F01BC9F-45B6-A04D-835D-E600106FDA3C}" srcOrd="0" destOrd="0" presId="urn:microsoft.com/office/officeart/2005/8/layout/hierarchy3"/>
    <dgm:cxn modelId="{9EDDD238-EE90-744F-BD73-B931776EB233}" type="presOf" srcId="{B9A7D8D9-8E1B-4B3B-ABD4-B7F9F240E8E1}" destId="{DAA55119-AA50-8046-8E9B-1519938C03C6}" srcOrd="1" destOrd="0" presId="urn:microsoft.com/office/officeart/2005/8/layout/hierarchy3"/>
    <dgm:cxn modelId="{8DC6957C-0143-4C54-8872-257C4DABF624}" srcId="{7C60E3C2-321B-4328-BBB9-F1070D052A97}" destId="{A05F1B4D-553E-4C8B-8F90-3DB9845101A3}" srcOrd="2" destOrd="0" parTransId="{81F8D2B8-E8B2-4653-BF3E-AC449374DDB6}" sibTransId="{A0C24F0E-E9FC-4FB8-8743-683BACE1DAF8}"/>
    <dgm:cxn modelId="{DAC1AB89-DA9F-124A-84AE-254513CAB1CB}" type="presOf" srcId="{7C60E3C2-321B-4328-BBB9-F1070D052A97}" destId="{E015FD67-CB53-CC4D-A0CA-7A931C10FE6D}" srcOrd="0" destOrd="0" presId="urn:microsoft.com/office/officeart/2005/8/layout/hierarchy3"/>
    <dgm:cxn modelId="{BC8CA591-39C4-3C42-850D-0A91779DD5B0}" type="presOf" srcId="{FA2627E2-F0CF-4458-82F7-0E9F92643849}" destId="{2499D6AE-7CB6-5644-97D7-7BA391BCBEC7}" srcOrd="1" destOrd="0" presId="urn:microsoft.com/office/officeart/2005/8/layout/hierarchy3"/>
    <dgm:cxn modelId="{1B6E43BB-69FF-42F2-9DB3-775CBDB5BDDF}" srcId="{7C60E3C2-321B-4328-BBB9-F1070D052A97}" destId="{B9A7D8D9-8E1B-4B3B-ABD4-B7F9F240E8E1}" srcOrd="0" destOrd="0" parTransId="{42A2F469-92F1-409A-8E36-36FE65D894E1}" sibTransId="{815A955B-C213-4ABA-8562-7CB8B025E4D8}"/>
    <dgm:cxn modelId="{BBC5ECBB-6B7C-400E-99A3-EEBB3752BC10}" srcId="{7C60E3C2-321B-4328-BBB9-F1070D052A97}" destId="{FA2627E2-F0CF-4458-82F7-0E9F92643849}" srcOrd="1" destOrd="0" parTransId="{96545662-9F05-4A4D-9A40-94AE6A090A0F}" sibTransId="{9438B597-8532-46DF-8525-EEFCA1617BE5}"/>
    <dgm:cxn modelId="{828CD8BD-6435-304A-865A-3656132FCD28}" type="presOf" srcId="{A05F1B4D-553E-4C8B-8F90-3DB9845101A3}" destId="{CAC0B120-00FF-EA40-AB28-AC2333F58026}" srcOrd="1" destOrd="0" presId="urn:microsoft.com/office/officeart/2005/8/layout/hierarchy3"/>
    <dgm:cxn modelId="{582483F1-0120-814F-8777-16FF721081CE}" type="presOf" srcId="{A05F1B4D-553E-4C8B-8F90-3DB9845101A3}" destId="{C97CC87C-BAE8-2C4A-AE81-F4F66DA8E063}" srcOrd="0" destOrd="0" presId="urn:microsoft.com/office/officeart/2005/8/layout/hierarchy3"/>
    <dgm:cxn modelId="{19055CF8-4874-1E4B-93C6-7299E7681B47}" type="presOf" srcId="{B9A7D8D9-8E1B-4B3B-ABD4-B7F9F240E8E1}" destId="{CB0DB6F0-F48A-5442-A8AF-B5DEDB9D00C9}" srcOrd="0" destOrd="0" presId="urn:microsoft.com/office/officeart/2005/8/layout/hierarchy3"/>
    <dgm:cxn modelId="{FB69C432-5CB8-094C-8872-D6DFAF7555ED}" type="presParOf" srcId="{E015FD67-CB53-CC4D-A0CA-7A931C10FE6D}" destId="{6FB19406-5EF2-9446-AAFA-3F2CA0620518}" srcOrd="0" destOrd="0" presId="urn:microsoft.com/office/officeart/2005/8/layout/hierarchy3"/>
    <dgm:cxn modelId="{2124E4E3-831B-6843-80B2-842F343F6DFE}" type="presParOf" srcId="{6FB19406-5EF2-9446-AAFA-3F2CA0620518}" destId="{A17AC9B0-F182-9645-8FED-DC5CFDD79D63}" srcOrd="0" destOrd="0" presId="urn:microsoft.com/office/officeart/2005/8/layout/hierarchy3"/>
    <dgm:cxn modelId="{30B16595-919E-C74A-B922-8A4A5B9B995E}" type="presParOf" srcId="{A17AC9B0-F182-9645-8FED-DC5CFDD79D63}" destId="{CB0DB6F0-F48A-5442-A8AF-B5DEDB9D00C9}" srcOrd="0" destOrd="0" presId="urn:microsoft.com/office/officeart/2005/8/layout/hierarchy3"/>
    <dgm:cxn modelId="{D6BD6E61-FBF7-ED4F-ACFD-49F97D7D27D7}" type="presParOf" srcId="{A17AC9B0-F182-9645-8FED-DC5CFDD79D63}" destId="{DAA55119-AA50-8046-8E9B-1519938C03C6}" srcOrd="1" destOrd="0" presId="urn:microsoft.com/office/officeart/2005/8/layout/hierarchy3"/>
    <dgm:cxn modelId="{46FD5206-F464-C94E-8B48-DADCB7C22C74}" type="presParOf" srcId="{6FB19406-5EF2-9446-AAFA-3F2CA0620518}" destId="{76E80A77-48FF-1E4B-AC0E-991F73BBD542}" srcOrd="1" destOrd="0" presId="urn:microsoft.com/office/officeart/2005/8/layout/hierarchy3"/>
    <dgm:cxn modelId="{9B7DB564-7C08-6E47-952E-0D25232874FB}" type="presParOf" srcId="{E015FD67-CB53-CC4D-A0CA-7A931C10FE6D}" destId="{783BEAD3-C283-D645-9588-5D494511DD85}" srcOrd="1" destOrd="0" presId="urn:microsoft.com/office/officeart/2005/8/layout/hierarchy3"/>
    <dgm:cxn modelId="{C6306DBF-C140-9F44-877B-EA22EBC0B48F}" type="presParOf" srcId="{783BEAD3-C283-D645-9588-5D494511DD85}" destId="{90A278CD-71DA-624D-96FC-CADFD1C70018}" srcOrd="0" destOrd="0" presId="urn:microsoft.com/office/officeart/2005/8/layout/hierarchy3"/>
    <dgm:cxn modelId="{1FC7CE45-2F38-5F47-B8BD-108658E9FBED}" type="presParOf" srcId="{90A278CD-71DA-624D-96FC-CADFD1C70018}" destId="{4F01BC9F-45B6-A04D-835D-E600106FDA3C}" srcOrd="0" destOrd="0" presId="urn:microsoft.com/office/officeart/2005/8/layout/hierarchy3"/>
    <dgm:cxn modelId="{FDB3BEE0-9BB0-674F-BC8A-B0D0E618FD60}" type="presParOf" srcId="{90A278CD-71DA-624D-96FC-CADFD1C70018}" destId="{2499D6AE-7CB6-5644-97D7-7BA391BCBEC7}" srcOrd="1" destOrd="0" presId="urn:microsoft.com/office/officeart/2005/8/layout/hierarchy3"/>
    <dgm:cxn modelId="{9F283A0A-7D72-1449-AA7A-0E4F140834C5}" type="presParOf" srcId="{783BEAD3-C283-D645-9588-5D494511DD85}" destId="{EBA297FD-8C50-2349-B8A0-361D95E0081D}" srcOrd="1" destOrd="0" presId="urn:microsoft.com/office/officeart/2005/8/layout/hierarchy3"/>
    <dgm:cxn modelId="{9919DF52-C1A2-9C40-9E13-3E4CBF401184}" type="presParOf" srcId="{E015FD67-CB53-CC4D-A0CA-7A931C10FE6D}" destId="{6F7C636A-302D-0D44-9D51-68C9AEA4FBCE}" srcOrd="2" destOrd="0" presId="urn:microsoft.com/office/officeart/2005/8/layout/hierarchy3"/>
    <dgm:cxn modelId="{4211413C-E04C-FB47-ABC3-430C529F8077}" type="presParOf" srcId="{6F7C636A-302D-0D44-9D51-68C9AEA4FBCE}" destId="{2580E128-D743-4F44-8768-F9299FAB12A7}" srcOrd="0" destOrd="0" presId="urn:microsoft.com/office/officeart/2005/8/layout/hierarchy3"/>
    <dgm:cxn modelId="{D808E202-89F2-6041-9E2F-97BDE68ACEEF}" type="presParOf" srcId="{2580E128-D743-4F44-8768-F9299FAB12A7}" destId="{C97CC87C-BAE8-2C4A-AE81-F4F66DA8E063}" srcOrd="0" destOrd="0" presId="urn:microsoft.com/office/officeart/2005/8/layout/hierarchy3"/>
    <dgm:cxn modelId="{705B1FA1-066A-4141-B97D-223E699A3954}" type="presParOf" srcId="{2580E128-D743-4F44-8768-F9299FAB12A7}" destId="{CAC0B120-00FF-EA40-AB28-AC2333F58026}" srcOrd="1" destOrd="0" presId="urn:microsoft.com/office/officeart/2005/8/layout/hierarchy3"/>
    <dgm:cxn modelId="{2D69D998-01EB-534A-8306-AF2D8D4837C8}" type="presParOf" srcId="{6F7C636A-302D-0D44-9D51-68C9AEA4FBCE}" destId="{46A6520D-C0A7-9D43-82E6-24B87778FB9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6D6E44-7A31-492B-AFFD-915585C6B68F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9CB48D-F06A-4B59-A000-4E34B7959054}">
      <dgm:prSet/>
      <dgm:spPr/>
      <dgm:t>
        <a:bodyPr/>
        <a:lstStyle/>
        <a:p>
          <a:r>
            <a:rPr lang="en-US" baseline="0"/>
            <a:t>Genera conexión emocional con las personas y estarás vendiendo sin vender</a:t>
          </a:r>
          <a:endParaRPr lang="en-US"/>
        </a:p>
      </dgm:t>
    </dgm:pt>
    <dgm:pt modelId="{C0F20D19-15DF-413F-89B1-3E601D6BDBD6}" type="parTrans" cxnId="{AC38551D-F9B0-4C1C-A74C-83B489AFD1BD}">
      <dgm:prSet/>
      <dgm:spPr/>
      <dgm:t>
        <a:bodyPr/>
        <a:lstStyle/>
        <a:p>
          <a:endParaRPr lang="en-US"/>
        </a:p>
      </dgm:t>
    </dgm:pt>
    <dgm:pt modelId="{27E8799D-B33E-4667-8141-006AF351414E}" type="sibTrans" cxnId="{AC38551D-F9B0-4C1C-A74C-83B489AFD1BD}">
      <dgm:prSet/>
      <dgm:spPr/>
      <dgm:t>
        <a:bodyPr/>
        <a:lstStyle/>
        <a:p>
          <a:endParaRPr lang="en-US"/>
        </a:p>
      </dgm:t>
    </dgm:pt>
    <dgm:pt modelId="{288BE4AC-A88E-4D54-B36A-F0C2ED6AD27E}">
      <dgm:prSet/>
      <dgm:spPr/>
      <dgm:t>
        <a:bodyPr/>
        <a:lstStyle/>
        <a:p>
          <a:r>
            <a:rPr lang="en-US" baseline="0"/>
            <a:t>La idea es comprometernos con los clientes para crear fidelidad y se sientan parte de la marca </a:t>
          </a:r>
          <a:endParaRPr lang="en-US"/>
        </a:p>
      </dgm:t>
    </dgm:pt>
    <dgm:pt modelId="{0187E606-826A-458B-853A-1F7050A8D7C1}" type="parTrans" cxnId="{3B84A222-5E41-4008-BE75-2A226D4880EF}">
      <dgm:prSet/>
      <dgm:spPr/>
      <dgm:t>
        <a:bodyPr/>
        <a:lstStyle/>
        <a:p>
          <a:endParaRPr lang="en-US"/>
        </a:p>
      </dgm:t>
    </dgm:pt>
    <dgm:pt modelId="{2084C791-A369-4901-8D27-24292A6546A4}" type="sibTrans" cxnId="{3B84A222-5E41-4008-BE75-2A226D4880EF}">
      <dgm:prSet/>
      <dgm:spPr/>
      <dgm:t>
        <a:bodyPr/>
        <a:lstStyle/>
        <a:p>
          <a:endParaRPr lang="en-US"/>
        </a:p>
      </dgm:t>
    </dgm:pt>
    <dgm:pt modelId="{32A0046D-1AC5-1D49-B085-B96ACD22194E}" type="pres">
      <dgm:prSet presAssocID="{176D6E44-7A31-492B-AFFD-915585C6B68F}" presName="linear" presStyleCnt="0">
        <dgm:presLayoutVars>
          <dgm:animLvl val="lvl"/>
          <dgm:resizeHandles val="exact"/>
        </dgm:presLayoutVars>
      </dgm:prSet>
      <dgm:spPr/>
    </dgm:pt>
    <dgm:pt modelId="{9A36F3E2-0BB8-5C45-8813-FE5189F33A84}" type="pres">
      <dgm:prSet presAssocID="{F29CB48D-F06A-4B59-A000-4E34B79590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79E74D-227D-224D-9304-6F03D4BB53AB}" type="pres">
      <dgm:prSet presAssocID="{27E8799D-B33E-4667-8141-006AF351414E}" presName="spacer" presStyleCnt="0"/>
      <dgm:spPr/>
    </dgm:pt>
    <dgm:pt modelId="{BAFF6850-68C5-D849-9C14-AF7189153A93}" type="pres">
      <dgm:prSet presAssocID="{288BE4AC-A88E-4D54-B36A-F0C2ED6AD2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C38551D-F9B0-4C1C-A74C-83B489AFD1BD}" srcId="{176D6E44-7A31-492B-AFFD-915585C6B68F}" destId="{F29CB48D-F06A-4B59-A000-4E34B7959054}" srcOrd="0" destOrd="0" parTransId="{C0F20D19-15DF-413F-89B1-3E601D6BDBD6}" sibTransId="{27E8799D-B33E-4667-8141-006AF351414E}"/>
    <dgm:cxn modelId="{3B84A222-5E41-4008-BE75-2A226D4880EF}" srcId="{176D6E44-7A31-492B-AFFD-915585C6B68F}" destId="{288BE4AC-A88E-4D54-B36A-F0C2ED6AD27E}" srcOrd="1" destOrd="0" parTransId="{0187E606-826A-458B-853A-1F7050A8D7C1}" sibTransId="{2084C791-A369-4901-8D27-24292A6546A4}"/>
    <dgm:cxn modelId="{7B71B85F-7FFE-B54B-8363-EE7DFB82F81C}" type="presOf" srcId="{176D6E44-7A31-492B-AFFD-915585C6B68F}" destId="{32A0046D-1AC5-1D49-B085-B96ACD22194E}" srcOrd="0" destOrd="0" presId="urn:microsoft.com/office/officeart/2005/8/layout/vList2"/>
    <dgm:cxn modelId="{7CDCEC8A-E8B9-1746-913D-463DEA0434C6}" type="presOf" srcId="{288BE4AC-A88E-4D54-B36A-F0C2ED6AD27E}" destId="{BAFF6850-68C5-D849-9C14-AF7189153A93}" srcOrd="0" destOrd="0" presId="urn:microsoft.com/office/officeart/2005/8/layout/vList2"/>
    <dgm:cxn modelId="{8BD5D8FC-CDAE-0B4B-A463-00188FF0A41B}" type="presOf" srcId="{F29CB48D-F06A-4B59-A000-4E34B7959054}" destId="{9A36F3E2-0BB8-5C45-8813-FE5189F33A84}" srcOrd="0" destOrd="0" presId="urn:microsoft.com/office/officeart/2005/8/layout/vList2"/>
    <dgm:cxn modelId="{9B72E40A-99D1-F743-896E-B8D4B3604D1C}" type="presParOf" srcId="{32A0046D-1AC5-1D49-B085-B96ACD22194E}" destId="{9A36F3E2-0BB8-5C45-8813-FE5189F33A84}" srcOrd="0" destOrd="0" presId="urn:microsoft.com/office/officeart/2005/8/layout/vList2"/>
    <dgm:cxn modelId="{C7310CA8-6364-9D4D-967B-5804C688966B}" type="presParOf" srcId="{32A0046D-1AC5-1D49-B085-B96ACD22194E}" destId="{D479E74D-227D-224D-9304-6F03D4BB53AB}" srcOrd="1" destOrd="0" presId="urn:microsoft.com/office/officeart/2005/8/layout/vList2"/>
    <dgm:cxn modelId="{D962129F-0D6A-544C-9A4F-49FCA7191541}" type="presParOf" srcId="{32A0046D-1AC5-1D49-B085-B96ACD22194E}" destId="{BAFF6850-68C5-D849-9C14-AF7189153A9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B013C-1C61-C14F-A652-9DFF94B7893A}">
      <dsp:nvSpPr>
        <dsp:cNvPr id="0" name=""/>
        <dsp:cNvSpPr/>
      </dsp:nvSpPr>
      <dsp:spPr>
        <a:xfrm>
          <a:off x="912688" y="0"/>
          <a:ext cx="9693934" cy="969393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51BFB-3C38-CC4E-81C0-F7AA325F36A4}">
      <dsp:nvSpPr>
        <dsp:cNvPr id="0" name=""/>
        <dsp:cNvSpPr/>
      </dsp:nvSpPr>
      <dsp:spPr>
        <a:xfrm>
          <a:off x="1833612" y="920923"/>
          <a:ext cx="3780634" cy="3780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En estos tiempos, lo que servía hace un mes ahora ya no sirve.</a:t>
          </a:r>
          <a:endParaRPr lang="en-US" sz="3200" kern="1200"/>
        </a:p>
      </dsp:txBody>
      <dsp:txXfrm>
        <a:off x="2018167" y="1105478"/>
        <a:ext cx="3411524" cy="3411524"/>
      </dsp:txXfrm>
    </dsp:sp>
    <dsp:sp modelId="{1D0FEDCA-94DB-4A4F-90E2-144AA28342CF}">
      <dsp:nvSpPr>
        <dsp:cNvPr id="0" name=""/>
        <dsp:cNvSpPr/>
      </dsp:nvSpPr>
      <dsp:spPr>
        <a:xfrm>
          <a:off x="5905065" y="920923"/>
          <a:ext cx="3780634" cy="3780634"/>
        </a:xfrm>
        <a:prstGeom prst="roundRect">
          <a:avLst/>
        </a:prstGeom>
        <a:solidFill>
          <a:schemeClr val="accent2">
            <a:hueOff val="1199996"/>
            <a:satOff val="-617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Con los problemas que hay, cada jornada parece un mes entero</a:t>
          </a:r>
          <a:endParaRPr lang="en-US" sz="3200" kern="1200"/>
        </a:p>
      </dsp:txBody>
      <dsp:txXfrm>
        <a:off x="6089620" y="1105478"/>
        <a:ext cx="3411524" cy="3411524"/>
      </dsp:txXfrm>
    </dsp:sp>
    <dsp:sp modelId="{D79E4746-F891-534C-A0D1-B4210447B14B}">
      <dsp:nvSpPr>
        <dsp:cNvPr id="0" name=""/>
        <dsp:cNvSpPr/>
      </dsp:nvSpPr>
      <dsp:spPr>
        <a:xfrm>
          <a:off x="1833612" y="4992376"/>
          <a:ext cx="3780634" cy="3780634"/>
        </a:xfrm>
        <a:prstGeom prst="roundRect">
          <a:avLst/>
        </a:prstGeom>
        <a:solidFill>
          <a:schemeClr val="accent2">
            <a:hueOff val="2399992"/>
            <a:satOff val="-1233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Se debe enfocar, establecer objetivos semanales y hacer mas productivos los días</a:t>
          </a:r>
          <a:endParaRPr lang="en-US" sz="3200" kern="1200"/>
        </a:p>
      </dsp:txBody>
      <dsp:txXfrm>
        <a:off x="2018167" y="5176931"/>
        <a:ext cx="3411524" cy="3411524"/>
      </dsp:txXfrm>
    </dsp:sp>
    <dsp:sp modelId="{EE359544-7783-4A42-A733-BD2DA740B067}">
      <dsp:nvSpPr>
        <dsp:cNvPr id="0" name=""/>
        <dsp:cNvSpPr/>
      </dsp:nvSpPr>
      <dsp:spPr>
        <a:xfrm>
          <a:off x="5905065" y="4992376"/>
          <a:ext cx="3780634" cy="3780634"/>
        </a:xfrm>
        <a:prstGeom prst="roundRect">
          <a:avLst/>
        </a:prstGeom>
        <a:solidFill>
          <a:schemeClr val="accent2">
            <a:hueOff val="3599988"/>
            <a:satOff val="-1850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*Ver objetivos y metas </a:t>
          </a:r>
          <a:endParaRPr lang="en-US" sz="3200" kern="1200"/>
        </a:p>
      </dsp:txBody>
      <dsp:txXfrm>
        <a:off x="6089620" y="5176931"/>
        <a:ext cx="3411524" cy="3411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9BFDA-0A9B-ED40-9866-15CAFC44DBAB}">
      <dsp:nvSpPr>
        <dsp:cNvPr id="0" name=""/>
        <dsp:cNvSpPr/>
      </dsp:nvSpPr>
      <dsp:spPr>
        <a:xfrm>
          <a:off x="2714" y="2468073"/>
          <a:ext cx="4801171" cy="288070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Es recesión es cuando mas tenemos que cuidar a nuestros clientes </a:t>
          </a:r>
          <a:endParaRPr lang="en-US" sz="3200" kern="1200"/>
        </a:p>
      </dsp:txBody>
      <dsp:txXfrm>
        <a:off x="2714" y="2468073"/>
        <a:ext cx="4801171" cy="2880702"/>
      </dsp:txXfrm>
    </dsp:sp>
    <dsp:sp modelId="{031753AB-2C73-3C49-B166-6A7DFBAAB6E3}">
      <dsp:nvSpPr>
        <dsp:cNvPr id="0" name=""/>
        <dsp:cNvSpPr/>
      </dsp:nvSpPr>
      <dsp:spPr>
        <a:xfrm>
          <a:off x="4839916" y="3786925"/>
          <a:ext cx="720175" cy="243000"/>
        </a:xfrm>
        <a:prstGeom prst="rightArrow">
          <a:avLst>
            <a:gd name="adj1" fmla="val 5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599998"/>
                <a:satOff val="-308"/>
                <a:lumOff val="-784"/>
                <a:alphaOff val="0"/>
                <a:shade val="88000"/>
                <a:lumMod val="88000"/>
              </a:schemeClr>
              <a:schemeClr val="accent2">
                <a:hueOff val="599998"/>
                <a:satOff val="-308"/>
                <a:lumOff val="-784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C517B9-6AF2-6046-A565-ECD1B7E006EA}">
      <dsp:nvSpPr>
        <dsp:cNvPr id="0" name=""/>
        <dsp:cNvSpPr/>
      </dsp:nvSpPr>
      <dsp:spPr>
        <a:xfrm>
          <a:off x="5596122" y="2468073"/>
          <a:ext cx="4801171" cy="288070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99996"/>
                <a:satOff val="-617"/>
                <a:lumOff val="-1569"/>
                <a:alphaOff val="0"/>
                <a:shade val="88000"/>
                <a:lumMod val="88000"/>
              </a:schemeClr>
              <a:schemeClr val="accent2">
                <a:hueOff val="1199996"/>
                <a:satOff val="-617"/>
                <a:lumOff val="-1569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¿Cómo los preservamos y obtenemos nuevos clientes?</a:t>
          </a:r>
          <a:endParaRPr lang="en-US" sz="3200" kern="1200"/>
        </a:p>
      </dsp:txBody>
      <dsp:txXfrm>
        <a:off x="5596122" y="2468073"/>
        <a:ext cx="4801171" cy="2880702"/>
      </dsp:txXfrm>
    </dsp:sp>
    <dsp:sp modelId="{4071EF76-23BB-D543-B4AA-899A37D0A79F}">
      <dsp:nvSpPr>
        <dsp:cNvPr id="0" name=""/>
        <dsp:cNvSpPr/>
      </dsp:nvSpPr>
      <dsp:spPr>
        <a:xfrm>
          <a:off x="10433325" y="3786925"/>
          <a:ext cx="720175" cy="243000"/>
        </a:xfrm>
        <a:prstGeom prst="rightArrow">
          <a:avLst>
            <a:gd name="adj1" fmla="val 5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1799994"/>
                <a:satOff val="-925"/>
                <a:lumOff val="-2353"/>
                <a:alphaOff val="0"/>
                <a:shade val="88000"/>
                <a:lumMod val="88000"/>
              </a:schemeClr>
              <a:schemeClr val="accent2">
                <a:hueOff val="1799994"/>
                <a:satOff val="-925"/>
                <a:lumOff val="-2353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0B489-D205-B34B-BE9D-E2F0CBA98B29}">
      <dsp:nvSpPr>
        <dsp:cNvPr id="0" name=""/>
        <dsp:cNvSpPr/>
      </dsp:nvSpPr>
      <dsp:spPr>
        <a:xfrm>
          <a:off x="11189531" y="2468073"/>
          <a:ext cx="4801171" cy="288070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399992"/>
                <a:satOff val="-1233"/>
                <a:lumOff val="-3137"/>
                <a:alphaOff val="0"/>
                <a:shade val="88000"/>
                <a:lumMod val="88000"/>
              </a:schemeClr>
              <a:schemeClr val="accent2">
                <a:hueOff val="2399992"/>
                <a:satOff val="-1233"/>
                <a:lumOff val="-313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Es el momento de innovar en vincularnos y no perder contacto con los clientes, tenerlos presente y demostrar preocupación </a:t>
          </a:r>
          <a:endParaRPr lang="en-US" sz="3200" kern="1200"/>
        </a:p>
      </dsp:txBody>
      <dsp:txXfrm>
        <a:off x="11189531" y="2468073"/>
        <a:ext cx="4801171" cy="2880702"/>
      </dsp:txXfrm>
    </dsp:sp>
    <dsp:sp modelId="{DE6A4F5C-35C7-7748-AEFB-CA10D2A6A83F}">
      <dsp:nvSpPr>
        <dsp:cNvPr id="0" name=""/>
        <dsp:cNvSpPr/>
      </dsp:nvSpPr>
      <dsp:spPr>
        <a:xfrm>
          <a:off x="16026733" y="3786925"/>
          <a:ext cx="720175" cy="243000"/>
        </a:xfrm>
        <a:prstGeom prst="rightArrow">
          <a:avLst>
            <a:gd name="adj1" fmla="val 5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2999990"/>
                <a:satOff val="-1542"/>
                <a:lumOff val="-3922"/>
                <a:alphaOff val="0"/>
                <a:shade val="88000"/>
                <a:lumMod val="88000"/>
              </a:schemeClr>
              <a:schemeClr val="accent2">
                <a:hueOff val="2999990"/>
                <a:satOff val="-1542"/>
                <a:lumOff val="-3922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3257ED-7B2F-C44D-9E76-168184D1E9CD}">
      <dsp:nvSpPr>
        <dsp:cNvPr id="0" name=""/>
        <dsp:cNvSpPr/>
      </dsp:nvSpPr>
      <dsp:spPr>
        <a:xfrm>
          <a:off x="16782940" y="2468073"/>
          <a:ext cx="4801171" cy="288070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599988"/>
                <a:satOff val="-1850"/>
                <a:lumOff val="-4706"/>
                <a:alphaOff val="0"/>
                <a:shade val="88000"/>
                <a:lumMod val="88000"/>
              </a:schemeClr>
              <a:schemeClr val="accent2">
                <a:hueOff val="3599988"/>
                <a:satOff val="-1850"/>
                <a:lumOff val="-4706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Generar beneficios económicos, ofertas como 2x1, congelar precios, servicios extras sin costo, hasta superar la crisis</a:t>
          </a:r>
          <a:endParaRPr lang="en-US" sz="3200" kern="1200"/>
        </a:p>
      </dsp:txBody>
      <dsp:txXfrm>
        <a:off x="16782940" y="2468073"/>
        <a:ext cx="4801171" cy="2880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0742D-0A88-4D7F-986B-40BC61D92C0A}">
      <dsp:nvSpPr>
        <dsp:cNvPr id="0" name=""/>
        <dsp:cNvSpPr/>
      </dsp:nvSpPr>
      <dsp:spPr>
        <a:xfrm>
          <a:off x="5734093" y="1116749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5B9CC-44DD-48CC-BA7A-29CEA8E43BD0}">
      <dsp:nvSpPr>
        <dsp:cNvPr id="0" name=""/>
        <dsp:cNvSpPr/>
      </dsp:nvSpPr>
      <dsp:spPr>
        <a:xfrm>
          <a:off x="6202093" y="158474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576A8-5E55-405D-A568-C571653DEA14}">
      <dsp:nvSpPr>
        <dsp:cNvPr id="0" name=""/>
        <dsp:cNvSpPr/>
      </dsp:nvSpPr>
      <dsp:spPr>
        <a:xfrm>
          <a:off x="5032093" y="3996749"/>
          <a:ext cx="3600000" cy="40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Antes de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estancarse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en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un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emprendimiento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con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actividades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de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poco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movimiento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en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cuarentena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,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innova</a:t>
          </a:r>
          <a:endParaRPr lang="en-US" sz="3200" kern="1200" dirty="0">
            <a:latin typeface="Arial Nova" panose="020F0502020204030204" pitchFamily="34" charset="0"/>
            <a:cs typeface="Arial Nova" panose="020F0502020204030204" pitchFamily="34" charset="0"/>
          </a:endParaRPr>
        </a:p>
      </dsp:txBody>
      <dsp:txXfrm>
        <a:off x="5032093" y="3996749"/>
        <a:ext cx="3600000" cy="4050000"/>
      </dsp:txXfrm>
    </dsp:sp>
    <dsp:sp modelId="{173E4E66-2745-4168-943A-2210894BC694}">
      <dsp:nvSpPr>
        <dsp:cNvPr id="0" name=""/>
        <dsp:cNvSpPr/>
      </dsp:nvSpPr>
      <dsp:spPr>
        <a:xfrm>
          <a:off x="9964093" y="1116749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97253-6EE9-4F15-B352-E2EEFA228A08}">
      <dsp:nvSpPr>
        <dsp:cNvPr id="0" name=""/>
        <dsp:cNvSpPr/>
      </dsp:nvSpPr>
      <dsp:spPr>
        <a:xfrm>
          <a:off x="10432093" y="158474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08522-B2DD-4018-BA05-A9BE82714606}">
      <dsp:nvSpPr>
        <dsp:cNvPr id="0" name=""/>
        <dsp:cNvSpPr/>
      </dsp:nvSpPr>
      <dsp:spPr>
        <a:xfrm>
          <a:off x="9262093" y="3996749"/>
          <a:ext cx="3600000" cy="40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Genera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productos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y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servicios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alternativos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y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adecua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la forma de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venta</a:t>
          </a:r>
          <a:endParaRPr lang="en-US" sz="3200" kern="1200" dirty="0">
            <a:latin typeface="Arial Nova" panose="020F0502020204030204" pitchFamily="34" charset="0"/>
            <a:cs typeface="Arial Nova" panose="020F0502020204030204" pitchFamily="34" charset="0"/>
          </a:endParaRPr>
        </a:p>
      </dsp:txBody>
      <dsp:txXfrm>
        <a:off x="9262093" y="3996749"/>
        <a:ext cx="3600000" cy="4050000"/>
      </dsp:txXfrm>
    </dsp:sp>
    <dsp:sp modelId="{02C4D8BF-7322-4133-B585-7AC65A0DED1B}">
      <dsp:nvSpPr>
        <dsp:cNvPr id="0" name=""/>
        <dsp:cNvSpPr/>
      </dsp:nvSpPr>
      <dsp:spPr>
        <a:xfrm>
          <a:off x="14194094" y="1116749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A29C3-DB46-4EF0-94E5-92D8217D72F6}">
      <dsp:nvSpPr>
        <dsp:cNvPr id="0" name=""/>
        <dsp:cNvSpPr/>
      </dsp:nvSpPr>
      <dsp:spPr>
        <a:xfrm>
          <a:off x="14662094" y="1584749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7184C-4662-47CD-930D-CC908AA9F6C6}">
      <dsp:nvSpPr>
        <dsp:cNvPr id="0" name=""/>
        <dsp:cNvSpPr/>
      </dsp:nvSpPr>
      <dsp:spPr>
        <a:xfrm>
          <a:off x="13492094" y="3996749"/>
          <a:ext cx="3600000" cy="40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Reinventarse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es la palabra clave, antes de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seguir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con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actividades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de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recuperación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r>
            <a:rPr lang="en-US" sz="3200" kern="1200" baseline="0" dirty="0" err="1">
              <a:latin typeface="Arial Nova" panose="020F0502020204030204" pitchFamily="34" charset="0"/>
              <a:cs typeface="Arial Nova" panose="020F0502020204030204" pitchFamily="34" charset="0"/>
            </a:rPr>
            <a:t>lenta</a:t>
          </a:r>
          <a:r>
            <a:rPr lang="en-US" sz="3200" kern="1200" baseline="0" dirty="0">
              <a:latin typeface="Arial Nova" panose="020F0502020204030204" pitchFamily="34" charset="0"/>
              <a:cs typeface="Arial Nova" panose="020F0502020204030204" pitchFamily="34" charset="0"/>
            </a:rPr>
            <a:t> </a:t>
          </a:r>
          <a:endParaRPr lang="en-US" sz="3200" kern="1200" dirty="0">
            <a:latin typeface="Arial Nova" panose="020F0502020204030204" pitchFamily="34" charset="0"/>
            <a:cs typeface="Arial Nova" panose="020F0502020204030204" pitchFamily="34" charset="0"/>
          </a:endParaRPr>
        </a:p>
      </dsp:txBody>
      <dsp:txXfrm>
        <a:off x="13492094" y="3996749"/>
        <a:ext cx="3600000" cy="405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87647-3FA3-6644-B259-9765CC1A066B}">
      <dsp:nvSpPr>
        <dsp:cNvPr id="0" name=""/>
        <dsp:cNvSpPr/>
      </dsp:nvSpPr>
      <dsp:spPr>
        <a:xfrm>
          <a:off x="1438" y="3068307"/>
          <a:ext cx="5472798" cy="3557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No siempre sabemos como salir de una crisis por nuestros medios y capacidades</a:t>
          </a:r>
          <a:endParaRPr lang="en-US" sz="3700" kern="1200"/>
        </a:p>
      </dsp:txBody>
      <dsp:txXfrm>
        <a:off x="175092" y="3241961"/>
        <a:ext cx="5125490" cy="3210010"/>
      </dsp:txXfrm>
    </dsp:sp>
    <dsp:sp modelId="{BDC3F77C-84DD-0844-9051-50D20269FED6}">
      <dsp:nvSpPr>
        <dsp:cNvPr id="0" name=""/>
        <dsp:cNvSpPr/>
      </dsp:nvSpPr>
      <dsp:spPr>
        <a:xfrm>
          <a:off x="2737837" y="1825148"/>
          <a:ext cx="6043637" cy="6043637"/>
        </a:xfrm>
        <a:custGeom>
          <a:avLst/>
          <a:gdLst/>
          <a:ahLst/>
          <a:cxnLst/>
          <a:rect l="0" t="0" r="0" b="0"/>
          <a:pathLst>
            <a:path>
              <a:moveTo>
                <a:pt x="1270723" y="559085"/>
              </a:moveTo>
              <a:arcTo wR="3021818" hR="3021818" stAng="14075145" swAng="42497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A2514-70D0-5C44-86A5-8AC67D2DD2D9}">
      <dsp:nvSpPr>
        <dsp:cNvPr id="0" name=""/>
        <dsp:cNvSpPr/>
      </dsp:nvSpPr>
      <dsp:spPr>
        <a:xfrm>
          <a:off x="6045075" y="3068307"/>
          <a:ext cx="5472798" cy="3557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Si estamos estancados, busca emprendimientos similares al tuyo y observa como están haciendo</a:t>
          </a:r>
          <a:endParaRPr lang="en-US" sz="3700" kern="1200"/>
        </a:p>
      </dsp:txBody>
      <dsp:txXfrm>
        <a:off x="6218729" y="3241961"/>
        <a:ext cx="5125490" cy="3210010"/>
      </dsp:txXfrm>
    </dsp:sp>
    <dsp:sp modelId="{11B4F3BF-7D92-314B-9AAD-EB08DD48A9B8}">
      <dsp:nvSpPr>
        <dsp:cNvPr id="0" name=""/>
        <dsp:cNvSpPr/>
      </dsp:nvSpPr>
      <dsp:spPr>
        <a:xfrm>
          <a:off x="2737837" y="1825148"/>
          <a:ext cx="6043637" cy="6043637"/>
        </a:xfrm>
        <a:custGeom>
          <a:avLst/>
          <a:gdLst/>
          <a:ahLst/>
          <a:cxnLst/>
          <a:rect l="0" t="0" r="0" b="0"/>
          <a:pathLst>
            <a:path>
              <a:moveTo>
                <a:pt x="4772913" y="5484551"/>
              </a:moveTo>
              <a:arcTo wR="3021818" hR="3021818" stAng="3275145" swAng="42497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2EA95-CB21-6D48-8F6E-52CDB909E8DF}">
      <dsp:nvSpPr>
        <dsp:cNvPr id="0" name=""/>
        <dsp:cNvSpPr/>
      </dsp:nvSpPr>
      <dsp:spPr>
        <a:xfrm>
          <a:off x="0" y="1093967"/>
          <a:ext cx="11519312" cy="238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baseline="0"/>
            <a:t>En lugar de dar las características habla de lo que te proporciona</a:t>
          </a:r>
          <a:endParaRPr lang="en-US" sz="6000" kern="1200"/>
        </a:p>
      </dsp:txBody>
      <dsp:txXfrm>
        <a:off x="116514" y="1210481"/>
        <a:ext cx="11286284" cy="2153772"/>
      </dsp:txXfrm>
    </dsp:sp>
    <dsp:sp modelId="{708BEC17-F019-4B44-868A-685F44BC3DF0}">
      <dsp:nvSpPr>
        <dsp:cNvPr id="0" name=""/>
        <dsp:cNvSpPr/>
      </dsp:nvSpPr>
      <dsp:spPr>
        <a:xfrm>
          <a:off x="0" y="3653567"/>
          <a:ext cx="11519312" cy="2386800"/>
        </a:xfrm>
        <a:prstGeom prst="roundRect">
          <a:avLst/>
        </a:prstGeom>
        <a:solidFill>
          <a:schemeClr val="accent2">
            <a:hueOff val="1799994"/>
            <a:satOff val="-925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baseline="0"/>
            <a:t>Ej: herbalife: vitaminas v/s calidad de vida</a:t>
          </a:r>
          <a:endParaRPr lang="en-US" sz="6000" kern="1200"/>
        </a:p>
      </dsp:txBody>
      <dsp:txXfrm>
        <a:off x="116514" y="3770081"/>
        <a:ext cx="11286284" cy="2153772"/>
      </dsp:txXfrm>
    </dsp:sp>
    <dsp:sp modelId="{055D05C1-C163-7C49-A416-E3D858FA61F8}">
      <dsp:nvSpPr>
        <dsp:cNvPr id="0" name=""/>
        <dsp:cNvSpPr/>
      </dsp:nvSpPr>
      <dsp:spPr>
        <a:xfrm>
          <a:off x="0" y="6213167"/>
          <a:ext cx="11519312" cy="2386800"/>
        </a:xfrm>
        <a:prstGeom prst="roundRect">
          <a:avLst/>
        </a:prstGeom>
        <a:solidFill>
          <a:schemeClr val="accent2">
            <a:hueOff val="3599988"/>
            <a:satOff val="-1850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baseline="0"/>
            <a:t>Cual es el aporte o solución que le estas brindando al cliente</a:t>
          </a:r>
          <a:endParaRPr lang="en-US" sz="6000" kern="1200"/>
        </a:p>
      </dsp:txBody>
      <dsp:txXfrm>
        <a:off x="116514" y="6329681"/>
        <a:ext cx="11286284" cy="2153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B5BCC-B269-A64E-B841-6A75CA3188F2}">
      <dsp:nvSpPr>
        <dsp:cNvPr id="0" name=""/>
        <dsp:cNvSpPr/>
      </dsp:nvSpPr>
      <dsp:spPr>
        <a:xfrm>
          <a:off x="2635" y="1510474"/>
          <a:ext cx="9591802" cy="47959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Hay juegos que son gratis pero los accesorios son por lo que hay que pagar</a:t>
          </a:r>
          <a:endParaRPr lang="en-US" sz="6500" kern="1200"/>
        </a:p>
      </dsp:txBody>
      <dsp:txXfrm>
        <a:off x="143102" y="1650941"/>
        <a:ext cx="9310868" cy="4514967"/>
      </dsp:txXfrm>
    </dsp:sp>
    <dsp:sp modelId="{62C25240-0B56-5746-9AA9-FE40BC78F1B6}">
      <dsp:nvSpPr>
        <dsp:cNvPr id="0" name=""/>
        <dsp:cNvSpPr/>
      </dsp:nvSpPr>
      <dsp:spPr>
        <a:xfrm>
          <a:off x="11992388" y="1510474"/>
          <a:ext cx="9591802" cy="47959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Ej. Regala el primer capitulo del libro y el resto lo vendes</a:t>
          </a:r>
          <a:endParaRPr lang="en-US" sz="6500" kern="1200"/>
        </a:p>
      </dsp:txBody>
      <dsp:txXfrm>
        <a:off x="12132855" y="1650941"/>
        <a:ext cx="9310868" cy="4514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DB6F0-F48A-5442-A8AF-B5DEDB9D00C9}">
      <dsp:nvSpPr>
        <dsp:cNvPr id="0" name=""/>
        <dsp:cNvSpPr/>
      </dsp:nvSpPr>
      <dsp:spPr>
        <a:xfrm>
          <a:off x="2635" y="2366885"/>
          <a:ext cx="6166158" cy="30830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baseline="0"/>
            <a:t>Estimulo / recompensa</a:t>
          </a:r>
          <a:endParaRPr lang="en-US" sz="5200" kern="1200"/>
        </a:p>
      </dsp:txBody>
      <dsp:txXfrm>
        <a:off x="92935" y="2457185"/>
        <a:ext cx="5985558" cy="2902479"/>
      </dsp:txXfrm>
    </dsp:sp>
    <dsp:sp modelId="{4F01BC9F-45B6-A04D-835D-E600106FDA3C}">
      <dsp:nvSpPr>
        <dsp:cNvPr id="0" name=""/>
        <dsp:cNvSpPr/>
      </dsp:nvSpPr>
      <dsp:spPr>
        <a:xfrm>
          <a:off x="7710333" y="2366885"/>
          <a:ext cx="6166158" cy="30830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baseline="0"/>
            <a:t>Conseguir items que puedan mejorar tus habilidades</a:t>
          </a:r>
          <a:endParaRPr lang="en-US" sz="5200" kern="1200"/>
        </a:p>
      </dsp:txBody>
      <dsp:txXfrm>
        <a:off x="7800633" y="2457185"/>
        <a:ext cx="5985558" cy="2902479"/>
      </dsp:txXfrm>
    </dsp:sp>
    <dsp:sp modelId="{C97CC87C-BAE8-2C4A-AE81-F4F66DA8E063}">
      <dsp:nvSpPr>
        <dsp:cNvPr id="0" name=""/>
        <dsp:cNvSpPr/>
      </dsp:nvSpPr>
      <dsp:spPr>
        <a:xfrm>
          <a:off x="15418032" y="2366885"/>
          <a:ext cx="6166158" cy="30830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baseline="0"/>
            <a:t>Ej. Servicio de peluquería cuando el 5º servicio es gratis </a:t>
          </a:r>
          <a:endParaRPr lang="en-US" sz="5200" kern="1200"/>
        </a:p>
      </dsp:txBody>
      <dsp:txXfrm>
        <a:off x="15508332" y="2457185"/>
        <a:ext cx="5985558" cy="2902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6F3E2-0BB8-5C45-8813-FE5189F33A84}">
      <dsp:nvSpPr>
        <dsp:cNvPr id="0" name=""/>
        <dsp:cNvSpPr/>
      </dsp:nvSpPr>
      <dsp:spPr>
        <a:xfrm>
          <a:off x="0" y="173731"/>
          <a:ext cx="11519312" cy="4579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Genera conexión emocional con las personas y estarás vendiendo sin vender</a:t>
          </a:r>
          <a:endParaRPr lang="en-US" sz="6500" kern="1200"/>
        </a:p>
      </dsp:txBody>
      <dsp:txXfrm>
        <a:off x="223559" y="397290"/>
        <a:ext cx="11072194" cy="4132517"/>
      </dsp:txXfrm>
    </dsp:sp>
    <dsp:sp modelId="{BAFF6850-68C5-D849-9C14-AF7189153A93}">
      <dsp:nvSpPr>
        <dsp:cNvPr id="0" name=""/>
        <dsp:cNvSpPr/>
      </dsp:nvSpPr>
      <dsp:spPr>
        <a:xfrm>
          <a:off x="0" y="4940567"/>
          <a:ext cx="11519312" cy="4579635"/>
        </a:xfrm>
        <a:prstGeom prst="roundRect">
          <a:avLst/>
        </a:prstGeom>
        <a:solidFill>
          <a:schemeClr val="accent2">
            <a:hueOff val="3599988"/>
            <a:satOff val="-1850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La idea es comprometernos con los clientes para crear fidelidad y se sientan parte de la marca </a:t>
          </a:r>
          <a:endParaRPr lang="en-US" sz="6500" kern="1200"/>
        </a:p>
      </dsp:txBody>
      <dsp:txXfrm>
        <a:off x="223559" y="5164126"/>
        <a:ext cx="11072194" cy="4132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Según encuestas realizadas a emprendedores solo el 50% comercializan a través de internet</a:t>
            </a:r>
          </a:p>
          <a:p>
            <a:r>
              <a:t>Esto resulta ser un bloqueo para las ventas, dado que el modelo de negocio no esta preparado para digitalizar sus operaciones </a:t>
            </a:r>
          </a:p>
          <a:p>
            <a:r>
              <a:t>El camino ecommerce, que lo veremos mas adelante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31750" y="1"/>
            <a:ext cx="23367620" cy="13176250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8564515"/>
            <a:ext cx="22658514" cy="4057690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7439158" cy="913754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323600" y="586634"/>
            <a:ext cx="22734232" cy="11503608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782403" y="1325312"/>
            <a:ext cx="19510374" cy="5533056"/>
          </a:xfrm>
        </p:spPr>
        <p:txBody>
          <a:bodyPr anchor="b">
            <a:normAutofit/>
          </a:bodyPr>
          <a:lstStyle>
            <a:lvl1pPr algn="r">
              <a:defRPr sz="1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966125" y="7010419"/>
            <a:ext cx="19510374" cy="1100666"/>
          </a:xfrm>
        </p:spPr>
        <p:txBody>
          <a:bodyPr anchor="t">
            <a:noAutofit/>
          </a:bodyPr>
          <a:lstStyle>
            <a:lvl1pPr marL="0" indent="0" algn="r">
              <a:buNone/>
              <a:defRPr sz="560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9897083" y="9156926"/>
            <a:ext cx="12287306" cy="2326224"/>
          </a:xfrm>
        </p:spPr>
        <p:txBody>
          <a:bodyPr/>
          <a:lstStyle>
            <a:lvl1pPr algn="ctr">
              <a:defRPr sz="10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1119" y="9766048"/>
            <a:ext cx="8094478" cy="2391076"/>
          </a:xfrm>
        </p:spPr>
        <p:txBody>
          <a:bodyPr vert="horz" lIns="91440" tIns="45720" rIns="91440" bIns="45720" rtlCol="0" anchor="ctr"/>
          <a:lstStyle>
            <a:lvl1pPr algn="r">
              <a:defRPr lang="en-US" sz="108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9703516" y="7665296"/>
            <a:ext cx="1814372" cy="996940"/>
          </a:xfrm>
        </p:spPr>
        <p:txBody>
          <a:bodyPr/>
          <a:lstStyle>
            <a:lvl1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  <p:sp>
        <p:nvSpPr>
          <p:cNvPr id="25" name="5-Point Star 24"/>
          <p:cNvSpPr/>
          <p:nvPr/>
        </p:nvSpPr>
        <p:spPr>
          <a:xfrm rot="21420000">
            <a:off x="8442770" y="10222712"/>
            <a:ext cx="1030772" cy="1030772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82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212666"/>
            <a:ext cx="20789416" cy="1177692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3" y="1371599"/>
            <a:ext cx="20785026" cy="638980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560" y="9405846"/>
            <a:ext cx="20789456" cy="1364944"/>
          </a:xfrm>
        </p:spPr>
        <p:txBody>
          <a:bodyPr anchor="t"/>
          <a:lstStyle>
            <a:lvl1pPr marL="0" indent="0" algn="l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082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371601"/>
            <a:ext cx="20793804" cy="6389806"/>
          </a:xfrm>
        </p:spPr>
        <p:txBody>
          <a:bodyPr anchor="ctr">
            <a:normAutofit/>
          </a:bodyPr>
          <a:lstStyle>
            <a:lvl1pPr algn="ctr">
              <a:defRPr sz="9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559" y="8212666"/>
            <a:ext cx="20789458" cy="2547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4581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464" y="1371600"/>
            <a:ext cx="19050040" cy="5833408"/>
          </a:xfrm>
        </p:spPr>
        <p:txBody>
          <a:bodyPr anchor="ctr">
            <a:normAutofit/>
          </a:bodyPr>
          <a:lstStyle>
            <a:lvl1pPr algn="ctr">
              <a:defRPr sz="9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100528" y="7220064"/>
            <a:ext cx="17335912" cy="755536"/>
          </a:xfr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8212668"/>
            <a:ext cx="20793764" cy="2536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TextBox 12"/>
          <p:cNvSpPr txBox="1"/>
          <p:nvPr/>
        </p:nvSpPr>
        <p:spPr>
          <a:xfrm>
            <a:off x="1371602" y="17852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46166" y="5845654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3447709"/>
            <a:ext cx="20789414" cy="5023670"/>
          </a:xfrm>
        </p:spPr>
        <p:txBody>
          <a:bodyPr anchor="b">
            <a:normAutofit/>
          </a:bodyPr>
          <a:lstStyle>
            <a:lvl1pPr algn="l">
              <a:defRPr sz="9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8494936"/>
            <a:ext cx="20789414" cy="228128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15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1604" y="1371601"/>
            <a:ext cx="20789412" cy="23039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1604" y="4126790"/>
            <a:ext cx="6620256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48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1604" y="5279316"/>
            <a:ext cx="6620256" cy="54698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69244" y="4126790"/>
            <a:ext cx="6620256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48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469242" y="5279316"/>
            <a:ext cx="6620256" cy="54698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540760" y="4126790"/>
            <a:ext cx="6620256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48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540760" y="5279316"/>
            <a:ext cx="6620256" cy="54698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613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1602" y="1371601"/>
            <a:ext cx="20793764" cy="23039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83680" y="7626050"/>
            <a:ext cx="6620256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44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1560" y="4126791"/>
            <a:ext cx="6620256" cy="307345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3680" y="8778575"/>
            <a:ext cx="6620256" cy="1970598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74820" y="7626050"/>
            <a:ext cx="6620256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44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471998" y="4126791"/>
            <a:ext cx="6620256" cy="3070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471998" y="8778572"/>
            <a:ext cx="6620256" cy="1970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537888" y="7626050"/>
            <a:ext cx="6620256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44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5537638" y="4126788"/>
            <a:ext cx="6620256" cy="3074392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537638" y="8778568"/>
            <a:ext cx="6620256" cy="1970604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34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1601" y="4126792"/>
            <a:ext cx="20789414" cy="662238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3174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31724" y="1371601"/>
            <a:ext cx="4529292" cy="937757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1601" y="1371601"/>
            <a:ext cx="15808862" cy="937757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624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magen"/>
          <p:cNvSpPr>
            <a:spLocks noGrp="1"/>
          </p:cNvSpPr>
          <p:nvPr>
            <p:ph type="pic" idx="21"/>
          </p:nvPr>
        </p:nvSpPr>
        <p:spPr>
          <a:xfrm>
            <a:off x="-406400" y="-1828800"/>
            <a:ext cx="25031699" cy="166877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394195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1862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1601" y="4126793"/>
            <a:ext cx="20789414" cy="66223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6171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n"/>
          <p:cNvSpPr>
            <a:spLocks noGrp="1"/>
          </p:cNvSpPr>
          <p:nvPr>
            <p:ph type="pic" sz="half" idx="21"/>
          </p:nvPr>
        </p:nvSpPr>
        <p:spPr>
          <a:xfrm>
            <a:off x="13423900" y="2120900"/>
            <a:ext cx="7494815" cy="97155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Texto del título"/>
          <p:cNvSpPr txBox="1">
            <a:spLocks noGrp="1"/>
          </p:cNvSpPr>
          <p:nvPr>
            <p:ph type="title"/>
          </p:nvPr>
        </p:nvSpPr>
        <p:spPr>
          <a:xfrm>
            <a:off x="2387600" y="2120900"/>
            <a:ext cx="9474200" cy="52832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/>
                </a:solidFill>
                <a:latin typeface="+mj-lt"/>
                <a:ea typeface="+mj-ea"/>
                <a:cs typeface="+mj-cs"/>
                <a:sym typeface="Georgia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7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7543800"/>
            <a:ext cx="9474200" cy="4368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 i="1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 i="1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 i="1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 i="1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 i="1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18476" y="13068300"/>
            <a:ext cx="548641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06170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1" name="Nivel de texto 1…"/>
          <p:cNvSpPr txBox="1">
            <a:spLocks noGrp="1"/>
          </p:cNvSpPr>
          <p:nvPr>
            <p:ph type="body" idx="1"/>
          </p:nvPr>
        </p:nvSpPr>
        <p:spPr>
          <a:xfrm>
            <a:off x="2387600" y="41783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18476" y="13068300"/>
            <a:ext cx="548641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53673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371601"/>
            <a:ext cx="20789414" cy="6386974"/>
          </a:xfrm>
        </p:spPr>
        <p:txBody>
          <a:bodyPr anchor="b">
            <a:normAutofit/>
          </a:bodyPr>
          <a:lstStyle>
            <a:lvl1pPr algn="l">
              <a:defRPr sz="10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3" y="7484534"/>
            <a:ext cx="20789414" cy="3279228"/>
          </a:xfrm>
        </p:spPr>
        <p:txBody>
          <a:bodyPr anchor="t">
            <a:normAutofit/>
          </a:bodyPr>
          <a:lstStyle>
            <a:lvl1pPr marL="0" indent="0" algn="l">
              <a:buNone/>
              <a:defRPr sz="400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1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2" y="1371600"/>
            <a:ext cx="20793764" cy="231628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4126793"/>
            <a:ext cx="10177428" cy="6622378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1987942" y="4126793"/>
            <a:ext cx="10173076" cy="6622378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91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3" y="1371600"/>
            <a:ext cx="20789414" cy="231628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6712" y="4126792"/>
            <a:ext cx="9712316" cy="135998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52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1604" y="5723466"/>
            <a:ext cx="10177424" cy="5025704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36383" y="4126792"/>
            <a:ext cx="9728982" cy="135998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52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1987939" y="5723466"/>
            <a:ext cx="10177426" cy="5025704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525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9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19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86" y="1371600"/>
            <a:ext cx="8253720" cy="4046504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0092265" y="1371601"/>
            <a:ext cx="12068750" cy="93775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7285" y="5418105"/>
            <a:ext cx="8253722" cy="5331066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111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71600"/>
            <a:ext cx="12690604" cy="4046504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64724" y="1"/>
            <a:ext cx="7196292" cy="1014306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5418105"/>
            <a:ext cx="12690602" cy="472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59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50794" y="1"/>
            <a:ext cx="24010700" cy="1328816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2" y="1371601"/>
            <a:ext cx="20793764" cy="230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4126793"/>
            <a:ext cx="20793766" cy="662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6166" y="11514668"/>
            <a:ext cx="7569200" cy="996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3" y="11514668"/>
            <a:ext cx="10999438" cy="996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74242" y="11514668"/>
            <a:ext cx="1814372" cy="996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794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08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4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infobae.com/opinion/2020/05/11/10-tips-para-emprendedores-en-medio-de-la-cuarenten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jpe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164">
            <a:extLst>
              <a:ext uri="{FF2B5EF4-FFF2-40B4-BE49-F238E27FC236}">
                <a16:creationId xmlns:a16="http://schemas.microsoft.com/office/drawing/2014/main" id="{515DA87D-133C-4F77-8863-8B66D40F9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227" name="Group 166">
            <a:extLst>
              <a:ext uri="{FF2B5EF4-FFF2-40B4-BE49-F238E27FC236}">
                <a16:creationId xmlns:a16="http://schemas.microsoft.com/office/drawing/2014/main" id="{5C436ED1-B374-4FA9-AC69-CA9B086E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68" name="Rectangle 167">
              <a:extLst>
                <a:ext uri="{FF2B5EF4-FFF2-40B4-BE49-F238E27FC236}">
                  <a16:creationId xmlns:a16="http://schemas.microsoft.com/office/drawing/2014/main" id="{0BF795C8-C503-458A-B6C7-5C3B78FA6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Freeform 11">
              <a:extLst>
                <a:ext uri="{FF2B5EF4-FFF2-40B4-BE49-F238E27FC236}">
                  <a16:creationId xmlns:a16="http://schemas.microsoft.com/office/drawing/2014/main" id="{29605B65-A1AD-48AA-9FA4-0239C3E34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158A24C-9ADB-45F1-90ED-8B0C00DF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8" name="Rectangle 171">
            <a:extLst>
              <a:ext uri="{FF2B5EF4-FFF2-40B4-BE49-F238E27FC236}">
                <a16:creationId xmlns:a16="http://schemas.microsoft.com/office/drawing/2014/main" id="{61F34DAB-52DE-4CC0-B643-81F62ACD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9" name="portadacoronavirus.jpg" descr="portadacoronavirus.jpg"/>
          <p:cNvPicPr>
            <a:picLocks noGrp="1" noChangeAspect="1"/>
          </p:cNvPicPr>
          <p:nvPr>
            <p:ph type="pic" idx="21"/>
          </p:nvPr>
        </p:nvPicPr>
        <p:blipFill rotWithShape="1">
          <a:blip r:embed="rId4"/>
          <a:srcRect l="15703" r="16158"/>
          <a:stretch/>
        </p:blipFill>
        <p:spPr>
          <a:xfrm rot="21600000">
            <a:off x="20" y="10"/>
            <a:ext cx="23482538" cy="11200420"/>
          </a:xfrm>
          <a:prstGeom prst="rect">
            <a:avLst/>
          </a:prstGeom>
        </p:spPr>
      </p:pic>
      <p:sp>
        <p:nvSpPr>
          <p:cNvPr id="229" name="Rectangle 173">
            <a:extLst>
              <a:ext uri="{FF2B5EF4-FFF2-40B4-BE49-F238E27FC236}">
                <a16:creationId xmlns:a16="http://schemas.microsoft.com/office/drawing/2014/main" id="{82A9A3C0-86CD-4674-9020-567F2AA85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0102508" cy="112004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4000"/>
                </a:srgbClr>
              </a:gs>
              <a:gs pos="100000">
                <a:schemeClr val="tx1">
                  <a:alpha val="5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52078B7-A4A7-41F3-8113-3925A3BD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60998" y="0"/>
            <a:ext cx="10102508" cy="112004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4000"/>
                </a:srgbClr>
              </a:gs>
              <a:gs pos="100000">
                <a:schemeClr val="tx1">
                  <a:alpha val="5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9F832E9-8174-4C9C-878F-8FC45B2BD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1200430"/>
            <a:ext cx="23463504" cy="1561162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0" name="Freeform 9">
            <a:extLst>
              <a:ext uri="{FF2B5EF4-FFF2-40B4-BE49-F238E27FC236}">
                <a16:creationId xmlns:a16="http://schemas.microsoft.com/office/drawing/2014/main" id="{12579F24-C6D5-46F1-9180-D96AFE558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527532" cy="12839028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25" name="Rectangle 124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783E561E-5448-493F-B0F4-9255A3BF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2BD9E0-3714-4E40-B311-E0335B002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024" y="960120"/>
            <a:ext cx="22475952" cy="117957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3442351-6AC1-4238-AE7B-B52722043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2" y="1286936"/>
            <a:ext cx="21810134" cy="11142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" name="1587132310792Captura de pantalla 2020-04-17 a la(s) 11.04.32.png" descr="1587132310792Captura de pantalla 2020-04-17 a la(s) 11.04.32.png"/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t="6022" b="6022"/>
          <a:stretch>
            <a:fillRect/>
          </a:stretch>
        </p:blipFill>
        <p:spPr>
          <a:xfrm>
            <a:off x="5280649" y="2247054"/>
            <a:ext cx="13822691" cy="9209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E6D57E0B-41E7-4862-852B-4C24E7B4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4684A4D-3AB3-4D14-8F74-E9E22EFC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28" name="Rectangle 127">
              <a:extLst>
                <a:ext uri="{FF2B5EF4-FFF2-40B4-BE49-F238E27FC236}">
                  <a16:creationId xmlns:a16="http://schemas.microsoft.com/office/drawing/2014/main" id="{62AAD8D6-E6DC-4196-8B6E-99E7C902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EF22364E-4978-4D02-9F7E-4608CE9F4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203295E-B861-404F-966C-8EDD8828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1C1CD6AA-C6A5-4977-A468-8B03371D1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4002" cy="13715998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46000">
                <a:schemeClr val="accent6">
                  <a:lumMod val="89000"/>
                </a:schemeClr>
              </a:gs>
              <a:gs pos="81000">
                <a:srgbClr val="231F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4" name="Freeform: Shape 133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2" y="1286934"/>
            <a:ext cx="21810134" cy="11142132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7" name="Optimizar al máximo los recursos disponibles"/>
          <p:cNvSpPr txBox="1">
            <a:spLocks noGrp="1"/>
          </p:cNvSpPr>
          <p:nvPr>
            <p:ph type="title"/>
          </p:nvPr>
        </p:nvSpPr>
        <p:spPr>
          <a:xfrm>
            <a:off x="2573866" y="2123320"/>
            <a:ext cx="19236266" cy="208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Optimizar al máximo los recursos disponibles</a:t>
            </a:r>
          </a:p>
        </p:txBody>
      </p:sp>
      <p:sp>
        <p:nvSpPr>
          <p:cNvPr id="248" name="Es indispensable adecuar la estructura de costo hasta superar estos meses tan complejos, de manera que podamos compensar la disminución de los ingresos versus los egresos que continuan sin haberse modificado…"/>
          <p:cNvSpPr txBox="1">
            <a:spLocks noGrp="1"/>
          </p:cNvSpPr>
          <p:nvPr>
            <p:ph type="body" idx="1"/>
          </p:nvPr>
        </p:nvSpPr>
        <p:spPr>
          <a:xfrm>
            <a:off x="2573866" y="4453362"/>
            <a:ext cx="19236266" cy="717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Es indispensable adecuar la estructura de costo hasta superar estos meses tan complejos, de manera que podamos compensar la disminución de los ingresos versus los egresos que continuan sin haberse modificado 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Como si fuera una economía de guerra, disminuyendo los gastos operativos al punto que solo permitan garantizar el funcionamiento, al menos hasta que pase el temporal (cuarentena)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Aumentar la rentabilidad = aumentar las ventas o disminuir los costos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30" name="Rectangle 129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783E561E-5448-493F-B0F4-9255A3BF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02BD9E0-3714-4E40-B311-E0335B002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024" y="960120"/>
            <a:ext cx="22475952" cy="117957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3442351-6AC1-4238-AE7B-B52722043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2" y="1286936"/>
            <a:ext cx="21810134" cy="111421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0" name="descarga (2).jpeg" descr="descarga (2).jpeg"/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l="13665" r="13665"/>
          <a:stretch>
            <a:fillRect/>
          </a:stretch>
        </p:blipFill>
        <p:spPr>
          <a:xfrm>
            <a:off x="5284872" y="2247054"/>
            <a:ext cx="13814245" cy="9209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130">
            <a:extLst>
              <a:ext uri="{FF2B5EF4-FFF2-40B4-BE49-F238E27FC236}">
                <a16:creationId xmlns:a16="http://schemas.microsoft.com/office/drawing/2014/main" id="{5691BDF7-74ED-406A-8A22-22721EE5F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258" name="Group 132">
            <a:extLst>
              <a:ext uri="{FF2B5EF4-FFF2-40B4-BE49-F238E27FC236}">
                <a16:creationId xmlns:a16="http://schemas.microsoft.com/office/drawing/2014/main" id="{13544B1A-9E28-4189-AE12-8CDBA2C0F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34" name="Rectangle 133">
              <a:extLst>
                <a:ext uri="{FF2B5EF4-FFF2-40B4-BE49-F238E27FC236}">
                  <a16:creationId xmlns:a16="http://schemas.microsoft.com/office/drawing/2014/main" id="{2B6A25A0-6CD9-45B3-A42D-509D3E2F2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28AFC8E5-EE69-4EDA-9BAA-D9650668B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71EE848-149F-4FB9-B7EF-229308554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59" name="Picture 13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23959904" cy="13288162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794" y="0"/>
            <a:ext cx="23546582" cy="12839028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308592" cy="12761592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2" name="Establecer objetivos"/>
          <p:cNvSpPr txBox="1">
            <a:spLocks noGrp="1"/>
          </p:cNvSpPr>
          <p:nvPr>
            <p:ph type="title"/>
          </p:nvPr>
        </p:nvSpPr>
        <p:spPr>
          <a:xfrm>
            <a:off x="1371604" y="1371600"/>
            <a:ext cx="6763892" cy="969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9600">
                <a:solidFill>
                  <a:srgbClr val="FFFFFF"/>
                </a:solidFill>
              </a:rPr>
              <a:t>Establecer objetivos </a:t>
            </a:r>
          </a:p>
        </p:txBody>
      </p:sp>
      <p:graphicFrame>
        <p:nvGraphicFramePr>
          <p:cNvPr id="260" name="En estos tiempos, lo que servía hace un mes ahora ya no sirve.…">
            <a:extLst>
              <a:ext uri="{FF2B5EF4-FFF2-40B4-BE49-F238E27FC236}">
                <a16:creationId xmlns:a16="http://schemas.microsoft.com/office/drawing/2014/main" id="{0772499B-C950-4AD3-8751-BCAEDFCB6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154845"/>
              </p:ext>
            </p:extLst>
          </p:nvPr>
        </p:nvGraphicFramePr>
        <p:xfrm>
          <a:off x="10588216" y="1371600"/>
          <a:ext cx="11519312" cy="969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unnamed.jpg" descr="unnamed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4514" b="4514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71">
            <a:extLst>
              <a:ext uri="{FF2B5EF4-FFF2-40B4-BE49-F238E27FC236}">
                <a16:creationId xmlns:a16="http://schemas.microsoft.com/office/drawing/2014/main" id="{5691BDF7-74ED-406A-8A22-22721EE5F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263" name="Group 73">
            <a:extLst>
              <a:ext uri="{FF2B5EF4-FFF2-40B4-BE49-F238E27FC236}">
                <a16:creationId xmlns:a16="http://schemas.microsoft.com/office/drawing/2014/main" id="{13544B1A-9E28-4189-AE12-8CDBA2C0F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75" name="Rectangle 74">
              <a:extLst>
                <a:ext uri="{FF2B5EF4-FFF2-40B4-BE49-F238E27FC236}">
                  <a16:creationId xmlns:a16="http://schemas.microsoft.com/office/drawing/2014/main" id="{2B6A25A0-6CD9-45B3-A42D-509D3E2F2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28AFC8E5-EE69-4EDA-9BAA-D9650668B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71EE848-149F-4FB9-B7EF-229308554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4" name="Rectangle 78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ideliza y revitaliza la relación con los clientes"/>
          <p:cNvSpPr txBox="1">
            <a:spLocks noGrp="1"/>
          </p:cNvSpPr>
          <p:nvPr>
            <p:ph type="title"/>
          </p:nvPr>
        </p:nvSpPr>
        <p:spPr>
          <a:xfrm>
            <a:off x="1371600" y="1371600"/>
            <a:ext cx="21585674" cy="230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/>
              <a:t>Fideliza y revitaliza la relación con los clientes</a:t>
            </a:r>
          </a:p>
        </p:txBody>
      </p:sp>
      <p:graphicFrame>
        <p:nvGraphicFramePr>
          <p:cNvPr id="265" name="Es recesión es cuando mas tenemos que cuidar a nuestros clientes…">
            <a:extLst>
              <a:ext uri="{FF2B5EF4-FFF2-40B4-BE49-F238E27FC236}">
                <a16:creationId xmlns:a16="http://schemas.microsoft.com/office/drawing/2014/main" id="{FA415886-3F54-41FB-A2B0-7AD0D444A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569660"/>
              </p:ext>
            </p:extLst>
          </p:nvPr>
        </p:nvGraphicFramePr>
        <p:xfrm>
          <a:off x="1371600" y="4127500"/>
          <a:ext cx="21586826" cy="781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comunicacion.jpg" descr="comunicacion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6500" r="650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 useBgFill="1">
        <p:nvSpPr>
          <p:cNvPr id="79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0" y="0"/>
            <a:ext cx="23367620" cy="13176250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64514"/>
            <a:ext cx="22658514" cy="4057690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439158" cy="913754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323600" y="586634"/>
            <a:ext cx="22734232" cy="11503608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7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8442770" y="10222712"/>
            <a:ext cx="1030772" cy="1030772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77904" cy="13716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Estar atento a las herramientas de auxilio que ofrece el gobierno"/>
          <p:cNvSpPr txBox="1">
            <a:spLocks noGrp="1"/>
          </p:cNvSpPr>
          <p:nvPr>
            <p:ph type="title"/>
          </p:nvPr>
        </p:nvSpPr>
        <p:spPr>
          <a:xfrm>
            <a:off x="1383094" y="9039498"/>
            <a:ext cx="21611580" cy="2540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8300">
                <a:solidFill>
                  <a:schemeClr val="accent1"/>
                </a:solidFill>
              </a:rPr>
              <a:t>Estar atento a las herramientas de auxilio que ofrece el gobierno</a:t>
            </a:r>
          </a:p>
        </p:txBody>
      </p:sp>
      <p:sp>
        <p:nvSpPr>
          <p:cNvPr id="91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6816" y="12777886"/>
            <a:ext cx="746098" cy="74609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visar las paginas relacionados con el gobierno"/>
          <p:cNvSpPr txBox="1">
            <a:spLocks noGrp="1"/>
          </p:cNvSpPr>
          <p:nvPr>
            <p:ph type="body" sz="quarter" idx="1"/>
          </p:nvPr>
        </p:nvSpPr>
        <p:spPr>
          <a:xfrm>
            <a:off x="1409914" y="11581736"/>
            <a:ext cx="21584896" cy="112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Blip>
                <a:blip r:embed="rId4"/>
              </a:buBlip>
            </a:lvl1pPr>
          </a:lstStyle>
          <a:p>
            <a:pPr defTabSz="914400">
              <a:spcBef>
                <a:spcPts val="1000"/>
              </a:spcBef>
              <a:buSzPct val="160000"/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Revisar las paginas relacionados con el gobierno</a:t>
            </a:r>
          </a:p>
        </p:txBody>
      </p:sp>
      <p:pic>
        <p:nvPicPr>
          <p:cNvPr id="262" name="convenios-instituciones.png" descr="convenios-instituciones.png"/>
          <p:cNvPicPr>
            <a:picLocks noGrp="1" noChangeAspect="1"/>
          </p:cNvPicPr>
          <p:nvPr>
            <p:ph type="pic" sz="half" idx="21"/>
          </p:nvPr>
        </p:nvPicPr>
        <p:blipFill>
          <a:blip r:embed="rId5"/>
          <a:stretch>
            <a:fillRect/>
          </a:stretch>
        </p:blipFill>
        <p:spPr>
          <a:xfrm rot="21600000">
            <a:off x="5421374" y="1383092"/>
            <a:ext cx="13535017" cy="70293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5691BDF7-74ED-406A-8A22-22721EE5F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13544B1A-9E28-4189-AE12-8CDBA2C0F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84" name="Rectangle 83">
              <a:extLst>
                <a:ext uri="{FF2B5EF4-FFF2-40B4-BE49-F238E27FC236}">
                  <a16:creationId xmlns:a16="http://schemas.microsoft.com/office/drawing/2014/main" id="{2B6A25A0-6CD9-45B3-A42D-509D3E2F2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28AFC8E5-EE69-4EDA-9BAA-D9650668B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71EE848-149F-4FB9-B7EF-229308554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Innovar en nuevos rubros"/>
          <p:cNvSpPr txBox="1">
            <a:spLocks noGrp="1"/>
          </p:cNvSpPr>
          <p:nvPr>
            <p:ph type="title"/>
          </p:nvPr>
        </p:nvSpPr>
        <p:spPr>
          <a:xfrm>
            <a:off x="1371600" y="1371600"/>
            <a:ext cx="21585674" cy="230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/>
              <a:t>Innovar en nuevos rubros</a:t>
            </a:r>
          </a:p>
        </p:txBody>
      </p:sp>
      <p:graphicFrame>
        <p:nvGraphicFramePr>
          <p:cNvPr id="269" name="Antes de estancarse en un emprendimiento con actividades de poco movimiento en cuarentena, innova…">
            <a:extLst>
              <a:ext uri="{FF2B5EF4-FFF2-40B4-BE49-F238E27FC236}">
                <a16:creationId xmlns:a16="http://schemas.microsoft.com/office/drawing/2014/main" id="{C9BE7561-B9DD-41CE-B668-D3B9296AB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661857"/>
              </p:ext>
            </p:extLst>
          </p:nvPr>
        </p:nvGraphicFramePr>
        <p:xfrm>
          <a:off x="1371600" y="3675530"/>
          <a:ext cx="22124188" cy="9163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5691BDF7-74ED-406A-8A22-22721EE5F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13544B1A-9E28-4189-AE12-8CDBA2C0F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87" name="Rectangle 86">
              <a:extLst>
                <a:ext uri="{FF2B5EF4-FFF2-40B4-BE49-F238E27FC236}">
                  <a16:creationId xmlns:a16="http://schemas.microsoft.com/office/drawing/2014/main" id="{2B6A25A0-6CD9-45B3-A42D-509D3E2F2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28AFC8E5-EE69-4EDA-9BAA-D9650668B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71EE848-149F-4FB9-B7EF-229308554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23959904" cy="13288162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794" y="0"/>
            <a:ext cx="23546582" cy="12839028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308592" cy="12761592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9" name="Detectar e imitar experiencias de otros emprendedores"/>
          <p:cNvSpPr txBox="1">
            <a:spLocks noGrp="1"/>
          </p:cNvSpPr>
          <p:nvPr>
            <p:ph type="title"/>
          </p:nvPr>
        </p:nvSpPr>
        <p:spPr>
          <a:xfrm>
            <a:off x="1371604" y="1371600"/>
            <a:ext cx="6763892" cy="969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740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Detectar e imitar experiencias de otros emprendedores</a:t>
            </a:r>
          </a:p>
        </p:txBody>
      </p:sp>
      <p:graphicFrame>
        <p:nvGraphicFramePr>
          <p:cNvPr id="272" name="No siempre sabemos como salir de una crisis por nuestros medios y capacidades…">
            <a:extLst>
              <a:ext uri="{FF2B5EF4-FFF2-40B4-BE49-F238E27FC236}">
                <a16:creationId xmlns:a16="http://schemas.microsoft.com/office/drawing/2014/main" id="{3F0635DD-7A1D-4491-AB56-A1F395657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531976"/>
              </p:ext>
            </p:extLst>
          </p:nvPr>
        </p:nvGraphicFramePr>
        <p:xfrm>
          <a:off x="10588216" y="1371600"/>
          <a:ext cx="11519312" cy="969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mo vende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Como vender </a:t>
            </a:r>
          </a:p>
        </p:txBody>
      </p:sp>
      <p:sp>
        <p:nvSpPr>
          <p:cNvPr id="222" name="tips en cuarentena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tips en cuarentena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90" name="Rectangle 89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3" name="Anticipa como sera la post pandemia en tu rubro"/>
          <p:cNvSpPr txBox="1">
            <a:spLocks noGrp="1"/>
          </p:cNvSpPr>
          <p:nvPr>
            <p:ph type="title"/>
          </p:nvPr>
        </p:nvSpPr>
        <p:spPr>
          <a:xfrm>
            <a:off x="9417172" y="1371600"/>
            <a:ext cx="12748194" cy="230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>
                <a:solidFill>
                  <a:schemeClr val="accent1"/>
                </a:solidFill>
              </a:rPr>
              <a:t>Anticipa como sera la post pandemia en tu rubro</a:t>
            </a:r>
          </a:p>
        </p:txBody>
      </p:sp>
      <p:pic>
        <p:nvPicPr>
          <p:cNvPr id="272" name="images (2).jpeg" descr="images (2).jpeg"/>
          <p:cNvPicPr>
            <a:picLocks noGrp="1" noChangeAspect="1"/>
          </p:cNvPicPr>
          <p:nvPr>
            <p:ph type="pic" sz="half" idx="21"/>
          </p:nvPr>
        </p:nvPicPr>
        <p:blipFill>
          <a:blip r:embed="rId4"/>
          <a:srcRect l="11430" r="11430"/>
          <a:stretch>
            <a:fillRect/>
          </a:stretch>
        </p:blipFill>
        <p:spPr>
          <a:xfrm>
            <a:off x="907449" y="902686"/>
            <a:ext cx="7482965" cy="9700504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274" name="Plantea posibles panoramas acerca de que desenlace puede tener el fin de la pandemia en tu rubro y que cosas podrían cambiar…"/>
          <p:cNvSpPr txBox="1">
            <a:spLocks noGrp="1"/>
          </p:cNvSpPr>
          <p:nvPr>
            <p:ph type="body" sz="quarter" idx="1"/>
          </p:nvPr>
        </p:nvSpPr>
        <p:spPr>
          <a:xfrm>
            <a:off x="9403812" y="4284132"/>
            <a:ext cx="12761554" cy="646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110000"/>
              </a:lnSpc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Plantea posibles panoramas acerca de que desenlace puede tener el fin de la pandemia en tu rubro y que cosas podrían cambiar</a:t>
            </a:r>
          </a:p>
          <a:p>
            <a:pPr indent="-228600" algn="l" defTabSz="914400">
              <a:lnSpc>
                <a:spcPct val="110000"/>
              </a:lnSpc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Fija tácticas y estrategias adaptables a los posibles desenlaces</a:t>
            </a:r>
          </a:p>
          <a:p>
            <a:pPr indent="-228600" algn="l" defTabSz="914400">
              <a:lnSpc>
                <a:spcPct val="110000"/>
              </a:lnSpc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Es clave el manejo de la ansiedad y no tomar decisiones precipitadas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E6D57E0B-41E7-4862-852B-4C24E7B4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14684A4D-3AB3-4D14-8F74-E9E22EFC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93" name="Rectangle 92">
              <a:extLst>
                <a:ext uri="{FF2B5EF4-FFF2-40B4-BE49-F238E27FC236}">
                  <a16:creationId xmlns:a16="http://schemas.microsoft.com/office/drawing/2014/main" id="{62AAD8D6-E6DC-4196-8B6E-99E7C902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EF22364E-4978-4D02-9F7E-4608CE9F4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03295E-B861-404F-966C-8EDD8828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23959904" cy="13288162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794" y="0"/>
            <a:ext cx="23546582" cy="12839028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308592" cy="12761592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Capacitarse y desarrollar nuevas capacidades"/>
          <p:cNvSpPr txBox="1">
            <a:spLocks noGrp="1"/>
          </p:cNvSpPr>
          <p:nvPr>
            <p:ph type="title"/>
          </p:nvPr>
        </p:nvSpPr>
        <p:spPr>
          <a:xfrm>
            <a:off x="1371604" y="1371600"/>
            <a:ext cx="6763892" cy="969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8900">
                <a:solidFill>
                  <a:srgbClr val="FFFFFF"/>
                </a:solidFill>
              </a:rPr>
              <a:t>Capacitarse y desarrollar nuevas capacidades</a:t>
            </a:r>
          </a:p>
        </p:txBody>
      </p:sp>
      <p:sp>
        <p:nvSpPr>
          <p:cNvPr id="277" name="Aprovecha la oferta disponible de cursos online, es el momento perfecto para aprender y desarrollar nuevas habilidades"/>
          <p:cNvSpPr txBox="1">
            <a:spLocks noGrp="1"/>
          </p:cNvSpPr>
          <p:nvPr>
            <p:ph type="body" idx="1"/>
          </p:nvPr>
        </p:nvSpPr>
        <p:spPr>
          <a:xfrm>
            <a:off x="10223772" y="1371600"/>
            <a:ext cx="11937242" cy="937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buBlip>
                <a:blip r:embed="rId4"/>
              </a:buBlip>
            </a:lvl1pPr>
          </a:lstStyle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/>
              <a:t>Aprovecha la oferta disponible de cursos online, es el momento perfecto para aprender y desarrollar nuevas habilidades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E6D57E0B-41E7-4862-852B-4C24E7B4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14684A4D-3AB3-4D14-8F74-E9E22EFC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62AAD8D6-E6DC-4196-8B6E-99E7C902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EF22364E-4978-4D02-9F7E-4608CE9F4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203295E-B861-404F-966C-8EDD8828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C1CD6AA-C6A5-4977-A468-8B03371D1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4002" cy="13715998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46000">
                <a:schemeClr val="accent6">
                  <a:lumMod val="89000"/>
                </a:schemeClr>
              </a:gs>
              <a:gs pos="81000">
                <a:srgbClr val="231F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2" y="1286934"/>
            <a:ext cx="21810134" cy="11142132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9" name="No empieces por el producto, empieza por el mercado"/>
          <p:cNvSpPr txBox="1">
            <a:spLocks noGrp="1"/>
          </p:cNvSpPr>
          <p:nvPr>
            <p:ph type="title"/>
          </p:nvPr>
        </p:nvSpPr>
        <p:spPr>
          <a:xfrm>
            <a:off x="2573866" y="2123320"/>
            <a:ext cx="19236266" cy="208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6700">
                <a:solidFill>
                  <a:schemeClr val="tx1">
                    <a:lumMod val="85000"/>
                    <a:lumOff val="15000"/>
                  </a:schemeClr>
                </a:solidFill>
              </a:rPr>
              <a:t>No empieces por el producto, empieza por el mercado</a:t>
            </a:r>
          </a:p>
        </p:txBody>
      </p:sp>
      <p:sp>
        <p:nvSpPr>
          <p:cNvPr id="280" name="Investiga y analiza el mercado, y ve que se esta vendiendo (mascarillas-alcohol gel)…"/>
          <p:cNvSpPr txBox="1">
            <a:spLocks noGrp="1"/>
          </p:cNvSpPr>
          <p:nvPr>
            <p:ph type="body" idx="1"/>
          </p:nvPr>
        </p:nvSpPr>
        <p:spPr>
          <a:xfrm>
            <a:off x="2573866" y="4453362"/>
            <a:ext cx="19236266" cy="717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Investiga y analiza el mercado, y ve que se esta vendiendo (mascarillas-alcohol gel)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Que se esta demandando en el mercado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Si tu crees que tu producto es el mejor, tienes que ver si ese producto se esta comprando (maquina de escribir, rollos fotográficos)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5691BDF7-74ED-406A-8A22-22721EE5F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13544B1A-9E28-4189-AE12-8CDBA2C0F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00" name="Rectangle 99">
              <a:extLst>
                <a:ext uri="{FF2B5EF4-FFF2-40B4-BE49-F238E27FC236}">
                  <a16:creationId xmlns:a16="http://schemas.microsoft.com/office/drawing/2014/main" id="{2B6A25A0-6CD9-45B3-A42D-509D3E2F2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28AFC8E5-EE69-4EDA-9BAA-D9650668B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1EE848-149F-4FB9-B7EF-229308554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23959904" cy="13288162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794" y="0"/>
            <a:ext cx="23546582" cy="12839028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308592" cy="12761592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2" name="Menciona los beneficios y…"/>
          <p:cNvSpPr txBox="1">
            <a:spLocks noGrp="1"/>
          </p:cNvSpPr>
          <p:nvPr>
            <p:ph type="title"/>
          </p:nvPr>
        </p:nvSpPr>
        <p:spPr>
          <a:xfrm>
            <a:off x="1371604" y="1371600"/>
            <a:ext cx="6763892" cy="969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6700">
                <a:solidFill>
                  <a:srgbClr val="FFFFFF"/>
                </a:solidFill>
              </a:rPr>
              <a:t>Menciona los beneficios y</a:t>
            </a:r>
          </a:p>
          <a:p>
            <a:pPr defTabSz="914400"/>
            <a:r>
              <a:rPr lang="en-US" sz="6700">
                <a:solidFill>
                  <a:srgbClr val="FFFFFF"/>
                </a:solidFill>
              </a:rPr>
              <a:t> no las características</a:t>
            </a:r>
          </a:p>
        </p:txBody>
      </p:sp>
      <p:graphicFrame>
        <p:nvGraphicFramePr>
          <p:cNvPr id="285" name="En lugar de dar las características habla de lo que te proporciona…">
            <a:extLst>
              <a:ext uri="{FF2B5EF4-FFF2-40B4-BE49-F238E27FC236}">
                <a16:creationId xmlns:a16="http://schemas.microsoft.com/office/drawing/2014/main" id="{22678B0C-8C00-45C6-A87F-1B4739900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241913"/>
              </p:ext>
            </p:extLst>
          </p:nvPr>
        </p:nvGraphicFramePr>
        <p:xfrm>
          <a:off x="10588216" y="1371600"/>
          <a:ext cx="11519312" cy="969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5691BDF7-74ED-406A-8A22-22721EE5F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3544B1A-9E28-4189-AE12-8CDBA2C0F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03" name="Rectangle 102">
              <a:extLst>
                <a:ext uri="{FF2B5EF4-FFF2-40B4-BE49-F238E27FC236}">
                  <a16:creationId xmlns:a16="http://schemas.microsoft.com/office/drawing/2014/main" id="{2B6A25A0-6CD9-45B3-A42D-509D3E2F2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28AFC8E5-EE69-4EDA-9BAA-D9650668B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71EE848-149F-4FB9-B7EF-229308554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Deja que las personas prueben tu producto (app)"/>
          <p:cNvSpPr txBox="1">
            <a:spLocks noGrp="1"/>
          </p:cNvSpPr>
          <p:nvPr>
            <p:ph type="title"/>
          </p:nvPr>
        </p:nvSpPr>
        <p:spPr>
          <a:xfrm>
            <a:off x="1371600" y="1371600"/>
            <a:ext cx="21585674" cy="230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/>
              <a:t>Deja que las personas prueben tu producto (app)</a:t>
            </a:r>
          </a:p>
        </p:txBody>
      </p:sp>
      <p:graphicFrame>
        <p:nvGraphicFramePr>
          <p:cNvPr id="288" name="Hay juegos que son gratis pero los accesorios son por lo que hay que pagar…">
            <a:extLst>
              <a:ext uri="{FF2B5EF4-FFF2-40B4-BE49-F238E27FC236}">
                <a16:creationId xmlns:a16="http://schemas.microsoft.com/office/drawing/2014/main" id="{6815009A-5ACE-4AF3-8DA7-C5E239133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439552"/>
              </p:ext>
            </p:extLst>
          </p:nvPr>
        </p:nvGraphicFramePr>
        <p:xfrm>
          <a:off x="1371600" y="4127500"/>
          <a:ext cx="21586826" cy="781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5691BDF7-74ED-406A-8A22-22721EE5F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3544B1A-9E28-4189-AE12-8CDBA2C0F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06" name="Rectangle 105">
              <a:extLst>
                <a:ext uri="{FF2B5EF4-FFF2-40B4-BE49-F238E27FC236}">
                  <a16:creationId xmlns:a16="http://schemas.microsoft.com/office/drawing/2014/main" id="{2B6A25A0-6CD9-45B3-A42D-509D3E2F2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28AFC8E5-EE69-4EDA-9BAA-D9650668B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71EE848-149F-4FB9-B7EF-229308554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Aplica la Gamificacion"/>
          <p:cNvSpPr txBox="1">
            <a:spLocks noGrp="1"/>
          </p:cNvSpPr>
          <p:nvPr>
            <p:ph type="title"/>
          </p:nvPr>
        </p:nvSpPr>
        <p:spPr>
          <a:xfrm>
            <a:off x="1371600" y="1371600"/>
            <a:ext cx="21585674" cy="230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/>
              <a:t>Aplica la Gamificacion</a:t>
            </a:r>
          </a:p>
        </p:txBody>
      </p:sp>
      <p:graphicFrame>
        <p:nvGraphicFramePr>
          <p:cNvPr id="291" name="Estimulo / recompensa…">
            <a:extLst>
              <a:ext uri="{FF2B5EF4-FFF2-40B4-BE49-F238E27FC236}">
                <a16:creationId xmlns:a16="http://schemas.microsoft.com/office/drawing/2014/main" id="{0A55B45A-5A7A-4541-A8D3-2FE412E02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453300"/>
              </p:ext>
            </p:extLst>
          </p:nvPr>
        </p:nvGraphicFramePr>
        <p:xfrm>
          <a:off x="1371600" y="4127500"/>
          <a:ext cx="21586826" cy="781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5691BDF7-74ED-406A-8A22-22721EE5F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544B1A-9E28-4189-AE12-8CDBA2C0F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09" name="Rectangle 108">
              <a:extLst>
                <a:ext uri="{FF2B5EF4-FFF2-40B4-BE49-F238E27FC236}">
                  <a16:creationId xmlns:a16="http://schemas.microsoft.com/office/drawing/2014/main" id="{2B6A25A0-6CD9-45B3-A42D-509D3E2F2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28AFC8E5-EE69-4EDA-9BAA-D9650668B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1EE848-149F-4FB9-B7EF-229308554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23959904" cy="13288162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794" y="0"/>
            <a:ext cx="23546582" cy="12839028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308592" cy="12761592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1" name="Conexión emocional"/>
          <p:cNvSpPr txBox="1">
            <a:spLocks noGrp="1"/>
          </p:cNvSpPr>
          <p:nvPr>
            <p:ph type="title"/>
          </p:nvPr>
        </p:nvSpPr>
        <p:spPr>
          <a:xfrm>
            <a:off x="1371604" y="1371600"/>
            <a:ext cx="6763892" cy="969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9600">
                <a:solidFill>
                  <a:srgbClr val="FFFFFF"/>
                </a:solidFill>
              </a:rPr>
              <a:t>Conexión emocional</a:t>
            </a:r>
          </a:p>
        </p:txBody>
      </p:sp>
      <p:graphicFrame>
        <p:nvGraphicFramePr>
          <p:cNvPr id="294" name="Genera conexión emocional con las personas y estarás vendiendo sin vender…">
            <a:extLst>
              <a:ext uri="{FF2B5EF4-FFF2-40B4-BE49-F238E27FC236}">
                <a16:creationId xmlns:a16="http://schemas.microsoft.com/office/drawing/2014/main" id="{19644239-50E4-4EAA-AEA5-E7A0C6666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46961"/>
              </p:ext>
            </p:extLst>
          </p:nvPr>
        </p:nvGraphicFramePr>
        <p:xfrm>
          <a:off x="10588216" y="1371600"/>
          <a:ext cx="11519312" cy="969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 useBgFill="1">
        <p:nvSpPr>
          <p:cNvPr id="1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0" y="0"/>
            <a:ext cx="23367620" cy="13176250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0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64514"/>
            <a:ext cx="22658514" cy="4057690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439158" cy="913754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2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323600" y="586634"/>
            <a:ext cx="22734232" cy="11503608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03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8442770" y="10222712"/>
            <a:ext cx="1030772" cy="1030772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4" name="Freeform: Shape 119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140382" cy="13716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5" name="Rectangle 121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6" cy="13716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6" name="Freeform: Shape 123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3604" y="2"/>
            <a:ext cx="16260396" cy="13715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4" name="Nostalgia"/>
          <p:cNvSpPr txBox="1">
            <a:spLocks noGrp="1"/>
          </p:cNvSpPr>
          <p:nvPr>
            <p:ph type="title"/>
          </p:nvPr>
        </p:nvSpPr>
        <p:spPr>
          <a:xfrm>
            <a:off x="9105584" y="2427516"/>
            <a:ext cx="12187192" cy="88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3200"/>
              <a:t>Nostalgia</a:t>
            </a:r>
          </a:p>
        </p:txBody>
      </p:sp>
      <p:sp>
        <p:nvSpPr>
          <p:cNvPr id="295" name="Si logras llegar a los clientes a través de la nostalgia  estas asegurando una venta"/>
          <p:cNvSpPr txBox="1">
            <a:spLocks noGrp="1"/>
          </p:cNvSpPr>
          <p:nvPr>
            <p:ph type="body" idx="1"/>
          </p:nvPr>
        </p:nvSpPr>
        <p:spPr>
          <a:xfrm>
            <a:off x="1322656" y="2427516"/>
            <a:ext cx="6157478" cy="88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buBlip>
                <a:blip r:embed="rId4"/>
              </a:buBlip>
            </a:lvl1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Si logras llegar a los clientes a través de la nostalgia  estas asegurando una venta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16" name="Rectangle 115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7" name="Audiovisual"/>
          <p:cNvSpPr txBox="1">
            <a:spLocks noGrp="1"/>
          </p:cNvSpPr>
          <p:nvPr>
            <p:ph type="title"/>
          </p:nvPr>
        </p:nvSpPr>
        <p:spPr>
          <a:xfrm>
            <a:off x="16019624" y="1371600"/>
            <a:ext cx="6145738" cy="230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8800"/>
              <a:t>Audiovisual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80" y="914400"/>
            <a:ext cx="14091864" cy="9372276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EEC82B97-0EBB-4931-AC2D-3066714CA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9677" y="1378716"/>
            <a:ext cx="8439268" cy="8439268"/>
          </a:xfrm>
          <a:prstGeom prst="rect">
            <a:avLst/>
          </a:prstGeom>
        </p:spPr>
      </p:pic>
      <p:sp>
        <p:nvSpPr>
          <p:cNvPr id="298" name="Un video siempre vende mejor, tiene 80% mas efectividad y retención…"/>
          <p:cNvSpPr txBox="1">
            <a:spLocks noGrp="1"/>
          </p:cNvSpPr>
          <p:nvPr>
            <p:ph type="body" idx="1"/>
          </p:nvPr>
        </p:nvSpPr>
        <p:spPr>
          <a:xfrm>
            <a:off x="16013184" y="4142096"/>
            <a:ext cx="6152180" cy="6144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3600"/>
              <a:t>Un video siempre vende mejor, tiene 80% mas efectividad y retención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3600"/>
              <a:t>Publica en redes sociales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s.jpeg" descr="images.jpeg"/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l="9215" t="172" r="10807"/>
          <a:stretch/>
        </p:blipFill>
        <p:spPr>
          <a:xfrm>
            <a:off x="3771901" y="2171700"/>
            <a:ext cx="15507818" cy="10115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E6D57E0B-41E7-4862-852B-4C24E7B4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4684A4D-3AB3-4D14-8F74-E9E22EFC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75" name="Rectangle 174">
              <a:extLst>
                <a:ext uri="{FF2B5EF4-FFF2-40B4-BE49-F238E27FC236}">
                  <a16:creationId xmlns:a16="http://schemas.microsoft.com/office/drawing/2014/main" id="{62AAD8D6-E6DC-4196-8B6E-99E7C902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Freeform 11">
              <a:extLst>
                <a:ext uri="{FF2B5EF4-FFF2-40B4-BE49-F238E27FC236}">
                  <a16:creationId xmlns:a16="http://schemas.microsoft.com/office/drawing/2014/main" id="{EF22364E-4978-4D02-9F7E-4608CE9F4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203295E-B861-404F-966C-8EDD8828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79" name="Freeform: Shape 178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599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1" name="5-Point Star 24">
            <a:extLst>
              <a:ext uri="{FF2B5EF4-FFF2-40B4-BE49-F238E27FC236}">
                <a16:creationId xmlns:a16="http://schemas.microsoft.com/office/drawing/2014/main" id="{89E829E7-17BB-4272-A707-8219BDF4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58" y="6197654"/>
            <a:ext cx="505288" cy="50528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Emprender en época de cuarentena sin duda no es tarea fácil. Las empresas con menos de 2 años y los emprendedores con poco respaldo económico tendrán un doble desafío.…"/>
          <p:cNvSpPr txBox="1">
            <a:spLocks noGrp="1"/>
          </p:cNvSpPr>
          <p:nvPr>
            <p:ph type="body" idx="1"/>
          </p:nvPr>
        </p:nvSpPr>
        <p:spPr>
          <a:xfrm>
            <a:off x="10160004" y="1286936"/>
            <a:ext cx="12937048" cy="10326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/>
              <a:t>Emprender</a:t>
            </a:r>
            <a:r>
              <a:rPr lang="en-US" dirty="0"/>
              <a:t>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época</a:t>
            </a:r>
            <a:r>
              <a:rPr lang="en-US" dirty="0"/>
              <a:t> de </a:t>
            </a:r>
            <a:r>
              <a:rPr lang="en-US"/>
              <a:t>cuarentena</a:t>
            </a:r>
            <a:r>
              <a:rPr lang="en-US" dirty="0"/>
              <a:t> sin </a:t>
            </a:r>
            <a:r>
              <a:rPr lang="en-US"/>
              <a:t>duda</a:t>
            </a:r>
            <a:r>
              <a:rPr lang="en-US" dirty="0"/>
              <a:t> no es </a:t>
            </a:r>
            <a:r>
              <a:rPr lang="en-US"/>
              <a:t>tarea</a:t>
            </a:r>
            <a:r>
              <a:rPr lang="en-US" dirty="0"/>
              <a:t> </a:t>
            </a:r>
            <a:r>
              <a:rPr lang="en-US"/>
              <a:t>fácil</a:t>
            </a:r>
            <a:r>
              <a:rPr lang="en-US" dirty="0"/>
              <a:t>. Las </a:t>
            </a:r>
            <a:r>
              <a:rPr lang="en-US"/>
              <a:t>empresas</a:t>
            </a:r>
            <a:r>
              <a:rPr lang="en-US" dirty="0"/>
              <a:t> con </a:t>
            </a:r>
            <a:r>
              <a:rPr lang="en-US"/>
              <a:t>menos</a:t>
            </a:r>
            <a:r>
              <a:rPr lang="en-US" dirty="0"/>
              <a:t> de 2 </a:t>
            </a:r>
            <a:r>
              <a:rPr lang="en-US"/>
              <a:t>años</a:t>
            </a:r>
            <a:r>
              <a:rPr lang="en-US" dirty="0"/>
              <a:t> y los </a:t>
            </a:r>
            <a:r>
              <a:rPr lang="en-US"/>
              <a:t>emprendedores</a:t>
            </a:r>
            <a:r>
              <a:rPr lang="en-US" dirty="0"/>
              <a:t> con </a:t>
            </a:r>
            <a:r>
              <a:rPr lang="en-US"/>
              <a:t>poco</a:t>
            </a:r>
            <a:r>
              <a:rPr lang="en-US" dirty="0"/>
              <a:t> </a:t>
            </a:r>
            <a:r>
              <a:rPr lang="en-US"/>
              <a:t>respaldo</a:t>
            </a:r>
            <a:r>
              <a:rPr lang="en-US" dirty="0"/>
              <a:t> </a:t>
            </a:r>
            <a:r>
              <a:rPr lang="en-US"/>
              <a:t>económico</a:t>
            </a:r>
            <a:r>
              <a:rPr lang="en-US" dirty="0"/>
              <a:t> </a:t>
            </a:r>
            <a:r>
              <a:rPr lang="en-US"/>
              <a:t>tendrán</a:t>
            </a:r>
            <a:r>
              <a:rPr lang="en-US" dirty="0"/>
              <a:t> un </a:t>
            </a:r>
            <a:r>
              <a:rPr lang="en-US"/>
              <a:t>doble</a:t>
            </a:r>
            <a:r>
              <a:rPr lang="en-US" dirty="0"/>
              <a:t> </a:t>
            </a:r>
            <a:r>
              <a:rPr lang="en-US"/>
              <a:t>desafío</a:t>
            </a:r>
            <a:r>
              <a:rPr lang="en-US" dirty="0"/>
              <a:t>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/>
              <a:t>Por un </a:t>
            </a:r>
            <a:r>
              <a:rPr lang="en-US"/>
              <a:t>lado</a:t>
            </a:r>
            <a:r>
              <a:rPr lang="en-US" dirty="0"/>
              <a:t>, </a:t>
            </a:r>
            <a:r>
              <a:rPr lang="en-US"/>
              <a:t>sobrevivir</a:t>
            </a:r>
            <a:r>
              <a:rPr lang="en-US" dirty="0"/>
              <a:t> a </a:t>
            </a:r>
            <a:r>
              <a:rPr lang="en-US"/>
              <a:t>estos</a:t>
            </a:r>
            <a:r>
              <a:rPr lang="en-US" dirty="0"/>
              <a:t> </a:t>
            </a:r>
            <a:r>
              <a:rPr lang="en-US"/>
              <a:t>meses</a:t>
            </a:r>
            <a:r>
              <a:rPr lang="en-US" dirty="0"/>
              <a:t> de </a:t>
            </a:r>
            <a:r>
              <a:rPr lang="en-US"/>
              <a:t>desplome</a:t>
            </a:r>
            <a:r>
              <a:rPr lang="en-US" dirty="0"/>
              <a:t> de </a:t>
            </a:r>
            <a:r>
              <a:rPr lang="en-US"/>
              <a:t>actividad</a:t>
            </a:r>
            <a:r>
              <a:rPr lang="en-US" dirty="0"/>
              <a:t> y por </a:t>
            </a:r>
            <a:r>
              <a:rPr lang="en-US"/>
              <a:t>otro</a:t>
            </a:r>
            <a:r>
              <a:rPr lang="en-US" dirty="0"/>
              <a:t>, a </a:t>
            </a:r>
            <a:r>
              <a:rPr lang="en-US"/>
              <a:t>partir</a:t>
            </a:r>
            <a:r>
              <a:rPr lang="en-US" dirty="0"/>
              <a:t> de </a:t>
            </a:r>
            <a:r>
              <a:rPr lang="en-US"/>
              <a:t>ahí</a:t>
            </a:r>
            <a:r>
              <a:rPr lang="en-US" dirty="0"/>
              <a:t>, </a:t>
            </a:r>
            <a:r>
              <a:rPr lang="en-US"/>
              <a:t>reinventar</a:t>
            </a:r>
            <a:r>
              <a:rPr lang="en-US" dirty="0"/>
              <a:t> y </a:t>
            </a:r>
            <a:r>
              <a:rPr lang="en-US"/>
              <a:t>adecuar</a:t>
            </a:r>
            <a:r>
              <a:rPr lang="en-US" dirty="0"/>
              <a:t> </a:t>
            </a:r>
            <a:r>
              <a:rPr lang="en-US"/>
              <a:t>su</a:t>
            </a:r>
            <a:r>
              <a:rPr lang="en-US" dirty="0"/>
              <a:t> </a:t>
            </a:r>
            <a:r>
              <a:rPr lang="en-US"/>
              <a:t>estructuras</a:t>
            </a:r>
            <a:r>
              <a:rPr lang="en-US" dirty="0"/>
              <a:t> de </a:t>
            </a:r>
            <a:r>
              <a:rPr lang="en-US"/>
              <a:t>negocio</a:t>
            </a:r>
            <a:r>
              <a:rPr lang="en-US" dirty="0"/>
              <a:t> para </a:t>
            </a:r>
            <a:r>
              <a:rPr lang="en-US"/>
              <a:t>sostenerse</a:t>
            </a:r>
            <a:r>
              <a:rPr lang="en-US" dirty="0"/>
              <a:t> </a:t>
            </a:r>
            <a:r>
              <a:rPr lang="en-US"/>
              <a:t>en</a:t>
            </a:r>
            <a:r>
              <a:rPr lang="en-US" dirty="0"/>
              <a:t> la post </a:t>
            </a:r>
            <a:r>
              <a:rPr lang="en-US"/>
              <a:t>pandemia</a:t>
            </a:r>
            <a:endParaRPr lang="en-US" dirty="0"/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/>
              <a:t>Esto</a:t>
            </a:r>
            <a:r>
              <a:rPr lang="en-US" dirty="0"/>
              <a:t> </a:t>
            </a:r>
            <a:r>
              <a:rPr lang="en-US"/>
              <a:t>nos</a:t>
            </a:r>
            <a:r>
              <a:rPr lang="en-US" dirty="0"/>
              <a:t> </a:t>
            </a:r>
            <a:r>
              <a:rPr lang="en-US"/>
              <a:t>impone</a:t>
            </a:r>
            <a:r>
              <a:rPr lang="en-US" dirty="0"/>
              <a:t> un </a:t>
            </a:r>
            <a:r>
              <a:rPr lang="en-US"/>
              <a:t>mundo</a:t>
            </a:r>
            <a:r>
              <a:rPr lang="en-US" dirty="0"/>
              <a:t> </a:t>
            </a:r>
            <a:r>
              <a:rPr lang="en-US"/>
              <a:t>diferente</a:t>
            </a:r>
            <a:r>
              <a:rPr lang="en-US" dirty="0"/>
              <a:t>, con </a:t>
            </a:r>
            <a:r>
              <a:rPr lang="en-US"/>
              <a:t>nuevos</a:t>
            </a:r>
            <a:r>
              <a:rPr lang="en-US" dirty="0"/>
              <a:t> </a:t>
            </a:r>
            <a:r>
              <a:rPr lang="en-US"/>
              <a:t>usos</a:t>
            </a:r>
            <a:r>
              <a:rPr lang="en-US" dirty="0"/>
              <a:t> y </a:t>
            </a:r>
            <a:r>
              <a:rPr lang="en-US"/>
              <a:t>costumbres</a:t>
            </a:r>
            <a:r>
              <a:rPr lang="en-US" dirty="0"/>
              <a:t> y </a:t>
            </a:r>
            <a:r>
              <a:rPr lang="en-US"/>
              <a:t>tenemos</a:t>
            </a:r>
            <a:r>
              <a:rPr lang="en-US" dirty="0"/>
              <a:t> que </a:t>
            </a:r>
            <a:r>
              <a:rPr lang="en-US"/>
              <a:t>actualizar</a:t>
            </a:r>
            <a:r>
              <a:rPr lang="en-US" dirty="0"/>
              <a:t> </a:t>
            </a:r>
            <a:r>
              <a:rPr lang="en-US"/>
              <a:t>nuestros</a:t>
            </a:r>
            <a:r>
              <a:rPr lang="en-US" dirty="0"/>
              <a:t> </a:t>
            </a:r>
            <a:r>
              <a:rPr lang="en-US"/>
              <a:t>conocimientos</a:t>
            </a:r>
            <a:endParaRPr lang="en-US" dirty="0"/>
          </a:p>
          <a:p>
            <a:pPr marL="0" indent="-228600" defTabSz="914400">
              <a:spcBef>
                <a:spcPts val="0"/>
              </a:spcBef>
              <a:buFont typeface="Arial" panose="020B0604020202020204" pitchFamily="34" charset="0"/>
              <a:buChar char="•"/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>
                <a:hlinkClick r:id="rId4"/>
              </a:rPr>
              <a:t>https://www.infobae.com/opinion/2020/05/11/10-tips-para-emprendedores-en-medio-de-la-cuarentena/</a:t>
            </a: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729408"/>
            <a:ext cx="24384002" cy="986592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106">
            <a:extLst>
              <a:ext uri="{FF2B5EF4-FFF2-40B4-BE49-F238E27FC236}">
                <a16:creationId xmlns:a16="http://schemas.microsoft.com/office/drawing/2014/main" id="{53CD781F-F935-4310-9C70-32C9B03A1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233" name="Group 108">
            <a:extLst>
              <a:ext uri="{FF2B5EF4-FFF2-40B4-BE49-F238E27FC236}">
                <a16:creationId xmlns:a16="http://schemas.microsoft.com/office/drawing/2014/main" id="{E389415A-F11F-49E4-B0C5-CF7FF9C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10" name="Rectangle 109">
              <a:extLst>
                <a:ext uri="{FF2B5EF4-FFF2-40B4-BE49-F238E27FC236}">
                  <a16:creationId xmlns:a16="http://schemas.microsoft.com/office/drawing/2014/main" id="{91A09D7C-72C0-44A7-95A9-038C62939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9B1A95B7-C468-4483-B6EA-858374AB5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D68F968-C120-4C1E-B281-A62213BD2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9" name="Oportunidad"/>
          <p:cNvSpPr txBox="1">
            <a:spLocks noGrp="1"/>
          </p:cNvSpPr>
          <p:nvPr>
            <p:ph type="title"/>
          </p:nvPr>
        </p:nvSpPr>
        <p:spPr>
          <a:xfrm>
            <a:off x="10625604" y="1371600"/>
            <a:ext cx="11539762" cy="230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>
                <a:solidFill>
                  <a:schemeClr val="accent1"/>
                </a:solidFill>
              </a:rPr>
              <a:t>Oportunidad</a:t>
            </a:r>
          </a:p>
        </p:txBody>
      </p:sp>
      <p:pic>
        <p:nvPicPr>
          <p:cNvPr id="228" name="Captura de Pantalla 2020-06-23 a la(s) 23.21.44.png" descr="Captura de Pantalla 2020-06-23 a la(s) 23.21.44.png"/>
          <p:cNvPicPr>
            <a:picLocks noGrp="1" noChangeAspect="1"/>
          </p:cNvPicPr>
          <p:nvPr>
            <p:ph type="pic" sz="half" idx="21"/>
          </p:nvPr>
        </p:nvPicPr>
        <p:blipFill rotWithShape="1">
          <a:blip r:embed="rId4"/>
          <a:srcRect l="15490" r="42807" b="-1"/>
          <a:stretch/>
        </p:blipFill>
        <p:spPr>
          <a:xfrm>
            <a:off x="808452" y="10"/>
            <a:ext cx="8887968" cy="10603182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230" name="La cuarentena puede ser una buena oportunidad para repensar el negocio, aplicar cambios, potenciarlo y llevarlo a un camino de supervivencia y porque no… también de crecimiento"/>
          <p:cNvSpPr txBox="1">
            <a:spLocks noGrp="1"/>
          </p:cNvSpPr>
          <p:nvPr>
            <p:ph type="body" sz="quarter" idx="1"/>
          </p:nvPr>
        </p:nvSpPr>
        <p:spPr>
          <a:xfrm>
            <a:off x="10613510" y="4284132"/>
            <a:ext cx="11551856" cy="646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9459">
              <a:defRPr sz="4784"/>
            </a:lvl1pPr>
          </a:lstStyle>
          <a:p>
            <a:pPr indent="-228600" algn="l" defTabSz="914400"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La cuarentena puede ser una buena oportunidad para repensar el negocio, aplicar cambios, potenciarlo y llevarlo a un camino de supervivencia y porque no… también de crecimiento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14" name="Rectangle 113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3" name="Incursionar en ventas online, redes sociales y apps"/>
          <p:cNvSpPr txBox="1">
            <a:spLocks noGrp="1"/>
          </p:cNvSpPr>
          <p:nvPr>
            <p:ph type="title"/>
          </p:nvPr>
        </p:nvSpPr>
        <p:spPr>
          <a:xfrm>
            <a:off x="1371602" y="1371600"/>
            <a:ext cx="12794310" cy="230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>
                <a:solidFill>
                  <a:schemeClr val="accent1"/>
                </a:solidFill>
              </a:rPr>
              <a:t>Incursionar en ventas online, redes sociales y apps</a:t>
            </a:r>
          </a:p>
        </p:txBody>
      </p:sp>
      <p:sp>
        <p:nvSpPr>
          <p:cNvPr id="234" name="Según encuestas realizadas a emprendedores solo el 50% comercializan a través de internet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152846"/>
            <a:ext cx="12794314" cy="6577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tx1"/>
                </a:solidFill>
              </a:rPr>
              <a:t>Según encuestas realizadas a emprendedores solo el 50% comercializan a través de internet</a:t>
            </a:r>
          </a:p>
          <a:p>
            <a:pPr indent="-228600" algn="l" defTabSz="914400"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tx1"/>
                </a:solidFill>
              </a:rPr>
              <a:t>Esto resulta ser un bloqueo para las ventas, dado que el modelo de negocio no esta preparado para digitalizar sus operaciones </a:t>
            </a:r>
          </a:p>
          <a:p>
            <a:pPr indent="-228600" algn="l" defTabSz="914400"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tx1"/>
                </a:solidFill>
              </a:rPr>
              <a:t>El camino </a:t>
            </a:r>
            <a:r>
              <a:rPr lang="en-US" sz="4800" i="1">
                <a:solidFill>
                  <a:schemeClr val="tx1"/>
                </a:solidFill>
              </a:rPr>
              <a:t>ecommerce</a:t>
            </a:r>
            <a:r>
              <a:rPr lang="en-US" sz="4800">
                <a:solidFill>
                  <a:schemeClr val="tx1"/>
                </a:solidFill>
              </a:rPr>
              <a:t>, que lo veremos mas adelante</a:t>
            </a:r>
          </a:p>
        </p:txBody>
      </p:sp>
      <p:pic>
        <p:nvPicPr>
          <p:cNvPr id="232" name="descarga (1).jpeg" descr="descarga (1).jpeg"/>
          <p:cNvPicPr>
            <a:picLocks noGrp="1" noChangeAspect="1"/>
          </p:cNvPicPr>
          <p:nvPr>
            <p:ph type="pic" sz="half" idx="21"/>
          </p:nvPr>
        </p:nvPicPr>
        <p:blipFill>
          <a:blip r:embed="rId5"/>
          <a:srcRect l="13924" r="13924"/>
          <a:stretch>
            <a:fillRect/>
          </a:stretch>
        </p:blipFill>
        <p:spPr>
          <a:xfrm>
            <a:off x="15231264" y="902686"/>
            <a:ext cx="7482918" cy="970050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descarga.jpeg" descr="descarga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9113" b="9113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provecha el tiempo para rediseñar y corregir las deficiencias del emprendimi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75969">
              <a:defRPr sz="8836"/>
            </a:lvl1pPr>
          </a:lstStyle>
          <a:p>
            <a:r>
              <a:t>Aprovecha el tiempo para rediseñar y corregir las deficiencias del emprendimiento</a:t>
            </a:r>
          </a:p>
        </p:txBody>
      </p:sp>
      <p:sp>
        <p:nvSpPr>
          <p:cNvPr id="241" name="Muchas veces en la dinámica diaria de un emprendimiento, los emprendedores no se detienen a evaluar cómo esta funcionando su proyect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Muchas veces en la dinámica diaria de un emprendimiento, los emprendedores no se detienen a evaluar cómo esta funcionando su proyecto.</a:t>
            </a:r>
          </a:p>
          <a:p>
            <a:pPr>
              <a:buBlip>
                <a:blip r:embed="rId2"/>
              </a:buBlip>
            </a:pPr>
            <a:r>
              <a:t>El foco esta puedo en producir, vender, cubrir los costos, y ver si hay ganancia, pero todo sobre la marcha.</a:t>
            </a:r>
          </a:p>
          <a:p>
            <a:pPr>
              <a:buBlip>
                <a:blip r:embed="rId2"/>
              </a:buBlip>
            </a:pPr>
            <a:r>
              <a:t>Debemos realizar el análisis FODA para ver cuales son las fortalezas y debilidades del emprendimiento</a:t>
            </a:r>
          </a:p>
          <a:p>
            <a:pPr>
              <a:buBlip>
                <a:blip r:embed="rId2"/>
              </a:buBlip>
            </a:pPr>
            <a:r>
              <a:t>La cuarentena nos esta dando ese tiempo para repensar mejoras.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794" y="0"/>
            <a:ext cx="24010700" cy="13288162"/>
            <a:chOff x="-25397" y="0"/>
            <a:chExt cx="12005350" cy="6644081"/>
          </a:xfrm>
        </p:grpSpPr>
        <p:sp useBgFill="1">
          <p:nvSpPr>
            <p:cNvPr id="123" name="Rectangle 12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1630680" y="1366808"/>
            <a:ext cx="21122640" cy="10808208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43" name="1587132235624Captura de pantalla 2020-04-17 a la(s) 11.01.45.png" descr="1587132235624Captura de pantalla 2020-04-17 a la(s) 11.01.45.png"/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t="4037" b="4037"/>
          <a:stretch>
            <a:fillRect/>
          </a:stretch>
        </p:blipFill>
        <p:spPr>
          <a:xfrm rot="21480000">
            <a:off x="5043228" y="2006516"/>
            <a:ext cx="14297546" cy="95287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5C5D5F"/>
      </a:dk2>
      <a:lt2>
        <a:srgbClr val="CBCBCB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Georgia"/>
        <a:ea typeface="Georgia"/>
        <a:cs typeface="Georgia"/>
      </a:majorFont>
      <a:minorFont>
        <a:latin typeface="Marker Felt"/>
        <a:ea typeface="Marker Felt"/>
        <a:cs typeface="Marker Felt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30000"/>
                </a:srgbClr>
              </a:outerShdw>
            </a:effectLst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FFFFFF">
              <a:alpha val="703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6288"/>
            </a:solidFill>
            <a:effectLst/>
            <a:uFillTx/>
            <a:latin typeface="+mj-lt"/>
            <a:ea typeface="+mj-ea"/>
            <a:cs typeface="+mj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910</Words>
  <Application>Microsoft Macintosh PowerPoint</Application>
  <PresentationFormat>Personalizado</PresentationFormat>
  <Paragraphs>73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Arial Nova</vt:lpstr>
      <vt:lpstr>Helvetica Neue</vt:lpstr>
      <vt:lpstr>Impact</vt:lpstr>
      <vt:lpstr>Times Roman</vt:lpstr>
      <vt:lpstr>Evento principal</vt:lpstr>
      <vt:lpstr>Presentación de PowerPoint</vt:lpstr>
      <vt:lpstr>Como vender </vt:lpstr>
      <vt:lpstr>Presentación de PowerPoint</vt:lpstr>
      <vt:lpstr>Presentación de PowerPoint</vt:lpstr>
      <vt:lpstr>Oportunidad</vt:lpstr>
      <vt:lpstr>Incursionar en ventas online, redes sociales y apps</vt:lpstr>
      <vt:lpstr>Presentación de PowerPoint</vt:lpstr>
      <vt:lpstr>Aprovecha el tiempo para rediseñar y corregir las deficiencias del emprendimiento</vt:lpstr>
      <vt:lpstr>Presentación de PowerPoint</vt:lpstr>
      <vt:lpstr>Presentación de PowerPoint</vt:lpstr>
      <vt:lpstr>Optimizar al máximo los recursos disponibles</vt:lpstr>
      <vt:lpstr>Presentación de PowerPoint</vt:lpstr>
      <vt:lpstr>Establecer objetivos </vt:lpstr>
      <vt:lpstr>Presentación de PowerPoint</vt:lpstr>
      <vt:lpstr>Fideliza y revitaliza la relación con los clientes</vt:lpstr>
      <vt:lpstr>Presentación de PowerPoint</vt:lpstr>
      <vt:lpstr>Estar atento a las herramientas de auxilio que ofrece el gobierno</vt:lpstr>
      <vt:lpstr>Innovar en nuevos rubros</vt:lpstr>
      <vt:lpstr>Detectar e imitar experiencias de otros emprendedores</vt:lpstr>
      <vt:lpstr>Anticipa como sera la post pandemia en tu rubro</vt:lpstr>
      <vt:lpstr>Capacitarse y desarrollar nuevas capacidades</vt:lpstr>
      <vt:lpstr>No empieces por el producto, empieza por el mercado</vt:lpstr>
      <vt:lpstr>Menciona los beneficios y  no las características</vt:lpstr>
      <vt:lpstr>Deja que las personas prueben tu producto (app)</vt:lpstr>
      <vt:lpstr>Aplica la Gamificacion</vt:lpstr>
      <vt:lpstr>Conexión emocional</vt:lpstr>
      <vt:lpstr>Nostalgia</vt:lpstr>
      <vt:lpstr>Audiovisual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Abril Medina Ramos (fernanda.medina.r)</dc:creator>
  <cp:lastModifiedBy>Fernanda Abril Medina Ramos (fernanda.medina.r)</cp:lastModifiedBy>
  <cp:revision>2</cp:revision>
  <dcterms:created xsi:type="dcterms:W3CDTF">2020-07-29T01:37:52Z</dcterms:created>
  <dcterms:modified xsi:type="dcterms:W3CDTF">2020-07-29T01:43:01Z</dcterms:modified>
</cp:coreProperties>
</file>