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6"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3004800" cy="975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07"/>
  </p:normalViewPr>
  <p:slideViewPr>
    <p:cSldViewPr snapToGrid="0" snapToObjects="1">
      <p:cViewPr varScale="1">
        <p:scale>
          <a:sx n="74" d="100"/>
          <a:sy n="74" d="100"/>
        </p:scale>
        <p:origin x="18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784B33-F95C-4491-9FCF-DBC98793BF3B}" type="doc">
      <dgm:prSet loTypeId="urn:microsoft.com/office/officeart/2005/8/layout/hierarchy1" loCatId="hierarchy" qsTypeId="urn:microsoft.com/office/officeart/2005/8/quickstyle/simple2" qsCatId="simple" csTypeId="urn:microsoft.com/office/officeart/2005/8/colors/colorful2" csCatId="colorful"/>
      <dgm:spPr/>
      <dgm:t>
        <a:bodyPr/>
        <a:lstStyle/>
        <a:p>
          <a:endParaRPr lang="en-US"/>
        </a:p>
      </dgm:t>
    </dgm:pt>
    <dgm:pt modelId="{6531AD4A-E171-4AA7-9D63-AD974F6BF1BA}">
      <dgm:prSet/>
      <dgm:spPr/>
      <dgm:t>
        <a:bodyPr/>
        <a:lstStyle/>
        <a:p>
          <a:r>
            <a:rPr lang="en-US"/>
            <a:t>Cuando se quiere comprar un producto, no solo es el producto el que se adquiere sino que se compra la satisfacción de una necesidad o de un deseo. Se compra Valor</a:t>
          </a:r>
        </a:p>
      </dgm:t>
    </dgm:pt>
    <dgm:pt modelId="{8DF18F43-BC7F-4DE3-BB9F-C02FA8DDD2BD}" type="parTrans" cxnId="{C636C8EB-EA2E-4CB5-8C0E-276D34BEC5A2}">
      <dgm:prSet/>
      <dgm:spPr/>
      <dgm:t>
        <a:bodyPr/>
        <a:lstStyle/>
        <a:p>
          <a:endParaRPr lang="en-US"/>
        </a:p>
      </dgm:t>
    </dgm:pt>
    <dgm:pt modelId="{C43C561A-1132-4B5F-9069-C36641F22345}" type="sibTrans" cxnId="{C636C8EB-EA2E-4CB5-8C0E-276D34BEC5A2}">
      <dgm:prSet/>
      <dgm:spPr/>
      <dgm:t>
        <a:bodyPr/>
        <a:lstStyle/>
        <a:p>
          <a:endParaRPr lang="en-US"/>
        </a:p>
      </dgm:t>
    </dgm:pt>
    <dgm:pt modelId="{FE31C2E3-3C59-497A-840D-0AA03468ABE5}">
      <dgm:prSet/>
      <dgm:spPr/>
      <dgm:t>
        <a:bodyPr/>
        <a:lstStyle/>
        <a:p>
          <a:r>
            <a:rPr lang="en-US"/>
            <a:t>Pero un fabricante no puede producir un valor, puede elaborar y ofrecer un satisfactorio, que para poder comercializar o vender, le otorga un precio, de acuerdo al valor que le asigna su potencial cliente para satisfacer su necesidad.</a:t>
          </a:r>
        </a:p>
      </dgm:t>
    </dgm:pt>
    <dgm:pt modelId="{CEAAB440-0A41-43BB-978B-D80B78D770CA}" type="parTrans" cxnId="{09B3F9EC-83D5-4166-9824-186F9F36315D}">
      <dgm:prSet/>
      <dgm:spPr/>
      <dgm:t>
        <a:bodyPr/>
        <a:lstStyle/>
        <a:p>
          <a:endParaRPr lang="en-US"/>
        </a:p>
      </dgm:t>
    </dgm:pt>
    <dgm:pt modelId="{54DA8E07-B8A5-4523-BC9D-E6ECE7459F8C}" type="sibTrans" cxnId="{09B3F9EC-83D5-4166-9824-186F9F36315D}">
      <dgm:prSet/>
      <dgm:spPr/>
      <dgm:t>
        <a:bodyPr/>
        <a:lstStyle/>
        <a:p>
          <a:endParaRPr lang="en-US"/>
        </a:p>
      </dgm:t>
    </dgm:pt>
    <dgm:pt modelId="{7024E240-9388-664B-8A5E-A84290DF5591}" type="pres">
      <dgm:prSet presAssocID="{73784B33-F95C-4491-9FCF-DBC98793BF3B}" presName="hierChild1" presStyleCnt="0">
        <dgm:presLayoutVars>
          <dgm:chPref val="1"/>
          <dgm:dir/>
          <dgm:animOne val="branch"/>
          <dgm:animLvl val="lvl"/>
          <dgm:resizeHandles/>
        </dgm:presLayoutVars>
      </dgm:prSet>
      <dgm:spPr/>
    </dgm:pt>
    <dgm:pt modelId="{44B417E9-F5F8-AA46-A266-DA22A4C36F97}" type="pres">
      <dgm:prSet presAssocID="{6531AD4A-E171-4AA7-9D63-AD974F6BF1BA}" presName="hierRoot1" presStyleCnt="0"/>
      <dgm:spPr/>
    </dgm:pt>
    <dgm:pt modelId="{DE4DE85B-10CF-7042-A69F-F8B967F866FC}" type="pres">
      <dgm:prSet presAssocID="{6531AD4A-E171-4AA7-9D63-AD974F6BF1BA}" presName="composite" presStyleCnt="0"/>
      <dgm:spPr/>
    </dgm:pt>
    <dgm:pt modelId="{98530C0E-7D72-5540-B087-B5C49FD000DA}" type="pres">
      <dgm:prSet presAssocID="{6531AD4A-E171-4AA7-9D63-AD974F6BF1BA}" presName="background" presStyleLbl="node0" presStyleIdx="0" presStyleCnt="2"/>
      <dgm:spPr/>
    </dgm:pt>
    <dgm:pt modelId="{3A23DC6E-5FFE-9C45-BCBD-56C5A014BA9C}" type="pres">
      <dgm:prSet presAssocID="{6531AD4A-E171-4AA7-9D63-AD974F6BF1BA}" presName="text" presStyleLbl="fgAcc0" presStyleIdx="0" presStyleCnt="2">
        <dgm:presLayoutVars>
          <dgm:chPref val="3"/>
        </dgm:presLayoutVars>
      </dgm:prSet>
      <dgm:spPr/>
    </dgm:pt>
    <dgm:pt modelId="{0AEC241A-7DF7-334B-AA64-6E77965F45F2}" type="pres">
      <dgm:prSet presAssocID="{6531AD4A-E171-4AA7-9D63-AD974F6BF1BA}" presName="hierChild2" presStyleCnt="0"/>
      <dgm:spPr/>
    </dgm:pt>
    <dgm:pt modelId="{B0B8FA20-E59C-F14C-B762-D15790DFA4E4}" type="pres">
      <dgm:prSet presAssocID="{FE31C2E3-3C59-497A-840D-0AA03468ABE5}" presName="hierRoot1" presStyleCnt="0"/>
      <dgm:spPr/>
    </dgm:pt>
    <dgm:pt modelId="{7892C352-98DF-1348-ABD4-2211421F9C22}" type="pres">
      <dgm:prSet presAssocID="{FE31C2E3-3C59-497A-840D-0AA03468ABE5}" presName="composite" presStyleCnt="0"/>
      <dgm:spPr/>
    </dgm:pt>
    <dgm:pt modelId="{019FE548-E92D-7146-B692-6F1AE82BDBD7}" type="pres">
      <dgm:prSet presAssocID="{FE31C2E3-3C59-497A-840D-0AA03468ABE5}" presName="background" presStyleLbl="node0" presStyleIdx="1" presStyleCnt="2"/>
      <dgm:spPr/>
    </dgm:pt>
    <dgm:pt modelId="{39BCF116-D4C4-5848-B0FD-B9FC9910637B}" type="pres">
      <dgm:prSet presAssocID="{FE31C2E3-3C59-497A-840D-0AA03468ABE5}" presName="text" presStyleLbl="fgAcc0" presStyleIdx="1" presStyleCnt="2">
        <dgm:presLayoutVars>
          <dgm:chPref val="3"/>
        </dgm:presLayoutVars>
      </dgm:prSet>
      <dgm:spPr/>
    </dgm:pt>
    <dgm:pt modelId="{57CB26C2-E7E3-1847-8D15-7FC1C30A44C3}" type="pres">
      <dgm:prSet presAssocID="{FE31C2E3-3C59-497A-840D-0AA03468ABE5}" presName="hierChild2" presStyleCnt="0"/>
      <dgm:spPr/>
    </dgm:pt>
  </dgm:ptLst>
  <dgm:cxnLst>
    <dgm:cxn modelId="{26C4C5A1-00B1-0742-8254-926B89219FD0}" type="presOf" srcId="{6531AD4A-E171-4AA7-9D63-AD974F6BF1BA}" destId="{3A23DC6E-5FFE-9C45-BCBD-56C5A014BA9C}" srcOrd="0" destOrd="0" presId="urn:microsoft.com/office/officeart/2005/8/layout/hierarchy1"/>
    <dgm:cxn modelId="{D0C12BAC-0C93-354C-BAF9-EC39296AD044}" type="presOf" srcId="{73784B33-F95C-4491-9FCF-DBC98793BF3B}" destId="{7024E240-9388-664B-8A5E-A84290DF5591}" srcOrd="0" destOrd="0" presId="urn:microsoft.com/office/officeart/2005/8/layout/hierarchy1"/>
    <dgm:cxn modelId="{68677BBF-CE9F-D143-81CC-C62694378CA7}" type="presOf" srcId="{FE31C2E3-3C59-497A-840D-0AA03468ABE5}" destId="{39BCF116-D4C4-5848-B0FD-B9FC9910637B}" srcOrd="0" destOrd="0" presId="urn:microsoft.com/office/officeart/2005/8/layout/hierarchy1"/>
    <dgm:cxn modelId="{C636C8EB-EA2E-4CB5-8C0E-276D34BEC5A2}" srcId="{73784B33-F95C-4491-9FCF-DBC98793BF3B}" destId="{6531AD4A-E171-4AA7-9D63-AD974F6BF1BA}" srcOrd="0" destOrd="0" parTransId="{8DF18F43-BC7F-4DE3-BB9F-C02FA8DDD2BD}" sibTransId="{C43C561A-1132-4B5F-9069-C36641F22345}"/>
    <dgm:cxn modelId="{09B3F9EC-83D5-4166-9824-186F9F36315D}" srcId="{73784B33-F95C-4491-9FCF-DBC98793BF3B}" destId="{FE31C2E3-3C59-497A-840D-0AA03468ABE5}" srcOrd="1" destOrd="0" parTransId="{CEAAB440-0A41-43BB-978B-D80B78D770CA}" sibTransId="{54DA8E07-B8A5-4523-BC9D-E6ECE7459F8C}"/>
    <dgm:cxn modelId="{1EE67187-A1CC-E545-BF7A-8A5EB7B68DC2}" type="presParOf" srcId="{7024E240-9388-664B-8A5E-A84290DF5591}" destId="{44B417E9-F5F8-AA46-A266-DA22A4C36F97}" srcOrd="0" destOrd="0" presId="urn:microsoft.com/office/officeart/2005/8/layout/hierarchy1"/>
    <dgm:cxn modelId="{7CDAA8D0-4373-1948-9416-9B5513E09163}" type="presParOf" srcId="{44B417E9-F5F8-AA46-A266-DA22A4C36F97}" destId="{DE4DE85B-10CF-7042-A69F-F8B967F866FC}" srcOrd="0" destOrd="0" presId="urn:microsoft.com/office/officeart/2005/8/layout/hierarchy1"/>
    <dgm:cxn modelId="{DD94B04C-78F2-C949-ACAC-CBD345CF7432}" type="presParOf" srcId="{DE4DE85B-10CF-7042-A69F-F8B967F866FC}" destId="{98530C0E-7D72-5540-B087-B5C49FD000DA}" srcOrd="0" destOrd="0" presId="urn:microsoft.com/office/officeart/2005/8/layout/hierarchy1"/>
    <dgm:cxn modelId="{60058C8D-02AC-BF44-A215-7EAFFC875670}" type="presParOf" srcId="{DE4DE85B-10CF-7042-A69F-F8B967F866FC}" destId="{3A23DC6E-5FFE-9C45-BCBD-56C5A014BA9C}" srcOrd="1" destOrd="0" presId="urn:microsoft.com/office/officeart/2005/8/layout/hierarchy1"/>
    <dgm:cxn modelId="{8C74CBD4-39FF-D643-928F-97626530C906}" type="presParOf" srcId="{44B417E9-F5F8-AA46-A266-DA22A4C36F97}" destId="{0AEC241A-7DF7-334B-AA64-6E77965F45F2}" srcOrd="1" destOrd="0" presId="urn:microsoft.com/office/officeart/2005/8/layout/hierarchy1"/>
    <dgm:cxn modelId="{7F08B598-D595-C741-B04D-CC5323CBF8C9}" type="presParOf" srcId="{7024E240-9388-664B-8A5E-A84290DF5591}" destId="{B0B8FA20-E59C-F14C-B762-D15790DFA4E4}" srcOrd="1" destOrd="0" presId="urn:microsoft.com/office/officeart/2005/8/layout/hierarchy1"/>
    <dgm:cxn modelId="{439A7C7B-2B22-1C46-BC94-6FBAEAA0B41F}" type="presParOf" srcId="{B0B8FA20-E59C-F14C-B762-D15790DFA4E4}" destId="{7892C352-98DF-1348-ABD4-2211421F9C22}" srcOrd="0" destOrd="0" presId="urn:microsoft.com/office/officeart/2005/8/layout/hierarchy1"/>
    <dgm:cxn modelId="{869F6F47-6866-C742-9E06-E3206466508E}" type="presParOf" srcId="{7892C352-98DF-1348-ABD4-2211421F9C22}" destId="{019FE548-E92D-7146-B692-6F1AE82BDBD7}" srcOrd="0" destOrd="0" presId="urn:microsoft.com/office/officeart/2005/8/layout/hierarchy1"/>
    <dgm:cxn modelId="{12E3519F-80B6-9B45-ACBF-E0813B813E8B}" type="presParOf" srcId="{7892C352-98DF-1348-ABD4-2211421F9C22}" destId="{39BCF116-D4C4-5848-B0FD-B9FC9910637B}" srcOrd="1" destOrd="0" presId="urn:microsoft.com/office/officeart/2005/8/layout/hierarchy1"/>
    <dgm:cxn modelId="{11A47C5C-A9E1-AC41-BC8D-69F8E797E1CD}" type="presParOf" srcId="{B0B8FA20-E59C-F14C-B762-D15790DFA4E4}" destId="{57CB26C2-E7E3-1847-8D15-7FC1C30A44C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1F4599-B285-4C6B-BF04-81D0262F0BB0}"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5176023C-7C6E-4AD6-80CC-CDD24164B8AD}">
      <dgm:prSet/>
      <dgm:spPr/>
      <dgm:t>
        <a:bodyPr/>
        <a:lstStyle/>
        <a:p>
          <a:r>
            <a:rPr lang="en-US"/>
            <a:t>De acuerdo a lo anterior, el precio se define como la expresión monetaria del valor que posee un producto o servicio como el esfuerzo, la atencion o el tiempo, la escasez y preferencias</a:t>
          </a:r>
        </a:p>
      </dgm:t>
    </dgm:pt>
    <dgm:pt modelId="{852EFE68-0026-4FA2-B2E8-8D5E4D8D219E}" type="parTrans" cxnId="{BB409EFF-7DDC-4C1D-BED6-86E6BD9C3820}">
      <dgm:prSet/>
      <dgm:spPr/>
      <dgm:t>
        <a:bodyPr/>
        <a:lstStyle/>
        <a:p>
          <a:endParaRPr lang="en-US"/>
        </a:p>
      </dgm:t>
    </dgm:pt>
    <dgm:pt modelId="{C6CAF889-07D7-4670-87F8-67C9A0D1AD2A}" type="sibTrans" cxnId="{BB409EFF-7DDC-4C1D-BED6-86E6BD9C3820}">
      <dgm:prSet/>
      <dgm:spPr/>
      <dgm:t>
        <a:bodyPr/>
        <a:lstStyle/>
        <a:p>
          <a:endParaRPr lang="en-US"/>
        </a:p>
      </dgm:t>
    </dgm:pt>
    <dgm:pt modelId="{30E2684C-F4D1-4347-8C59-41FD25716590}">
      <dgm:prSet/>
      <dgm:spPr/>
      <dgm:t>
        <a:bodyPr/>
        <a:lstStyle/>
        <a:p>
          <a:r>
            <a:rPr lang="en-US"/>
            <a:t>Para establecer un precio es preciso un buen conocimiento de los clientes, del valor que para ellos representa el producto ofrecido, así como la imagen que el vendedor proyecta sobre su oferta. Considerando atributos como calidad, higiene, buen servicio entre otros.</a:t>
          </a:r>
        </a:p>
      </dgm:t>
    </dgm:pt>
    <dgm:pt modelId="{73913CFE-E4A1-4121-8CBD-80E2439B5286}" type="parTrans" cxnId="{8859B61C-87CE-4A94-AE0B-E63CDF38168F}">
      <dgm:prSet/>
      <dgm:spPr/>
      <dgm:t>
        <a:bodyPr/>
        <a:lstStyle/>
        <a:p>
          <a:endParaRPr lang="en-US"/>
        </a:p>
      </dgm:t>
    </dgm:pt>
    <dgm:pt modelId="{929083DC-DBBC-445E-A420-1D26742F0002}" type="sibTrans" cxnId="{8859B61C-87CE-4A94-AE0B-E63CDF38168F}">
      <dgm:prSet/>
      <dgm:spPr/>
      <dgm:t>
        <a:bodyPr/>
        <a:lstStyle/>
        <a:p>
          <a:endParaRPr lang="en-US"/>
        </a:p>
      </dgm:t>
    </dgm:pt>
    <dgm:pt modelId="{9F35F172-B52F-5745-A28C-B65C44CECC0B}" type="pres">
      <dgm:prSet presAssocID="{621F4599-B285-4C6B-BF04-81D0262F0BB0}" presName="hierChild1" presStyleCnt="0">
        <dgm:presLayoutVars>
          <dgm:chPref val="1"/>
          <dgm:dir/>
          <dgm:animOne val="branch"/>
          <dgm:animLvl val="lvl"/>
          <dgm:resizeHandles/>
        </dgm:presLayoutVars>
      </dgm:prSet>
      <dgm:spPr/>
    </dgm:pt>
    <dgm:pt modelId="{9D5EA102-D9EF-394F-839B-7DDBF9B5775E}" type="pres">
      <dgm:prSet presAssocID="{5176023C-7C6E-4AD6-80CC-CDD24164B8AD}" presName="hierRoot1" presStyleCnt="0"/>
      <dgm:spPr/>
    </dgm:pt>
    <dgm:pt modelId="{BEDBB6D7-D36F-E544-A9B1-C2481BFB6B04}" type="pres">
      <dgm:prSet presAssocID="{5176023C-7C6E-4AD6-80CC-CDD24164B8AD}" presName="composite" presStyleCnt="0"/>
      <dgm:spPr/>
    </dgm:pt>
    <dgm:pt modelId="{7C800AFB-3705-164B-92C5-0D7D9FD0B6DE}" type="pres">
      <dgm:prSet presAssocID="{5176023C-7C6E-4AD6-80CC-CDD24164B8AD}" presName="background" presStyleLbl="node0" presStyleIdx="0" presStyleCnt="2"/>
      <dgm:spPr/>
    </dgm:pt>
    <dgm:pt modelId="{44A54765-4E60-9D42-9FBC-DA33B1E1CC24}" type="pres">
      <dgm:prSet presAssocID="{5176023C-7C6E-4AD6-80CC-CDD24164B8AD}" presName="text" presStyleLbl="fgAcc0" presStyleIdx="0" presStyleCnt="2">
        <dgm:presLayoutVars>
          <dgm:chPref val="3"/>
        </dgm:presLayoutVars>
      </dgm:prSet>
      <dgm:spPr/>
    </dgm:pt>
    <dgm:pt modelId="{9D9A55DF-1B0A-E741-8FC0-4A97245C5062}" type="pres">
      <dgm:prSet presAssocID="{5176023C-7C6E-4AD6-80CC-CDD24164B8AD}" presName="hierChild2" presStyleCnt="0"/>
      <dgm:spPr/>
    </dgm:pt>
    <dgm:pt modelId="{CCDF5BD5-A762-1C41-B525-D65C7C01D4FD}" type="pres">
      <dgm:prSet presAssocID="{30E2684C-F4D1-4347-8C59-41FD25716590}" presName="hierRoot1" presStyleCnt="0"/>
      <dgm:spPr/>
    </dgm:pt>
    <dgm:pt modelId="{3106D43F-BC62-A545-9332-91FB027EB887}" type="pres">
      <dgm:prSet presAssocID="{30E2684C-F4D1-4347-8C59-41FD25716590}" presName="composite" presStyleCnt="0"/>
      <dgm:spPr/>
    </dgm:pt>
    <dgm:pt modelId="{2F0CC03D-4B22-A140-9FD9-89EEA29F9C71}" type="pres">
      <dgm:prSet presAssocID="{30E2684C-F4D1-4347-8C59-41FD25716590}" presName="background" presStyleLbl="node0" presStyleIdx="1" presStyleCnt="2"/>
      <dgm:spPr/>
    </dgm:pt>
    <dgm:pt modelId="{2DF593C5-95B9-C34C-8831-60AED9A8A382}" type="pres">
      <dgm:prSet presAssocID="{30E2684C-F4D1-4347-8C59-41FD25716590}" presName="text" presStyleLbl="fgAcc0" presStyleIdx="1" presStyleCnt="2">
        <dgm:presLayoutVars>
          <dgm:chPref val="3"/>
        </dgm:presLayoutVars>
      </dgm:prSet>
      <dgm:spPr/>
    </dgm:pt>
    <dgm:pt modelId="{464938F5-B4C0-F347-8460-F4676AA87625}" type="pres">
      <dgm:prSet presAssocID="{30E2684C-F4D1-4347-8C59-41FD25716590}" presName="hierChild2" presStyleCnt="0"/>
      <dgm:spPr/>
    </dgm:pt>
  </dgm:ptLst>
  <dgm:cxnLst>
    <dgm:cxn modelId="{8859B61C-87CE-4A94-AE0B-E63CDF38168F}" srcId="{621F4599-B285-4C6B-BF04-81D0262F0BB0}" destId="{30E2684C-F4D1-4347-8C59-41FD25716590}" srcOrd="1" destOrd="0" parTransId="{73913CFE-E4A1-4121-8CBD-80E2439B5286}" sibTransId="{929083DC-DBBC-445E-A420-1D26742F0002}"/>
    <dgm:cxn modelId="{D6B4DD56-24E4-5441-B3A3-89477514E7CE}" type="presOf" srcId="{5176023C-7C6E-4AD6-80CC-CDD24164B8AD}" destId="{44A54765-4E60-9D42-9FBC-DA33B1E1CC24}" srcOrd="0" destOrd="0" presId="urn:microsoft.com/office/officeart/2005/8/layout/hierarchy1"/>
    <dgm:cxn modelId="{1E0D6EC5-70C7-0448-A8B9-8420C73E5045}" type="presOf" srcId="{621F4599-B285-4C6B-BF04-81D0262F0BB0}" destId="{9F35F172-B52F-5745-A28C-B65C44CECC0B}" srcOrd="0" destOrd="0" presId="urn:microsoft.com/office/officeart/2005/8/layout/hierarchy1"/>
    <dgm:cxn modelId="{D368DDF9-BE9A-E143-9B03-BEB2D121D8A3}" type="presOf" srcId="{30E2684C-F4D1-4347-8C59-41FD25716590}" destId="{2DF593C5-95B9-C34C-8831-60AED9A8A382}" srcOrd="0" destOrd="0" presId="urn:microsoft.com/office/officeart/2005/8/layout/hierarchy1"/>
    <dgm:cxn modelId="{BB409EFF-7DDC-4C1D-BED6-86E6BD9C3820}" srcId="{621F4599-B285-4C6B-BF04-81D0262F0BB0}" destId="{5176023C-7C6E-4AD6-80CC-CDD24164B8AD}" srcOrd="0" destOrd="0" parTransId="{852EFE68-0026-4FA2-B2E8-8D5E4D8D219E}" sibTransId="{C6CAF889-07D7-4670-87F8-67C9A0D1AD2A}"/>
    <dgm:cxn modelId="{A2BD2A0C-EA70-1B4F-B99A-F89FDC99E3AF}" type="presParOf" srcId="{9F35F172-B52F-5745-A28C-B65C44CECC0B}" destId="{9D5EA102-D9EF-394F-839B-7DDBF9B5775E}" srcOrd="0" destOrd="0" presId="urn:microsoft.com/office/officeart/2005/8/layout/hierarchy1"/>
    <dgm:cxn modelId="{DAEA656F-0862-004E-8D93-F6C0BD3607C4}" type="presParOf" srcId="{9D5EA102-D9EF-394F-839B-7DDBF9B5775E}" destId="{BEDBB6D7-D36F-E544-A9B1-C2481BFB6B04}" srcOrd="0" destOrd="0" presId="urn:microsoft.com/office/officeart/2005/8/layout/hierarchy1"/>
    <dgm:cxn modelId="{4E546CC2-4350-7449-BB9D-584AF9EC55A7}" type="presParOf" srcId="{BEDBB6D7-D36F-E544-A9B1-C2481BFB6B04}" destId="{7C800AFB-3705-164B-92C5-0D7D9FD0B6DE}" srcOrd="0" destOrd="0" presId="urn:microsoft.com/office/officeart/2005/8/layout/hierarchy1"/>
    <dgm:cxn modelId="{53F9DCC3-FC40-1F46-8166-E814E1C9530C}" type="presParOf" srcId="{BEDBB6D7-D36F-E544-A9B1-C2481BFB6B04}" destId="{44A54765-4E60-9D42-9FBC-DA33B1E1CC24}" srcOrd="1" destOrd="0" presId="urn:microsoft.com/office/officeart/2005/8/layout/hierarchy1"/>
    <dgm:cxn modelId="{6ADDAB30-6D8C-3B4A-B7B4-F1565737D329}" type="presParOf" srcId="{9D5EA102-D9EF-394F-839B-7DDBF9B5775E}" destId="{9D9A55DF-1B0A-E741-8FC0-4A97245C5062}" srcOrd="1" destOrd="0" presId="urn:microsoft.com/office/officeart/2005/8/layout/hierarchy1"/>
    <dgm:cxn modelId="{E0051064-D755-8949-8E16-5C73D0950420}" type="presParOf" srcId="{9F35F172-B52F-5745-A28C-B65C44CECC0B}" destId="{CCDF5BD5-A762-1C41-B525-D65C7C01D4FD}" srcOrd="1" destOrd="0" presId="urn:microsoft.com/office/officeart/2005/8/layout/hierarchy1"/>
    <dgm:cxn modelId="{3F483019-6615-6F45-A23A-D98692A47236}" type="presParOf" srcId="{CCDF5BD5-A762-1C41-B525-D65C7C01D4FD}" destId="{3106D43F-BC62-A545-9332-91FB027EB887}" srcOrd="0" destOrd="0" presId="urn:microsoft.com/office/officeart/2005/8/layout/hierarchy1"/>
    <dgm:cxn modelId="{FCA72D47-B57B-4846-99FD-FE8088E60A0C}" type="presParOf" srcId="{3106D43F-BC62-A545-9332-91FB027EB887}" destId="{2F0CC03D-4B22-A140-9FD9-89EEA29F9C71}" srcOrd="0" destOrd="0" presId="urn:microsoft.com/office/officeart/2005/8/layout/hierarchy1"/>
    <dgm:cxn modelId="{E3E9FDF6-C894-724E-B900-7FCB146422AC}" type="presParOf" srcId="{3106D43F-BC62-A545-9332-91FB027EB887}" destId="{2DF593C5-95B9-C34C-8831-60AED9A8A382}" srcOrd="1" destOrd="0" presId="urn:microsoft.com/office/officeart/2005/8/layout/hierarchy1"/>
    <dgm:cxn modelId="{DC2A09E1-FCDD-4842-B512-4CDFB57C1677}" type="presParOf" srcId="{CCDF5BD5-A762-1C41-B525-D65C7C01D4FD}" destId="{464938F5-B4C0-F347-8460-F4676AA8762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38CD35-CC2A-4833-8AEA-6B8A4600E11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87163D0-6D6C-4D23-A466-307B55F54D26}">
      <dgm:prSet/>
      <dgm:spPr/>
      <dgm:t>
        <a:bodyPr/>
        <a:lstStyle/>
        <a:p>
          <a:r>
            <a:rPr lang="en-US"/>
            <a:t>El valor esta en relación directa con la utilidad y el esfuerzo que representa el producto o servicio</a:t>
          </a:r>
        </a:p>
      </dgm:t>
    </dgm:pt>
    <dgm:pt modelId="{A83093D6-4613-4BAB-9AC8-58DCC0709062}" type="parTrans" cxnId="{A33911F0-8FD9-4157-8F96-F384FDE67747}">
      <dgm:prSet/>
      <dgm:spPr/>
      <dgm:t>
        <a:bodyPr/>
        <a:lstStyle/>
        <a:p>
          <a:endParaRPr lang="en-US"/>
        </a:p>
      </dgm:t>
    </dgm:pt>
    <dgm:pt modelId="{76700B57-871A-47D9-B015-12EC92074BE3}" type="sibTrans" cxnId="{A33911F0-8FD9-4157-8F96-F384FDE67747}">
      <dgm:prSet/>
      <dgm:spPr/>
      <dgm:t>
        <a:bodyPr/>
        <a:lstStyle/>
        <a:p>
          <a:endParaRPr lang="en-US"/>
        </a:p>
      </dgm:t>
    </dgm:pt>
    <dgm:pt modelId="{29E6505B-1486-4C6E-AA62-0B58E1CE9A9C}">
      <dgm:prSet/>
      <dgm:spPr/>
      <dgm:t>
        <a:bodyPr/>
        <a:lstStyle/>
        <a:p>
          <a:r>
            <a:rPr lang="en-US"/>
            <a:t>Mayor valor tiene aquello que mas trabajo y recursos demanda</a:t>
          </a:r>
        </a:p>
      </dgm:t>
    </dgm:pt>
    <dgm:pt modelId="{4AFE4B98-488D-45F5-9182-2DA25424D97B}" type="parTrans" cxnId="{FFD5D241-4782-44E4-B5E8-8C025A84EF50}">
      <dgm:prSet/>
      <dgm:spPr/>
      <dgm:t>
        <a:bodyPr/>
        <a:lstStyle/>
        <a:p>
          <a:endParaRPr lang="en-US"/>
        </a:p>
      </dgm:t>
    </dgm:pt>
    <dgm:pt modelId="{2A74A110-3088-49DC-8F04-4B058AD649B7}" type="sibTrans" cxnId="{FFD5D241-4782-44E4-B5E8-8C025A84EF50}">
      <dgm:prSet/>
      <dgm:spPr/>
      <dgm:t>
        <a:bodyPr/>
        <a:lstStyle/>
        <a:p>
          <a:endParaRPr lang="en-US"/>
        </a:p>
      </dgm:t>
    </dgm:pt>
    <dgm:pt modelId="{C7541DB6-056B-405B-B1C6-7146D58F103E}">
      <dgm:prSet/>
      <dgm:spPr/>
      <dgm:t>
        <a:bodyPr/>
        <a:lstStyle/>
        <a:p>
          <a:r>
            <a:rPr lang="en-US"/>
            <a:t>No solo se valora la cantidad de trabajo empleado, sino que ademas se considera la calidad</a:t>
          </a:r>
        </a:p>
      </dgm:t>
    </dgm:pt>
    <dgm:pt modelId="{4A7F9B19-881D-45D1-851F-3DA1D82FA4A9}" type="parTrans" cxnId="{AADAD5FA-93C5-4099-B4AC-FC0ED4217151}">
      <dgm:prSet/>
      <dgm:spPr/>
      <dgm:t>
        <a:bodyPr/>
        <a:lstStyle/>
        <a:p>
          <a:endParaRPr lang="en-US"/>
        </a:p>
      </dgm:t>
    </dgm:pt>
    <dgm:pt modelId="{7F101D2D-0CC3-4CD3-B794-7180FE4D920E}" type="sibTrans" cxnId="{AADAD5FA-93C5-4099-B4AC-FC0ED4217151}">
      <dgm:prSet/>
      <dgm:spPr/>
      <dgm:t>
        <a:bodyPr/>
        <a:lstStyle/>
        <a:p>
          <a:endParaRPr lang="en-US"/>
        </a:p>
      </dgm:t>
    </dgm:pt>
    <dgm:pt modelId="{BB5CA1C4-7700-4F3E-8420-D4F0E45D1E04}" type="pres">
      <dgm:prSet presAssocID="{D038CD35-CC2A-4833-8AEA-6B8A4600E114}" presName="root" presStyleCnt="0">
        <dgm:presLayoutVars>
          <dgm:dir/>
          <dgm:resizeHandles val="exact"/>
        </dgm:presLayoutVars>
      </dgm:prSet>
      <dgm:spPr/>
    </dgm:pt>
    <dgm:pt modelId="{DA3044BE-FB27-410A-B4C8-0D91BC9DDFB3}" type="pres">
      <dgm:prSet presAssocID="{B87163D0-6D6C-4D23-A466-307B55F54D26}" presName="compNode" presStyleCnt="0"/>
      <dgm:spPr/>
    </dgm:pt>
    <dgm:pt modelId="{B372CF2F-BC5F-497A-A506-CBEFD25B1AEF}" type="pres">
      <dgm:prSet presAssocID="{B87163D0-6D6C-4D23-A466-307B55F54D26}" presName="bgRect" presStyleLbl="bgShp" presStyleIdx="0" presStyleCnt="3"/>
      <dgm:spPr/>
    </dgm:pt>
    <dgm:pt modelId="{9DDD976C-C75E-43EE-92FE-F7DFC232A2D2}" type="pres">
      <dgm:prSet presAssocID="{B87163D0-6D6C-4D23-A466-307B55F54D2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eo"/>
        </a:ext>
      </dgm:extLst>
    </dgm:pt>
    <dgm:pt modelId="{D60D1152-1DA1-4AB8-8BDD-83CD36E27AE8}" type="pres">
      <dgm:prSet presAssocID="{B87163D0-6D6C-4D23-A466-307B55F54D26}" presName="spaceRect" presStyleCnt="0"/>
      <dgm:spPr/>
    </dgm:pt>
    <dgm:pt modelId="{63181180-7308-4DFC-9A43-6BE05BB48021}" type="pres">
      <dgm:prSet presAssocID="{B87163D0-6D6C-4D23-A466-307B55F54D26}" presName="parTx" presStyleLbl="revTx" presStyleIdx="0" presStyleCnt="3">
        <dgm:presLayoutVars>
          <dgm:chMax val="0"/>
          <dgm:chPref val="0"/>
        </dgm:presLayoutVars>
      </dgm:prSet>
      <dgm:spPr/>
    </dgm:pt>
    <dgm:pt modelId="{C5EC6B33-D4FB-4013-B98A-9AEE1729A4C5}" type="pres">
      <dgm:prSet presAssocID="{76700B57-871A-47D9-B015-12EC92074BE3}" presName="sibTrans" presStyleCnt="0"/>
      <dgm:spPr/>
    </dgm:pt>
    <dgm:pt modelId="{B3CBEA86-CF44-473E-8F22-00DB577D4509}" type="pres">
      <dgm:prSet presAssocID="{29E6505B-1486-4C6E-AA62-0B58E1CE9A9C}" presName="compNode" presStyleCnt="0"/>
      <dgm:spPr/>
    </dgm:pt>
    <dgm:pt modelId="{7EAC6380-A393-4E0D-AFE3-97C4A2FE8A2F}" type="pres">
      <dgm:prSet presAssocID="{29E6505B-1486-4C6E-AA62-0B58E1CE9A9C}" presName="bgRect" presStyleLbl="bgShp" presStyleIdx="1" presStyleCnt="3"/>
      <dgm:spPr/>
    </dgm:pt>
    <dgm:pt modelId="{1F589B31-4BF9-429D-9E5B-B69A87D1E310}" type="pres">
      <dgm:prSet presAssocID="{29E6505B-1486-4C6E-AA62-0B58E1CE9A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uarios"/>
        </a:ext>
      </dgm:extLst>
    </dgm:pt>
    <dgm:pt modelId="{DAA0B5A7-40A1-4997-BF8F-AAB4B99C8E68}" type="pres">
      <dgm:prSet presAssocID="{29E6505B-1486-4C6E-AA62-0B58E1CE9A9C}" presName="spaceRect" presStyleCnt="0"/>
      <dgm:spPr/>
    </dgm:pt>
    <dgm:pt modelId="{89CA6C63-C76D-4811-9427-8A010E14FB8D}" type="pres">
      <dgm:prSet presAssocID="{29E6505B-1486-4C6E-AA62-0B58E1CE9A9C}" presName="parTx" presStyleLbl="revTx" presStyleIdx="1" presStyleCnt="3">
        <dgm:presLayoutVars>
          <dgm:chMax val="0"/>
          <dgm:chPref val="0"/>
        </dgm:presLayoutVars>
      </dgm:prSet>
      <dgm:spPr/>
    </dgm:pt>
    <dgm:pt modelId="{814BA2C4-260C-4446-AAC4-2E1086FC893C}" type="pres">
      <dgm:prSet presAssocID="{2A74A110-3088-49DC-8F04-4B058AD649B7}" presName="sibTrans" presStyleCnt="0"/>
      <dgm:spPr/>
    </dgm:pt>
    <dgm:pt modelId="{642D1927-CE7F-44AA-8BC9-723377AB0D64}" type="pres">
      <dgm:prSet presAssocID="{C7541DB6-056B-405B-B1C6-7146D58F103E}" presName="compNode" presStyleCnt="0"/>
      <dgm:spPr/>
    </dgm:pt>
    <dgm:pt modelId="{FF13E92E-6AAA-4118-B0AE-2C9D6F6F6613}" type="pres">
      <dgm:prSet presAssocID="{C7541DB6-056B-405B-B1C6-7146D58F103E}" presName="bgRect" presStyleLbl="bgShp" presStyleIdx="2" presStyleCnt="3"/>
      <dgm:spPr/>
    </dgm:pt>
    <dgm:pt modelId="{21847C5B-BBBC-4A5E-ABEB-157702FCDD89}" type="pres">
      <dgm:prSet presAssocID="{C7541DB6-056B-405B-B1C6-7146D58F10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ca de verificación"/>
        </a:ext>
      </dgm:extLst>
    </dgm:pt>
    <dgm:pt modelId="{3A083F3C-985E-4325-99B7-F65AF5C68175}" type="pres">
      <dgm:prSet presAssocID="{C7541DB6-056B-405B-B1C6-7146D58F103E}" presName="spaceRect" presStyleCnt="0"/>
      <dgm:spPr/>
    </dgm:pt>
    <dgm:pt modelId="{B9D975DB-8DD6-47BC-B092-55D834EC6B4D}" type="pres">
      <dgm:prSet presAssocID="{C7541DB6-056B-405B-B1C6-7146D58F103E}" presName="parTx" presStyleLbl="revTx" presStyleIdx="2" presStyleCnt="3">
        <dgm:presLayoutVars>
          <dgm:chMax val="0"/>
          <dgm:chPref val="0"/>
        </dgm:presLayoutVars>
      </dgm:prSet>
      <dgm:spPr/>
    </dgm:pt>
  </dgm:ptLst>
  <dgm:cxnLst>
    <dgm:cxn modelId="{26F58E24-D261-46D0-B14E-38EA27CB5E95}" type="presOf" srcId="{29E6505B-1486-4C6E-AA62-0B58E1CE9A9C}" destId="{89CA6C63-C76D-4811-9427-8A010E14FB8D}" srcOrd="0" destOrd="0" presId="urn:microsoft.com/office/officeart/2018/2/layout/IconVerticalSolidList"/>
    <dgm:cxn modelId="{FFD5D241-4782-44E4-B5E8-8C025A84EF50}" srcId="{D038CD35-CC2A-4833-8AEA-6B8A4600E114}" destId="{29E6505B-1486-4C6E-AA62-0B58E1CE9A9C}" srcOrd="1" destOrd="0" parTransId="{4AFE4B98-488D-45F5-9182-2DA25424D97B}" sibTransId="{2A74A110-3088-49DC-8F04-4B058AD649B7}"/>
    <dgm:cxn modelId="{17EF065A-2ABC-4120-BDD9-500AC6CC036E}" type="presOf" srcId="{C7541DB6-056B-405B-B1C6-7146D58F103E}" destId="{B9D975DB-8DD6-47BC-B092-55D834EC6B4D}" srcOrd="0" destOrd="0" presId="urn:microsoft.com/office/officeart/2018/2/layout/IconVerticalSolidList"/>
    <dgm:cxn modelId="{9A45FA82-7EA5-43DB-9465-2797D1120A03}" type="presOf" srcId="{B87163D0-6D6C-4D23-A466-307B55F54D26}" destId="{63181180-7308-4DFC-9A43-6BE05BB48021}" srcOrd="0" destOrd="0" presId="urn:microsoft.com/office/officeart/2018/2/layout/IconVerticalSolidList"/>
    <dgm:cxn modelId="{5FF16AEA-1F2F-4539-9A5F-BE1D1CA9D7F8}" type="presOf" srcId="{D038CD35-CC2A-4833-8AEA-6B8A4600E114}" destId="{BB5CA1C4-7700-4F3E-8420-D4F0E45D1E04}" srcOrd="0" destOrd="0" presId="urn:microsoft.com/office/officeart/2018/2/layout/IconVerticalSolidList"/>
    <dgm:cxn modelId="{A33911F0-8FD9-4157-8F96-F384FDE67747}" srcId="{D038CD35-CC2A-4833-8AEA-6B8A4600E114}" destId="{B87163D0-6D6C-4D23-A466-307B55F54D26}" srcOrd="0" destOrd="0" parTransId="{A83093D6-4613-4BAB-9AC8-58DCC0709062}" sibTransId="{76700B57-871A-47D9-B015-12EC92074BE3}"/>
    <dgm:cxn modelId="{AADAD5FA-93C5-4099-B4AC-FC0ED4217151}" srcId="{D038CD35-CC2A-4833-8AEA-6B8A4600E114}" destId="{C7541DB6-056B-405B-B1C6-7146D58F103E}" srcOrd="2" destOrd="0" parTransId="{4A7F9B19-881D-45D1-851F-3DA1D82FA4A9}" sibTransId="{7F101D2D-0CC3-4CD3-B794-7180FE4D920E}"/>
    <dgm:cxn modelId="{5C78294C-41CD-46C9-92CD-B73A681E5EBE}" type="presParOf" srcId="{BB5CA1C4-7700-4F3E-8420-D4F0E45D1E04}" destId="{DA3044BE-FB27-410A-B4C8-0D91BC9DDFB3}" srcOrd="0" destOrd="0" presId="urn:microsoft.com/office/officeart/2018/2/layout/IconVerticalSolidList"/>
    <dgm:cxn modelId="{D2246D53-0F88-42F9-93D4-3CA3B4270EBB}" type="presParOf" srcId="{DA3044BE-FB27-410A-B4C8-0D91BC9DDFB3}" destId="{B372CF2F-BC5F-497A-A506-CBEFD25B1AEF}" srcOrd="0" destOrd="0" presId="urn:microsoft.com/office/officeart/2018/2/layout/IconVerticalSolidList"/>
    <dgm:cxn modelId="{4A063D74-C06D-45FB-BDFC-6CF9194164CE}" type="presParOf" srcId="{DA3044BE-FB27-410A-B4C8-0D91BC9DDFB3}" destId="{9DDD976C-C75E-43EE-92FE-F7DFC232A2D2}" srcOrd="1" destOrd="0" presId="urn:microsoft.com/office/officeart/2018/2/layout/IconVerticalSolidList"/>
    <dgm:cxn modelId="{28C4E7C0-7D0C-4265-A08B-1AA96E361DB8}" type="presParOf" srcId="{DA3044BE-FB27-410A-B4C8-0D91BC9DDFB3}" destId="{D60D1152-1DA1-4AB8-8BDD-83CD36E27AE8}" srcOrd="2" destOrd="0" presId="urn:microsoft.com/office/officeart/2018/2/layout/IconVerticalSolidList"/>
    <dgm:cxn modelId="{F8613540-B226-4456-89F2-255C24EA2A55}" type="presParOf" srcId="{DA3044BE-FB27-410A-B4C8-0D91BC9DDFB3}" destId="{63181180-7308-4DFC-9A43-6BE05BB48021}" srcOrd="3" destOrd="0" presId="urn:microsoft.com/office/officeart/2018/2/layout/IconVerticalSolidList"/>
    <dgm:cxn modelId="{4A7B0272-B612-4F28-BF89-A6FD5659602C}" type="presParOf" srcId="{BB5CA1C4-7700-4F3E-8420-D4F0E45D1E04}" destId="{C5EC6B33-D4FB-4013-B98A-9AEE1729A4C5}" srcOrd="1" destOrd="0" presId="urn:microsoft.com/office/officeart/2018/2/layout/IconVerticalSolidList"/>
    <dgm:cxn modelId="{F39C83C7-A83C-474D-ACF4-4A5ED36C5BE5}" type="presParOf" srcId="{BB5CA1C4-7700-4F3E-8420-D4F0E45D1E04}" destId="{B3CBEA86-CF44-473E-8F22-00DB577D4509}" srcOrd="2" destOrd="0" presId="urn:microsoft.com/office/officeart/2018/2/layout/IconVerticalSolidList"/>
    <dgm:cxn modelId="{4367B123-88EC-48D2-995D-28A56A62C279}" type="presParOf" srcId="{B3CBEA86-CF44-473E-8F22-00DB577D4509}" destId="{7EAC6380-A393-4E0D-AFE3-97C4A2FE8A2F}" srcOrd="0" destOrd="0" presId="urn:microsoft.com/office/officeart/2018/2/layout/IconVerticalSolidList"/>
    <dgm:cxn modelId="{383805DB-5298-49F9-8282-EE0C852F7C35}" type="presParOf" srcId="{B3CBEA86-CF44-473E-8F22-00DB577D4509}" destId="{1F589B31-4BF9-429D-9E5B-B69A87D1E310}" srcOrd="1" destOrd="0" presId="urn:microsoft.com/office/officeart/2018/2/layout/IconVerticalSolidList"/>
    <dgm:cxn modelId="{FEE96766-1B8B-46F7-98F8-765DF594A562}" type="presParOf" srcId="{B3CBEA86-CF44-473E-8F22-00DB577D4509}" destId="{DAA0B5A7-40A1-4997-BF8F-AAB4B99C8E68}" srcOrd="2" destOrd="0" presId="urn:microsoft.com/office/officeart/2018/2/layout/IconVerticalSolidList"/>
    <dgm:cxn modelId="{C577D71D-45B2-4D67-AEFF-7590C1C6CA44}" type="presParOf" srcId="{B3CBEA86-CF44-473E-8F22-00DB577D4509}" destId="{89CA6C63-C76D-4811-9427-8A010E14FB8D}" srcOrd="3" destOrd="0" presId="urn:microsoft.com/office/officeart/2018/2/layout/IconVerticalSolidList"/>
    <dgm:cxn modelId="{87120338-4089-466C-87B9-95A1CA6C8A44}" type="presParOf" srcId="{BB5CA1C4-7700-4F3E-8420-D4F0E45D1E04}" destId="{814BA2C4-260C-4446-AAC4-2E1086FC893C}" srcOrd="3" destOrd="0" presId="urn:microsoft.com/office/officeart/2018/2/layout/IconVerticalSolidList"/>
    <dgm:cxn modelId="{51F29B71-AE42-4049-814E-FABEB2509E4B}" type="presParOf" srcId="{BB5CA1C4-7700-4F3E-8420-D4F0E45D1E04}" destId="{642D1927-CE7F-44AA-8BC9-723377AB0D64}" srcOrd="4" destOrd="0" presId="urn:microsoft.com/office/officeart/2018/2/layout/IconVerticalSolidList"/>
    <dgm:cxn modelId="{59A3D0C8-BAF0-4416-8CE9-ADE2686FD48C}" type="presParOf" srcId="{642D1927-CE7F-44AA-8BC9-723377AB0D64}" destId="{FF13E92E-6AAA-4118-B0AE-2C9D6F6F6613}" srcOrd="0" destOrd="0" presId="urn:microsoft.com/office/officeart/2018/2/layout/IconVerticalSolidList"/>
    <dgm:cxn modelId="{B8363A37-7339-436E-88A5-09B5D02F3730}" type="presParOf" srcId="{642D1927-CE7F-44AA-8BC9-723377AB0D64}" destId="{21847C5B-BBBC-4A5E-ABEB-157702FCDD89}" srcOrd="1" destOrd="0" presId="urn:microsoft.com/office/officeart/2018/2/layout/IconVerticalSolidList"/>
    <dgm:cxn modelId="{395B6327-7017-465E-A913-B01264BF4B2C}" type="presParOf" srcId="{642D1927-CE7F-44AA-8BC9-723377AB0D64}" destId="{3A083F3C-985E-4325-99B7-F65AF5C68175}" srcOrd="2" destOrd="0" presId="urn:microsoft.com/office/officeart/2018/2/layout/IconVerticalSolidList"/>
    <dgm:cxn modelId="{840A1C5E-5482-47DA-9E9C-544C641E10BB}" type="presParOf" srcId="{642D1927-CE7F-44AA-8BC9-723377AB0D64}" destId="{B9D975DB-8DD6-47BC-B092-55D834EC6B4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FBD57C-84F9-481C-938E-9B48DC35C34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64452A5-6B93-424C-99B3-468CF7F77543}">
      <dgm:prSet/>
      <dgm:spPr/>
      <dgm:t>
        <a:bodyPr/>
        <a:lstStyle/>
        <a:p>
          <a:r>
            <a:rPr lang="en-US"/>
            <a:t>Los clientes confían en el precio como un indicador de calidad en la decisión de compra</a:t>
          </a:r>
        </a:p>
      </dgm:t>
    </dgm:pt>
    <dgm:pt modelId="{B9144727-63F5-4791-8098-D49D3F747586}" type="parTrans" cxnId="{04BC5038-D1D7-4492-ACE7-5C737A758A42}">
      <dgm:prSet/>
      <dgm:spPr/>
      <dgm:t>
        <a:bodyPr/>
        <a:lstStyle/>
        <a:p>
          <a:endParaRPr lang="en-US"/>
        </a:p>
      </dgm:t>
    </dgm:pt>
    <dgm:pt modelId="{953E62D3-6E59-4F92-8CAA-05B3E20BADCF}" type="sibTrans" cxnId="{04BC5038-D1D7-4492-ACE7-5C737A758A42}">
      <dgm:prSet/>
      <dgm:spPr/>
      <dgm:t>
        <a:bodyPr/>
        <a:lstStyle/>
        <a:p>
          <a:endParaRPr lang="en-US"/>
        </a:p>
      </dgm:t>
    </dgm:pt>
    <dgm:pt modelId="{B90CA5E6-345B-4BFF-B91A-CF8F06A8E5E4}">
      <dgm:prSet/>
      <dgm:spPr/>
      <dgm:t>
        <a:bodyPr/>
        <a:lstStyle/>
        <a:p>
          <a:r>
            <a:rPr lang="en-US"/>
            <a:t>La percepción de calidad también puede verse influenciada por la reputación del vendedor, la publicidad o promoción del producto</a:t>
          </a:r>
        </a:p>
      </dgm:t>
    </dgm:pt>
    <dgm:pt modelId="{D43EE536-BF0E-49B8-BBB7-15896972308E}" type="parTrans" cxnId="{080DF559-9E0A-493D-9D4D-91D61F6FD424}">
      <dgm:prSet/>
      <dgm:spPr/>
      <dgm:t>
        <a:bodyPr/>
        <a:lstStyle/>
        <a:p>
          <a:endParaRPr lang="en-US"/>
        </a:p>
      </dgm:t>
    </dgm:pt>
    <dgm:pt modelId="{A5E5FED4-8315-4DCF-BF27-BDADD9C5E233}" type="sibTrans" cxnId="{080DF559-9E0A-493D-9D4D-91D61F6FD424}">
      <dgm:prSet/>
      <dgm:spPr/>
      <dgm:t>
        <a:bodyPr/>
        <a:lstStyle/>
        <a:p>
          <a:endParaRPr lang="en-US"/>
        </a:p>
      </dgm:t>
    </dgm:pt>
    <dgm:pt modelId="{578DD721-70F3-4727-B66B-C83888920E8E}" type="pres">
      <dgm:prSet presAssocID="{EEFBD57C-84F9-481C-938E-9B48DC35C34B}" presName="root" presStyleCnt="0">
        <dgm:presLayoutVars>
          <dgm:dir/>
          <dgm:resizeHandles val="exact"/>
        </dgm:presLayoutVars>
      </dgm:prSet>
      <dgm:spPr/>
    </dgm:pt>
    <dgm:pt modelId="{3C0FA335-FEC3-46D4-88D2-0DD189548650}" type="pres">
      <dgm:prSet presAssocID="{264452A5-6B93-424C-99B3-468CF7F77543}" presName="compNode" presStyleCnt="0"/>
      <dgm:spPr/>
    </dgm:pt>
    <dgm:pt modelId="{A68E1CA9-8EDA-4FD4-A8EE-FD5AFA61D73C}" type="pres">
      <dgm:prSet presAssocID="{264452A5-6B93-424C-99B3-468CF7F77543}" presName="bgRect" presStyleLbl="bgShp" presStyleIdx="0" presStyleCnt="2"/>
      <dgm:spPr/>
    </dgm:pt>
    <dgm:pt modelId="{E95C9789-0BAE-4FD1-9115-D7E4C511654F}" type="pres">
      <dgm:prSet presAssocID="{264452A5-6B93-424C-99B3-468CF7F7754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ólar"/>
        </a:ext>
      </dgm:extLst>
    </dgm:pt>
    <dgm:pt modelId="{E84C05C5-2A57-48D3-A41E-18C15C6C7E6B}" type="pres">
      <dgm:prSet presAssocID="{264452A5-6B93-424C-99B3-468CF7F77543}" presName="spaceRect" presStyleCnt="0"/>
      <dgm:spPr/>
    </dgm:pt>
    <dgm:pt modelId="{D5680EB9-131C-403A-8037-0AE4A93C0BC7}" type="pres">
      <dgm:prSet presAssocID="{264452A5-6B93-424C-99B3-468CF7F77543}" presName="parTx" presStyleLbl="revTx" presStyleIdx="0" presStyleCnt="2">
        <dgm:presLayoutVars>
          <dgm:chMax val="0"/>
          <dgm:chPref val="0"/>
        </dgm:presLayoutVars>
      </dgm:prSet>
      <dgm:spPr/>
    </dgm:pt>
    <dgm:pt modelId="{C6174A18-77FE-4B52-8A12-6D7A25BCF6DA}" type="pres">
      <dgm:prSet presAssocID="{953E62D3-6E59-4F92-8CAA-05B3E20BADCF}" presName="sibTrans" presStyleCnt="0"/>
      <dgm:spPr/>
    </dgm:pt>
    <dgm:pt modelId="{A8510B99-5A8B-4828-A037-DA26FE36EBD3}" type="pres">
      <dgm:prSet presAssocID="{B90CA5E6-345B-4BFF-B91A-CF8F06A8E5E4}" presName="compNode" presStyleCnt="0"/>
      <dgm:spPr/>
    </dgm:pt>
    <dgm:pt modelId="{5716D252-8E18-4446-8B11-C5F863069832}" type="pres">
      <dgm:prSet presAssocID="{B90CA5E6-345B-4BFF-B91A-CF8F06A8E5E4}" presName="bgRect" presStyleLbl="bgShp" presStyleIdx="1" presStyleCnt="2"/>
      <dgm:spPr/>
    </dgm:pt>
    <dgm:pt modelId="{5A7AAD68-12B1-4352-8875-E160C8611E48}" type="pres">
      <dgm:prSet presAssocID="{B90CA5E6-345B-4BFF-B91A-CF8F06A8E5E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blicidad"/>
        </a:ext>
      </dgm:extLst>
    </dgm:pt>
    <dgm:pt modelId="{64AF9FA9-6833-4491-8EFD-D9BD606664CE}" type="pres">
      <dgm:prSet presAssocID="{B90CA5E6-345B-4BFF-B91A-CF8F06A8E5E4}" presName="spaceRect" presStyleCnt="0"/>
      <dgm:spPr/>
    </dgm:pt>
    <dgm:pt modelId="{5740F3A2-F5AD-4A70-85A1-59877D8438AF}" type="pres">
      <dgm:prSet presAssocID="{B90CA5E6-345B-4BFF-B91A-CF8F06A8E5E4}" presName="parTx" presStyleLbl="revTx" presStyleIdx="1" presStyleCnt="2">
        <dgm:presLayoutVars>
          <dgm:chMax val="0"/>
          <dgm:chPref val="0"/>
        </dgm:presLayoutVars>
      </dgm:prSet>
      <dgm:spPr/>
    </dgm:pt>
  </dgm:ptLst>
  <dgm:cxnLst>
    <dgm:cxn modelId="{6B5DEC32-49A2-44D2-A8C2-BDE006481CA4}" type="presOf" srcId="{264452A5-6B93-424C-99B3-468CF7F77543}" destId="{D5680EB9-131C-403A-8037-0AE4A93C0BC7}" srcOrd="0" destOrd="0" presId="urn:microsoft.com/office/officeart/2018/2/layout/IconVerticalSolidList"/>
    <dgm:cxn modelId="{FE982D35-A833-46D3-85DD-D0B3F1A1FD48}" type="presOf" srcId="{EEFBD57C-84F9-481C-938E-9B48DC35C34B}" destId="{578DD721-70F3-4727-B66B-C83888920E8E}" srcOrd="0" destOrd="0" presId="urn:microsoft.com/office/officeart/2018/2/layout/IconVerticalSolidList"/>
    <dgm:cxn modelId="{04BC5038-D1D7-4492-ACE7-5C737A758A42}" srcId="{EEFBD57C-84F9-481C-938E-9B48DC35C34B}" destId="{264452A5-6B93-424C-99B3-468CF7F77543}" srcOrd="0" destOrd="0" parTransId="{B9144727-63F5-4791-8098-D49D3F747586}" sibTransId="{953E62D3-6E59-4F92-8CAA-05B3E20BADCF}"/>
    <dgm:cxn modelId="{080DF559-9E0A-493D-9D4D-91D61F6FD424}" srcId="{EEFBD57C-84F9-481C-938E-9B48DC35C34B}" destId="{B90CA5E6-345B-4BFF-B91A-CF8F06A8E5E4}" srcOrd="1" destOrd="0" parTransId="{D43EE536-BF0E-49B8-BBB7-15896972308E}" sibTransId="{A5E5FED4-8315-4DCF-BF27-BDADD9C5E233}"/>
    <dgm:cxn modelId="{67453CCD-C44E-411D-90E0-7F474E64A37A}" type="presOf" srcId="{B90CA5E6-345B-4BFF-B91A-CF8F06A8E5E4}" destId="{5740F3A2-F5AD-4A70-85A1-59877D8438AF}" srcOrd="0" destOrd="0" presId="urn:microsoft.com/office/officeart/2018/2/layout/IconVerticalSolidList"/>
    <dgm:cxn modelId="{735BFBB3-2CDD-4396-A835-8DE8C8E1F82B}" type="presParOf" srcId="{578DD721-70F3-4727-B66B-C83888920E8E}" destId="{3C0FA335-FEC3-46D4-88D2-0DD189548650}" srcOrd="0" destOrd="0" presId="urn:microsoft.com/office/officeart/2018/2/layout/IconVerticalSolidList"/>
    <dgm:cxn modelId="{A698E411-D273-4688-89D9-C6D4A2AA47B5}" type="presParOf" srcId="{3C0FA335-FEC3-46D4-88D2-0DD189548650}" destId="{A68E1CA9-8EDA-4FD4-A8EE-FD5AFA61D73C}" srcOrd="0" destOrd="0" presId="urn:microsoft.com/office/officeart/2018/2/layout/IconVerticalSolidList"/>
    <dgm:cxn modelId="{359274CE-B393-434D-8658-77DC6F265718}" type="presParOf" srcId="{3C0FA335-FEC3-46D4-88D2-0DD189548650}" destId="{E95C9789-0BAE-4FD1-9115-D7E4C511654F}" srcOrd="1" destOrd="0" presId="urn:microsoft.com/office/officeart/2018/2/layout/IconVerticalSolidList"/>
    <dgm:cxn modelId="{34C7DAB3-143D-49C8-B1B1-5AD197E7E0CA}" type="presParOf" srcId="{3C0FA335-FEC3-46D4-88D2-0DD189548650}" destId="{E84C05C5-2A57-48D3-A41E-18C15C6C7E6B}" srcOrd="2" destOrd="0" presId="urn:microsoft.com/office/officeart/2018/2/layout/IconVerticalSolidList"/>
    <dgm:cxn modelId="{BF6C6B98-AA04-4042-9B49-0329519151B8}" type="presParOf" srcId="{3C0FA335-FEC3-46D4-88D2-0DD189548650}" destId="{D5680EB9-131C-403A-8037-0AE4A93C0BC7}" srcOrd="3" destOrd="0" presId="urn:microsoft.com/office/officeart/2018/2/layout/IconVerticalSolidList"/>
    <dgm:cxn modelId="{4C4102C7-4B24-40C7-82EC-4F1DABE9114F}" type="presParOf" srcId="{578DD721-70F3-4727-B66B-C83888920E8E}" destId="{C6174A18-77FE-4B52-8A12-6D7A25BCF6DA}" srcOrd="1" destOrd="0" presId="urn:microsoft.com/office/officeart/2018/2/layout/IconVerticalSolidList"/>
    <dgm:cxn modelId="{06004ED9-D81C-4940-9F5C-8CDC626C5C1D}" type="presParOf" srcId="{578DD721-70F3-4727-B66B-C83888920E8E}" destId="{A8510B99-5A8B-4828-A037-DA26FE36EBD3}" srcOrd="2" destOrd="0" presId="urn:microsoft.com/office/officeart/2018/2/layout/IconVerticalSolidList"/>
    <dgm:cxn modelId="{367913F1-5547-4F87-B428-A73B8B4514F8}" type="presParOf" srcId="{A8510B99-5A8B-4828-A037-DA26FE36EBD3}" destId="{5716D252-8E18-4446-8B11-C5F863069832}" srcOrd="0" destOrd="0" presId="urn:microsoft.com/office/officeart/2018/2/layout/IconVerticalSolidList"/>
    <dgm:cxn modelId="{37CEE2BB-99E6-4AA4-85F9-0D7E1AB713EC}" type="presParOf" srcId="{A8510B99-5A8B-4828-A037-DA26FE36EBD3}" destId="{5A7AAD68-12B1-4352-8875-E160C8611E48}" srcOrd="1" destOrd="0" presId="urn:microsoft.com/office/officeart/2018/2/layout/IconVerticalSolidList"/>
    <dgm:cxn modelId="{7A81EEC4-E191-465B-A32F-BF76ECFE70D5}" type="presParOf" srcId="{A8510B99-5A8B-4828-A037-DA26FE36EBD3}" destId="{64AF9FA9-6833-4491-8EFD-D9BD606664CE}" srcOrd="2" destOrd="0" presId="urn:microsoft.com/office/officeart/2018/2/layout/IconVerticalSolidList"/>
    <dgm:cxn modelId="{201FC35B-1055-4BF6-BC5C-BBE52CD64C42}" type="presParOf" srcId="{A8510B99-5A8B-4828-A037-DA26FE36EBD3}" destId="{5740F3A2-F5AD-4A70-85A1-59877D8438A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1D65FC0-7C4A-42D4-97DA-CA9CE852D26A}"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D6AEEFFA-8E67-4893-A36C-B2C7D2E00929}">
      <dgm:prSet/>
      <dgm:spPr/>
      <dgm:t>
        <a:bodyPr/>
        <a:lstStyle/>
        <a:p>
          <a:r>
            <a:rPr lang="en-US"/>
            <a:t>Costos Variables: Son los costos que cambian proporcionalmente con los niveles de producción</a:t>
          </a:r>
        </a:p>
      </dgm:t>
    </dgm:pt>
    <dgm:pt modelId="{9884DAA1-2D2E-4E51-85A5-A77F847BBAAB}" type="parTrans" cxnId="{26CBAD86-297C-4F8D-8393-B2298A92199A}">
      <dgm:prSet/>
      <dgm:spPr/>
      <dgm:t>
        <a:bodyPr/>
        <a:lstStyle/>
        <a:p>
          <a:endParaRPr lang="en-US"/>
        </a:p>
      </dgm:t>
    </dgm:pt>
    <dgm:pt modelId="{2A67FD61-4448-4C49-93E4-87C3511F29CD}" type="sibTrans" cxnId="{26CBAD86-297C-4F8D-8393-B2298A92199A}">
      <dgm:prSet/>
      <dgm:spPr/>
      <dgm:t>
        <a:bodyPr/>
        <a:lstStyle/>
        <a:p>
          <a:endParaRPr lang="en-US"/>
        </a:p>
      </dgm:t>
    </dgm:pt>
    <dgm:pt modelId="{E22CF065-C375-4F38-B951-7A1D7D7F95D2}">
      <dgm:prSet/>
      <dgm:spPr/>
      <dgm:t>
        <a:bodyPr/>
        <a:lstStyle/>
        <a:p>
          <a:r>
            <a:rPr lang="en-US"/>
            <a:t>Costos Fijos: Son aquellos que se mantienen inalterables al nivel de producción</a:t>
          </a:r>
        </a:p>
      </dgm:t>
    </dgm:pt>
    <dgm:pt modelId="{1A140982-B25E-4FDB-8585-8D44A8098753}" type="parTrans" cxnId="{0A94197E-1A90-45B1-8EF3-D845E202536C}">
      <dgm:prSet/>
      <dgm:spPr/>
      <dgm:t>
        <a:bodyPr/>
        <a:lstStyle/>
        <a:p>
          <a:endParaRPr lang="en-US"/>
        </a:p>
      </dgm:t>
    </dgm:pt>
    <dgm:pt modelId="{927F8541-B1EC-4670-9FAC-0A2071E6E089}" type="sibTrans" cxnId="{0A94197E-1A90-45B1-8EF3-D845E202536C}">
      <dgm:prSet/>
      <dgm:spPr/>
      <dgm:t>
        <a:bodyPr/>
        <a:lstStyle/>
        <a:p>
          <a:endParaRPr lang="en-US"/>
        </a:p>
      </dgm:t>
    </dgm:pt>
    <dgm:pt modelId="{29912178-873B-4777-A843-7C06937DD161}">
      <dgm:prSet/>
      <dgm:spPr/>
      <dgm:t>
        <a:bodyPr/>
        <a:lstStyle/>
        <a:p>
          <a:r>
            <a:rPr lang="en-US"/>
            <a:t>Margen: Es un adicional que debe reflejar la utilidad que desea generar el negocio </a:t>
          </a:r>
        </a:p>
      </dgm:t>
    </dgm:pt>
    <dgm:pt modelId="{7A52FF15-E0F9-4AD8-9313-BCCDE8AD00B2}" type="parTrans" cxnId="{0180695C-AFDE-42AE-9934-26F3C458F729}">
      <dgm:prSet/>
      <dgm:spPr/>
      <dgm:t>
        <a:bodyPr/>
        <a:lstStyle/>
        <a:p>
          <a:endParaRPr lang="en-US"/>
        </a:p>
      </dgm:t>
    </dgm:pt>
    <dgm:pt modelId="{D705951E-E426-4D35-8C6B-AF16DD30E48D}" type="sibTrans" cxnId="{0180695C-AFDE-42AE-9934-26F3C458F729}">
      <dgm:prSet/>
      <dgm:spPr/>
      <dgm:t>
        <a:bodyPr/>
        <a:lstStyle/>
        <a:p>
          <a:endParaRPr lang="en-US"/>
        </a:p>
      </dgm:t>
    </dgm:pt>
    <dgm:pt modelId="{A41F67DE-8774-2147-9C2C-7E852935B80C}" type="pres">
      <dgm:prSet presAssocID="{61D65FC0-7C4A-42D4-97DA-CA9CE852D26A}" presName="hierChild1" presStyleCnt="0">
        <dgm:presLayoutVars>
          <dgm:chPref val="1"/>
          <dgm:dir/>
          <dgm:animOne val="branch"/>
          <dgm:animLvl val="lvl"/>
          <dgm:resizeHandles/>
        </dgm:presLayoutVars>
      </dgm:prSet>
      <dgm:spPr/>
    </dgm:pt>
    <dgm:pt modelId="{DEF944BC-574A-E541-8CF5-5946B3FA40A6}" type="pres">
      <dgm:prSet presAssocID="{D6AEEFFA-8E67-4893-A36C-B2C7D2E00929}" presName="hierRoot1" presStyleCnt="0"/>
      <dgm:spPr/>
    </dgm:pt>
    <dgm:pt modelId="{A6EA718D-B8F1-AB42-B1B3-C8C5D36B1602}" type="pres">
      <dgm:prSet presAssocID="{D6AEEFFA-8E67-4893-A36C-B2C7D2E00929}" presName="composite" presStyleCnt="0"/>
      <dgm:spPr/>
    </dgm:pt>
    <dgm:pt modelId="{F01FB541-A20B-FB4C-9A29-12ECB039EA38}" type="pres">
      <dgm:prSet presAssocID="{D6AEEFFA-8E67-4893-A36C-B2C7D2E00929}" presName="background" presStyleLbl="node0" presStyleIdx="0" presStyleCnt="3"/>
      <dgm:spPr/>
    </dgm:pt>
    <dgm:pt modelId="{CFE76FD0-E5E1-734A-85CB-1A669E1C082B}" type="pres">
      <dgm:prSet presAssocID="{D6AEEFFA-8E67-4893-A36C-B2C7D2E00929}" presName="text" presStyleLbl="fgAcc0" presStyleIdx="0" presStyleCnt="3">
        <dgm:presLayoutVars>
          <dgm:chPref val="3"/>
        </dgm:presLayoutVars>
      </dgm:prSet>
      <dgm:spPr/>
    </dgm:pt>
    <dgm:pt modelId="{396D5A73-F05F-3F42-87A1-1BAF0F58E565}" type="pres">
      <dgm:prSet presAssocID="{D6AEEFFA-8E67-4893-A36C-B2C7D2E00929}" presName="hierChild2" presStyleCnt="0"/>
      <dgm:spPr/>
    </dgm:pt>
    <dgm:pt modelId="{1AA47ECC-83A4-DA41-99C8-A456474C5DB6}" type="pres">
      <dgm:prSet presAssocID="{E22CF065-C375-4F38-B951-7A1D7D7F95D2}" presName="hierRoot1" presStyleCnt="0"/>
      <dgm:spPr/>
    </dgm:pt>
    <dgm:pt modelId="{48DEC2E9-4807-5A46-B809-CB1ED4319A91}" type="pres">
      <dgm:prSet presAssocID="{E22CF065-C375-4F38-B951-7A1D7D7F95D2}" presName="composite" presStyleCnt="0"/>
      <dgm:spPr/>
    </dgm:pt>
    <dgm:pt modelId="{6CA42003-112D-9744-ABC8-728FDEEA55D6}" type="pres">
      <dgm:prSet presAssocID="{E22CF065-C375-4F38-B951-7A1D7D7F95D2}" presName="background" presStyleLbl="node0" presStyleIdx="1" presStyleCnt="3"/>
      <dgm:spPr/>
    </dgm:pt>
    <dgm:pt modelId="{F278BF18-098C-B745-AB32-F6691E0F35EA}" type="pres">
      <dgm:prSet presAssocID="{E22CF065-C375-4F38-B951-7A1D7D7F95D2}" presName="text" presStyleLbl="fgAcc0" presStyleIdx="1" presStyleCnt="3">
        <dgm:presLayoutVars>
          <dgm:chPref val="3"/>
        </dgm:presLayoutVars>
      </dgm:prSet>
      <dgm:spPr/>
    </dgm:pt>
    <dgm:pt modelId="{7702933F-EDDC-5545-B509-A0D755DAA0F7}" type="pres">
      <dgm:prSet presAssocID="{E22CF065-C375-4F38-B951-7A1D7D7F95D2}" presName="hierChild2" presStyleCnt="0"/>
      <dgm:spPr/>
    </dgm:pt>
    <dgm:pt modelId="{A337D48D-0763-604F-BCA9-821E6554AB65}" type="pres">
      <dgm:prSet presAssocID="{29912178-873B-4777-A843-7C06937DD161}" presName="hierRoot1" presStyleCnt="0"/>
      <dgm:spPr/>
    </dgm:pt>
    <dgm:pt modelId="{CC04B080-983C-A249-8FAE-562E77349CD7}" type="pres">
      <dgm:prSet presAssocID="{29912178-873B-4777-A843-7C06937DD161}" presName="composite" presStyleCnt="0"/>
      <dgm:spPr/>
    </dgm:pt>
    <dgm:pt modelId="{26EA1007-8707-8247-B0B4-6B2E6665212A}" type="pres">
      <dgm:prSet presAssocID="{29912178-873B-4777-A843-7C06937DD161}" presName="background" presStyleLbl="node0" presStyleIdx="2" presStyleCnt="3"/>
      <dgm:spPr/>
    </dgm:pt>
    <dgm:pt modelId="{42ACA203-CA57-AD4D-8A67-982BBC21DCF5}" type="pres">
      <dgm:prSet presAssocID="{29912178-873B-4777-A843-7C06937DD161}" presName="text" presStyleLbl="fgAcc0" presStyleIdx="2" presStyleCnt="3">
        <dgm:presLayoutVars>
          <dgm:chPref val="3"/>
        </dgm:presLayoutVars>
      </dgm:prSet>
      <dgm:spPr/>
    </dgm:pt>
    <dgm:pt modelId="{2FBCDFA2-490A-A145-A93F-D4B9452156EA}" type="pres">
      <dgm:prSet presAssocID="{29912178-873B-4777-A843-7C06937DD161}" presName="hierChild2" presStyleCnt="0"/>
      <dgm:spPr/>
    </dgm:pt>
  </dgm:ptLst>
  <dgm:cxnLst>
    <dgm:cxn modelId="{0D5BBC1C-E2EC-294A-9D2A-E24E8812E0C2}" type="presOf" srcId="{E22CF065-C375-4F38-B951-7A1D7D7F95D2}" destId="{F278BF18-098C-B745-AB32-F6691E0F35EA}" srcOrd="0" destOrd="0" presId="urn:microsoft.com/office/officeart/2005/8/layout/hierarchy1"/>
    <dgm:cxn modelId="{0180695C-AFDE-42AE-9934-26F3C458F729}" srcId="{61D65FC0-7C4A-42D4-97DA-CA9CE852D26A}" destId="{29912178-873B-4777-A843-7C06937DD161}" srcOrd="2" destOrd="0" parTransId="{7A52FF15-E0F9-4AD8-9313-BCCDE8AD00B2}" sibTransId="{D705951E-E426-4D35-8C6B-AF16DD30E48D}"/>
    <dgm:cxn modelId="{0D9DD27D-0FB3-0A41-829A-12B3871C7F27}" type="presOf" srcId="{D6AEEFFA-8E67-4893-A36C-B2C7D2E00929}" destId="{CFE76FD0-E5E1-734A-85CB-1A669E1C082B}" srcOrd="0" destOrd="0" presId="urn:microsoft.com/office/officeart/2005/8/layout/hierarchy1"/>
    <dgm:cxn modelId="{0A94197E-1A90-45B1-8EF3-D845E202536C}" srcId="{61D65FC0-7C4A-42D4-97DA-CA9CE852D26A}" destId="{E22CF065-C375-4F38-B951-7A1D7D7F95D2}" srcOrd="1" destOrd="0" parTransId="{1A140982-B25E-4FDB-8585-8D44A8098753}" sibTransId="{927F8541-B1EC-4670-9FAC-0A2071E6E089}"/>
    <dgm:cxn modelId="{26CBAD86-297C-4F8D-8393-B2298A92199A}" srcId="{61D65FC0-7C4A-42D4-97DA-CA9CE852D26A}" destId="{D6AEEFFA-8E67-4893-A36C-B2C7D2E00929}" srcOrd="0" destOrd="0" parTransId="{9884DAA1-2D2E-4E51-85A5-A77F847BBAAB}" sibTransId="{2A67FD61-4448-4C49-93E4-87C3511F29CD}"/>
    <dgm:cxn modelId="{7A5892CB-A1F9-1B48-A70A-E140DD05ACE7}" type="presOf" srcId="{29912178-873B-4777-A843-7C06937DD161}" destId="{42ACA203-CA57-AD4D-8A67-982BBC21DCF5}" srcOrd="0" destOrd="0" presId="urn:microsoft.com/office/officeart/2005/8/layout/hierarchy1"/>
    <dgm:cxn modelId="{0CF1AACC-7ABF-E446-9639-5F4FE1C60413}" type="presOf" srcId="{61D65FC0-7C4A-42D4-97DA-CA9CE852D26A}" destId="{A41F67DE-8774-2147-9C2C-7E852935B80C}" srcOrd="0" destOrd="0" presId="urn:microsoft.com/office/officeart/2005/8/layout/hierarchy1"/>
    <dgm:cxn modelId="{108072DB-240B-2B4A-B2BA-3CEA96366F2B}" type="presParOf" srcId="{A41F67DE-8774-2147-9C2C-7E852935B80C}" destId="{DEF944BC-574A-E541-8CF5-5946B3FA40A6}" srcOrd="0" destOrd="0" presId="urn:microsoft.com/office/officeart/2005/8/layout/hierarchy1"/>
    <dgm:cxn modelId="{4B4252C3-404E-3D47-9B6B-0373F8AD3466}" type="presParOf" srcId="{DEF944BC-574A-E541-8CF5-5946B3FA40A6}" destId="{A6EA718D-B8F1-AB42-B1B3-C8C5D36B1602}" srcOrd="0" destOrd="0" presId="urn:microsoft.com/office/officeart/2005/8/layout/hierarchy1"/>
    <dgm:cxn modelId="{E3124239-F406-D04E-840D-48C43E5790FF}" type="presParOf" srcId="{A6EA718D-B8F1-AB42-B1B3-C8C5D36B1602}" destId="{F01FB541-A20B-FB4C-9A29-12ECB039EA38}" srcOrd="0" destOrd="0" presId="urn:microsoft.com/office/officeart/2005/8/layout/hierarchy1"/>
    <dgm:cxn modelId="{F90D9EEC-7722-7A4E-BEB9-173906B5B879}" type="presParOf" srcId="{A6EA718D-B8F1-AB42-B1B3-C8C5D36B1602}" destId="{CFE76FD0-E5E1-734A-85CB-1A669E1C082B}" srcOrd="1" destOrd="0" presId="urn:microsoft.com/office/officeart/2005/8/layout/hierarchy1"/>
    <dgm:cxn modelId="{82B18748-7445-214C-ACA2-4D49CAF6A43E}" type="presParOf" srcId="{DEF944BC-574A-E541-8CF5-5946B3FA40A6}" destId="{396D5A73-F05F-3F42-87A1-1BAF0F58E565}" srcOrd="1" destOrd="0" presId="urn:microsoft.com/office/officeart/2005/8/layout/hierarchy1"/>
    <dgm:cxn modelId="{8FE35EF0-C47D-5244-9EE6-88D3F9766E20}" type="presParOf" srcId="{A41F67DE-8774-2147-9C2C-7E852935B80C}" destId="{1AA47ECC-83A4-DA41-99C8-A456474C5DB6}" srcOrd="1" destOrd="0" presId="urn:microsoft.com/office/officeart/2005/8/layout/hierarchy1"/>
    <dgm:cxn modelId="{4E5419C1-EC81-CF4C-A44C-AC8B30FD2B60}" type="presParOf" srcId="{1AA47ECC-83A4-DA41-99C8-A456474C5DB6}" destId="{48DEC2E9-4807-5A46-B809-CB1ED4319A91}" srcOrd="0" destOrd="0" presId="urn:microsoft.com/office/officeart/2005/8/layout/hierarchy1"/>
    <dgm:cxn modelId="{1AE02F14-2E21-7340-B2B7-935AA77889F7}" type="presParOf" srcId="{48DEC2E9-4807-5A46-B809-CB1ED4319A91}" destId="{6CA42003-112D-9744-ABC8-728FDEEA55D6}" srcOrd="0" destOrd="0" presId="urn:microsoft.com/office/officeart/2005/8/layout/hierarchy1"/>
    <dgm:cxn modelId="{C25C7A52-20C2-EE4C-B982-8C8B029B90B6}" type="presParOf" srcId="{48DEC2E9-4807-5A46-B809-CB1ED4319A91}" destId="{F278BF18-098C-B745-AB32-F6691E0F35EA}" srcOrd="1" destOrd="0" presId="urn:microsoft.com/office/officeart/2005/8/layout/hierarchy1"/>
    <dgm:cxn modelId="{E7ACAE3A-4AEB-7649-B975-65186736695A}" type="presParOf" srcId="{1AA47ECC-83A4-DA41-99C8-A456474C5DB6}" destId="{7702933F-EDDC-5545-B509-A0D755DAA0F7}" srcOrd="1" destOrd="0" presId="urn:microsoft.com/office/officeart/2005/8/layout/hierarchy1"/>
    <dgm:cxn modelId="{DA91FDA1-6EF6-D34F-BA6D-1438C07151C0}" type="presParOf" srcId="{A41F67DE-8774-2147-9C2C-7E852935B80C}" destId="{A337D48D-0763-604F-BCA9-821E6554AB65}" srcOrd="2" destOrd="0" presId="urn:microsoft.com/office/officeart/2005/8/layout/hierarchy1"/>
    <dgm:cxn modelId="{69C5CFAE-C2E5-F844-A02B-330F3C71D96C}" type="presParOf" srcId="{A337D48D-0763-604F-BCA9-821E6554AB65}" destId="{CC04B080-983C-A249-8FAE-562E77349CD7}" srcOrd="0" destOrd="0" presId="urn:microsoft.com/office/officeart/2005/8/layout/hierarchy1"/>
    <dgm:cxn modelId="{AA7DAEF0-2090-6B45-A216-7DEB1D63AFC6}" type="presParOf" srcId="{CC04B080-983C-A249-8FAE-562E77349CD7}" destId="{26EA1007-8707-8247-B0B4-6B2E6665212A}" srcOrd="0" destOrd="0" presId="urn:microsoft.com/office/officeart/2005/8/layout/hierarchy1"/>
    <dgm:cxn modelId="{2223EA93-3549-BB47-A65A-2894234B6009}" type="presParOf" srcId="{CC04B080-983C-A249-8FAE-562E77349CD7}" destId="{42ACA203-CA57-AD4D-8A67-982BBC21DCF5}" srcOrd="1" destOrd="0" presId="urn:microsoft.com/office/officeart/2005/8/layout/hierarchy1"/>
    <dgm:cxn modelId="{AF41C167-7AA1-F64A-B0C4-B2E2257E2AEE}" type="presParOf" srcId="{A337D48D-0763-604F-BCA9-821E6554AB65}" destId="{2FBCDFA2-490A-A145-A93F-D4B9452156E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FAFA582-1DBA-42C7-A333-CC5C4E21EB3C}" type="doc">
      <dgm:prSet loTypeId="urn:microsoft.com/office/officeart/2005/8/layout/process2" loCatId="process" qsTypeId="urn:microsoft.com/office/officeart/2005/8/quickstyle/simple1" qsCatId="simple" csTypeId="urn:microsoft.com/office/officeart/2005/8/colors/colorful2" csCatId="colorful"/>
      <dgm:spPr/>
      <dgm:t>
        <a:bodyPr/>
        <a:lstStyle/>
        <a:p>
          <a:endParaRPr lang="en-US"/>
        </a:p>
      </dgm:t>
    </dgm:pt>
    <dgm:pt modelId="{F914CC0C-F92F-4750-8B40-7BEE596F0796}">
      <dgm:prSet/>
      <dgm:spPr/>
      <dgm:t>
        <a:bodyPr/>
        <a:lstStyle/>
        <a:p>
          <a:r>
            <a:rPr lang="en-US"/>
            <a:t>Identifico el producto </a:t>
          </a:r>
        </a:p>
      </dgm:t>
    </dgm:pt>
    <dgm:pt modelId="{6500D23B-85DD-4DD3-A257-379251895559}" type="parTrans" cxnId="{74BF1D53-E091-4296-AB5F-4180B73A4734}">
      <dgm:prSet/>
      <dgm:spPr/>
      <dgm:t>
        <a:bodyPr/>
        <a:lstStyle/>
        <a:p>
          <a:endParaRPr lang="en-US"/>
        </a:p>
      </dgm:t>
    </dgm:pt>
    <dgm:pt modelId="{50C86DA2-3C7C-4EDA-91D3-F257E2EF7137}" type="sibTrans" cxnId="{74BF1D53-E091-4296-AB5F-4180B73A4734}">
      <dgm:prSet/>
      <dgm:spPr/>
      <dgm:t>
        <a:bodyPr/>
        <a:lstStyle/>
        <a:p>
          <a:endParaRPr lang="en-US"/>
        </a:p>
      </dgm:t>
    </dgm:pt>
    <dgm:pt modelId="{AA1E8706-C061-4FCE-95D4-0B5C79B4056D}">
      <dgm:prSet/>
      <dgm:spPr/>
      <dgm:t>
        <a:bodyPr/>
        <a:lstStyle/>
        <a:p>
          <a:r>
            <a:rPr lang="en-US"/>
            <a:t>Determino la unidad de costeo; determino la cantidad y valor de la materia prima y de la mano de obra</a:t>
          </a:r>
        </a:p>
      </dgm:t>
    </dgm:pt>
    <dgm:pt modelId="{81A1421E-17DF-4315-82D9-5F8DBB375AEA}" type="parTrans" cxnId="{49F71580-F6A5-4513-8B5E-D9C93FEAE67C}">
      <dgm:prSet/>
      <dgm:spPr/>
      <dgm:t>
        <a:bodyPr/>
        <a:lstStyle/>
        <a:p>
          <a:endParaRPr lang="en-US"/>
        </a:p>
      </dgm:t>
    </dgm:pt>
    <dgm:pt modelId="{5532DAEF-E8B9-4E8A-80F6-5387DA8BBCED}" type="sibTrans" cxnId="{49F71580-F6A5-4513-8B5E-D9C93FEAE67C}">
      <dgm:prSet/>
      <dgm:spPr/>
      <dgm:t>
        <a:bodyPr/>
        <a:lstStyle/>
        <a:p>
          <a:endParaRPr lang="en-US"/>
        </a:p>
      </dgm:t>
    </dgm:pt>
    <dgm:pt modelId="{6F1CA98D-C99B-49DB-B2EE-20B4E72014F6}">
      <dgm:prSet/>
      <dgm:spPr/>
      <dgm:t>
        <a:bodyPr/>
        <a:lstStyle/>
        <a:p>
          <a:r>
            <a:rPr lang="en-US"/>
            <a:t>Conocer el precio de venta </a:t>
          </a:r>
        </a:p>
      </dgm:t>
    </dgm:pt>
    <dgm:pt modelId="{25489302-214A-4D50-8193-3DC8ED8FB93E}" type="parTrans" cxnId="{F6B47174-4B51-48AF-89CC-99A12595CA6B}">
      <dgm:prSet/>
      <dgm:spPr/>
      <dgm:t>
        <a:bodyPr/>
        <a:lstStyle/>
        <a:p>
          <a:endParaRPr lang="en-US"/>
        </a:p>
      </dgm:t>
    </dgm:pt>
    <dgm:pt modelId="{F57669AB-E8B8-4E84-A311-A527A96731CC}" type="sibTrans" cxnId="{F6B47174-4B51-48AF-89CC-99A12595CA6B}">
      <dgm:prSet/>
      <dgm:spPr/>
      <dgm:t>
        <a:bodyPr/>
        <a:lstStyle/>
        <a:p>
          <a:endParaRPr lang="en-US"/>
        </a:p>
      </dgm:t>
    </dgm:pt>
    <dgm:pt modelId="{0845E9D3-BF5A-41D7-B558-2E0314301FBE}">
      <dgm:prSet/>
      <dgm:spPr/>
      <dgm:t>
        <a:bodyPr/>
        <a:lstStyle/>
        <a:p>
          <a:r>
            <a:rPr lang="en-US"/>
            <a:t>Averiguo cuantas unidades de productos vendo al mes</a:t>
          </a:r>
        </a:p>
      </dgm:t>
    </dgm:pt>
    <dgm:pt modelId="{810BA5B1-B17B-4707-BD71-6AE06A71FEAF}" type="parTrans" cxnId="{D44B06CE-4C81-4C84-8AAD-3E0F0F6AF410}">
      <dgm:prSet/>
      <dgm:spPr/>
      <dgm:t>
        <a:bodyPr/>
        <a:lstStyle/>
        <a:p>
          <a:endParaRPr lang="en-US"/>
        </a:p>
      </dgm:t>
    </dgm:pt>
    <dgm:pt modelId="{588C1A8F-8EE4-4252-9E83-B0F0D93E6D36}" type="sibTrans" cxnId="{D44B06CE-4C81-4C84-8AAD-3E0F0F6AF410}">
      <dgm:prSet/>
      <dgm:spPr/>
      <dgm:t>
        <a:bodyPr/>
        <a:lstStyle/>
        <a:p>
          <a:endParaRPr lang="en-US"/>
        </a:p>
      </dgm:t>
    </dgm:pt>
    <dgm:pt modelId="{7C928891-09B5-DA49-BA7D-1C72B4F789D5}" type="pres">
      <dgm:prSet presAssocID="{0FAFA582-1DBA-42C7-A333-CC5C4E21EB3C}" presName="linearFlow" presStyleCnt="0">
        <dgm:presLayoutVars>
          <dgm:resizeHandles val="exact"/>
        </dgm:presLayoutVars>
      </dgm:prSet>
      <dgm:spPr/>
    </dgm:pt>
    <dgm:pt modelId="{17155883-7A87-9543-BB93-6C919E30EB5C}" type="pres">
      <dgm:prSet presAssocID="{F914CC0C-F92F-4750-8B40-7BEE596F0796}" presName="node" presStyleLbl="node1" presStyleIdx="0" presStyleCnt="4">
        <dgm:presLayoutVars>
          <dgm:bulletEnabled val="1"/>
        </dgm:presLayoutVars>
      </dgm:prSet>
      <dgm:spPr/>
    </dgm:pt>
    <dgm:pt modelId="{C5835047-F74E-C949-86E7-687D98BC8EDD}" type="pres">
      <dgm:prSet presAssocID="{50C86DA2-3C7C-4EDA-91D3-F257E2EF7137}" presName="sibTrans" presStyleLbl="sibTrans2D1" presStyleIdx="0" presStyleCnt="3"/>
      <dgm:spPr/>
    </dgm:pt>
    <dgm:pt modelId="{23D6FDC8-32AB-654B-8C8D-2D225F929971}" type="pres">
      <dgm:prSet presAssocID="{50C86DA2-3C7C-4EDA-91D3-F257E2EF7137}" presName="connectorText" presStyleLbl="sibTrans2D1" presStyleIdx="0" presStyleCnt="3"/>
      <dgm:spPr/>
    </dgm:pt>
    <dgm:pt modelId="{344137BB-95DB-4842-A7A1-54D475953F0D}" type="pres">
      <dgm:prSet presAssocID="{AA1E8706-C061-4FCE-95D4-0B5C79B4056D}" presName="node" presStyleLbl="node1" presStyleIdx="1" presStyleCnt="4">
        <dgm:presLayoutVars>
          <dgm:bulletEnabled val="1"/>
        </dgm:presLayoutVars>
      </dgm:prSet>
      <dgm:spPr/>
    </dgm:pt>
    <dgm:pt modelId="{F39307BE-0100-CD45-BD7C-D4D3CB93B0FB}" type="pres">
      <dgm:prSet presAssocID="{5532DAEF-E8B9-4E8A-80F6-5387DA8BBCED}" presName="sibTrans" presStyleLbl="sibTrans2D1" presStyleIdx="1" presStyleCnt="3"/>
      <dgm:spPr/>
    </dgm:pt>
    <dgm:pt modelId="{EC4C5C70-3D19-A742-A4C7-024222F8C4BA}" type="pres">
      <dgm:prSet presAssocID="{5532DAEF-E8B9-4E8A-80F6-5387DA8BBCED}" presName="connectorText" presStyleLbl="sibTrans2D1" presStyleIdx="1" presStyleCnt="3"/>
      <dgm:spPr/>
    </dgm:pt>
    <dgm:pt modelId="{1F9DAC8B-C063-8B48-B546-4948C2685FD2}" type="pres">
      <dgm:prSet presAssocID="{6F1CA98D-C99B-49DB-B2EE-20B4E72014F6}" presName="node" presStyleLbl="node1" presStyleIdx="2" presStyleCnt="4">
        <dgm:presLayoutVars>
          <dgm:bulletEnabled val="1"/>
        </dgm:presLayoutVars>
      </dgm:prSet>
      <dgm:spPr/>
    </dgm:pt>
    <dgm:pt modelId="{CC605AB4-FFED-C049-8890-D85CB8919D94}" type="pres">
      <dgm:prSet presAssocID="{F57669AB-E8B8-4E84-A311-A527A96731CC}" presName="sibTrans" presStyleLbl="sibTrans2D1" presStyleIdx="2" presStyleCnt="3"/>
      <dgm:spPr/>
    </dgm:pt>
    <dgm:pt modelId="{808264B5-8588-CD49-8FC0-BAFA3BA962E1}" type="pres">
      <dgm:prSet presAssocID="{F57669AB-E8B8-4E84-A311-A527A96731CC}" presName="connectorText" presStyleLbl="sibTrans2D1" presStyleIdx="2" presStyleCnt="3"/>
      <dgm:spPr/>
    </dgm:pt>
    <dgm:pt modelId="{755CDF0A-A9DD-3947-8416-98CE32ED3211}" type="pres">
      <dgm:prSet presAssocID="{0845E9D3-BF5A-41D7-B558-2E0314301FBE}" presName="node" presStyleLbl="node1" presStyleIdx="3" presStyleCnt="4">
        <dgm:presLayoutVars>
          <dgm:bulletEnabled val="1"/>
        </dgm:presLayoutVars>
      </dgm:prSet>
      <dgm:spPr/>
    </dgm:pt>
  </dgm:ptLst>
  <dgm:cxnLst>
    <dgm:cxn modelId="{0B5DDF0B-16D7-2042-BCD4-F1C7E560AA0B}" type="presOf" srcId="{5532DAEF-E8B9-4E8A-80F6-5387DA8BBCED}" destId="{F39307BE-0100-CD45-BD7C-D4D3CB93B0FB}" srcOrd="0" destOrd="0" presId="urn:microsoft.com/office/officeart/2005/8/layout/process2"/>
    <dgm:cxn modelId="{852BCC18-455D-BB41-A633-B56A96488FEA}" type="presOf" srcId="{AA1E8706-C061-4FCE-95D4-0B5C79B4056D}" destId="{344137BB-95DB-4842-A7A1-54D475953F0D}" srcOrd="0" destOrd="0" presId="urn:microsoft.com/office/officeart/2005/8/layout/process2"/>
    <dgm:cxn modelId="{43EF0423-2662-FC49-B939-36DD540CEA37}" type="presOf" srcId="{0845E9D3-BF5A-41D7-B558-2E0314301FBE}" destId="{755CDF0A-A9DD-3947-8416-98CE32ED3211}" srcOrd="0" destOrd="0" presId="urn:microsoft.com/office/officeart/2005/8/layout/process2"/>
    <dgm:cxn modelId="{76175D52-D914-824E-A4A0-8DBCD3E9ACF2}" type="presOf" srcId="{50C86DA2-3C7C-4EDA-91D3-F257E2EF7137}" destId="{C5835047-F74E-C949-86E7-687D98BC8EDD}" srcOrd="0" destOrd="0" presId="urn:microsoft.com/office/officeart/2005/8/layout/process2"/>
    <dgm:cxn modelId="{74BF1D53-E091-4296-AB5F-4180B73A4734}" srcId="{0FAFA582-1DBA-42C7-A333-CC5C4E21EB3C}" destId="{F914CC0C-F92F-4750-8B40-7BEE596F0796}" srcOrd="0" destOrd="0" parTransId="{6500D23B-85DD-4DD3-A257-379251895559}" sibTransId="{50C86DA2-3C7C-4EDA-91D3-F257E2EF7137}"/>
    <dgm:cxn modelId="{F9B58C68-D972-8B4D-89B9-266E7ED10786}" type="presOf" srcId="{6F1CA98D-C99B-49DB-B2EE-20B4E72014F6}" destId="{1F9DAC8B-C063-8B48-B546-4948C2685FD2}" srcOrd="0" destOrd="0" presId="urn:microsoft.com/office/officeart/2005/8/layout/process2"/>
    <dgm:cxn modelId="{F6B47174-4B51-48AF-89CC-99A12595CA6B}" srcId="{0FAFA582-1DBA-42C7-A333-CC5C4E21EB3C}" destId="{6F1CA98D-C99B-49DB-B2EE-20B4E72014F6}" srcOrd="2" destOrd="0" parTransId="{25489302-214A-4D50-8193-3DC8ED8FB93E}" sibTransId="{F57669AB-E8B8-4E84-A311-A527A96731CC}"/>
    <dgm:cxn modelId="{49F71580-F6A5-4513-8B5E-D9C93FEAE67C}" srcId="{0FAFA582-1DBA-42C7-A333-CC5C4E21EB3C}" destId="{AA1E8706-C061-4FCE-95D4-0B5C79B4056D}" srcOrd="1" destOrd="0" parTransId="{81A1421E-17DF-4315-82D9-5F8DBB375AEA}" sibTransId="{5532DAEF-E8B9-4E8A-80F6-5387DA8BBCED}"/>
    <dgm:cxn modelId="{75688A98-137A-794D-91C6-85B7A921C6BA}" type="presOf" srcId="{F57669AB-E8B8-4E84-A311-A527A96731CC}" destId="{CC605AB4-FFED-C049-8890-D85CB8919D94}" srcOrd="0" destOrd="0" presId="urn:microsoft.com/office/officeart/2005/8/layout/process2"/>
    <dgm:cxn modelId="{EA6AA3A3-E72A-4944-A8AA-F4B4C81503F0}" type="presOf" srcId="{F57669AB-E8B8-4E84-A311-A527A96731CC}" destId="{808264B5-8588-CD49-8FC0-BAFA3BA962E1}" srcOrd="1" destOrd="0" presId="urn:microsoft.com/office/officeart/2005/8/layout/process2"/>
    <dgm:cxn modelId="{FEEF2EB2-3963-F248-A78B-9CE340914EF3}" type="presOf" srcId="{F914CC0C-F92F-4750-8B40-7BEE596F0796}" destId="{17155883-7A87-9543-BB93-6C919E30EB5C}" srcOrd="0" destOrd="0" presId="urn:microsoft.com/office/officeart/2005/8/layout/process2"/>
    <dgm:cxn modelId="{D44B06CE-4C81-4C84-8AAD-3E0F0F6AF410}" srcId="{0FAFA582-1DBA-42C7-A333-CC5C4E21EB3C}" destId="{0845E9D3-BF5A-41D7-B558-2E0314301FBE}" srcOrd="3" destOrd="0" parTransId="{810BA5B1-B17B-4707-BD71-6AE06A71FEAF}" sibTransId="{588C1A8F-8EE4-4252-9E83-B0F0D93E6D36}"/>
    <dgm:cxn modelId="{AE77B3F4-BA91-D64E-B4E5-403FF78C1651}" type="presOf" srcId="{5532DAEF-E8B9-4E8A-80F6-5387DA8BBCED}" destId="{EC4C5C70-3D19-A742-A4C7-024222F8C4BA}" srcOrd="1" destOrd="0" presId="urn:microsoft.com/office/officeart/2005/8/layout/process2"/>
    <dgm:cxn modelId="{9B35D0F4-9BF0-5F4D-89B4-89240C6D376D}" type="presOf" srcId="{0FAFA582-1DBA-42C7-A333-CC5C4E21EB3C}" destId="{7C928891-09B5-DA49-BA7D-1C72B4F789D5}" srcOrd="0" destOrd="0" presId="urn:microsoft.com/office/officeart/2005/8/layout/process2"/>
    <dgm:cxn modelId="{87CCD2FF-13A3-1042-B1CB-A68DB1AB7177}" type="presOf" srcId="{50C86DA2-3C7C-4EDA-91D3-F257E2EF7137}" destId="{23D6FDC8-32AB-654B-8C8D-2D225F929971}" srcOrd="1" destOrd="0" presId="urn:microsoft.com/office/officeart/2005/8/layout/process2"/>
    <dgm:cxn modelId="{763E269B-564D-1740-AADC-C705A088A973}" type="presParOf" srcId="{7C928891-09B5-DA49-BA7D-1C72B4F789D5}" destId="{17155883-7A87-9543-BB93-6C919E30EB5C}" srcOrd="0" destOrd="0" presId="urn:microsoft.com/office/officeart/2005/8/layout/process2"/>
    <dgm:cxn modelId="{B6939584-8B34-0D4E-B46D-D566A7046AB7}" type="presParOf" srcId="{7C928891-09B5-DA49-BA7D-1C72B4F789D5}" destId="{C5835047-F74E-C949-86E7-687D98BC8EDD}" srcOrd="1" destOrd="0" presId="urn:microsoft.com/office/officeart/2005/8/layout/process2"/>
    <dgm:cxn modelId="{A164EC4C-2D78-224F-BE21-B6DD9116BF2A}" type="presParOf" srcId="{C5835047-F74E-C949-86E7-687D98BC8EDD}" destId="{23D6FDC8-32AB-654B-8C8D-2D225F929971}" srcOrd="0" destOrd="0" presId="urn:microsoft.com/office/officeart/2005/8/layout/process2"/>
    <dgm:cxn modelId="{CB485982-77A6-A949-A6F2-F71D43FED5B9}" type="presParOf" srcId="{7C928891-09B5-DA49-BA7D-1C72B4F789D5}" destId="{344137BB-95DB-4842-A7A1-54D475953F0D}" srcOrd="2" destOrd="0" presId="urn:microsoft.com/office/officeart/2005/8/layout/process2"/>
    <dgm:cxn modelId="{EA67B260-54BF-8649-9702-A9D52FC1716C}" type="presParOf" srcId="{7C928891-09B5-DA49-BA7D-1C72B4F789D5}" destId="{F39307BE-0100-CD45-BD7C-D4D3CB93B0FB}" srcOrd="3" destOrd="0" presId="urn:microsoft.com/office/officeart/2005/8/layout/process2"/>
    <dgm:cxn modelId="{61951117-303E-2C46-A42C-D143EC36EC65}" type="presParOf" srcId="{F39307BE-0100-CD45-BD7C-D4D3CB93B0FB}" destId="{EC4C5C70-3D19-A742-A4C7-024222F8C4BA}" srcOrd="0" destOrd="0" presId="urn:microsoft.com/office/officeart/2005/8/layout/process2"/>
    <dgm:cxn modelId="{7BA3241E-0053-4A4E-A830-C9FACDD00447}" type="presParOf" srcId="{7C928891-09B5-DA49-BA7D-1C72B4F789D5}" destId="{1F9DAC8B-C063-8B48-B546-4948C2685FD2}" srcOrd="4" destOrd="0" presId="urn:microsoft.com/office/officeart/2005/8/layout/process2"/>
    <dgm:cxn modelId="{512FCC12-6A48-5247-BAE7-E626744F15BE}" type="presParOf" srcId="{7C928891-09B5-DA49-BA7D-1C72B4F789D5}" destId="{CC605AB4-FFED-C049-8890-D85CB8919D94}" srcOrd="5" destOrd="0" presId="urn:microsoft.com/office/officeart/2005/8/layout/process2"/>
    <dgm:cxn modelId="{D5AA01B3-B075-3F40-BDBA-8F7B01114DF3}" type="presParOf" srcId="{CC605AB4-FFED-C049-8890-D85CB8919D94}" destId="{808264B5-8588-CD49-8FC0-BAFA3BA962E1}" srcOrd="0" destOrd="0" presId="urn:microsoft.com/office/officeart/2005/8/layout/process2"/>
    <dgm:cxn modelId="{6D5A1832-F452-8748-AF81-9D67B62C6E3E}" type="presParOf" srcId="{7C928891-09B5-DA49-BA7D-1C72B4F789D5}" destId="{755CDF0A-A9DD-3947-8416-98CE32ED3211}"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720EBAE-A023-4AF6-8D8D-C6646B1F165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38F50F6-B575-4672-8DA0-31C545D1C25F}">
      <dgm:prSet/>
      <dgm:spPr/>
      <dgm:t>
        <a:bodyPr/>
        <a:lstStyle/>
        <a:p>
          <a:r>
            <a:rPr lang="en-US"/>
            <a:t>Se deben reconocer los gastos generales de los meses pasados y de ahí se saca un promedio de cuanto es el presupuesto mensual.</a:t>
          </a:r>
        </a:p>
      </dgm:t>
    </dgm:pt>
    <dgm:pt modelId="{857DBAC7-893A-492D-8C69-796BAB3C207D}" type="parTrans" cxnId="{9DBCC491-EC73-4CC1-BE66-388E4A515603}">
      <dgm:prSet/>
      <dgm:spPr/>
      <dgm:t>
        <a:bodyPr/>
        <a:lstStyle/>
        <a:p>
          <a:endParaRPr lang="en-US"/>
        </a:p>
      </dgm:t>
    </dgm:pt>
    <dgm:pt modelId="{4ECF1542-4764-49C9-B8CF-C2AEB61CA31B}" type="sibTrans" cxnId="{9DBCC491-EC73-4CC1-BE66-388E4A515603}">
      <dgm:prSet/>
      <dgm:spPr/>
      <dgm:t>
        <a:bodyPr/>
        <a:lstStyle/>
        <a:p>
          <a:endParaRPr lang="en-US"/>
        </a:p>
      </dgm:t>
    </dgm:pt>
    <dgm:pt modelId="{11C54FC4-1832-46C5-8712-277AE8102A76}">
      <dgm:prSet/>
      <dgm:spPr/>
      <dgm:t>
        <a:bodyPr/>
        <a:lstStyle/>
        <a:p>
          <a:r>
            <a:rPr lang="en-US"/>
            <a:t>Los costos fijos son iguales a los gastos generales mas los gastos administrativos</a:t>
          </a:r>
        </a:p>
      </dgm:t>
    </dgm:pt>
    <dgm:pt modelId="{22FFFF0F-BD4C-4B34-B16C-524DA1AB46F0}" type="parTrans" cxnId="{EB89FECB-8E3B-427E-BA25-33F4BA8BEF5B}">
      <dgm:prSet/>
      <dgm:spPr/>
      <dgm:t>
        <a:bodyPr/>
        <a:lstStyle/>
        <a:p>
          <a:endParaRPr lang="en-US"/>
        </a:p>
      </dgm:t>
    </dgm:pt>
    <dgm:pt modelId="{CD48CA24-66C7-44E9-BDDA-ABD5CD21B37A}" type="sibTrans" cxnId="{EB89FECB-8E3B-427E-BA25-33F4BA8BEF5B}">
      <dgm:prSet/>
      <dgm:spPr/>
      <dgm:t>
        <a:bodyPr/>
        <a:lstStyle/>
        <a:p>
          <a:endParaRPr lang="en-US"/>
        </a:p>
      </dgm:t>
    </dgm:pt>
    <dgm:pt modelId="{697693F5-3CEE-BB43-AD8A-B416012FB42B}" type="pres">
      <dgm:prSet presAssocID="{8720EBAE-A023-4AF6-8D8D-C6646B1F1656}" presName="linear" presStyleCnt="0">
        <dgm:presLayoutVars>
          <dgm:animLvl val="lvl"/>
          <dgm:resizeHandles val="exact"/>
        </dgm:presLayoutVars>
      </dgm:prSet>
      <dgm:spPr/>
    </dgm:pt>
    <dgm:pt modelId="{7D853A8B-F20B-D842-A901-ABACB8A81EEF}" type="pres">
      <dgm:prSet presAssocID="{138F50F6-B575-4672-8DA0-31C545D1C25F}" presName="parentText" presStyleLbl="node1" presStyleIdx="0" presStyleCnt="2">
        <dgm:presLayoutVars>
          <dgm:chMax val="0"/>
          <dgm:bulletEnabled val="1"/>
        </dgm:presLayoutVars>
      </dgm:prSet>
      <dgm:spPr/>
    </dgm:pt>
    <dgm:pt modelId="{02342BC2-CF06-4C4A-B3C5-9B122703819B}" type="pres">
      <dgm:prSet presAssocID="{4ECF1542-4764-49C9-B8CF-C2AEB61CA31B}" presName="spacer" presStyleCnt="0"/>
      <dgm:spPr/>
    </dgm:pt>
    <dgm:pt modelId="{465DC729-7CA8-2442-ABDF-1B40F2004E39}" type="pres">
      <dgm:prSet presAssocID="{11C54FC4-1832-46C5-8712-277AE8102A76}" presName="parentText" presStyleLbl="node1" presStyleIdx="1" presStyleCnt="2">
        <dgm:presLayoutVars>
          <dgm:chMax val="0"/>
          <dgm:bulletEnabled val="1"/>
        </dgm:presLayoutVars>
      </dgm:prSet>
      <dgm:spPr/>
    </dgm:pt>
  </dgm:ptLst>
  <dgm:cxnLst>
    <dgm:cxn modelId="{8A184829-AADB-0A48-B082-B9323E02C710}" type="presOf" srcId="{138F50F6-B575-4672-8DA0-31C545D1C25F}" destId="{7D853A8B-F20B-D842-A901-ABACB8A81EEF}" srcOrd="0" destOrd="0" presId="urn:microsoft.com/office/officeart/2005/8/layout/vList2"/>
    <dgm:cxn modelId="{A8A4B32F-C4CC-D64C-B929-EF3C0DFEA1C0}" type="presOf" srcId="{11C54FC4-1832-46C5-8712-277AE8102A76}" destId="{465DC729-7CA8-2442-ABDF-1B40F2004E39}" srcOrd="0" destOrd="0" presId="urn:microsoft.com/office/officeart/2005/8/layout/vList2"/>
    <dgm:cxn modelId="{9DBCC491-EC73-4CC1-BE66-388E4A515603}" srcId="{8720EBAE-A023-4AF6-8D8D-C6646B1F1656}" destId="{138F50F6-B575-4672-8DA0-31C545D1C25F}" srcOrd="0" destOrd="0" parTransId="{857DBAC7-893A-492D-8C69-796BAB3C207D}" sibTransId="{4ECF1542-4764-49C9-B8CF-C2AEB61CA31B}"/>
    <dgm:cxn modelId="{EB89FECB-8E3B-427E-BA25-33F4BA8BEF5B}" srcId="{8720EBAE-A023-4AF6-8D8D-C6646B1F1656}" destId="{11C54FC4-1832-46C5-8712-277AE8102A76}" srcOrd="1" destOrd="0" parTransId="{22FFFF0F-BD4C-4B34-B16C-524DA1AB46F0}" sibTransId="{CD48CA24-66C7-44E9-BDDA-ABD5CD21B37A}"/>
    <dgm:cxn modelId="{89E84CED-AE02-9E4F-B9D1-02E77ED71C5E}" type="presOf" srcId="{8720EBAE-A023-4AF6-8D8D-C6646B1F1656}" destId="{697693F5-3CEE-BB43-AD8A-B416012FB42B}" srcOrd="0" destOrd="0" presId="urn:microsoft.com/office/officeart/2005/8/layout/vList2"/>
    <dgm:cxn modelId="{D3EA9FDE-C1A0-304A-B82E-E770784DC03C}" type="presParOf" srcId="{697693F5-3CEE-BB43-AD8A-B416012FB42B}" destId="{7D853A8B-F20B-D842-A901-ABACB8A81EEF}" srcOrd="0" destOrd="0" presId="urn:microsoft.com/office/officeart/2005/8/layout/vList2"/>
    <dgm:cxn modelId="{23554A27-E1C0-9849-88EE-0F91FE69F2F5}" type="presParOf" srcId="{697693F5-3CEE-BB43-AD8A-B416012FB42B}" destId="{02342BC2-CF06-4C4A-B3C5-9B122703819B}" srcOrd="1" destOrd="0" presId="urn:microsoft.com/office/officeart/2005/8/layout/vList2"/>
    <dgm:cxn modelId="{52D21296-E48B-B249-953B-8277526847E2}" type="presParOf" srcId="{697693F5-3CEE-BB43-AD8A-B416012FB42B}" destId="{465DC729-7CA8-2442-ABDF-1B40F2004E3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30C0E-7D72-5540-B087-B5C49FD000DA}">
      <dsp:nvSpPr>
        <dsp:cNvPr id="0" name=""/>
        <dsp:cNvSpPr/>
      </dsp:nvSpPr>
      <dsp:spPr>
        <a:xfrm>
          <a:off x="1377" y="1179366"/>
          <a:ext cx="4833817" cy="30694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A23DC6E-5FFE-9C45-BCBD-56C5A014BA9C}">
      <dsp:nvSpPr>
        <dsp:cNvPr id="0" name=""/>
        <dsp:cNvSpPr/>
      </dsp:nvSpPr>
      <dsp:spPr>
        <a:xfrm>
          <a:off x="538467" y="1689602"/>
          <a:ext cx="4833817" cy="306947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Cuando se quiere comprar un producto, no solo es el producto el que se adquiere sino que se compra la satisfacción de una necesidad o de un deseo. Se compra Valor</a:t>
          </a:r>
        </a:p>
      </dsp:txBody>
      <dsp:txXfrm>
        <a:off x="628369" y="1779504"/>
        <a:ext cx="4654013" cy="2889670"/>
      </dsp:txXfrm>
    </dsp:sp>
    <dsp:sp modelId="{019FE548-E92D-7146-B692-6F1AE82BDBD7}">
      <dsp:nvSpPr>
        <dsp:cNvPr id="0" name=""/>
        <dsp:cNvSpPr/>
      </dsp:nvSpPr>
      <dsp:spPr>
        <a:xfrm>
          <a:off x="5909376" y="1179366"/>
          <a:ext cx="4833817" cy="30694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9BCF116-D4C4-5848-B0FD-B9FC9910637B}">
      <dsp:nvSpPr>
        <dsp:cNvPr id="0" name=""/>
        <dsp:cNvSpPr/>
      </dsp:nvSpPr>
      <dsp:spPr>
        <a:xfrm>
          <a:off x="6446467" y="1689602"/>
          <a:ext cx="4833817" cy="306947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Pero un fabricante no puede producir un valor, puede elaborar y ofrecer un satisfactorio, que para poder comercializar o vender, le otorga un precio, de acuerdo al valor que le asigna su potencial cliente para satisfacer su necesidad.</a:t>
          </a:r>
        </a:p>
      </dsp:txBody>
      <dsp:txXfrm>
        <a:off x="6536369" y="1779504"/>
        <a:ext cx="4654013" cy="28896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00AFB-3705-164B-92C5-0D7D9FD0B6DE}">
      <dsp:nvSpPr>
        <dsp:cNvPr id="0" name=""/>
        <dsp:cNvSpPr/>
      </dsp:nvSpPr>
      <dsp:spPr>
        <a:xfrm>
          <a:off x="1377" y="1179366"/>
          <a:ext cx="4833817" cy="30694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4A54765-4E60-9D42-9FBC-DA33B1E1CC24}">
      <dsp:nvSpPr>
        <dsp:cNvPr id="0" name=""/>
        <dsp:cNvSpPr/>
      </dsp:nvSpPr>
      <dsp:spPr>
        <a:xfrm>
          <a:off x="538467" y="1689602"/>
          <a:ext cx="4833817" cy="306947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De acuerdo a lo anterior, el precio se define como la expresión monetaria del valor que posee un producto o servicio como el esfuerzo, la atencion o el tiempo, la escasez y preferencias</a:t>
          </a:r>
        </a:p>
      </dsp:txBody>
      <dsp:txXfrm>
        <a:off x="628369" y="1779504"/>
        <a:ext cx="4654013" cy="2889670"/>
      </dsp:txXfrm>
    </dsp:sp>
    <dsp:sp modelId="{2F0CC03D-4B22-A140-9FD9-89EEA29F9C71}">
      <dsp:nvSpPr>
        <dsp:cNvPr id="0" name=""/>
        <dsp:cNvSpPr/>
      </dsp:nvSpPr>
      <dsp:spPr>
        <a:xfrm>
          <a:off x="5909376" y="1179366"/>
          <a:ext cx="4833817" cy="30694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DF593C5-95B9-C34C-8831-60AED9A8A382}">
      <dsp:nvSpPr>
        <dsp:cNvPr id="0" name=""/>
        <dsp:cNvSpPr/>
      </dsp:nvSpPr>
      <dsp:spPr>
        <a:xfrm>
          <a:off x="6446467" y="1689602"/>
          <a:ext cx="4833817" cy="306947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Para establecer un precio es preciso un buen conocimiento de los clientes, del valor que para ellos representa el producto ofrecido, así como la imagen que el vendedor proyecta sobre su oferta. Considerando atributos como calidad, higiene, buen servicio entre otros.</a:t>
          </a:r>
        </a:p>
      </dsp:txBody>
      <dsp:txXfrm>
        <a:off x="6536369" y="1779504"/>
        <a:ext cx="4654013" cy="28896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2CF2F-BC5F-497A-A506-CBEFD25B1AEF}">
      <dsp:nvSpPr>
        <dsp:cNvPr id="0" name=""/>
        <dsp:cNvSpPr/>
      </dsp:nvSpPr>
      <dsp:spPr>
        <a:xfrm>
          <a:off x="0" y="724"/>
          <a:ext cx="11281662" cy="16962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DD976C-C75E-43EE-92FE-F7DFC232A2D2}">
      <dsp:nvSpPr>
        <dsp:cNvPr id="0" name=""/>
        <dsp:cNvSpPr/>
      </dsp:nvSpPr>
      <dsp:spPr>
        <a:xfrm>
          <a:off x="513125" y="382388"/>
          <a:ext cx="932956" cy="9329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181180-7308-4DFC-9A43-6BE05BB48021}">
      <dsp:nvSpPr>
        <dsp:cNvPr id="0" name=""/>
        <dsp:cNvSpPr/>
      </dsp:nvSpPr>
      <dsp:spPr>
        <a:xfrm>
          <a:off x="1959207" y="724"/>
          <a:ext cx="9322454" cy="1696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523" tIns="179523" rIns="179523" bIns="179523" numCol="1" spcCol="1270" anchor="ctr" anchorCtr="0">
          <a:noAutofit/>
        </a:bodyPr>
        <a:lstStyle/>
        <a:p>
          <a:pPr marL="0" lvl="0" indent="0" algn="l" defTabSz="1111250">
            <a:lnSpc>
              <a:spcPct val="90000"/>
            </a:lnSpc>
            <a:spcBef>
              <a:spcPct val="0"/>
            </a:spcBef>
            <a:spcAft>
              <a:spcPct val="35000"/>
            </a:spcAft>
            <a:buNone/>
          </a:pPr>
          <a:r>
            <a:rPr lang="en-US" sz="2500" kern="1200"/>
            <a:t>El valor esta en relación directa con la utilidad y el esfuerzo que representa el producto o servicio</a:t>
          </a:r>
        </a:p>
      </dsp:txBody>
      <dsp:txXfrm>
        <a:off x="1959207" y="724"/>
        <a:ext cx="9322454" cy="1696283"/>
      </dsp:txXfrm>
    </dsp:sp>
    <dsp:sp modelId="{7EAC6380-A393-4E0D-AFE3-97C4A2FE8A2F}">
      <dsp:nvSpPr>
        <dsp:cNvPr id="0" name=""/>
        <dsp:cNvSpPr/>
      </dsp:nvSpPr>
      <dsp:spPr>
        <a:xfrm>
          <a:off x="0" y="2121079"/>
          <a:ext cx="11281662" cy="16962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589B31-4BF9-429D-9E5B-B69A87D1E310}">
      <dsp:nvSpPr>
        <dsp:cNvPr id="0" name=""/>
        <dsp:cNvSpPr/>
      </dsp:nvSpPr>
      <dsp:spPr>
        <a:xfrm>
          <a:off x="513125" y="2502743"/>
          <a:ext cx="932956" cy="9329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CA6C63-C76D-4811-9427-8A010E14FB8D}">
      <dsp:nvSpPr>
        <dsp:cNvPr id="0" name=""/>
        <dsp:cNvSpPr/>
      </dsp:nvSpPr>
      <dsp:spPr>
        <a:xfrm>
          <a:off x="1959207" y="2121079"/>
          <a:ext cx="9322454" cy="1696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523" tIns="179523" rIns="179523" bIns="179523" numCol="1" spcCol="1270" anchor="ctr" anchorCtr="0">
          <a:noAutofit/>
        </a:bodyPr>
        <a:lstStyle/>
        <a:p>
          <a:pPr marL="0" lvl="0" indent="0" algn="l" defTabSz="1111250">
            <a:lnSpc>
              <a:spcPct val="90000"/>
            </a:lnSpc>
            <a:spcBef>
              <a:spcPct val="0"/>
            </a:spcBef>
            <a:spcAft>
              <a:spcPct val="35000"/>
            </a:spcAft>
            <a:buNone/>
          </a:pPr>
          <a:r>
            <a:rPr lang="en-US" sz="2500" kern="1200"/>
            <a:t>Mayor valor tiene aquello que mas trabajo y recursos demanda</a:t>
          </a:r>
        </a:p>
      </dsp:txBody>
      <dsp:txXfrm>
        <a:off x="1959207" y="2121079"/>
        <a:ext cx="9322454" cy="1696283"/>
      </dsp:txXfrm>
    </dsp:sp>
    <dsp:sp modelId="{FF13E92E-6AAA-4118-B0AE-2C9D6F6F6613}">
      <dsp:nvSpPr>
        <dsp:cNvPr id="0" name=""/>
        <dsp:cNvSpPr/>
      </dsp:nvSpPr>
      <dsp:spPr>
        <a:xfrm>
          <a:off x="0" y="4241434"/>
          <a:ext cx="11281662" cy="16962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847C5B-BBBC-4A5E-ABEB-157702FCDD89}">
      <dsp:nvSpPr>
        <dsp:cNvPr id="0" name=""/>
        <dsp:cNvSpPr/>
      </dsp:nvSpPr>
      <dsp:spPr>
        <a:xfrm>
          <a:off x="513125" y="4623098"/>
          <a:ext cx="932956" cy="9329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D975DB-8DD6-47BC-B092-55D834EC6B4D}">
      <dsp:nvSpPr>
        <dsp:cNvPr id="0" name=""/>
        <dsp:cNvSpPr/>
      </dsp:nvSpPr>
      <dsp:spPr>
        <a:xfrm>
          <a:off x="1959207" y="4241434"/>
          <a:ext cx="9322454" cy="1696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523" tIns="179523" rIns="179523" bIns="179523" numCol="1" spcCol="1270" anchor="ctr" anchorCtr="0">
          <a:noAutofit/>
        </a:bodyPr>
        <a:lstStyle/>
        <a:p>
          <a:pPr marL="0" lvl="0" indent="0" algn="l" defTabSz="1111250">
            <a:lnSpc>
              <a:spcPct val="90000"/>
            </a:lnSpc>
            <a:spcBef>
              <a:spcPct val="0"/>
            </a:spcBef>
            <a:spcAft>
              <a:spcPct val="35000"/>
            </a:spcAft>
            <a:buNone/>
          </a:pPr>
          <a:r>
            <a:rPr lang="en-US" sz="2500" kern="1200"/>
            <a:t>No solo se valora la cantidad de trabajo empleado, sino que ademas se considera la calidad</a:t>
          </a:r>
        </a:p>
      </dsp:txBody>
      <dsp:txXfrm>
        <a:off x="1959207" y="4241434"/>
        <a:ext cx="9322454" cy="16962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E1CA9-8EDA-4FD4-A8EE-FD5AFA61D73C}">
      <dsp:nvSpPr>
        <dsp:cNvPr id="0" name=""/>
        <dsp:cNvSpPr/>
      </dsp:nvSpPr>
      <dsp:spPr>
        <a:xfrm>
          <a:off x="0" y="964996"/>
          <a:ext cx="11281662" cy="178153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5C9789-0BAE-4FD1-9115-D7E4C511654F}">
      <dsp:nvSpPr>
        <dsp:cNvPr id="0" name=""/>
        <dsp:cNvSpPr/>
      </dsp:nvSpPr>
      <dsp:spPr>
        <a:xfrm>
          <a:off x="538913" y="1365841"/>
          <a:ext cx="979843" cy="979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680EB9-131C-403A-8037-0AE4A93C0BC7}">
      <dsp:nvSpPr>
        <dsp:cNvPr id="0" name=""/>
        <dsp:cNvSpPr/>
      </dsp:nvSpPr>
      <dsp:spPr>
        <a:xfrm>
          <a:off x="2057670" y="964996"/>
          <a:ext cx="9223991" cy="1781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546" tIns="188546" rIns="188546" bIns="188546" numCol="1" spcCol="1270" anchor="ctr" anchorCtr="0">
          <a:noAutofit/>
        </a:bodyPr>
        <a:lstStyle/>
        <a:p>
          <a:pPr marL="0" lvl="0" indent="0" algn="l" defTabSz="1111250">
            <a:lnSpc>
              <a:spcPct val="90000"/>
            </a:lnSpc>
            <a:spcBef>
              <a:spcPct val="0"/>
            </a:spcBef>
            <a:spcAft>
              <a:spcPct val="35000"/>
            </a:spcAft>
            <a:buNone/>
          </a:pPr>
          <a:r>
            <a:rPr lang="en-US" sz="2500" kern="1200"/>
            <a:t>Los clientes confían en el precio como un indicador de calidad en la decisión de compra</a:t>
          </a:r>
        </a:p>
      </dsp:txBody>
      <dsp:txXfrm>
        <a:off x="2057670" y="964996"/>
        <a:ext cx="9223991" cy="1781532"/>
      </dsp:txXfrm>
    </dsp:sp>
    <dsp:sp modelId="{5716D252-8E18-4446-8B11-C5F863069832}">
      <dsp:nvSpPr>
        <dsp:cNvPr id="0" name=""/>
        <dsp:cNvSpPr/>
      </dsp:nvSpPr>
      <dsp:spPr>
        <a:xfrm>
          <a:off x="0" y="3191913"/>
          <a:ext cx="11281662" cy="178153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AAD68-12B1-4352-8875-E160C8611E48}">
      <dsp:nvSpPr>
        <dsp:cNvPr id="0" name=""/>
        <dsp:cNvSpPr/>
      </dsp:nvSpPr>
      <dsp:spPr>
        <a:xfrm>
          <a:off x="538913" y="3592758"/>
          <a:ext cx="979843" cy="979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40F3A2-F5AD-4A70-85A1-59877D8438AF}">
      <dsp:nvSpPr>
        <dsp:cNvPr id="0" name=""/>
        <dsp:cNvSpPr/>
      </dsp:nvSpPr>
      <dsp:spPr>
        <a:xfrm>
          <a:off x="2057670" y="3191913"/>
          <a:ext cx="9223991" cy="1781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546" tIns="188546" rIns="188546" bIns="188546" numCol="1" spcCol="1270" anchor="ctr" anchorCtr="0">
          <a:noAutofit/>
        </a:bodyPr>
        <a:lstStyle/>
        <a:p>
          <a:pPr marL="0" lvl="0" indent="0" algn="l" defTabSz="1111250">
            <a:lnSpc>
              <a:spcPct val="90000"/>
            </a:lnSpc>
            <a:spcBef>
              <a:spcPct val="0"/>
            </a:spcBef>
            <a:spcAft>
              <a:spcPct val="35000"/>
            </a:spcAft>
            <a:buNone/>
          </a:pPr>
          <a:r>
            <a:rPr lang="en-US" sz="2500" kern="1200"/>
            <a:t>La percepción de calidad también puede verse influenciada por la reputación del vendedor, la publicidad o promoción del producto</a:t>
          </a:r>
        </a:p>
      </dsp:txBody>
      <dsp:txXfrm>
        <a:off x="2057670" y="3191913"/>
        <a:ext cx="9223991" cy="17815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FB541-A20B-FB4C-9A29-12ECB039EA38}">
      <dsp:nvSpPr>
        <dsp:cNvPr id="0" name=""/>
        <dsp:cNvSpPr/>
      </dsp:nvSpPr>
      <dsp:spPr>
        <a:xfrm>
          <a:off x="0" y="1794342"/>
          <a:ext cx="3172967" cy="2014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FE76FD0-E5E1-734A-85CB-1A669E1C082B}">
      <dsp:nvSpPr>
        <dsp:cNvPr id="0" name=""/>
        <dsp:cNvSpPr/>
      </dsp:nvSpPr>
      <dsp:spPr>
        <a:xfrm>
          <a:off x="352551" y="2129266"/>
          <a:ext cx="3172967" cy="201483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Costos Variables: Son los costos que cambian proporcionalmente con los niveles de producción</a:t>
          </a:r>
        </a:p>
      </dsp:txBody>
      <dsp:txXfrm>
        <a:off x="411563" y="2188278"/>
        <a:ext cx="3054943" cy="1896810"/>
      </dsp:txXfrm>
    </dsp:sp>
    <dsp:sp modelId="{6CA42003-112D-9744-ABC8-728FDEEA55D6}">
      <dsp:nvSpPr>
        <dsp:cNvPr id="0" name=""/>
        <dsp:cNvSpPr/>
      </dsp:nvSpPr>
      <dsp:spPr>
        <a:xfrm>
          <a:off x="3878071" y="1794342"/>
          <a:ext cx="3172967" cy="2014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278BF18-098C-B745-AB32-F6691E0F35EA}">
      <dsp:nvSpPr>
        <dsp:cNvPr id="0" name=""/>
        <dsp:cNvSpPr/>
      </dsp:nvSpPr>
      <dsp:spPr>
        <a:xfrm>
          <a:off x="4230623" y="2129266"/>
          <a:ext cx="3172967" cy="201483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Costos Fijos: Son aquellos que se mantienen inalterables al nivel de producción</a:t>
          </a:r>
        </a:p>
      </dsp:txBody>
      <dsp:txXfrm>
        <a:off x="4289635" y="2188278"/>
        <a:ext cx="3054943" cy="1896810"/>
      </dsp:txXfrm>
    </dsp:sp>
    <dsp:sp modelId="{26EA1007-8707-8247-B0B4-6B2E6665212A}">
      <dsp:nvSpPr>
        <dsp:cNvPr id="0" name=""/>
        <dsp:cNvSpPr/>
      </dsp:nvSpPr>
      <dsp:spPr>
        <a:xfrm>
          <a:off x="7756142" y="1794342"/>
          <a:ext cx="3172967" cy="2014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2ACA203-CA57-AD4D-8A67-982BBC21DCF5}">
      <dsp:nvSpPr>
        <dsp:cNvPr id="0" name=""/>
        <dsp:cNvSpPr/>
      </dsp:nvSpPr>
      <dsp:spPr>
        <a:xfrm>
          <a:off x="8108694" y="2129266"/>
          <a:ext cx="3172967" cy="201483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Margen: Es un adicional que debe reflejar la utilidad que desea generar el negocio </a:t>
          </a:r>
        </a:p>
      </dsp:txBody>
      <dsp:txXfrm>
        <a:off x="8167706" y="2188278"/>
        <a:ext cx="3054943" cy="18968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55883-7A87-9543-BB93-6C919E30EB5C}">
      <dsp:nvSpPr>
        <dsp:cNvPr id="0" name=""/>
        <dsp:cNvSpPr/>
      </dsp:nvSpPr>
      <dsp:spPr>
        <a:xfrm>
          <a:off x="1405929" y="3672"/>
          <a:ext cx="3398025" cy="1366040"/>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Identifico el producto </a:t>
          </a:r>
        </a:p>
      </dsp:txBody>
      <dsp:txXfrm>
        <a:off x="1445939" y="43682"/>
        <a:ext cx="3318005" cy="1286020"/>
      </dsp:txXfrm>
    </dsp:sp>
    <dsp:sp modelId="{C5835047-F74E-C949-86E7-687D98BC8EDD}">
      <dsp:nvSpPr>
        <dsp:cNvPr id="0" name=""/>
        <dsp:cNvSpPr/>
      </dsp:nvSpPr>
      <dsp:spPr>
        <a:xfrm rot="5400000">
          <a:off x="2848809" y="1403863"/>
          <a:ext cx="512265" cy="61471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920527" y="1455090"/>
        <a:ext cx="368830" cy="358586"/>
      </dsp:txXfrm>
    </dsp:sp>
    <dsp:sp modelId="{344137BB-95DB-4842-A7A1-54D475953F0D}">
      <dsp:nvSpPr>
        <dsp:cNvPr id="0" name=""/>
        <dsp:cNvSpPr/>
      </dsp:nvSpPr>
      <dsp:spPr>
        <a:xfrm>
          <a:off x="1405929" y="2052732"/>
          <a:ext cx="3398025" cy="1366040"/>
        </a:xfrm>
        <a:prstGeom prst="roundRect">
          <a:avLst>
            <a:gd name="adj" fmla="val 10000"/>
          </a:avLst>
        </a:prstGeom>
        <a:solidFill>
          <a:schemeClr val="accent2">
            <a:hueOff val="5167908"/>
            <a:satOff val="-1960"/>
            <a:lumOff val="40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Determino la unidad de costeo; determino la cantidad y valor de la materia prima y de la mano de obra</a:t>
          </a:r>
        </a:p>
      </dsp:txBody>
      <dsp:txXfrm>
        <a:off x="1445939" y="2092742"/>
        <a:ext cx="3318005" cy="1286020"/>
      </dsp:txXfrm>
    </dsp:sp>
    <dsp:sp modelId="{F39307BE-0100-CD45-BD7C-D4D3CB93B0FB}">
      <dsp:nvSpPr>
        <dsp:cNvPr id="0" name=""/>
        <dsp:cNvSpPr/>
      </dsp:nvSpPr>
      <dsp:spPr>
        <a:xfrm rot="5400000">
          <a:off x="2848809" y="3452924"/>
          <a:ext cx="512265" cy="614718"/>
        </a:xfrm>
        <a:prstGeom prst="rightArrow">
          <a:avLst>
            <a:gd name="adj1" fmla="val 60000"/>
            <a:gd name="adj2" fmla="val 50000"/>
          </a:avLst>
        </a:prstGeom>
        <a:solidFill>
          <a:schemeClr val="accent2">
            <a:hueOff val="7751862"/>
            <a:satOff val="-2940"/>
            <a:lumOff val="607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920527" y="3504151"/>
        <a:ext cx="368830" cy="358586"/>
      </dsp:txXfrm>
    </dsp:sp>
    <dsp:sp modelId="{1F9DAC8B-C063-8B48-B546-4948C2685FD2}">
      <dsp:nvSpPr>
        <dsp:cNvPr id="0" name=""/>
        <dsp:cNvSpPr/>
      </dsp:nvSpPr>
      <dsp:spPr>
        <a:xfrm>
          <a:off x="1405929" y="4101793"/>
          <a:ext cx="3398025" cy="1366040"/>
        </a:xfrm>
        <a:prstGeom prst="roundRect">
          <a:avLst>
            <a:gd name="adj" fmla="val 10000"/>
          </a:avLst>
        </a:prstGeom>
        <a:solidFill>
          <a:schemeClr val="accent2">
            <a:hueOff val="10335816"/>
            <a:satOff val="-3920"/>
            <a:lumOff val="810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Conocer el precio de venta </a:t>
          </a:r>
        </a:p>
      </dsp:txBody>
      <dsp:txXfrm>
        <a:off x="1445939" y="4141803"/>
        <a:ext cx="3318005" cy="1286020"/>
      </dsp:txXfrm>
    </dsp:sp>
    <dsp:sp modelId="{CC605AB4-FFED-C049-8890-D85CB8919D94}">
      <dsp:nvSpPr>
        <dsp:cNvPr id="0" name=""/>
        <dsp:cNvSpPr/>
      </dsp:nvSpPr>
      <dsp:spPr>
        <a:xfrm rot="5400000">
          <a:off x="2848809" y="5501985"/>
          <a:ext cx="512265" cy="614718"/>
        </a:xfrm>
        <a:prstGeom prst="rightArrow">
          <a:avLst>
            <a:gd name="adj1" fmla="val 60000"/>
            <a:gd name="adj2" fmla="val 50000"/>
          </a:avLst>
        </a:prstGeom>
        <a:solidFill>
          <a:schemeClr val="accent2">
            <a:hueOff val="15503723"/>
            <a:satOff val="-5880"/>
            <a:lumOff val="1215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920527" y="5553212"/>
        <a:ext cx="368830" cy="358586"/>
      </dsp:txXfrm>
    </dsp:sp>
    <dsp:sp modelId="{755CDF0A-A9DD-3947-8416-98CE32ED3211}">
      <dsp:nvSpPr>
        <dsp:cNvPr id="0" name=""/>
        <dsp:cNvSpPr/>
      </dsp:nvSpPr>
      <dsp:spPr>
        <a:xfrm>
          <a:off x="1405929" y="6150854"/>
          <a:ext cx="3398025" cy="1366040"/>
        </a:xfrm>
        <a:prstGeom prst="roundRect">
          <a:avLst>
            <a:gd name="adj" fmla="val 10000"/>
          </a:avLst>
        </a:prstGeom>
        <a:solidFill>
          <a:schemeClr val="accent2">
            <a:hueOff val="15503723"/>
            <a:satOff val="-5880"/>
            <a:lumOff val="1215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Averiguo cuantas unidades de productos vendo al mes</a:t>
          </a:r>
        </a:p>
      </dsp:txBody>
      <dsp:txXfrm>
        <a:off x="1445939" y="6190864"/>
        <a:ext cx="3318005" cy="12860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53A8B-F20B-D842-A901-ABACB8A81EEF}">
      <dsp:nvSpPr>
        <dsp:cNvPr id="0" name=""/>
        <dsp:cNvSpPr/>
      </dsp:nvSpPr>
      <dsp:spPr>
        <a:xfrm>
          <a:off x="0" y="70643"/>
          <a:ext cx="6209885" cy="36363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Se deben reconocer los gastos generales de los meses pasados y de ahí se saca un promedio de cuanto es el presupuesto mensual.</a:t>
          </a:r>
        </a:p>
      </dsp:txBody>
      <dsp:txXfrm>
        <a:off x="177512" y="248155"/>
        <a:ext cx="5854861" cy="3281336"/>
      </dsp:txXfrm>
    </dsp:sp>
    <dsp:sp modelId="{465DC729-7CA8-2442-ABDF-1B40F2004E39}">
      <dsp:nvSpPr>
        <dsp:cNvPr id="0" name=""/>
        <dsp:cNvSpPr/>
      </dsp:nvSpPr>
      <dsp:spPr>
        <a:xfrm>
          <a:off x="0" y="3813563"/>
          <a:ext cx="6209885" cy="3636360"/>
        </a:xfrm>
        <a:prstGeom prst="roundRect">
          <a:avLst/>
        </a:prstGeom>
        <a:solidFill>
          <a:schemeClr val="accent2">
            <a:hueOff val="15503723"/>
            <a:satOff val="-5880"/>
            <a:lumOff val="1215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Los costos fijos son iguales a los gastos generales mas los gastos administrativos</a:t>
          </a:r>
        </a:p>
      </dsp:txBody>
      <dsp:txXfrm>
        <a:off x="177512" y="3991075"/>
        <a:ext cx="5854861" cy="328133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1" y="0"/>
            <a:ext cx="13589565" cy="9746827"/>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824873" y="1661623"/>
            <a:ext cx="9366932" cy="6453783"/>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932930" y="2923062"/>
            <a:ext cx="9142677" cy="2575127"/>
          </a:xfrm>
        </p:spPr>
        <p:txBody>
          <a:bodyPr bIns="0" anchor="b">
            <a:normAutofit/>
          </a:bodyPr>
          <a:lstStyle>
            <a:lvl1pPr algn="ctr">
              <a:lnSpc>
                <a:spcPct val="80000"/>
              </a:lnSpc>
              <a:defRPr sz="6827" spc="-161">
                <a:solidFill>
                  <a:srgbClr val="FFFE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32930" y="5605678"/>
            <a:ext cx="9142677" cy="1897415"/>
          </a:xfrm>
        </p:spPr>
        <p:txBody>
          <a:bodyPr tIns="0">
            <a:normAutofit/>
          </a:bodyPr>
          <a:lstStyle>
            <a:lvl1pPr marL="0" indent="0" algn="ctr">
              <a:lnSpc>
                <a:spcPct val="100000"/>
              </a:lnSpc>
              <a:buNone/>
              <a:defRPr sz="2560" b="0">
                <a:solidFill>
                  <a:srgbClr val="FFFEFF"/>
                </a:solidFill>
              </a:defRPr>
            </a:lvl1pPr>
            <a:lvl2pPr marL="487672" indent="0" algn="ctr">
              <a:buNone/>
              <a:defRPr sz="2133"/>
            </a:lvl2pPr>
            <a:lvl3pPr marL="975345" indent="0" algn="ctr">
              <a:buNone/>
              <a:defRPr sz="1920"/>
            </a:lvl3pPr>
            <a:lvl4pPr marL="1463017" indent="0" algn="ctr">
              <a:buNone/>
              <a:defRPr sz="1707"/>
            </a:lvl4pPr>
            <a:lvl5pPr marL="1950690" indent="0" algn="ctr">
              <a:buNone/>
              <a:defRPr sz="1707"/>
            </a:lvl5pPr>
            <a:lvl6pPr marL="2438362" indent="0" algn="ctr">
              <a:buNone/>
              <a:defRPr sz="1707"/>
            </a:lvl6pPr>
            <a:lvl7pPr marL="2926034" indent="0" algn="ctr">
              <a:buNone/>
              <a:defRPr sz="1707"/>
            </a:lvl7pPr>
            <a:lvl8pPr marL="3413707" indent="0" algn="ctr">
              <a:buNone/>
              <a:defRPr sz="1707"/>
            </a:lvl8pPr>
            <a:lvl9pPr marL="3901379" indent="0" algn="ctr">
              <a:buNone/>
              <a:defRPr sz="1707"/>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910336" y="455168"/>
            <a:ext cx="3901440" cy="455168"/>
          </a:xfrm>
        </p:spPr>
        <p:txBody>
          <a:bodyPr vert="horz" lIns="91440" tIns="45720" rIns="91440" bIns="45720" rtlCol="0" anchor="ctr"/>
          <a:lstStyle>
            <a:lvl1pPr>
              <a:defRPr lang="en-US"/>
            </a:lvl1pPr>
          </a:lstStyle>
          <a:p>
            <a:fld id="{9AB3A824-1A51-4B26-AD58-A6D8E14F6C04}" type="datetimeFigureOut">
              <a:rPr lang="en-US" smtClean="0"/>
              <a:t>7/28/20</a:t>
            </a:fld>
            <a:endParaRPr lang="en-US" dirty="0"/>
          </a:p>
        </p:txBody>
      </p:sp>
      <p:sp>
        <p:nvSpPr>
          <p:cNvPr id="5" name="Footer Placeholder 4"/>
          <p:cNvSpPr>
            <a:spLocks noGrp="1"/>
          </p:cNvSpPr>
          <p:nvPr>
            <p:ph type="ftr" sz="quarter" idx="11"/>
          </p:nvPr>
        </p:nvSpPr>
        <p:spPr>
          <a:xfrm>
            <a:off x="910336" y="8856269"/>
            <a:ext cx="11171123" cy="455168"/>
          </a:xfrm>
        </p:spPr>
        <p:txBody>
          <a:bodyPr/>
          <a:lstStyle>
            <a:lvl1pPr algn="ctr">
              <a:defRPr/>
            </a:lvl1pPr>
          </a:lstStyle>
          <a:p>
            <a:r>
              <a:rPr lang="en-US"/>
              <a:t>
              </a:t>
            </a:r>
            <a:endParaRPr lang="en-US" dirty="0"/>
          </a:p>
        </p:txBody>
      </p:sp>
      <p:sp>
        <p:nvSpPr>
          <p:cNvPr id="6" name="Slide Number Placeholder 5"/>
          <p:cNvSpPr>
            <a:spLocks noGrp="1"/>
          </p:cNvSpPr>
          <p:nvPr>
            <p:ph type="sldNum" sz="quarter" idx="12"/>
          </p:nvPr>
        </p:nvSpPr>
        <p:spPr>
          <a:xfrm>
            <a:off x="11106099" y="455168"/>
            <a:ext cx="975360" cy="455168"/>
          </a:xfrm>
        </p:spPr>
        <p:txBody>
          <a:bodyPr/>
          <a:lstStyle/>
          <a:p>
            <a:fld id="{86CB4B4D-7CA3-9044-876B-883B54F8677D}" type="slidenum">
              <a:rPr lang="es-CL" smtClean="0"/>
              <a:t>‹Nº›</a:t>
            </a:fld>
            <a:endParaRPr lang="es-CL"/>
          </a:p>
        </p:txBody>
      </p:sp>
    </p:spTree>
    <p:extLst>
      <p:ext uri="{BB962C8B-B14F-4D97-AF65-F5344CB8AC3E}">
        <p14:creationId xmlns:p14="http://schemas.microsoft.com/office/powerpoint/2010/main" val="378544946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85" name="Group 84"/>
          <p:cNvGrpSpPr/>
          <p:nvPr/>
        </p:nvGrpSpPr>
        <p:grpSpPr>
          <a:xfrm>
            <a:off x="-407076" y="1"/>
            <a:ext cx="13399835" cy="97536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910336" y="2417194"/>
            <a:ext cx="4674207" cy="4935710"/>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029385" y="3342117"/>
            <a:ext cx="4428537" cy="3516834"/>
          </a:xfrm>
        </p:spPr>
        <p:txBody>
          <a:bodyPr/>
          <a:lstStyle>
            <a:lvl1pPr>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0088" y="1130267"/>
            <a:ext cx="5824914" cy="74767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7/28/20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s-CL" smtClean="0"/>
              <a:t>‹Nº›</a:t>
            </a:fld>
            <a:endParaRPr lang="es-CL"/>
          </a:p>
        </p:txBody>
      </p:sp>
    </p:spTree>
    <p:extLst>
      <p:ext uri="{BB962C8B-B14F-4D97-AF65-F5344CB8AC3E}">
        <p14:creationId xmlns:p14="http://schemas.microsoft.com/office/powerpoint/2010/main" val="50529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51" name="Group 50"/>
          <p:cNvGrpSpPr/>
          <p:nvPr/>
        </p:nvGrpSpPr>
        <p:grpSpPr>
          <a:xfrm flipH="1">
            <a:off x="1" y="1"/>
            <a:ext cx="13399835" cy="97536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7435569" y="2417194"/>
            <a:ext cx="4674207" cy="4935710"/>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557134" y="3342115"/>
            <a:ext cx="4426022" cy="3505708"/>
          </a:xfrm>
        </p:spPr>
        <p:txBody>
          <a:bodyPr vert="eaVert"/>
          <a:lstStyle>
            <a:lvl1pPr algn="l">
              <a:lnSpc>
                <a:spcPct val="80000"/>
              </a:lnSpc>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4857" y="1141771"/>
            <a:ext cx="5857125" cy="7473496"/>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910336" y="455168"/>
            <a:ext cx="3901440" cy="455168"/>
          </a:xfrm>
        </p:spPr>
        <p:txBody>
          <a:bodyPr/>
          <a:lstStyle/>
          <a:p>
            <a:fld id="{D3FFE419-2371-464F-8239-3959401C3561}" type="datetimeFigureOut">
              <a:rPr lang="en-US" smtClean="0"/>
              <a:t>7/28/20</a:t>
            </a:fld>
            <a:endParaRPr lang="en-US" dirty="0"/>
          </a:p>
        </p:txBody>
      </p:sp>
      <p:sp>
        <p:nvSpPr>
          <p:cNvPr id="5" name="Footer Placeholder 4"/>
          <p:cNvSpPr>
            <a:spLocks noGrp="1"/>
          </p:cNvSpPr>
          <p:nvPr>
            <p:ph type="ftr" sz="quarter" idx="11"/>
          </p:nvPr>
        </p:nvSpPr>
        <p:spPr>
          <a:xfrm>
            <a:off x="910336" y="8856269"/>
            <a:ext cx="11171123" cy="455168"/>
          </a:xfrm>
        </p:spPr>
        <p:txBody>
          <a:bodyPr/>
          <a:lstStyle/>
          <a:p>
            <a:r>
              <a:rPr lang="en-US"/>
              <a:t>
              </a:t>
            </a:r>
            <a:endParaRPr lang="en-US" dirty="0"/>
          </a:p>
        </p:txBody>
      </p:sp>
      <p:sp>
        <p:nvSpPr>
          <p:cNvPr id="6" name="Slide Number Placeholder 5"/>
          <p:cNvSpPr>
            <a:spLocks noGrp="1"/>
          </p:cNvSpPr>
          <p:nvPr>
            <p:ph type="sldNum" sz="quarter" idx="12"/>
          </p:nvPr>
        </p:nvSpPr>
        <p:spPr>
          <a:xfrm>
            <a:off x="11106099" y="455168"/>
            <a:ext cx="975360" cy="455168"/>
          </a:xfrm>
        </p:spPr>
        <p:txBody>
          <a:bodyPr/>
          <a:lstStyle/>
          <a:p>
            <a:fld id="{86CB4B4D-7CA3-9044-876B-883B54F8677D}" type="slidenum">
              <a:rPr lang="es-CL" smtClean="0"/>
              <a:t>‹Nº›</a:t>
            </a:fld>
            <a:endParaRPr lang="es-CL"/>
          </a:p>
        </p:txBody>
      </p:sp>
    </p:spTree>
    <p:extLst>
      <p:ext uri="{BB962C8B-B14F-4D97-AF65-F5344CB8AC3E}">
        <p14:creationId xmlns:p14="http://schemas.microsoft.com/office/powerpoint/2010/main" val="872786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ítulo (centro)">
    <p:spTree>
      <p:nvGrpSpPr>
        <p:cNvPr id="1" name=""/>
        <p:cNvGrpSpPr/>
        <p:nvPr/>
      </p:nvGrpSpPr>
      <p:grpSpPr>
        <a:xfrm>
          <a:off x="0" y="0"/>
          <a:ext cx="0" cy="0"/>
          <a:chOff x="0" y="0"/>
          <a:chExt cx="0" cy="0"/>
        </a:xfrm>
      </p:grpSpPr>
      <p:sp>
        <p:nvSpPr>
          <p:cNvPr id="30" name="Texto del título"/>
          <p:cNvSpPr txBox="1">
            <a:spLocks noGrp="1"/>
          </p:cNvSpPr>
          <p:nvPr>
            <p:ph type="title"/>
          </p:nvPr>
        </p:nvSpPr>
        <p:spPr>
          <a:xfrm>
            <a:off x="1270000" y="3225800"/>
            <a:ext cx="10464800" cy="3302000"/>
          </a:xfrm>
          <a:prstGeom prst="rect">
            <a:avLst/>
          </a:prstGeom>
        </p:spPr>
        <p:txBody>
          <a:bodyPr/>
          <a:lstStyle/>
          <a:p>
            <a:r>
              <a:t>Texto del título</a:t>
            </a:r>
          </a:p>
        </p:txBody>
      </p:sp>
      <p:sp>
        <p:nvSpPr>
          <p:cNvPr id="3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72264311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56" name="Texto del título"/>
          <p:cNvSpPr txBox="1">
            <a:spLocks noGrp="1"/>
          </p:cNvSpPr>
          <p:nvPr>
            <p:ph type="title"/>
          </p:nvPr>
        </p:nvSpPr>
        <p:spPr>
          <a:prstGeom prst="rect">
            <a:avLst/>
          </a:prstGeom>
        </p:spPr>
        <p:txBody>
          <a:bodyPr/>
          <a:lstStyle/>
          <a:p>
            <a:r>
              <a:t>Texto del título</a:t>
            </a:r>
          </a:p>
        </p:txBody>
      </p:sp>
      <p:sp>
        <p:nvSpPr>
          <p:cNvPr id="57"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330660071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ítulo, viñetas y foto">
    <p:spTree>
      <p:nvGrpSpPr>
        <p:cNvPr id="1" name=""/>
        <p:cNvGrpSpPr/>
        <p:nvPr/>
      </p:nvGrpSpPr>
      <p:grpSpPr>
        <a:xfrm>
          <a:off x="0" y="0"/>
          <a:ext cx="0" cy="0"/>
          <a:chOff x="0" y="0"/>
          <a:chExt cx="0" cy="0"/>
        </a:xfrm>
      </p:grpSpPr>
      <p:sp>
        <p:nvSpPr>
          <p:cNvPr id="65" name="Imagen"/>
          <p:cNvSpPr>
            <a:spLocks noGrp="1"/>
          </p:cNvSpPr>
          <p:nvPr>
            <p:ph type="pic" idx="21"/>
          </p:nvPr>
        </p:nvSpPr>
        <p:spPr>
          <a:xfrm>
            <a:off x="4086225" y="2586566"/>
            <a:ext cx="9429750" cy="6286501"/>
          </a:xfrm>
          <a:prstGeom prst="rect">
            <a:avLst/>
          </a:prstGeom>
        </p:spPr>
        <p:txBody>
          <a:bodyPr lIns="91439" tIns="45719" rIns="91439" bIns="45719" anchor="t">
            <a:noAutofit/>
          </a:bodyPr>
          <a:lstStyle/>
          <a:p>
            <a:endParaRPr/>
          </a:p>
        </p:txBody>
      </p:sp>
      <p:sp>
        <p:nvSpPr>
          <p:cNvPr id="66" name="Texto del título"/>
          <p:cNvSpPr txBox="1">
            <a:spLocks noGrp="1"/>
          </p:cNvSpPr>
          <p:nvPr>
            <p:ph type="title"/>
          </p:nvPr>
        </p:nvSpPr>
        <p:spPr>
          <a:prstGeom prst="rect">
            <a:avLst/>
          </a:prstGeom>
        </p:spPr>
        <p:txBody>
          <a:bodyPr/>
          <a:lstStyle/>
          <a:p>
            <a:r>
              <a:t>Texto del título</a:t>
            </a:r>
          </a:p>
        </p:txBody>
      </p:sp>
      <p:sp>
        <p:nvSpPr>
          <p:cNvPr id="67" name="Nivel de texto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Nivel de texto 1</a:t>
            </a:r>
          </a:p>
          <a:p>
            <a:pPr lvl="1"/>
            <a:r>
              <a:t>Nivel de texto 2</a:t>
            </a:r>
          </a:p>
          <a:p>
            <a:pPr lvl="2"/>
            <a:r>
              <a:t>Nivel de texto 3</a:t>
            </a:r>
          </a:p>
          <a:p>
            <a:pPr lvl="3"/>
            <a:r>
              <a:t>Nivel de texto 4</a:t>
            </a:r>
          </a:p>
          <a:p>
            <a:pPr lvl="4"/>
            <a:r>
              <a:t>Nivel de texto 5</a:t>
            </a:r>
          </a:p>
        </p:txBody>
      </p:sp>
      <p:sp>
        <p:nvSpPr>
          <p:cNvPr id="68" name="Número de diapositiva"/>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‹Nº›</a:t>
            </a:fld>
            <a:endParaRPr/>
          </a:p>
        </p:txBody>
      </p:sp>
    </p:spTree>
    <p:extLst>
      <p:ext uri="{BB962C8B-B14F-4D97-AF65-F5344CB8AC3E}">
        <p14:creationId xmlns:p14="http://schemas.microsoft.com/office/powerpoint/2010/main" val="366737300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65" name="Group 64"/>
          <p:cNvGrpSpPr/>
          <p:nvPr/>
        </p:nvGrpSpPr>
        <p:grpSpPr>
          <a:xfrm>
            <a:off x="-407076" y="1"/>
            <a:ext cx="13399835" cy="97536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910336" y="2417194"/>
            <a:ext cx="4674207" cy="4935710"/>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031899" y="3342114"/>
            <a:ext cx="4426024" cy="3505710"/>
          </a:xfrm>
        </p:spPr>
        <p:txBody>
          <a:bodyPr/>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80088" y="1142309"/>
            <a:ext cx="5818894" cy="7464707"/>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7/28/20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s-CL" smtClean="0"/>
              <a:t>‹Nº›</a:t>
            </a:fld>
            <a:endParaRPr lang="es-CL"/>
          </a:p>
        </p:txBody>
      </p:sp>
    </p:spTree>
    <p:extLst>
      <p:ext uri="{BB962C8B-B14F-4D97-AF65-F5344CB8AC3E}">
        <p14:creationId xmlns:p14="http://schemas.microsoft.com/office/powerpoint/2010/main" val="591867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4" name="Group 773"/>
          <p:cNvGrpSpPr/>
          <p:nvPr/>
        </p:nvGrpSpPr>
        <p:grpSpPr>
          <a:xfrm>
            <a:off x="1" y="0"/>
            <a:ext cx="13589565" cy="9746827"/>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3418277" y="1648216"/>
            <a:ext cx="6140706" cy="6453783"/>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525899" y="2885443"/>
            <a:ext cx="5920643" cy="2463963"/>
          </a:xfrm>
        </p:spPr>
        <p:txBody>
          <a:bodyPr bIns="0" anchor="b">
            <a:normAutofit/>
          </a:bodyPr>
          <a:lstStyle>
            <a:lvl1pPr algn="ctr">
              <a:defRPr sz="5120">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525899" y="5466081"/>
            <a:ext cx="5920643" cy="2028227"/>
          </a:xfrm>
        </p:spPr>
        <p:txBody>
          <a:bodyPr tIns="0">
            <a:normAutofit/>
          </a:bodyPr>
          <a:lstStyle>
            <a:lvl1pPr marL="0" indent="0" algn="ctr">
              <a:buNone/>
              <a:defRPr sz="2276">
                <a:solidFill>
                  <a:srgbClr val="FFFEFF"/>
                </a:solidFill>
              </a:defRPr>
            </a:lvl1pPr>
            <a:lvl2pPr marL="487672" indent="0">
              <a:buNone/>
              <a:defRPr sz="2133">
                <a:solidFill>
                  <a:schemeClr val="tx1">
                    <a:tint val="75000"/>
                  </a:schemeClr>
                </a:solidFill>
              </a:defRPr>
            </a:lvl2pPr>
            <a:lvl3pPr marL="975345" indent="0">
              <a:buNone/>
              <a:defRPr sz="1920">
                <a:solidFill>
                  <a:schemeClr val="tx1">
                    <a:tint val="75000"/>
                  </a:schemeClr>
                </a:solidFill>
              </a:defRPr>
            </a:lvl3pPr>
            <a:lvl4pPr marL="1463017" indent="0">
              <a:buNone/>
              <a:defRPr sz="1707">
                <a:solidFill>
                  <a:schemeClr val="tx1">
                    <a:tint val="75000"/>
                  </a:schemeClr>
                </a:solidFill>
              </a:defRPr>
            </a:lvl4pPr>
            <a:lvl5pPr marL="1950690" indent="0">
              <a:buNone/>
              <a:defRPr sz="1707">
                <a:solidFill>
                  <a:schemeClr val="tx1">
                    <a:tint val="75000"/>
                  </a:schemeClr>
                </a:solidFill>
              </a:defRPr>
            </a:lvl5pPr>
            <a:lvl6pPr marL="2438362" indent="0">
              <a:buNone/>
              <a:defRPr sz="1707">
                <a:solidFill>
                  <a:schemeClr val="tx1">
                    <a:tint val="75000"/>
                  </a:schemeClr>
                </a:solidFill>
              </a:defRPr>
            </a:lvl6pPr>
            <a:lvl7pPr marL="2926034" indent="0">
              <a:buNone/>
              <a:defRPr sz="1707">
                <a:solidFill>
                  <a:schemeClr val="tx1">
                    <a:tint val="75000"/>
                  </a:schemeClr>
                </a:solidFill>
              </a:defRPr>
            </a:lvl7pPr>
            <a:lvl8pPr marL="3413707" indent="0">
              <a:buNone/>
              <a:defRPr sz="1707">
                <a:solidFill>
                  <a:schemeClr val="tx1">
                    <a:tint val="75000"/>
                  </a:schemeClr>
                </a:solidFill>
              </a:defRPr>
            </a:lvl8pPr>
            <a:lvl9pPr marL="3901379" indent="0">
              <a:buNone/>
              <a:defRPr sz="1707">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910336" y="455168"/>
            <a:ext cx="3901440" cy="455168"/>
          </a:xfrm>
        </p:spPr>
        <p:txBody>
          <a:bodyPr/>
          <a:lstStyle/>
          <a:p>
            <a:fld id="{3E5059C3-6A89-4494-99FF-5A4D6FFD50EB}" type="datetimeFigureOut">
              <a:rPr lang="en-US" smtClean="0"/>
              <a:t>7/28/20</a:t>
            </a:fld>
            <a:endParaRPr lang="en-US" dirty="0"/>
          </a:p>
        </p:txBody>
      </p:sp>
      <p:sp>
        <p:nvSpPr>
          <p:cNvPr id="5" name="Footer Placeholder 4"/>
          <p:cNvSpPr>
            <a:spLocks noGrp="1"/>
          </p:cNvSpPr>
          <p:nvPr>
            <p:ph type="ftr" sz="quarter" idx="11"/>
          </p:nvPr>
        </p:nvSpPr>
        <p:spPr>
          <a:xfrm>
            <a:off x="910336" y="8856269"/>
            <a:ext cx="11171123" cy="455168"/>
          </a:xfrm>
        </p:spPr>
        <p:txBody>
          <a:bodyPr/>
          <a:lstStyle>
            <a:lvl1pPr algn="ctr">
              <a:defRPr/>
            </a:lvl1pPr>
          </a:lstStyle>
          <a:p>
            <a:r>
              <a:rPr lang="en-US"/>
              <a:t>
              </a:t>
            </a:r>
            <a:endParaRPr lang="en-US" dirty="0"/>
          </a:p>
        </p:txBody>
      </p:sp>
      <p:sp>
        <p:nvSpPr>
          <p:cNvPr id="6" name="Slide Number Placeholder 5"/>
          <p:cNvSpPr>
            <a:spLocks noGrp="1"/>
          </p:cNvSpPr>
          <p:nvPr>
            <p:ph type="sldNum" sz="quarter" idx="12"/>
          </p:nvPr>
        </p:nvSpPr>
        <p:spPr>
          <a:xfrm>
            <a:off x="11106099" y="455168"/>
            <a:ext cx="975360" cy="455168"/>
          </a:xfrm>
        </p:spPr>
        <p:txBody>
          <a:bodyPr/>
          <a:lstStyle/>
          <a:p>
            <a:fld id="{86CB4B4D-7CA3-9044-876B-883B54F8677D}" type="slidenum">
              <a:rPr lang="es-CL" smtClean="0"/>
              <a:t>‹Nº›</a:t>
            </a:fld>
            <a:endParaRPr lang="es-CL"/>
          </a:p>
        </p:txBody>
      </p:sp>
    </p:spTree>
    <p:extLst>
      <p:ext uri="{BB962C8B-B14F-4D97-AF65-F5344CB8AC3E}">
        <p14:creationId xmlns:p14="http://schemas.microsoft.com/office/powerpoint/2010/main" val="1230582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41" name="Group 40"/>
          <p:cNvGrpSpPr/>
          <p:nvPr/>
        </p:nvGrpSpPr>
        <p:grpSpPr>
          <a:xfrm>
            <a:off x="-407076" y="1"/>
            <a:ext cx="13399835" cy="97536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910336" y="2417194"/>
            <a:ext cx="4674207" cy="4935710"/>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023932" y="3349430"/>
            <a:ext cx="4440410" cy="3498394"/>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90509" y="1143508"/>
            <a:ext cx="5819270" cy="349773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86625" y="5098814"/>
            <a:ext cx="5823152" cy="351380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910336" y="455168"/>
            <a:ext cx="3901440" cy="455168"/>
          </a:xfrm>
        </p:spPr>
        <p:txBody>
          <a:bodyPr/>
          <a:lstStyle/>
          <a:p>
            <a:fld id="{CA954B2F-12DE-47F5-8894-472B206D2E1E}" type="datetimeFigureOut">
              <a:rPr lang="en-US" smtClean="0"/>
              <a:t>7/28/20</a:t>
            </a:fld>
            <a:endParaRPr lang="en-US" dirty="0"/>
          </a:p>
        </p:txBody>
      </p:sp>
      <p:sp>
        <p:nvSpPr>
          <p:cNvPr id="6" name="Footer Placeholder 5"/>
          <p:cNvSpPr>
            <a:spLocks noGrp="1"/>
          </p:cNvSpPr>
          <p:nvPr>
            <p:ph type="ftr" sz="quarter" idx="11"/>
          </p:nvPr>
        </p:nvSpPr>
        <p:spPr>
          <a:xfrm>
            <a:off x="910336" y="8856269"/>
            <a:ext cx="11171123" cy="455168"/>
          </a:xfrm>
        </p:spPr>
        <p:txBody>
          <a:bodyPr/>
          <a:lstStyle/>
          <a:p>
            <a:r>
              <a:rPr lang="en-US"/>
              <a:t>
              </a:t>
            </a:r>
            <a:endParaRPr lang="en-US" dirty="0"/>
          </a:p>
        </p:txBody>
      </p:sp>
      <p:sp>
        <p:nvSpPr>
          <p:cNvPr id="7" name="Slide Number Placeholder 6"/>
          <p:cNvSpPr>
            <a:spLocks noGrp="1"/>
          </p:cNvSpPr>
          <p:nvPr>
            <p:ph type="sldNum" sz="quarter" idx="12"/>
          </p:nvPr>
        </p:nvSpPr>
        <p:spPr>
          <a:xfrm>
            <a:off x="11106099" y="455168"/>
            <a:ext cx="975360" cy="455168"/>
          </a:xfrm>
        </p:spPr>
        <p:txBody>
          <a:bodyPr/>
          <a:lstStyle/>
          <a:p>
            <a:fld id="{86CB4B4D-7CA3-9044-876B-883B54F8677D}" type="slidenum">
              <a:rPr lang="es-CL" smtClean="0"/>
              <a:t>‹Nº›</a:t>
            </a:fld>
            <a:endParaRPr lang="es-CL"/>
          </a:p>
        </p:txBody>
      </p:sp>
    </p:spTree>
    <p:extLst>
      <p:ext uri="{BB962C8B-B14F-4D97-AF65-F5344CB8AC3E}">
        <p14:creationId xmlns:p14="http://schemas.microsoft.com/office/powerpoint/2010/main" val="2038310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8" name="Group 37"/>
          <p:cNvGrpSpPr/>
          <p:nvPr/>
        </p:nvGrpSpPr>
        <p:grpSpPr>
          <a:xfrm>
            <a:off x="-407076" y="1"/>
            <a:ext cx="13399835" cy="97536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910336" y="2417194"/>
            <a:ext cx="4674207" cy="4935710"/>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023932" y="3350540"/>
            <a:ext cx="4440410" cy="3497284"/>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693849" y="1140907"/>
            <a:ext cx="5411730" cy="975360"/>
          </a:xfrm>
        </p:spPr>
        <p:txBody>
          <a:bodyPr anchor="ctr">
            <a:noAutofit/>
          </a:bodyPr>
          <a:lstStyle>
            <a:lvl1pPr marL="0" indent="0" algn="l">
              <a:lnSpc>
                <a:spcPct val="100000"/>
              </a:lnSpc>
              <a:buNone/>
              <a:defRPr sz="2560" b="0" cap="all" baseline="0">
                <a:solidFill>
                  <a:schemeClr val="accent1"/>
                </a:solidFill>
              </a:defRPr>
            </a:lvl1pPr>
            <a:lvl2pPr marL="487672" indent="0">
              <a:buNone/>
              <a:defRPr sz="2133" b="1"/>
            </a:lvl2pPr>
            <a:lvl3pPr marL="975345" indent="0">
              <a:buNone/>
              <a:defRPr sz="1920" b="1"/>
            </a:lvl3pPr>
            <a:lvl4pPr marL="1463017" indent="0">
              <a:buNone/>
              <a:defRPr sz="1707" b="1"/>
            </a:lvl4pPr>
            <a:lvl5pPr marL="1950690" indent="0">
              <a:buNone/>
              <a:defRPr sz="1707" b="1"/>
            </a:lvl5pPr>
            <a:lvl6pPr marL="2438362" indent="0">
              <a:buNone/>
              <a:defRPr sz="1707" b="1"/>
            </a:lvl6pPr>
            <a:lvl7pPr marL="2926034" indent="0">
              <a:buNone/>
              <a:defRPr sz="1707" b="1"/>
            </a:lvl7pPr>
            <a:lvl8pPr marL="3413707" indent="0">
              <a:buNone/>
              <a:defRPr sz="1707" b="1"/>
            </a:lvl8pPr>
            <a:lvl9pPr marL="3901379" indent="0">
              <a:buNone/>
              <a:defRPr sz="1707" b="1"/>
            </a:lvl9pPr>
          </a:lstStyle>
          <a:p>
            <a:pPr lvl="0"/>
            <a:r>
              <a:rPr lang="es-ES"/>
              <a:t>Haga clic para modificar los estilos de texto del patrón</a:t>
            </a:r>
          </a:p>
        </p:txBody>
      </p:sp>
      <p:sp>
        <p:nvSpPr>
          <p:cNvPr id="4" name="Content Placeholder 3"/>
          <p:cNvSpPr>
            <a:spLocks noGrp="1"/>
          </p:cNvSpPr>
          <p:nvPr>
            <p:ph sz="half" idx="2"/>
          </p:nvPr>
        </p:nvSpPr>
        <p:spPr>
          <a:xfrm>
            <a:off x="6693882" y="2116265"/>
            <a:ext cx="5411092" cy="252497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77348" y="5099403"/>
            <a:ext cx="5432427" cy="975360"/>
          </a:xfrm>
        </p:spPr>
        <p:txBody>
          <a:bodyPr anchor="ctr">
            <a:noAutofit/>
          </a:bodyPr>
          <a:lstStyle>
            <a:lvl1pPr marL="0" indent="0" algn="l">
              <a:lnSpc>
                <a:spcPct val="100000"/>
              </a:lnSpc>
              <a:buNone/>
              <a:defRPr sz="2560" b="0" cap="all" baseline="0">
                <a:solidFill>
                  <a:schemeClr val="accent1"/>
                </a:solidFill>
              </a:defRPr>
            </a:lvl1pPr>
            <a:lvl2pPr marL="487672" indent="0">
              <a:buNone/>
              <a:defRPr sz="2133" b="1"/>
            </a:lvl2pPr>
            <a:lvl3pPr marL="975345" indent="0">
              <a:buNone/>
              <a:defRPr sz="1920" b="1"/>
            </a:lvl3pPr>
            <a:lvl4pPr marL="1463017" indent="0">
              <a:buNone/>
              <a:defRPr sz="1707" b="1"/>
            </a:lvl4pPr>
            <a:lvl5pPr marL="1950690" indent="0">
              <a:buNone/>
              <a:defRPr sz="1707" b="1"/>
            </a:lvl5pPr>
            <a:lvl6pPr marL="2438362" indent="0">
              <a:buNone/>
              <a:defRPr sz="1707" b="1"/>
            </a:lvl6pPr>
            <a:lvl7pPr marL="2926034" indent="0">
              <a:buNone/>
              <a:defRPr sz="1707" b="1"/>
            </a:lvl7pPr>
            <a:lvl8pPr marL="3413707" indent="0">
              <a:buNone/>
              <a:defRPr sz="1707" b="1"/>
            </a:lvl8pPr>
            <a:lvl9pPr marL="3901379" indent="0">
              <a:buNone/>
              <a:defRPr sz="1707" b="1"/>
            </a:lvl9pPr>
          </a:lstStyle>
          <a:p>
            <a:pPr lvl="0"/>
            <a:r>
              <a:rPr lang="es-ES"/>
              <a:t>Haga clic para modificar los estilos de texto del patrón</a:t>
            </a:r>
          </a:p>
        </p:txBody>
      </p:sp>
      <p:sp>
        <p:nvSpPr>
          <p:cNvPr id="6" name="Content Placeholder 5"/>
          <p:cNvSpPr>
            <a:spLocks noGrp="1"/>
          </p:cNvSpPr>
          <p:nvPr>
            <p:ph sz="quarter" idx="4"/>
          </p:nvPr>
        </p:nvSpPr>
        <p:spPr>
          <a:xfrm>
            <a:off x="6677348" y="6073361"/>
            <a:ext cx="5432427" cy="253925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910336" y="455168"/>
            <a:ext cx="3901440" cy="455168"/>
          </a:xfrm>
        </p:spPr>
        <p:txBody>
          <a:bodyPr/>
          <a:lstStyle/>
          <a:p>
            <a:fld id="{3F30E46F-7819-4ACF-B48B-48222C2ACC88}" type="datetimeFigureOut">
              <a:rPr lang="en-US" smtClean="0"/>
              <a:t>7/28/20</a:t>
            </a:fld>
            <a:endParaRPr lang="en-US" dirty="0"/>
          </a:p>
        </p:txBody>
      </p:sp>
      <p:sp>
        <p:nvSpPr>
          <p:cNvPr id="8" name="Footer Placeholder 7"/>
          <p:cNvSpPr>
            <a:spLocks noGrp="1"/>
          </p:cNvSpPr>
          <p:nvPr>
            <p:ph type="ftr" sz="quarter" idx="11"/>
          </p:nvPr>
        </p:nvSpPr>
        <p:spPr>
          <a:xfrm>
            <a:off x="910336" y="8856269"/>
            <a:ext cx="11171123" cy="455168"/>
          </a:xfrm>
        </p:spPr>
        <p:txBody>
          <a:bodyPr/>
          <a:lstStyle/>
          <a:p>
            <a:r>
              <a:rPr lang="en-US"/>
              <a:t>
              </a:t>
            </a:r>
            <a:endParaRPr lang="en-US" dirty="0"/>
          </a:p>
        </p:txBody>
      </p:sp>
      <p:sp>
        <p:nvSpPr>
          <p:cNvPr id="9" name="Slide Number Placeholder 8"/>
          <p:cNvSpPr>
            <a:spLocks noGrp="1"/>
          </p:cNvSpPr>
          <p:nvPr>
            <p:ph type="sldNum" sz="quarter" idx="12"/>
          </p:nvPr>
        </p:nvSpPr>
        <p:spPr>
          <a:xfrm>
            <a:off x="11106099" y="455168"/>
            <a:ext cx="975360" cy="455168"/>
          </a:xfrm>
        </p:spPr>
        <p:txBody>
          <a:bodyPr/>
          <a:lstStyle/>
          <a:p>
            <a:fld id="{86CB4B4D-7CA3-9044-876B-883B54F8677D}" type="slidenum">
              <a:rPr lang="es-CL" smtClean="0"/>
              <a:t>‹Nº›</a:t>
            </a:fld>
            <a:endParaRPr lang="es-CL"/>
          </a:p>
        </p:txBody>
      </p:sp>
    </p:spTree>
    <p:extLst>
      <p:ext uri="{BB962C8B-B14F-4D97-AF65-F5344CB8AC3E}">
        <p14:creationId xmlns:p14="http://schemas.microsoft.com/office/powerpoint/2010/main" val="852636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6" name="Group 75"/>
          <p:cNvGrpSpPr/>
          <p:nvPr/>
        </p:nvGrpSpPr>
        <p:grpSpPr>
          <a:xfrm>
            <a:off x="-407076" y="1"/>
            <a:ext cx="13399835" cy="97536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910336" y="2417194"/>
            <a:ext cx="4674207" cy="4935710"/>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031900" y="3342114"/>
            <a:ext cx="4426022" cy="3505710"/>
          </a:xfrm>
        </p:spPr>
        <p:txBody>
          <a:bodyPr/>
          <a:lstStyle>
            <a:lvl1pPr>
              <a:defRPr>
                <a:solidFill>
                  <a:srgbClr val="FFFEFF"/>
                </a:solidFill>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7/28/20</a:t>
            </a:fld>
            <a:endParaRPr lang="en-US" dirty="0"/>
          </a:p>
        </p:txBody>
      </p:sp>
      <p:sp>
        <p:nvSpPr>
          <p:cNvPr id="4" name="Footer Placeholder 3"/>
          <p:cNvSpPr>
            <a:spLocks noGrp="1"/>
          </p:cNvSpPr>
          <p:nvPr>
            <p:ph type="ftr" sz="quarter" idx="11"/>
          </p:nvPr>
        </p:nvSpPr>
        <p:spPr>
          <a:xfrm>
            <a:off x="910336" y="8856269"/>
            <a:ext cx="11171123" cy="455168"/>
          </a:xfrm>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s-CL" smtClean="0"/>
              <a:t>‹Nº›</a:t>
            </a:fld>
            <a:endParaRPr lang="es-CL"/>
          </a:p>
        </p:txBody>
      </p:sp>
    </p:spTree>
    <p:extLst>
      <p:ext uri="{BB962C8B-B14F-4D97-AF65-F5344CB8AC3E}">
        <p14:creationId xmlns:p14="http://schemas.microsoft.com/office/powerpoint/2010/main" val="532729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10336" y="455168"/>
            <a:ext cx="3901440" cy="455168"/>
          </a:xfrm>
        </p:spPr>
        <p:txBody>
          <a:bodyPr/>
          <a:lstStyle/>
          <a:p>
            <a:fld id="{921D9284-D300-4297-87F7-E791DCC15DB1}" type="datetimeFigureOut">
              <a:rPr lang="en-US" smtClean="0"/>
              <a:t>7/28/20</a:t>
            </a:fld>
            <a:endParaRPr lang="en-US" dirty="0"/>
          </a:p>
        </p:txBody>
      </p:sp>
      <p:sp>
        <p:nvSpPr>
          <p:cNvPr id="3" name="Footer Placeholder 2"/>
          <p:cNvSpPr>
            <a:spLocks noGrp="1"/>
          </p:cNvSpPr>
          <p:nvPr>
            <p:ph type="ftr" sz="quarter" idx="11"/>
          </p:nvPr>
        </p:nvSpPr>
        <p:spPr>
          <a:xfrm>
            <a:off x="910336" y="8856269"/>
            <a:ext cx="11171123" cy="455168"/>
          </a:xfrm>
        </p:spPr>
        <p:txBody>
          <a:bodyPr/>
          <a:lstStyle/>
          <a:p>
            <a:r>
              <a:rPr lang="en-US"/>
              <a:t>
              </a:t>
            </a:r>
            <a:endParaRPr lang="en-US" dirty="0"/>
          </a:p>
        </p:txBody>
      </p:sp>
      <p:sp>
        <p:nvSpPr>
          <p:cNvPr id="4" name="Slide Number Placeholder 3"/>
          <p:cNvSpPr>
            <a:spLocks noGrp="1"/>
          </p:cNvSpPr>
          <p:nvPr>
            <p:ph type="sldNum" sz="quarter" idx="12"/>
          </p:nvPr>
        </p:nvSpPr>
        <p:spPr>
          <a:xfrm>
            <a:off x="11106099" y="455168"/>
            <a:ext cx="975360" cy="455168"/>
          </a:xfrm>
        </p:spPr>
        <p:txBody>
          <a:bodyPr/>
          <a:lstStyle/>
          <a:p>
            <a:fld id="{86CB4B4D-7CA3-9044-876B-883B54F8677D}" type="slidenum">
              <a:rPr lang="es-CL" smtClean="0"/>
              <a:t>‹Nº›</a:t>
            </a:fld>
            <a:endParaRPr lang="es-CL"/>
          </a:p>
        </p:txBody>
      </p:sp>
    </p:spTree>
    <p:extLst>
      <p:ext uri="{BB962C8B-B14F-4D97-AF65-F5344CB8AC3E}">
        <p14:creationId xmlns:p14="http://schemas.microsoft.com/office/powerpoint/2010/main" val="375067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87" name="Group 86"/>
          <p:cNvGrpSpPr/>
          <p:nvPr/>
        </p:nvGrpSpPr>
        <p:grpSpPr>
          <a:xfrm>
            <a:off x="-407076" y="1"/>
            <a:ext cx="13399835" cy="97536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910336" y="2417194"/>
            <a:ext cx="4674207" cy="4935710"/>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031900" y="3342115"/>
            <a:ext cx="4426022" cy="1742790"/>
          </a:xfrm>
        </p:spPr>
        <p:txBody>
          <a:bodyPr bIns="0" anchor="b">
            <a:noAutofit/>
          </a:bodyPr>
          <a:lstStyle>
            <a:lvl1pPr algn="ctr">
              <a:defRPr sz="3982">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80088" y="1139756"/>
            <a:ext cx="5824914" cy="7465948"/>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31900" y="5084905"/>
            <a:ext cx="4426022" cy="1762918"/>
          </a:xfrm>
        </p:spPr>
        <p:txBody>
          <a:bodyPr>
            <a:normAutofit/>
          </a:bodyPr>
          <a:lstStyle>
            <a:lvl1pPr marL="0" indent="0" algn="ctr">
              <a:buNone/>
              <a:defRPr sz="1991">
                <a:solidFill>
                  <a:srgbClr val="FFFEFF"/>
                </a:solidFill>
              </a:defRPr>
            </a:lvl1pPr>
            <a:lvl2pPr marL="487672" indent="0">
              <a:buNone/>
              <a:defRPr sz="1493"/>
            </a:lvl2pPr>
            <a:lvl3pPr marL="975345" indent="0">
              <a:buNone/>
              <a:defRPr sz="1280"/>
            </a:lvl3pPr>
            <a:lvl4pPr marL="1463017" indent="0">
              <a:buNone/>
              <a:defRPr sz="1067"/>
            </a:lvl4pPr>
            <a:lvl5pPr marL="1950690" indent="0">
              <a:buNone/>
              <a:defRPr sz="1067"/>
            </a:lvl5pPr>
            <a:lvl6pPr marL="2438362" indent="0">
              <a:buNone/>
              <a:defRPr sz="1067"/>
            </a:lvl6pPr>
            <a:lvl7pPr marL="2926034" indent="0">
              <a:buNone/>
              <a:defRPr sz="1067"/>
            </a:lvl7pPr>
            <a:lvl8pPr marL="3413707" indent="0">
              <a:buNone/>
              <a:defRPr sz="1067"/>
            </a:lvl8pPr>
            <a:lvl9pPr marL="3901379" indent="0">
              <a:buNone/>
              <a:defRPr sz="1067"/>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smtClean="0"/>
              <a:t>7/28/20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s-CL" smtClean="0"/>
              <a:t>‹Nº›</a:t>
            </a:fld>
            <a:endParaRPr lang="es-CL"/>
          </a:p>
        </p:txBody>
      </p:sp>
    </p:spTree>
    <p:extLst>
      <p:ext uri="{BB962C8B-B14F-4D97-AF65-F5344CB8AC3E}">
        <p14:creationId xmlns:p14="http://schemas.microsoft.com/office/powerpoint/2010/main" val="1007977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429" name="Group 428"/>
          <p:cNvGrpSpPr/>
          <p:nvPr/>
        </p:nvGrpSpPr>
        <p:grpSpPr>
          <a:xfrm>
            <a:off x="1" y="0"/>
            <a:ext cx="13589565" cy="9746827"/>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916569" y="2415406"/>
            <a:ext cx="6197692" cy="4935708"/>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8042206" y="0"/>
            <a:ext cx="4962594" cy="9753600"/>
          </a:xfrm>
          <a:solidFill>
            <a:schemeClr val="bg1">
              <a:lumMod val="65000"/>
              <a:lumOff val="35000"/>
            </a:schemeClr>
          </a:solidFill>
          <a:ln w="9525" cap="sq">
            <a:noFill/>
            <a:miter lim="800000"/>
          </a:ln>
          <a:effectLst/>
        </p:spPr>
        <p:txBody>
          <a:bodyPr anchor="t"/>
          <a:lstStyle>
            <a:lvl1pPr marL="0" indent="0" algn="ctr">
              <a:buNone/>
              <a:defRPr sz="3413"/>
            </a:lvl1pPr>
            <a:lvl2pPr marL="487672" indent="0">
              <a:buNone/>
              <a:defRPr sz="2987"/>
            </a:lvl2pPr>
            <a:lvl3pPr marL="975345" indent="0">
              <a:buNone/>
              <a:defRPr sz="2560"/>
            </a:lvl3pPr>
            <a:lvl4pPr marL="1463017" indent="0">
              <a:buNone/>
              <a:defRPr sz="2133"/>
            </a:lvl4pPr>
            <a:lvl5pPr marL="1950690" indent="0">
              <a:buNone/>
              <a:defRPr sz="2133"/>
            </a:lvl5pPr>
            <a:lvl6pPr marL="2438362" indent="0">
              <a:buNone/>
              <a:defRPr sz="2133"/>
            </a:lvl6pPr>
            <a:lvl7pPr marL="2926034" indent="0">
              <a:buNone/>
              <a:defRPr sz="2133"/>
            </a:lvl7pPr>
            <a:lvl8pPr marL="3413707" indent="0">
              <a:buNone/>
              <a:defRPr sz="2133"/>
            </a:lvl8pPr>
            <a:lvl9pPr marL="3901379" indent="0">
              <a:buNone/>
              <a:defRPr sz="2133"/>
            </a:lvl9pPr>
          </a:lstStyle>
          <a:p>
            <a:r>
              <a:rPr lang="es-ES"/>
              <a:t>Haga clic en el icono para agregar una imagen</a:t>
            </a:r>
            <a:endParaRPr lang="en-US" dirty="0"/>
          </a:p>
        </p:txBody>
      </p:sp>
      <p:sp>
        <p:nvSpPr>
          <p:cNvPr id="2" name="Title 1"/>
          <p:cNvSpPr>
            <a:spLocks noGrp="1"/>
          </p:cNvSpPr>
          <p:nvPr>
            <p:ph type="title"/>
          </p:nvPr>
        </p:nvSpPr>
        <p:spPr>
          <a:xfrm>
            <a:off x="1029099" y="3322883"/>
            <a:ext cx="5970014" cy="1799878"/>
          </a:xfrm>
        </p:spPr>
        <p:txBody>
          <a:bodyPr bIns="0" anchor="b">
            <a:normAutofit/>
          </a:bodyPr>
          <a:lstStyle>
            <a:lvl1pPr>
              <a:defRPr sz="4551">
                <a:solidFill>
                  <a:srgbClr val="FFFE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7291" y="5122761"/>
            <a:ext cx="5972272" cy="1727339"/>
          </a:xfrm>
        </p:spPr>
        <p:txBody>
          <a:bodyPr>
            <a:normAutofit/>
          </a:bodyPr>
          <a:lstStyle>
            <a:lvl1pPr marL="0" indent="0" algn="ctr">
              <a:buNone/>
              <a:defRPr sz="1991">
                <a:solidFill>
                  <a:srgbClr val="FFFEFF"/>
                </a:solidFill>
              </a:defRPr>
            </a:lvl1pPr>
            <a:lvl2pPr marL="487672" indent="0">
              <a:buNone/>
              <a:defRPr sz="1493"/>
            </a:lvl2pPr>
            <a:lvl3pPr marL="975345" indent="0">
              <a:buNone/>
              <a:defRPr sz="1280"/>
            </a:lvl3pPr>
            <a:lvl4pPr marL="1463017" indent="0">
              <a:buNone/>
              <a:defRPr sz="1067"/>
            </a:lvl4pPr>
            <a:lvl5pPr marL="1950690" indent="0">
              <a:buNone/>
              <a:defRPr sz="1067"/>
            </a:lvl5pPr>
            <a:lvl6pPr marL="2438362" indent="0">
              <a:buNone/>
              <a:defRPr sz="1067"/>
            </a:lvl6pPr>
            <a:lvl7pPr marL="2926034" indent="0">
              <a:buNone/>
              <a:defRPr sz="1067"/>
            </a:lvl7pPr>
            <a:lvl8pPr marL="3413707" indent="0">
              <a:buNone/>
              <a:defRPr sz="1067"/>
            </a:lvl8pPr>
            <a:lvl9pPr marL="3901379" indent="0">
              <a:buNone/>
              <a:defRPr sz="1067"/>
            </a:lvl9pPr>
          </a:lstStyle>
          <a:p>
            <a:pPr lvl="0"/>
            <a:r>
              <a:rPr lang="es-ES"/>
              <a:t>Haga clic para modificar los estilos de texto del patrón</a:t>
            </a:r>
          </a:p>
        </p:txBody>
      </p:sp>
      <p:sp>
        <p:nvSpPr>
          <p:cNvPr id="5" name="Date Placeholder 4"/>
          <p:cNvSpPr>
            <a:spLocks noGrp="1"/>
          </p:cNvSpPr>
          <p:nvPr>
            <p:ph type="dt" sz="half" idx="10"/>
          </p:nvPr>
        </p:nvSpPr>
        <p:spPr>
          <a:xfrm>
            <a:off x="910336" y="455168"/>
            <a:ext cx="3901440" cy="455168"/>
          </a:xfrm>
        </p:spPr>
        <p:txBody>
          <a:bodyPr/>
          <a:lstStyle/>
          <a:p>
            <a:fld id="{B16C4C9A-3960-41CF-A4E9-2A8FB932454B}" type="datetimeFigureOut">
              <a:rPr lang="en-US" smtClean="0"/>
              <a:t>7/28/20</a:t>
            </a:fld>
            <a:endParaRPr lang="en-US" dirty="0"/>
          </a:p>
        </p:txBody>
      </p:sp>
      <p:sp>
        <p:nvSpPr>
          <p:cNvPr id="6" name="Footer Placeholder 5"/>
          <p:cNvSpPr>
            <a:spLocks noGrp="1"/>
          </p:cNvSpPr>
          <p:nvPr>
            <p:ph type="ftr" sz="quarter" idx="11"/>
          </p:nvPr>
        </p:nvSpPr>
        <p:spPr>
          <a:xfrm>
            <a:off x="910337" y="8856269"/>
            <a:ext cx="6198956" cy="455168"/>
          </a:xfrm>
        </p:spPr>
        <p:txBody>
          <a:bodyPr/>
          <a:lstStyle/>
          <a:p>
            <a:r>
              <a:rPr lang="en-US"/>
              <a:t>
              </a:t>
            </a:r>
            <a:endParaRPr lang="en-US" dirty="0"/>
          </a:p>
        </p:txBody>
      </p:sp>
      <p:sp>
        <p:nvSpPr>
          <p:cNvPr id="7" name="Slide Number Placeholder 6"/>
          <p:cNvSpPr>
            <a:spLocks noGrp="1"/>
          </p:cNvSpPr>
          <p:nvPr>
            <p:ph type="sldNum" sz="quarter" idx="12"/>
          </p:nvPr>
        </p:nvSpPr>
        <p:spPr>
          <a:xfrm>
            <a:off x="6137547" y="455168"/>
            <a:ext cx="975360" cy="455168"/>
          </a:xfrm>
        </p:spPr>
        <p:txBody>
          <a:bodyPr/>
          <a:lstStyle/>
          <a:p>
            <a:fld id="{86CB4B4D-7CA3-9044-876B-883B54F8677D}" type="slidenum">
              <a:rPr lang="es-CL" smtClean="0"/>
              <a:t>‹Nº›</a:t>
            </a:fld>
            <a:endParaRPr lang="es-CL"/>
          </a:p>
        </p:txBody>
      </p:sp>
    </p:spTree>
    <p:extLst>
      <p:ext uri="{BB962C8B-B14F-4D97-AF65-F5344CB8AC3E}">
        <p14:creationId xmlns:p14="http://schemas.microsoft.com/office/powerpoint/2010/main" val="1327668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1900" y="3342115"/>
            <a:ext cx="4426022" cy="3505710"/>
          </a:xfrm>
          <a:prstGeom prst="rect">
            <a:avLst/>
          </a:prstGeom>
        </p:spPr>
        <p:txBody>
          <a:bodyPr vert="horz" lIns="228600" tIns="228600" rIns="228600" bIns="22860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0089" y="1130267"/>
            <a:ext cx="5801371" cy="747675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10336" y="455168"/>
            <a:ext cx="3901440" cy="455168"/>
          </a:xfrm>
          <a:prstGeom prst="rect">
            <a:avLst/>
          </a:prstGeom>
        </p:spPr>
        <p:txBody>
          <a:bodyPr vert="horz" lIns="91440" tIns="45720" rIns="91440" bIns="45720" rtlCol="0" anchor="ctr"/>
          <a:lstStyle>
            <a:lvl1pPr algn="l">
              <a:defRPr sz="1422">
                <a:solidFill>
                  <a:schemeClr val="tx1">
                    <a:tint val="75000"/>
                  </a:schemeClr>
                </a:solidFill>
              </a:defRPr>
            </a:lvl1pPr>
          </a:lstStyle>
          <a:p>
            <a:fld id="{3CBC1C18-307B-4F68-A007-B5B542270E8D}" type="datetimeFigureOut">
              <a:rPr lang="en-US" smtClean="0"/>
              <a:pPr/>
              <a:t>7/28/20</a:t>
            </a:fld>
            <a:endParaRPr lang="en-US" dirty="0"/>
          </a:p>
        </p:txBody>
      </p:sp>
      <p:sp>
        <p:nvSpPr>
          <p:cNvPr id="5" name="Footer Placeholder 4"/>
          <p:cNvSpPr>
            <a:spLocks noGrp="1"/>
          </p:cNvSpPr>
          <p:nvPr>
            <p:ph type="ftr" sz="quarter" idx="3"/>
          </p:nvPr>
        </p:nvSpPr>
        <p:spPr>
          <a:xfrm>
            <a:off x="910336" y="8856269"/>
            <a:ext cx="11171123" cy="455168"/>
          </a:xfrm>
          <a:prstGeom prst="rect">
            <a:avLst/>
          </a:prstGeom>
        </p:spPr>
        <p:txBody>
          <a:bodyPr vert="horz" lIns="91440" tIns="45720" rIns="91440" bIns="45720" rtlCol="0" anchor="ctr"/>
          <a:lstStyle>
            <a:lvl1pPr algn="r">
              <a:defRPr sz="1422">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1106099" y="455168"/>
            <a:ext cx="975360" cy="455168"/>
          </a:xfrm>
          <a:prstGeom prst="rect">
            <a:avLst/>
          </a:prstGeom>
        </p:spPr>
        <p:txBody>
          <a:bodyPr vert="horz" lIns="91440" tIns="45720" rIns="91440" bIns="45720" rtlCol="0" anchor="ctr"/>
          <a:lstStyle>
            <a:lvl1pPr algn="r">
              <a:defRPr sz="1422">
                <a:solidFill>
                  <a:schemeClr val="tx1">
                    <a:tint val="75000"/>
                  </a:schemeClr>
                </a:solidFill>
              </a:defRPr>
            </a:lvl1pPr>
          </a:lstStyle>
          <a:p>
            <a:fld id="{86CB4B4D-7CA3-9044-876B-883B54F8677D}" type="slidenum">
              <a:rPr lang="es-CL" smtClean="0"/>
              <a:t>‹Nº›</a:t>
            </a:fld>
            <a:endParaRPr lang="es-CL"/>
          </a:p>
        </p:txBody>
      </p:sp>
    </p:spTree>
    <p:extLst>
      <p:ext uri="{BB962C8B-B14F-4D97-AF65-F5344CB8AC3E}">
        <p14:creationId xmlns:p14="http://schemas.microsoft.com/office/powerpoint/2010/main" val="395349866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ctr" defTabSz="975345" rtl="0" eaLnBrk="1" latinLnBrk="0" hangingPunct="1">
        <a:lnSpc>
          <a:spcPct val="85000"/>
        </a:lnSpc>
        <a:spcBef>
          <a:spcPct val="0"/>
        </a:spcBef>
        <a:buNone/>
        <a:defRPr sz="4551" b="0" i="0" kern="1200" cap="none" spc="-161">
          <a:solidFill>
            <a:schemeClr val="tx1"/>
          </a:solidFill>
          <a:effectLst/>
          <a:latin typeface="+mj-lt"/>
          <a:ea typeface="+mj-ea"/>
          <a:cs typeface="+mj-cs"/>
        </a:defRPr>
      </a:lvl1pPr>
    </p:titleStyle>
    <p:bodyStyle>
      <a:lvl1pPr marL="243836" indent="-243836" algn="l" defTabSz="975345" rtl="0" eaLnBrk="1" latinLnBrk="0" hangingPunct="1">
        <a:lnSpc>
          <a:spcPct val="120000"/>
        </a:lnSpc>
        <a:spcBef>
          <a:spcPts val="1067"/>
        </a:spcBef>
        <a:buClr>
          <a:schemeClr val="accent1"/>
        </a:buClr>
        <a:buSzPct val="110000"/>
        <a:buFont typeface="Wingdings" panose="05000000000000000000" pitchFamily="2" charset="2"/>
        <a:buChar char="§"/>
        <a:defRPr sz="2276" kern="1200">
          <a:solidFill>
            <a:schemeClr val="tx1"/>
          </a:solidFill>
          <a:effectLst/>
          <a:latin typeface="+mn-lt"/>
          <a:ea typeface="+mn-ea"/>
          <a:cs typeface="+mn-cs"/>
        </a:defRPr>
      </a:lvl1pPr>
      <a:lvl2pPr marL="731509" indent="-243836" algn="l" defTabSz="975345" rtl="0" eaLnBrk="1" latinLnBrk="0" hangingPunct="1">
        <a:lnSpc>
          <a:spcPct val="120000"/>
        </a:lnSpc>
        <a:spcBef>
          <a:spcPts val="533"/>
        </a:spcBef>
        <a:buClr>
          <a:schemeClr val="accent1"/>
        </a:buClr>
        <a:buSzPct val="110000"/>
        <a:buFont typeface="Wingdings" panose="05000000000000000000" pitchFamily="2" charset="2"/>
        <a:buChar char="§"/>
        <a:defRPr sz="1991" kern="1200">
          <a:solidFill>
            <a:schemeClr val="tx1"/>
          </a:solidFill>
          <a:effectLst/>
          <a:latin typeface="+mn-lt"/>
          <a:ea typeface="+mn-ea"/>
          <a:cs typeface="+mn-cs"/>
        </a:defRPr>
      </a:lvl2pPr>
      <a:lvl3pPr marL="1219181" indent="-243836" algn="l" defTabSz="975345" rtl="0" eaLnBrk="1" latinLnBrk="0" hangingPunct="1">
        <a:lnSpc>
          <a:spcPct val="120000"/>
        </a:lnSpc>
        <a:spcBef>
          <a:spcPts val="533"/>
        </a:spcBef>
        <a:buClr>
          <a:schemeClr val="accent1"/>
        </a:buClr>
        <a:buSzPct val="110000"/>
        <a:buFont typeface="Wingdings" panose="05000000000000000000" pitchFamily="2" charset="2"/>
        <a:buChar char="§"/>
        <a:defRPr sz="1707" kern="1200">
          <a:solidFill>
            <a:schemeClr val="tx1"/>
          </a:solidFill>
          <a:effectLst/>
          <a:latin typeface="+mn-lt"/>
          <a:ea typeface="+mn-ea"/>
          <a:cs typeface="+mn-cs"/>
        </a:defRPr>
      </a:lvl3pPr>
      <a:lvl4pPr marL="1706853" indent="-243836" algn="l" defTabSz="975345" rtl="0" eaLnBrk="1" latinLnBrk="0" hangingPunct="1">
        <a:lnSpc>
          <a:spcPct val="120000"/>
        </a:lnSpc>
        <a:spcBef>
          <a:spcPts val="533"/>
        </a:spcBef>
        <a:buClr>
          <a:schemeClr val="accent1"/>
        </a:buClr>
        <a:buSzPct val="110000"/>
        <a:buFont typeface="Wingdings" panose="05000000000000000000" pitchFamily="2" charset="2"/>
        <a:buChar char="§"/>
        <a:defRPr sz="1707" kern="1200">
          <a:solidFill>
            <a:schemeClr val="tx1"/>
          </a:solidFill>
          <a:effectLst/>
          <a:latin typeface="+mn-lt"/>
          <a:ea typeface="+mn-ea"/>
          <a:cs typeface="+mn-cs"/>
        </a:defRPr>
      </a:lvl4pPr>
      <a:lvl5pPr marL="2194526" indent="-243836" algn="l" defTabSz="975345" rtl="0" eaLnBrk="1" latinLnBrk="0" hangingPunct="1">
        <a:lnSpc>
          <a:spcPct val="120000"/>
        </a:lnSpc>
        <a:spcBef>
          <a:spcPts val="533"/>
        </a:spcBef>
        <a:buClr>
          <a:schemeClr val="accent1"/>
        </a:buClr>
        <a:buSzPct val="110000"/>
        <a:buFont typeface="Wingdings" panose="05000000000000000000" pitchFamily="2" charset="2"/>
        <a:buChar char="§"/>
        <a:defRPr sz="1707" kern="1200">
          <a:solidFill>
            <a:schemeClr val="tx1"/>
          </a:solidFill>
          <a:effectLst/>
          <a:latin typeface="+mn-lt"/>
          <a:ea typeface="+mn-ea"/>
          <a:cs typeface="+mn-cs"/>
        </a:defRPr>
      </a:lvl5pPr>
      <a:lvl6pPr marL="2682198" indent="-243836" algn="l" defTabSz="975345" rtl="0" eaLnBrk="1" latinLnBrk="0" hangingPunct="1">
        <a:lnSpc>
          <a:spcPct val="120000"/>
        </a:lnSpc>
        <a:spcBef>
          <a:spcPts val="533"/>
        </a:spcBef>
        <a:buClr>
          <a:schemeClr val="accent1"/>
        </a:buClr>
        <a:buSzPct val="110000"/>
        <a:buFont typeface="Wingdings" panose="05000000000000000000" pitchFamily="2" charset="2"/>
        <a:buChar char="§"/>
        <a:defRPr sz="1280" kern="1200">
          <a:solidFill>
            <a:schemeClr val="tx1"/>
          </a:solidFill>
          <a:effectLst/>
          <a:latin typeface="+mn-lt"/>
          <a:ea typeface="+mn-ea"/>
          <a:cs typeface="+mn-cs"/>
        </a:defRPr>
      </a:lvl6pPr>
      <a:lvl7pPr marL="3169870" indent="-243836" algn="l" defTabSz="975345" rtl="0" eaLnBrk="1" latinLnBrk="0" hangingPunct="1">
        <a:lnSpc>
          <a:spcPct val="120000"/>
        </a:lnSpc>
        <a:spcBef>
          <a:spcPts val="533"/>
        </a:spcBef>
        <a:buClr>
          <a:schemeClr val="accent1"/>
        </a:buClr>
        <a:buSzPct val="110000"/>
        <a:buFont typeface="Wingdings" panose="05000000000000000000" pitchFamily="2" charset="2"/>
        <a:buChar char="§"/>
        <a:defRPr sz="1280" kern="1200">
          <a:solidFill>
            <a:schemeClr val="tx1"/>
          </a:solidFill>
          <a:effectLst/>
          <a:latin typeface="+mn-lt"/>
          <a:ea typeface="+mn-ea"/>
          <a:cs typeface="+mn-cs"/>
        </a:defRPr>
      </a:lvl7pPr>
      <a:lvl8pPr marL="3657543" indent="-243836" algn="l" defTabSz="975345" rtl="0" eaLnBrk="1" latinLnBrk="0" hangingPunct="1">
        <a:lnSpc>
          <a:spcPct val="120000"/>
        </a:lnSpc>
        <a:spcBef>
          <a:spcPts val="533"/>
        </a:spcBef>
        <a:buClr>
          <a:schemeClr val="accent1"/>
        </a:buClr>
        <a:buSzPct val="110000"/>
        <a:buFont typeface="Wingdings" panose="05000000000000000000" pitchFamily="2" charset="2"/>
        <a:buChar char="§"/>
        <a:defRPr sz="1280" kern="1200">
          <a:solidFill>
            <a:schemeClr val="tx1"/>
          </a:solidFill>
          <a:effectLst/>
          <a:latin typeface="+mn-lt"/>
          <a:ea typeface="+mn-ea"/>
          <a:cs typeface="+mn-cs"/>
        </a:defRPr>
      </a:lvl8pPr>
      <a:lvl9pPr marL="4145215" indent="-243836" algn="l" defTabSz="975345" rtl="0" eaLnBrk="1" latinLnBrk="0" hangingPunct="1">
        <a:lnSpc>
          <a:spcPct val="120000"/>
        </a:lnSpc>
        <a:spcBef>
          <a:spcPts val="533"/>
        </a:spcBef>
        <a:buClr>
          <a:schemeClr val="accent1"/>
        </a:buClr>
        <a:buSzPct val="110000"/>
        <a:buFont typeface="Wingdings" panose="05000000000000000000" pitchFamily="2" charset="2"/>
        <a:buChar char="§"/>
        <a:defRPr sz="1280" kern="1200">
          <a:solidFill>
            <a:schemeClr val="tx1"/>
          </a:solidFill>
          <a:effectLst/>
          <a:latin typeface="+mn-lt"/>
          <a:ea typeface="+mn-ea"/>
          <a:cs typeface="+mn-cs"/>
        </a:defRPr>
      </a:lvl9pPr>
    </p:bodyStyle>
    <p:otherStyle>
      <a:defPPr>
        <a:defRPr lang="en-US"/>
      </a:defPPr>
      <a:lvl1pPr marL="0" algn="l" defTabSz="975345" rtl="0" eaLnBrk="1" latinLnBrk="0" hangingPunct="1">
        <a:defRPr sz="1920" kern="1200">
          <a:solidFill>
            <a:schemeClr val="tx1"/>
          </a:solidFill>
          <a:latin typeface="+mn-lt"/>
          <a:ea typeface="+mn-ea"/>
          <a:cs typeface="+mn-cs"/>
        </a:defRPr>
      </a:lvl1pPr>
      <a:lvl2pPr marL="487672" algn="l" defTabSz="975345" rtl="0" eaLnBrk="1" latinLnBrk="0" hangingPunct="1">
        <a:defRPr sz="1920" kern="1200">
          <a:solidFill>
            <a:schemeClr val="tx1"/>
          </a:solidFill>
          <a:latin typeface="+mn-lt"/>
          <a:ea typeface="+mn-ea"/>
          <a:cs typeface="+mn-cs"/>
        </a:defRPr>
      </a:lvl2pPr>
      <a:lvl3pPr marL="975345" algn="l" defTabSz="975345" rtl="0" eaLnBrk="1" latinLnBrk="0" hangingPunct="1">
        <a:defRPr sz="1920" kern="1200">
          <a:solidFill>
            <a:schemeClr val="tx1"/>
          </a:solidFill>
          <a:latin typeface="+mn-lt"/>
          <a:ea typeface="+mn-ea"/>
          <a:cs typeface="+mn-cs"/>
        </a:defRPr>
      </a:lvl3pPr>
      <a:lvl4pPr marL="1463017" algn="l" defTabSz="975345" rtl="0" eaLnBrk="1" latinLnBrk="0" hangingPunct="1">
        <a:defRPr sz="1920" kern="1200">
          <a:solidFill>
            <a:schemeClr val="tx1"/>
          </a:solidFill>
          <a:latin typeface="+mn-lt"/>
          <a:ea typeface="+mn-ea"/>
          <a:cs typeface="+mn-cs"/>
        </a:defRPr>
      </a:lvl4pPr>
      <a:lvl5pPr marL="1950690" algn="l" defTabSz="975345" rtl="0" eaLnBrk="1" latinLnBrk="0" hangingPunct="1">
        <a:defRPr sz="1920" kern="1200">
          <a:solidFill>
            <a:schemeClr val="tx1"/>
          </a:solidFill>
          <a:latin typeface="+mn-lt"/>
          <a:ea typeface="+mn-ea"/>
          <a:cs typeface="+mn-cs"/>
        </a:defRPr>
      </a:lvl5pPr>
      <a:lvl6pPr marL="2438362" algn="l" defTabSz="975345" rtl="0" eaLnBrk="1" latinLnBrk="0" hangingPunct="1">
        <a:defRPr sz="1920" kern="1200">
          <a:solidFill>
            <a:schemeClr val="tx1"/>
          </a:solidFill>
          <a:latin typeface="+mn-lt"/>
          <a:ea typeface="+mn-ea"/>
          <a:cs typeface="+mn-cs"/>
        </a:defRPr>
      </a:lvl6pPr>
      <a:lvl7pPr marL="2926034" algn="l" defTabSz="975345" rtl="0" eaLnBrk="1" latinLnBrk="0" hangingPunct="1">
        <a:defRPr sz="1920" kern="1200">
          <a:solidFill>
            <a:schemeClr val="tx1"/>
          </a:solidFill>
          <a:latin typeface="+mn-lt"/>
          <a:ea typeface="+mn-ea"/>
          <a:cs typeface="+mn-cs"/>
        </a:defRPr>
      </a:lvl7pPr>
      <a:lvl8pPr marL="3413707" algn="l" defTabSz="975345" rtl="0" eaLnBrk="1" latinLnBrk="0" hangingPunct="1">
        <a:defRPr sz="1920" kern="1200">
          <a:solidFill>
            <a:schemeClr val="tx1"/>
          </a:solidFill>
          <a:latin typeface="+mn-lt"/>
          <a:ea typeface="+mn-ea"/>
          <a:cs typeface="+mn-cs"/>
        </a:defRPr>
      </a:lvl8pPr>
      <a:lvl9pPr marL="3901379" algn="l" defTabSz="975345"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Determinación del Precio"/>
          <p:cNvSpPr txBox="1">
            <a:spLocks noGrp="1"/>
          </p:cNvSpPr>
          <p:nvPr>
            <p:ph type="ctrTitle"/>
          </p:nvPr>
        </p:nvSpPr>
        <p:spPr>
          <a:prstGeom prst="rect">
            <a:avLst/>
          </a:prstGeom>
        </p:spPr>
        <p:txBody>
          <a:bodyPr/>
          <a:lstStyle/>
          <a:p>
            <a:r>
              <a:t>Determinación del Precio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EB21EA0D-0592-4B68-A1FA-D07CC15AA4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89" name="Freeform 5">
              <a:extLst>
                <a:ext uri="{FF2B5EF4-FFF2-40B4-BE49-F238E27FC236}">
                  <a16:creationId xmlns:a16="http://schemas.microsoft.com/office/drawing/2014/main" id="{12BE90FF-D95F-4791-8AA8-13D3AF53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6">
              <a:extLst>
                <a:ext uri="{FF2B5EF4-FFF2-40B4-BE49-F238E27FC236}">
                  <a16:creationId xmlns:a16="http://schemas.microsoft.com/office/drawing/2014/main" id="{3E17BEAD-5268-4582-9CDA-080429B3F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7">
              <a:extLst>
                <a:ext uri="{FF2B5EF4-FFF2-40B4-BE49-F238E27FC236}">
                  <a16:creationId xmlns:a16="http://schemas.microsoft.com/office/drawing/2014/main" id="{E2193641-CFA5-41A1-A5D0-1258C4B56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8">
              <a:extLst>
                <a:ext uri="{FF2B5EF4-FFF2-40B4-BE49-F238E27FC236}">
                  <a16:creationId xmlns:a16="http://schemas.microsoft.com/office/drawing/2014/main" id="{4B848874-2F4C-4C38-B0F3-6BEFBD96C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9">
              <a:extLst>
                <a:ext uri="{FF2B5EF4-FFF2-40B4-BE49-F238E27FC236}">
                  <a16:creationId xmlns:a16="http://schemas.microsoft.com/office/drawing/2014/main" id="{9D66E722-7DD0-4CA1-BC1E-345805EBF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0">
              <a:extLst>
                <a:ext uri="{FF2B5EF4-FFF2-40B4-BE49-F238E27FC236}">
                  <a16:creationId xmlns:a16="http://schemas.microsoft.com/office/drawing/2014/main" id="{AC43F54F-8F91-4774-9DEE-FEBB3CF13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5" name="Freeform 11">
              <a:extLst>
                <a:ext uri="{FF2B5EF4-FFF2-40B4-BE49-F238E27FC236}">
                  <a16:creationId xmlns:a16="http://schemas.microsoft.com/office/drawing/2014/main" id="{CF720352-945E-4F4A-B3CB-CFBFB527A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2">
              <a:extLst>
                <a:ext uri="{FF2B5EF4-FFF2-40B4-BE49-F238E27FC236}">
                  <a16:creationId xmlns:a16="http://schemas.microsoft.com/office/drawing/2014/main" id="{CC3D2A69-CD22-48D8-8098-4C0B086C3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3">
              <a:extLst>
                <a:ext uri="{FF2B5EF4-FFF2-40B4-BE49-F238E27FC236}">
                  <a16:creationId xmlns:a16="http://schemas.microsoft.com/office/drawing/2014/main" id="{8582E1DD-3FD4-405C-AECB-4B87615F2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4">
              <a:extLst>
                <a:ext uri="{FF2B5EF4-FFF2-40B4-BE49-F238E27FC236}">
                  <a16:creationId xmlns:a16="http://schemas.microsoft.com/office/drawing/2014/main" id="{B9CE2562-DEC2-4FAF-B91A-C5B05D823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5">
              <a:extLst>
                <a:ext uri="{FF2B5EF4-FFF2-40B4-BE49-F238E27FC236}">
                  <a16:creationId xmlns:a16="http://schemas.microsoft.com/office/drawing/2014/main" id="{7B84DB40-6452-45A0-B97F-4D819DB03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6">
              <a:extLst>
                <a:ext uri="{FF2B5EF4-FFF2-40B4-BE49-F238E27FC236}">
                  <a16:creationId xmlns:a16="http://schemas.microsoft.com/office/drawing/2014/main" id="{9899C162-68F2-4A9B-80D6-9FFC79583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7">
              <a:extLst>
                <a:ext uri="{FF2B5EF4-FFF2-40B4-BE49-F238E27FC236}">
                  <a16:creationId xmlns:a16="http://schemas.microsoft.com/office/drawing/2014/main" id="{696BAB33-D7B0-403A-9C92-C0686C4D1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8">
              <a:extLst>
                <a:ext uri="{FF2B5EF4-FFF2-40B4-BE49-F238E27FC236}">
                  <a16:creationId xmlns:a16="http://schemas.microsoft.com/office/drawing/2014/main" id="{ED745C2A-D330-4595-9403-94261044F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9">
              <a:extLst>
                <a:ext uri="{FF2B5EF4-FFF2-40B4-BE49-F238E27FC236}">
                  <a16:creationId xmlns:a16="http://schemas.microsoft.com/office/drawing/2014/main" id="{966DB625-58C7-4FE0-B310-0693EA5FC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0">
              <a:extLst>
                <a:ext uri="{FF2B5EF4-FFF2-40B4-BE49-F238E27FC236}">
                  <a16:creationId xmlns:a16="http://schemas.microsoft.com/office/drawing/2014/main" id="{2E9B003C-CD20-47F1-B3F7-4FD60DAED8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5" name="Freeform 21">
              <a:extLst>
                <a:ext uri="{FF2B5EF4-FFF2-40B4-BE49-F238E27FC236}">
                  <a16:creationId xmlns:a16="http://schemas.microsoft.com/office/drawing/2014/main" id="{9C7A1393-3735-4840-A14D-21599345F7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6" name="Freeform 22">
              <a:extLst>
                <a:ext uri="{FF2B5EF4-FFF2-40B4-BE49-F238E27FC236}">
                  <a16:creationId xmlns:a16="http://schemas.microsoft.com/office/drawing/2014/main" id="{725E3A06-D658-4375-BA47-3DE94B007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3">
              <a:extLst>
                <a:ext uri="{FF2B5EF4-FFF2-40B4-BE49-F238E27FC236}">
                  <a16:creationId xmlns:a16="http://schemas.microsoft.com/office/drawing/2014/main" id="{3D05B1D8-557E-4AFA-BEA1-A52724D2A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24">
              <a:extLst>
                <a:ext uri="{FF2B5EF4-FFF2-40B4-BE49-F238E27FC236}">
                  <a16:creationId xmlns:a16="http://schemas.microsoft.com/office/drawing/2014/main" id="{D8919E4E-EA22-40E0-983E-B0FF3FDDC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25">
              <a:extLst>
                <a:ext uri="{FF2B5EF4-FFF2-40B4-BE49-F238E27FC236}">
                  <a16:creationId xmlns:a16="http://schemas.microsoft.com/office/drawing/2014/main" id="{2151BACD-0EE0-4C02-AA7A-73B27C1BE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11" name="Group 110">
            <a:extLst>
              <a:ext uri="{FF2B5EF4-FFF2-40B4-BE49-F238E27FC236}">
                <a16:creationId xmlns:a16="http://schemas.microsoft.com/office/drawing/2014/main" id="{39A99555-AD85-482B-B52D-AEF5E54C57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3486" y="2417193"/>
            <a:ext cx="3919442" cy="4935710"/>
            <a:chOff x="697883" y="1816768"/>
            <a:chExt cx="3674476" cy="3470421"/>
          </a:xfrm>
        </p:grpSpPr>
        <p:sp>
          <p:nvSpPr>
            <p:cNvPr id="112" name="Rectangle 111">
              <a:extLst>
                <a:ext uri="{FF2B5EF4-FFF2-40B4-BE49-F238E27FC236}">
                  <a16:creationId xmlns:a16="http://schemas.microsoft.com/office/drawing/2014/main" id="{422ABA3B-AFDB-4FE6-8FFE-1DA729428F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3" name="Isosceles Triangle 22">
              <a:extLst>
                <a:ext uri="{FF2B5EF4-FFF2-40B4-BE49-F238E27FC236}">
                  <a16:creationId xmlns:a16="http://schemas.microsoft.com/office/drawing/2014/main" id="{8F45E953-E90B-4FA0-A3B4-DDF8E416E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 name="Rectangle 113">
              <a:extLst>
                <a:ext uri="{FF2B5EF4-FFF2-40B4-BE49-F238E27FC236}">
                  <a16:creationId xmlns:a16="http://schemas.microsoft.com/office/drawing/2014/main" id="{BC5595F9-BF6B-4BAB-BAE0-208092CFA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16" name="Rectangle 115">
            <a:extLst>
              <a:ext uri="{FF2B5EF4-FFF2-40B4-BE49-F238E27FC236}">
                <a16:creationId xmlns:a16="http://schemas.microsoft.com/office/drawing/2014/main" id="{21331AC4-B1A0-4627-B7C9-95A05C6CD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5E4D8A22-46CE-4EBE-8DBD-AB4CF6E9BF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119" name="Freeform 5">
              <a:extLst>
                <a:ext uri="{FF2B5EF4-FFF2-40B4-BE49-F238E27FC236}">
                  <a16:creationId xmlns:a16="http://schemas.microsoft.com/office/drawing/2014/main" id="{1479A08C-A93A-45DC-AEF7-63855A74C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
              <a:extLst>
                <a:ext uri="{FF2B5EF4-FFF2-40B4-BE49-F238E27FC236}">
                  <a16:creationId xmlns:a16="http://schemas.microsoft.com/office/drawing/2014/main" id="{8542C76B-30E9-465B-8849-FB9354BED1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7">
              <a:extLst>
                <a:ext uri="{FF2B5EF4-FFF2-40B4-BE49-F238E27FC236}">
                  <a16:creationId xmlns:a16="http://schemas.microsoft.com/office/drawing/2014/main" id="{0EB6D4E8-9B0E-424A-804B-06065EA877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8">
              <a:extLst>
                <a:ext uri="{FF2B5EF4-FFF2-40B4-BE49-F238E27FC236}">
                  <a16:creationId xmlns:a16="http://schemas.microsoft.com/office/drawing/2014/main" id="{0CDEFB8B-F4EC-4591-9608-132B08EDC5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9">
              <a:extLst>
                <a:ext uri="{FF2B5EF4-FFF2-40B4-BE49-F238E27FC236}">
                  <a16:creationId xmlns:a16="http://schemas.microsoft.com/office/drawing/2014/main" id="{80D92B71-BB0A-4E5C-BF79-E27228D150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10">
              <a:extLst>
                <a:ext uri="{FF2B5EF4-FFF2-40B4-BE49-F238E27FC236}">
                  <a16:creationId xmlns:a16="http://schemas.microsoft.com/office/drawing/2014/main" id="{B9113154-4CBD-4CD6-BAB5-FFEA2724C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
              <a:extLst>
                <a:ext uri="{FF2B5EF4-FFF2-40B4-BE49-F238E27FC236}">
                  <a16:creationId xmlns:a16="http://schemas.microsoft.com/office/drawing/2014/main" id="{4EEC5A2D-013C-41E8-8A01-28A1C62E93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12">
              <a:extLst>
                <a:ext uri="{FF2B5EF4-FFF2-40B4-BE49-F238E27FC236}">
                  <a16:creationId xmlns:a16="http://schemas.microsoft.com/office/drawing/2014/main" id="{95408E9F-8928-45F7-9D18-800C5A9F82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13">
              <a:extLst>
                <a:ext uri="{FF2B5EF4-FFF2-40B4-BE49-F238E27FC236}">
                  <a16:creationId xmlns:a16="http://schemas.microsoft.com/office/drawing/2014/main" id="{752ABBED-5F8C-47E4-A11E-69BB0E512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14">
              <a:extLst>
                <a:ext uri="{FF2B5EF4-FFF2-40B4-BE49-F238E27FC236}">
                  <a16:creationId xmlns:a16="http://schemas.microsoft.com/office/drawing/2014/main" id="{048EEA6B-C380-4396-B922-4DB7DBCB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15">
              <a:extLst>
                <a:ext uri="{FF2B5EF4-FFF2-40B4-BE49-F238E27FC236}">
                  <a16:creationId xmlns:a16="http://schemas.microsoft.com/office/drawing/2014/main" id="{1D1A353F-36F1-4BA2-904D-D90FA1338A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6">
              <a:extLst>
                <a:ext uri="{FF2B5EF4-FFF2-40B4-BE49-F238E27FC236}">
                  <a16:creationId xmlns:a16="http://schemas.microsoft.com/office/drawing/2014/main" id="{860AA00A-0E51-41CC-A952-1E13D75847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17">
              <a:extLst>
                <a:ext uri="{FF2B5EF4-FFF2-40B4-BE49-F238E27FC236}">
                  <a16:creationId xmlns:a16="http://schemas.microsoft.com/office/drawing/2014/main" id="{2DC0BA30-2C7D-46B2-B808-831FEBE20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18">
              <a:extLst>
                <a:ext uri="{FF2B5EF4-FFF2-40B4-BE49-F238E27FC236}">
                  <a16:creationId xmlns:a16="http://schemas.microsoft.com/office/drawing/2014/main" id="{08BEC50E-A9C1-4E74-ABE2-B205E476C0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19">
              <a:extLst>
                <a:ext uri="{FF2B5EF4-FFF2-40B4-BE49-F238E27FC236}">
                  <a16:creationId xmlns:a16="http://schemas.microsoft.com/office/drawing/2014/main" id="{58459F76-F434-4BDB-B86C-5969972934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20">
              <a:extLst>
                <a:ext uri="{FF2B5EF4-FFF2-40B4-BE49-F238E27FC236}">
                  <a16:creationId xmlns:a16="http://schemas.microsoft.com/office/drawing/2014/main" id="{27FE7C25-5F4B-47CF-8BD6-011016565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21">
              <a:extLst>
                <a:ext uri="{FF2B5EF4-FFF2-40B4-BE49-F238E27FC236}">
                  <a16:creationId xmlns:a16="http://schemas.microsoft.com/office/drawing/2014/main" id="{44B031CB-48DB-4D21-94A5-D142A268C3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22">
              <a:extLst>
                <a:ext uri="{FF2B5EF4-FFF2-40B4-BE49-F238E27FC236}">
                  <a16:creationId xmlns:a16="http://schemas.microsoft.com/office/drawing/2014/main" id="{21F60125-8FB9-4362-AE52-574C6A8E4B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23">
              <a:extLst>
                <a:ext uri="{FF2B5EF4-FFF2-40B4-BE49-F238E27FC236}">
                  <a16:creationId xmlns:a16="http://schemas.microsoft.com/office/drawing/2014/main" id="{83863DF3-81E1-4B27-AA1F-51A1D9194D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24">
              <a:extLst>
                <a:ext uri="{FF2B5EF4-FFF2-40B4-BE49-F238E27FC236}">
                  <a16:creationId xmlns:a16="http://schemas.microsoft.com/office/drawing/2014/main" id="{1E9F0B37-792A-4120-8BB7-26EFAA9DAE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25">
              <a:extLst>
                <a:ext uri="{FF2B5EF4-FFF2-40B4-BE49-F238E27FC236}">
                  <a16:creationId xmlns:a16="http://schemas.microsoft.com/office/drawing/2014/main" id="{51DB02BB-7093-4681-BBA3-7C4316C1B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45" name="Componentes del Precio"/>
          <p:cNvSpPr txBox="1">
            <a:spLocks noGrp="1"/>
          </p:cNvSpPr>
          <p:nvPr>
            <p:ph type="title"/>
          </p:nvPr>
        </p:nvSpPr>
        <p:spPr>
          <a:xfrm>
            <a:off x="1876572" y="1136186"/>
            <a:ext cx="9251656" cy="1491833"/>
          </a:xfrm>
          <a:prstGeom prst="rect">
            <a:avLst/>
          </a:prstGeom>
        </p:spPr>
        <p:txBody>
          <a:bodyPr vert="horz" lIns="228600" tIns="228600" rIns="228600" bIns="228600" rtlCol="0" anchor="ctr">
            <a:normAutofit/>
          </a:bodyPr>
          <a:lstStyle>
            <a:lvl1pPr defTabSz="549148">
              <a:defRPr sz="7519"/>
            </a:lvl1pPr>
          </a:lstStyle>
          <a:p>
            <a:pPr defTabSz="914400"/>
            <a:r>
              <a:rPr lang="en-US" sz="4000" spc="-150"/>
              <a:t>Componentes del Precio</a:t>
            </a:r>
          </a:p>
        </p:txBody>
      </p:sp>
      <p:graphicFrame>
        <p:nvGraphicFramePr>
          <p:cNvPr id="148" name="Costos Variables: Son los costos que cambian proporcionalmente con los niveles de producción…">
            <a:extLst>
              <a:ext uri="{FF2B5EF4-FFF2-40B4-BE49-F238E27FC236}">
                <a16:creationId xmlns:a16="http://schemas.microsoft.com/office/drawing/2014/main" id="{87DB5AE9-B7D9-4810-BA34-1974CA3F959A}"/>
              </a:ext>
            </a:extLst>
          </p:cNvPr>
          <p:cNvGraphicFramePr/>
          <p:nvPr>
            <p:extLst>
              <p:ext uri="{D42A27DB-BD31-4B8C-83A1-F6EECF244321}">
                <p14:modId xmlns:p14="http://schemas.microsoft.com/office/powerpoint/2010/main" val="1097005816"/>
              </p:ext>
            </p:extLst>
          </p:nvPr>
        </p:nvGraphicFramePr>
        <p:xfrm>
          <a:off x="861570" y="2831610"/>
          <a:ext cx="11281662" cy="5938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1" name="Group 90">
            <a:extLst>
              <a:ext uri="{FF2B5EF4-FFF2-40B4-BE49-F238E27FC236}">
                <a16:creationId xmlns:a16="http://schemas.microsoft.com/office/drawing/2014/main" id="{EB21EA0D-0592-4B68-A1FA-D07CC15AA4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92" name="Freeform 5">
              <a:extLst>
                <a:ext uri="{FF2B5EF4-FFF2-40B4-BE49-F238E27FC236}">
                  <a16:creationId xmlns:a16="http://schemas.microsoft.com/office/drawing/2014/main" id="{12BE90FF-D95F-4791-8AA8-13D3AF53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6">
              <a:extLst>
                <a:ext uri="{FF2B5EF4-FFF2-40B4-BE49-F238E27FC236}">
                  <a16:creationId xmlns:a16="http://schemas.microsoft.com/office/drawing/2014/main" id="{3E17BEAD-5268-4582-9CDA-080429B3F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7">
              <a:extLst>
                <a:ext uri="{FF2B5EF4-FFF2-40B4-BE49-F238E27FC236}">
                  <a16:creationId xmlns:a16="http://schemas.microsoft.com/office/drawing/2014/main" id="{E2193641-CFA5-41A1-A5D0-1258C4B56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8">
              <a:extLst>
                <a:ext uri="{FF2B5EF4-FFF2-40B4-BE49-F238E27FC236}">
                  <a16:creationId xmlns:a16="http://schemas.microsoft.com/office/drawing/2014/main" id="{4B848874-2F4C-4C38-B0F3-6BEFBD96C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9">
              <a:extLst>
                <a:ext uri="{FF2B5EF4-FFF2-40B4-BE49-F238E27FC236}">
                  <a16:creationId xmlns:a16="http://schemas.microsoft.com/office/drawing/2014/main" id="{9D66E722-7DD0-4CA1-BC1E-345805EBF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7" name="Freeform 10">
              <a:extLst>
                <a:ext uri="{FF2B5EF4-FFF2-40B4-BE49-F238E27FC236}">
                  <a16:creationId xmlns:a16="http://schemas.microsoft.com/office/drawing/2014/main" id="{AC43F54F-8F91-4774-9DEE-FEBB3CF13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8" name="Freeform 11">
              <a:extLst>
                <a:ext uri="{FF2B5EF4-FFF2-40B4-BE49-F238E27FC236}">
                  <a16:creationId xmlns:a16="http://schemas.microsoft.com/office/drawing/2014/main" id="{CF720352-945E-4F4A-B3CB-CFBFB527A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2">
              <a:extLst>
                <a:ext uri="{FF2B5EF4-FFF2-40B4-BE49-F238E27FC236}">
                  <a16:creationId xmlns:a16="http://schemas.microsoft.com/office/drawing/2014/main" id="{CC3D2A69-CD22-48D8-8098-4C0B086C3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3">
              <a:extLst>
                <a:ext uri="{FF2B5EF4-FFF2-40B4-BE49-F238E27FC236}">
                  <a16:creationId xmlns:a16="http://schemas.microsoft.com/office/drawing/2014/main" id="{8582E1DD-3FD4-405C-AECB-4B87615F2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4">
              <a:extLst>
                <a:ext uri="{FF2B5EF4-FFF2-40B4-BE49-F238E27FC236}">
                  <a16:creationId xmlns:a16="http://schemas.microsoft.com/office/drawing/2014/main" id="{B9CE2562-DEC2-4FAF-B91A-C5B05D823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5">
              <a:extLst>
                <a:ext uri="{FF2B5EF4-FFF2-40B4-BE49-F238E27FC236}">
                  <a16:creationId xmlns:a16="http://schemas.microsoft.com/office/drawing/2014/main" id="{7B84DB40-6452-45A0-B97F-4D819DB03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6">
              <a:extLst>
                <a:ext uri="{FF2B5EF4-FFF2-40B4-BE49-F238E27FC236}">
                  <a16:creationId xmlns:a16="http://schemas.microsoft.com/office/drawing/2014/main" id="{9899C162-68F2-4A9B-80D6-9FFC79583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7">
              <a:extLst>
                <a:ext uri="{FF2B5EF4-FFF2-40B4-BE49-F238E27FC236}">
                  <a16:creationId xmlns:a16="http://schemas.microsoft.com/office/drawing/2014/main" id="{696BAB33-D7B0-403A-9C92-C0686C4D1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18">
              <a:extLst>
                <a:ext uri="{FF2B5EF4-FFF2-40B4-BE49-F238E27FC236}">
                  <a16:creationId xmlns:a16="http://schemas.microsoft.com/office/drawing/2014/main" id="{ED745C2A-D330-4595-9403-94261044F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9">
              <a:extLst>
                <a:ext uri="{FF2B5EF4-FFF2-40B4-BE49-F238E27FC236}">
                  <a16:creationId xmlns:a16="http://schemas.microsoft.com/office/drawing/2014/main" id="{966DB625-58C7-4FE0-B310-0693EA5FC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0">
              <a:extLst>
                <a:ext uri="{FF2B5EF4-FFF2-40B4-BE49-F238E27FC236}">
                  <a16:creationId xmlns:a16="http://schemas.microsoft.com/office/drawing/2014/main" id="{2E9B003C-CD20-47F1-B3F7-4FD60DAED8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8" name="Freeform 21">
              <a:extLst>
                <a:ext uri="{FF2B5EF4-FFF2-40B4-BE49-F238E27FC236}">
                  <a16:creationId xmlns:a16="http://schemas.microsoft.com/office/drawing/2014/main" id="{9C7A1393-3735-4840-A14D-21599345F7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9" name="Freeform 22">
              <a:extLst>
                <a:ext uri="{FF2B5EF4-FFF2-40B4-BE49-F238E27FC236}">
                  <a16:creationId xmlns:a16="http://schemas.microsoft.com/office/drawing/2014/main" id="{725E3A06-D658-4375-BA47-3DE94B007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3">
              <a:extLst>
                <a:ext uri="{FF2B5EF4-FFF2-40B4-BE49-F238E27FC236}">
                  <a16:creationId xmlns:a16="http://schemas.microsoft.com/office/drawing/2014/main" id="{3D05B1D8-557E-4AFA-BEA1-A52724D2A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24">
              <a:extLst>
                <a:ext uri="{FF2B5EF4-FFF2-40B4-BE49-F238E27FC236}">
                  <a16:creationId xmlns:a16="http://schemas.microsoft.com/office/drawing/2014/main" id="{D8919E4E-EA22-40E0-983E-B0FF3FDDC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25">
              <a:extLst>
                <a:ext uri="{FF2B5EF4-FFF2-40B4-BE49-F238E27FC236}">
                  <a16:creationId xmlns:a16="http://schemas.microsoft.com/office/drawing/2014/main" id="{2151BACD-0EE0-4C02-AA7A-73B27C1BE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14" name="Group 113">
            <a:extLst>
              <a:ext uri="{FF2B5EF4-FFF2-40B4-BE49-F238E27FC236}">
                <a16:creationId xmlns:a16="http://schemas.microsoft.com/office/drawing/2014/main" id="{39A99555-AD85-482B-B52D-AEF5E54C57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3486" y="2417193"/>
            <a:ext cx="3919442" cy="4935710"/>
            <a:chOff x="697883" y="1816768"/>
            <a:chExt cx="3674476" cy="3470421"/>
          </a:xfrm>
        </p:grpSpPr>
        <p:sp>
          <p:nvSpPr>
            <p:cNvPr id="115" name="Rectangle 114">
              <a:extLst>
                <a:ext uri="{FF2B5EF4-FFF2-40B4-BE49-F238E27FC236}">
                  <a16:creationId xmlns:a16="http://schemas.microsoft.com/office/drawing/2014/main" id="{422ABA3B-AFDB-4FE6-8FFE-1DA729428F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6" name="Isosceles Triangle 22">
              <a:extLst>
                <a:ext uri="{FF2B5EF4-FFF2-40B4-BE49-F238E27FC236}">
                  <a16:creationId xmlns:a16="http://schemas.microsoft.com/office/drawing/2014/main" id="{8F45E953-E90B-4FA0-A3B4-DDF8E416E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7" name="Rectangle 116">
              <a:extLst>
                <a:ext uri="{FF2B5EF4-FFF2-40B4-BE49-F238E27FC236}">
                  <a16:creationId xmlns:a16="http://schemas.microsoft.com/office/drawing/2014/main" id="{BC5595F9-BF6B-4BAB-BAE0-208092CFA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48" name="Como calcular el costo variable"/>
          <p:cNvSpPr txBox="1">
            <a:spLocks noGrp="1"/>
          </p:cNvSpPr>
          <p:nvPr>
            <p:ph type="title"/>
          </p:nvPr>
        </p:nvSpPr>
        <p:spPr>
          <a:xfrm>
            <a:off x="947873" y="3342115"/>
            <a:ext cx="3732244" cy="3493606"/>
          </a:xfrm>
          <a:prstGeom prst="rect">
            <a:avLst/>
          </a:prstGeom>
        </p:spPr>
        <p:txBody>
          <a:bodyPr vert="horz" lIns="228600" tIns="228600" rIns="228600" bIns="228600" rtlCol="0" anchor="ctr">
            <a:normAutofit/>
          </a:bodyPr>
          <a:lstStyle>
            <a:lvl1pPr defTabSz="484886">
              <a:defRPr sz="6640"/>
            </a:lvl1pPr>
          </a:lstStyle>
          <a:p>
            <a:pPr defTabSz="914400"/>
            <a:r>
              <a:rPr lang="en-US" sz="4000" spc="-150">
                <a:solidFill>
                  <a:srgbClr val="FFFEFF"/>
                </a:solidFill>
              </a:rPr>
              <a:t>Como calcular el costo variable</a:t>
            </a:r>
          </a:p>
        </p:txBody>
      </p:sp>
      <p:graphicFrame>
        <p:nvGraphicFramePr>
          <p:cNvPr id="151" name="Identifico el producto…">
            <a:extLst>
              <a:ext uri="{FF2B5EF4-FFF2-40B4-BE49-F238E27FC236}">
                <a16:creationId xmlns:a16="http://schemas.microsoft.com/office/drawing/2014/main" id="{6B11C42A-EFDB-4A00-8E8A-C4A01296D590}"/>
              </a:ext>
            </a:extLst>
          </p:cNvPr>
          <p:cNvGraphicFramePr/>
          <p:nvPr>
            <p:extLst>
              <p:ext uri="{D42A27DB-BD31-4B8C-83A1-F6EECF244321}">
                <p14:modId xmlns:p14="http://schemas.microsoft.com/office/powerpoint/2010/main" val="1678707520"/>
              </p:ext>
            </p:extLst>
          </p:nvPr>
        </p:nvGraphicFramePr>
        <p:xfrm>
          <a:off x="5946549" y="1142308"/>
          <a:ext cx="6209885" cy="7520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id="{EB21EA0D-0592-4B68-A1FA-D07CC15AA4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95" name="Freeform 5">
              <a:extLst>
                <a:ext uri="{FF2B5EF4-FFF2-40B4-BE49-F238E27FC236}">
                  <a16:creationId xmlns:a16="http://schemas.microsoft.com/office/drawing/2014/main" id="{12BE90FF-D95F-4791-8AA8-13D3AF53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6">
              <a:extLst>
                <a:ext uri="{FF2B5EF4-FFF2-40B4-BE49-F238E27FC236}">
                  <a16:creationId xmlns:a16="http://schemas.microsoft.com/office/drawing/2014/main" id="{3E17BEAD-5268-4582-9CDA-080429B3F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7">
              <a:extLst>
                <a:ext uri="{FF2B5EF4-FFF2-40B4-BE49-F238E27FC236}">
                  <a16:creationId xmlns:a16="http://schemas.microsoft.com/office/drawing/2014/main" id="{E2193641-CFA5-41A1-A5D0-1258C4B56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8">
              <a:extLst>
                <a:ext uri="{FF2B5EF4-FFF2-40B4-BE49-F238E27FC236}">
                  <a16:creationId xmlns:a16="http://schemas.microsoft.com/office/drawing/2014/main" id="{4B848874-2F4C-4C38-B0F3-6BEFBD96C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9">
              <a:extLst>
                <a:ext uri="{FF2B5EF4-FFF2-40B4-BE49-F238E27FC236}">
                  <a16:creationId xmlns:a16="http://schemas.microsoft.com/office/drawing/2014/main" id="{9D66E722-7DD0-4CA1-BC1E-345805EBF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0">
              <a:extLst>
                <a:ext uri="{FF2B5EF4-FFF2-40B4-BE49-F238E27FC236}">
                  <a16:creationId xmlns:a16="http://schemas.microsoft.com/office/drawing/2014/main" id="{AC43F54F-8F91-4774-9DEE-FEBB3CF13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1" name="Freeform 11">
              <a:extLst>
                <a:ext uri="{FF2B5EF4-FFF2-40B4-BE49-F238E27FC236}">
                  <a16:creationId xmlns:a16="http://schemas.microsoft.com/office/drawing/2014/main" id="{CF720352-945E-4F4A-B3CB-CFBFB527A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2">
              <a:extLst>
                <a:ext uri="{FF2B5EF4-FFF2-40B4-BE49-F238E27FC236}">
                  <a16:creationId xmlns:a16="http://schemas.microsoft.com/office/drawing/2014/main" id="{CC3D2A69-CD22-48D8-8098-4C0B086C3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3">
              <a:extLst>
                <a:ext uri="{FF2B5EF4-FFF2-40B4-BE49-F238E27FC236}">
                  <a16:creationId xmlns:a16="http://schemas.microsoft.com/office/drawing/2014/main" id="{8582E1DD-3FD4-405C-AECB-4B87615F2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4">
              <a:extLst>
                <a:ext uri="{FF2B5EF4-FFF2-40B4-BE49-F238E27FC236}">
                  <a16:creationId xmlns:a16="http://schemas.microsoft.com/office/drawing/2014/main" id="{B9CE2562-DEC2-4FAF-B91A-C5B05D823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15">
              <a:extLst>
                <a:ext uri="{FF2B5EF4-FFF2-40B4-BE49-F238E27FC236}">
                  <a16:creationId xmlns:a16="http://schemas.microsoft.com/office/drawing/2014/main" id="{7B84DB40-6452-45A0-B97F-4D819DB03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6">
              <a:extLst>
                <a:ext uri="{FF2B5EF4-FFF2-40B4-BE49-F238E27FC236}">
                  <a16:creationId xmlns:a16="http://schemas.microsoft.com/office/drawing/2014/main" id="{9899C162-68F2-4A9B-80D6-9FFC79583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7">
              <a:extLst>
                <a:ext uri="{FF2B5EF4-FFF2-40B4-BE49-F238E27FC236}">
                  <a16:creationId xmlns:a16="http://schemas.microsoft.com/office/drawing/2014/main" id="{696BAB33-D7B0-403A-9C92-C0686C4D1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8">
              <a:extLst>
                <a:ext uri="{FF2B5EF4-FFF2-40B4-BE49-F238E27FC236}">
                  <a16:creationId xmlns:a16="http://schemas.microsoft.com/office/drawing/2014/main" id="{ED745C2A-D330-4595-9403-94261044F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19">
              <a:extLst>
                <a:ext uri="{FF2B5EF4-FFF2-40B4-BE49-F238E27FC236}">
                  <a16:creationId xmlns:a16="http://schemas.microsoft.com/office/drawing/2014/main" id="{966DB625-58C7-4FE0-B310-0693EA5FC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0">
              <a:extLst>
                <a:ext uri="{FF2B5EF4-FFF2-40B4-BE49-F238E27FC236}">
                  <a16:creationId xmlns:a16="http://schemas.microsoft.com/office/drawing/2014/main" id="{2E9B003C-CD20-47F1-B3F7-4FD60DAED8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1" name="Freeform 21">
              <a:extLst>
                <a:ext uri="{FF2B5EF4-FFF2-40B4-BE49-F238E27FC236}">
                  <a16:creationId xmlns:a16="http://schemas.microsoft.com/office/drawing/2014/main" id="{9C7A1393-3735-4840-A14D-21599345F7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12" name="Freeform 22">
              <a:extLst>
                <a:ext uri="{FF2B5EF4-FFF2-40B4-BE49-F238E27FC236}">
                  <a16:creationId xmlns:a16="http://schemas.microsoft.com/office/drawing/2014/main" id="{725E3A06-D658-4375-BA47-3DE94B007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23">
              <a:extLst>
                <a:ext uri="{FF2B5EF4-FFF2-40B4-BE49-F238E27FC236}">
                  <a16:creationId xmlns:a16="http://schemas.microsoft.com/office/drawing/2014/main" id="{3D05B1D8-557E-4AFA-BEA1-A52724D2A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24">
              <a:extLst>
                <a:ext uri="{FF2B5EF4-FFF2-40B4-BE49-F238E27FC236}">
                  <a16:creationId xmlns:a16="http://schemas.microsoft.com/office/drawing/2014/main" id="{D8919E4E-EA22-40E0-983E-B0FF3FDDC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25">
              <a:extLst>
                <a:ext uri="{FF2B5EF4-FFF2-40B4-BE49-F238E27FC236}">
                  <a16:creationId xmlns:a16="http://schemas.microsoft.com/office/drawing/2014/main" id="{2151BACD-0EE0-4C02-AA7A-73B27C1BE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17" name="Group 116">
            <a:extLst>
              <a:ext uri="{FF2B5EF4-FFF2-40B4-BE49-F238E27FC236}">
                <a16:creationId xmlns:a16="http://schemas.microsoft.com/office/drawing/2014/main" id="{39A99555-AD85-482B-B52D-AEF5E54C57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3486" y="2417193"/>
            <a:ext cx="3919442" cy="4935710"/>
            <a:chOff x="697883" y="1816768"/>
            <a:chExt cx="3674476" cy="3470421"/>
          </a:xfrm>
        </p:grpSpPr>
        <p:sp>
          <p:nvSpPr>
            <p:cNvPr id="118" name="Rectangle 117">
              <a:extLst>
                <a:ext uri="{FF2B5EF4-FFF2-40B4-BE49-F238E27FC236}">
                  <a16:creationId xmlns:a16="http://schemas.microsoft.com/office/drawing/2014/main" id="{422ABA3B-AFDB-4FE6-8FFE-1DA729428F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9" name="Isosceles Triangle 22">
              <a:extLst>
                <a:ext uri="{FF2B5EF4-FFF2-40B4-BE49-F238E27FC236}">
                  <a16:creationId xmlns:a16="http://schemas.microsoft.com/office/drawing/2014/main" id="{8F45E953-E90B-4FA0-A3B4-DDF8E416E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0" name="Rectangle 119">
              <a:extLst>
                <a:ext uri="{FF2B5EF4-FFF2-40B4-BE49-F238E27FC236}">
                  <a16:creationId xmlns:a16="http://schemas.microsoft.com/office/drawing/2014/main" id="{BC5595F9-BF6B-4BAB-BAE0-208092CFA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1" name="Calculo del Costo Fijo"/>
          <p:cNvSpPr txBox="1">
            <a:spLocks noGrp="1"/>
          </p:cNvSpPr>
          <p:nvPr>
            <p:ph type="title"/>
          </p:nvPr>
        </p:nvSpPr>
        <p:spPr>
          <a:xfrm>
            <a:off x="947873" y="3342115"/>
            <a:ext cx="3732244" cy="3493606"/>
          </a:xfrm>
          <a:prstGeom prst="rect">
            <a:avLst/>
          </a:prstGeom>
        </p:spPr>
        <p:txBody>
          <a:bodyPr vert="horz" lIns="228600" tIns="228600" rIns="228600" bIns="228600" rtlCol="0" anchor="ctr">
            <a:normAutofit/>
          </a:bodyPr>
          <a:lstStyle/>
          <a:p>
            <a:pPr defTabSz="914400"/>
            <a:r>
              <a:rPr lang="en-US" sz="4000" spc="-150">
                <a:solidFill>
                  <a:srgbClr val="FFFEFF"/>
                </a:solidFill>
              </a:rPr>
              <a:t>Calculo del Costo Fijo</a:t>
            </a:r>
          </a:p>
        </p:txBody>
      </p:sp>
      <p:graphicFrame>
        <p:nvGraphicFramePr>
          <p:cNvPr id="154" name="Se deben reconocer los gastos generales de los meses pasados y de ahí se saca un promedio de cuanto es el presupuesto mensual.…">
            <a:extLst>
              <a:ext uri="{FF2B5EF4-FFF2-40B4-BE49-F238E27FC236}">
                <a16:creationId xmlns:a16="http://schemas.microsoft.com/office/drawing/2014/main" id="{73DF8377-0F61-413E-A2A0-7ED2AFBF3A20}"/>
              </a:ext>
            </a:extLst>
          </p:cNvPr>
          <p:cNvGraphicFramePr/>
          <p:nvPr>
            <p:extLst>
              <p:ext uri="{D42A27DB-BD31-4B8C-83A1-F6EECF244321}">
                <p14:modId xmlns:p14="http://schemas.microsoft.com/office/powerpoint/2010/main" val="4238713359"/>
              </p:ext>
            </p:extLst>
          </p:nvPr>
        </p:nvGraphicFramePr>
        <p:xfrm>
          <a:off x="5946549" y="1142308"/>
          <a:ext cx="6209885" cy="7520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6" name="Group 95">
            <a:extLst>
              <a:ext uri="{FF2B5EF4-FFF2-40B4-BE49-F238E27FC236}">
                <a16:creationId xmlns:a16="http://schemas.microsoft.com/office/drawing/2014/main" id="{58D5444C-D133-4651-98D6-333230F795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97" name="Freeform 5">
              <a:extLst>
                <a:ext uri="{FF2B5EF4-FFF2-40B4-BE49-F238E27FC236}">
                  <a16:creationId xmlns:a16="http://schemas.microsoft.com/office/drawing/2014/main" id="{72218A13-2C90-436D-A943-A342F28A6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6">
              <a:extLst>
                <a:ext uri="{FF2B5EF4-FFF2-40B4-BE49-F238E27FC236}">
                  <a16:creationId xmlns:a16="http://schemas.microsoft.com/office/drawing/2014/main" id="{E7DB83A0-C9B7-49B9-A563-90F402C6F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7">
              <a:extLst>
                <a:ext uri="{FF2B5EF4-FFF2-40B4-BE49-F238E27FC236}">
                  <a16:creationId xmlns:a16="http://schemas.microsoft.com/office/drawing/2014/main" id="{A5D345F5-B938-4F8F-BB27-4E1CFBB964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8">
              <a:extLst>
                <a:ext uri="{FF2B5EF4-FFF2-40B4-BE49-F238E27FC236}">
                  <a16:creationId xmlns:a16="http://schemas.microsoft.com/office/drawing/2014/main" id="{F2BF8527-EF01-4079-8DAB-EC5E49881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1" name="Freeform 9">
              <a:extLst>
                <a:ext uri="{FF2B5EF4-FFF2-40B4-BE49-F238E27FC236}">
                  <a16:creationId xmlns:a16="http://schemas.microsoft.com/office/drawing/2014/main" id="{3F052BD7-7365-456B-B3C1-80BC126E0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2" name="Freeform 10">
              <a:extLst>
                <a:ext uri="{FF2B5EF4-FFF2-40B4-BE49-F238E27FC236}">
                  <a16:creationId xmlns:a16="http://schemas.microsoft.com/office/drawing/2014/main" id="{B982CA2F-1391-4712-98A4-E983A361E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3" name="Freeform 11">
              <a:extLst>
                <a:ext uri="{FF2B5EF4-FFF2-40B4-BE49-F238E27FC236}">
                  <a16:creationId xmlns:a16="http://schemas.microsoft.com/office/drawing/2014/main" id="{4477E574-E148-4D2F-97DA-0AA49EC1FF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2">
              <a:extLst>
                <a:ext uri="{FF2B5EF4-FFF2-40B4-BE49-F238E27FC236}">
                  <a16:creationId xmlns:a16="http://schemas.microsoft.com/office/drawing/2014/main" id="{60F1C064-4529-4FD8-86C0-726679794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13">
              <a:extLst>
                <a:ext uri="{FF2B5EF4-FFF2-40B4-BE49-F238E27FC236}">
                  <a16:creationId xmlns:a16="http://schemas.microsoft.com/office/drawing/2014/main" id="{E2E1938D-00EE-4971-9429-830B27ADFB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4">
              <a:extLst>
                <a:ext uri="{FF2B5EF4-FFF2-40B4-BE49-F238E27FC236}">
                  <a16:creationId xmlns:a16="http://schemas.microsoft.com/office/drawing/2014/main" id="{B43B3A28-F060-45FD-87B1-6A43B4069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5">
              <a:extLst>
                <a:ext uri="{FF2B5EF4-FFF2-40B4-BE49-F238E27FC236}">
                  <a16:creationId xmlns:a16="http://schemas.microsoft.com/office/drawing/2014/main" id="{D91642D8-3345-45A1-89BD-451ADD3027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6">
              <a:extLst>
                <a:ext uri="{FF2B5EF4-FFF2-40B4-BE49-F238E27FC236}">
                  <a16:creationId xmlns:a16="http://schemas.microsoft.com/office/drawing/2014/main" id="{75594D98-1CF5-47D2-A177-B65467C4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17">
              <a:extLst>
                <a:ext uri="{FF2B5EF4-FFF2-40B4-BE49-F238E27FC236}">
                  <a16:creationId xmlns:a16="http://schemas.microsoft.com/office/drawing/2014/main" id="{0EA4907B-3553-4F71-97CF-0FE7A6958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18">
              <a:extLst>
                <a:ext uri="{FF2B5EF4-FFF2-40B4-BE49-F238E27FC236}">
                  <a16:creationId xmlns:a16="http://schemas.microsoft.com/office/drawing/2014/main" id="{4CF13238-4B59-452F-BE72-BCCAF4644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19">
              <a:extLst>
                <a:ext uri="{FF2B5EF4-FFF2-40B4-BE49-F238E27FC236}">
                  <a16:creationId xmlns:a16="http://schemas.microsoft.com/office/drawing/2014/main" id="{79F95C9A-FC88-48E1-9955-123F6A783F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20">
              <a:extLst>
                <a:ext uri="{FF2B5EF4-FFF2-40B4-BE49-F238E27FC236}">
                  <a16:creationId xmlns:a16="http://schemas.microsoft.com/office/drawing/2014/main" id="{AEB0962C-F99F-4657-B6C2-301272B0E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3" name="Freeform 21">
              <a:extLst>
                <a:ext uri="{FF2B5EF4-FFF2-40B4-BE49-F238E27FC236}">
                  <a16:creationId xmlns:a16="http://schemas.microsoft.com/office/drawing/2014/main" id="{079D45E0-1A69-496F-BEB1-8E21D2E1E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14" name="Freeform 22">
              <a:extLst>
                <a:ext uri="{FF2B5EF4-FFF2-40B4-BE49-F238E27FC236}">
                  <a16:creationId xmlns:a16="http://schemas.microsoft.com/office/drawing/2014/main" id="{B43827B3-A19F-4FE6-A9AA-6CAF3DCB0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23">
              <a:extLst>
                <a:ext uri="{FF2B5EF4-FFF2-40B4-BE49-F238E27FC236}">
                  <a16:creationId xmlns:a16="http://schemas.microsoft.com/office/drawing/2014/main" id="{6EFED02B-2D8E-47E8-960B-13B2F35C7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6" name="Freeform 24">
              <a:extLst>
                <a:ext uri="{FF2B5EF4-FFF2-40B4-BE49-F238E27FC236}">
                  <a16:creationId xmlns:a16="http://schemas.microsoft.com/office/drawing/2014/main" id="{1F0F8CEB-54BC-4463-84EF-CC61A7804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25">
              <a:extLst>
                <a:ext uri="{FF2B5EF4-FFF2-40B4-BE49-F238E27FC236}">
                  <a16:creationId xmlns:a16="http://schemas.microsoft.com/office/drawing/2014/main" id="{135C0EC7-0E3E-484F-A91C-527106CE2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19" name="Group 118">
            <a:extLst>
              <a:ext uri="{FF2B5EF4-FFF2-40B4-BE49-F238E27FC236}">
                <a16:creationId xmlns:a16="http://schemas.microsoft.com/office/drawing/2014/main" id="{D8AAC9D3-71E6-4892-8399-6C18E6CA87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3486" y="2417193"/>
            <a:ext cx="3919442" cy="4935710"/>
            <a:chOff x="697883" y="1816768"/>
            <a:chExt cx="3674476" cy="3470421"/>
          </a:xfrm>
        </p:grpSpPr>
        <p:sp>
          <p:nvSpPr>
            <p:cNvPr id="120" name="Rectangle 119">
              <a:extLst>
                <a:ext uri="{FF2B5EF4-FFF2-40B4-BE49-F238E27FC236}">
                  <a16:creationId xmlns:a16="http://schemas.microsoft.com/office/drawing/2014/main" id="{2B51003B-DDDF-4049-A133-F2DF60A1F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1" name="Isosceles Triangle 22">
              <a:extLst>
                <a:ext uri="{FF2B5EF4-FFF2-40B4-BE49-F238E27FC236}">
                  <a16:creationId xmlns:a16="http://schemas.microsoft.com/office/drawing/2014/main" id="{9DD690BE-E030-41B4-8917-02B7748D3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2" name="Rectangle 121">
              <a:extLst>
                <a:ext uri="{FF2B5EF4-FFF2-40B4-BE49-F238E27FC236}">
                  <a16:creationId xmlns:a16="http://schemas.microsoft.com/office/drawing/2014/main" id="{964D1382-F0F2-43D2-91C7-5196974EA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24" name="Rectangle 123">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33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127"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3"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4"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5"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6"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7"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8"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9"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0"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1"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2"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3"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4"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5"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6"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7"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78"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79"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0"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1"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2"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84" name="Group 183">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3486" y="2417193"/>
            <a:ext cx="3919442" cy="4935710"/>
            <a:chOff x="697883" y="1816768"/>
            <a:chExt cx="3674476" cy="3470421"/>
          </a:xfrm>
        </p:grpSpPr>
        <p:sp>
          <p:nvSpPr>
            <p:cNvPr id="185" name="Rectangle 184">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86"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 name="Rectangle 186">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4" name="Calculo del Margen"/>
          <p:cNvSpPr txBox="1">
            <a:spLocks noGrp="1"/>
          </p:cNvSpPr>
          <p:nvPr>
            <p:ph type="title"/>
          </p:nvPr>
        </p:nvSpPr>
        <p:spPr>
          <a:xfrm>
            <a:off x="947873" y="3342115"/>
            <a:ext cx="3732244" cy="3493606"/>
          </a:xfrm>
          <a:prstGeom prst="rect">
            <a:avLst/>
          </a:prstGeom>
        </p:spPr>
        <p:txBody>
          <a:bodyPr vert="horz" lIns="228600" tIns="228600" rIns="228600" bIns="228600" rtlCol="0" anchor="ctr">
            <a:normAutofit/>
          </a:bodyPr>
          <a:lstStyle/>
          <a:p>
            <a:pPr defTabSz="914400"/>
            <a:r>
              <a:rPr lang="en-US" sz="4000" spc="-150">
                <a:solidFill>
                  <a:srgbClr val="FFFEFF"/>
                </a:solidFill>
              </a:rPr>
              <a:t>Calculo del Margen</a:t>
            </a:r>
          </a:p>
        </p:txBody>
      </p:sp>
      <p:sp>
        <p:nvSpPr>
          <p:cNvPr id="155" name="Se le llama margen porque muestra como contribuyen los precios de los productos o servicios a cubrir los costos fijos y a generar utilidad."/>
          <p:cNvSpPr txBox="1">
            <a:spLocks noGrp="1"/>
          </p:cNvSpPr>
          <p:nvPr>
            <p:ph type="body" idx="1"/>
          </p:nvPr>
        </p:nvSpPr>
        <p:spPr>
          <a:xfrm>
            <a:off x="5459676" y="1142308"/>
            <a:ext cx="6700665" cy="7464707"/>
          </a:xfrm>
          <a:prstGeom prst="rect">
            <a:avLst/>
          </a:prstGeom>
        </p:spPr>
        <p:txBody>
          <a:bodyPr vert="horz" lIns="91440" tIns="45720" rIns="91440" bIns="45720" rtlCol="0" anchor="ctr">
            <a:normAutofit/>
          </a:bodyPr>
          <a:lstStyle/>
          <a:p>
            <a:pPr indent="-228600" defTabSz="914400"/>
            <a:r>
              <a:rPr lang="en-US" dirty="0"/>
              <a:t>Se le llama </a:t>
            </a:r>
            <a:r>
              <a:rPr lang="en-US" dirty="0" err="1"/>
              <a:t>margen</a:t>
            </a:r>
            <a:r>
              <a:rPr lang="en-US" dirty="0"/>
              <a:t> </a:t>
            </a:r>
            <a:r>
              <a:rPr lang="en-US" dirty="0" err="1"/>
              <a:t>porque</a:t>
            </a:r>
            <a:r>
              <a:rPr lang="en-US" dirty="0"/>
              <a:t> </a:t>
            </a:r>
            <a:r>
              <a:rPr lang="en-US" dirty="0" err="1"/>
              <a:t>muestra</a:t>
            </a:r>
            <a:r>
              <a:rPr lang="en-US" dirty="0"/>
              <a:t> </a:t>
            </a:r>
            <a:r>
              <a:rPr lang="en-US" dirty="0" err="1"/>
              <a:t>como</a:t>
            </a:r>
            <a:r>
              <a:rPr lang="en-US" dirty="0"/>
              <a:t> </a:t>
            </a:r>
            <a:r>
              <a:rPr lang="en-US" dirty="0" err="1"/>
              <a:t>contribuyen</a:t>
            </a:r>
            <a:r>
              <a:rPr lang="en-US" dirty="0"/>
              <a:t> los </a:t>
            </a:r>
            <a:r>
              <a:rPr lang="en-US" dirty="0" err="1"/>
              <a:t>precios</a:t>
            </a:r>
            <a:r>
              <a:rPr lang="en-US" dirty="0"/>
              <a:t> de los </a:t>
            </a:r>
            <a:r>
              <a:rPr lang="en-US" dirty="0" err="1"/>
              <a:t>productos</a:t>
            </a:r>
            <a:r>
              <a:rPr lang="en-US" dirty="0"/>
              <a:t> o </a:t>
            </a:r>
            <a:r>
              <a:rPr lang="en-US" dirty="0" err="1"/>
              <a:t>servicios</a:t>
            </a:r>
            <a:r>
              <a:rPr lang="en-US" dirty="0"/>
              <a:t> a </a:t>
            </a:r>
            <a:r>
              <a:rPr lang="en-US" dirty="0" err="1"/>
              <a:t>cubrir</a:t>
            </a:r>
            <a:r>
              <a:rPr lang="en-US" dirty="0"/>
              <a:t> los </a:t>
            </a:r>
            <a:r>
              <a:rPr lang="en-US" dirty="0" err="1"/>
              <a:t>costos</a:t>
            </a:r>
            <a:r>
              <a:rPr lang="en-US" dirty="0"/>
              <a:t> </a:t>
            </a:r>
            <a:r>
              <a:rPr lang="en-US" dirty="0" err="1"/>
              <a:t>fijos</a:t>
            </a:r>
            <a:r>
              <a:rPr lang="en-US" dirty="0"/>
              <a:t> y a </a:t>
            </a:r>
            <a:r>
              <a:rPr lang="en-US" dirty="0" err="1"/>
              <a:t>generar</a:t>
            </a:r>
            <a:r>
              <a:rPr lang="en-US" dirty="0"/>
              <a:t> </a:t>
            </a:r>
            <a:r>
              <a:rPr lang="en-US" dirty="0" err="1"/>
              <a:t>utilidad</a:t>
            </a:r>
            <a:r>
              <a:rPr lang="en-US" dirty="0"/>
              <a:t>.</a:t>
            </a:r>
          </a:p>
        </p:txBody>
      </p:sp>
    </p:spTree>
  </p:cSld>
  <p:clrMapOvr>
    <a:overrideClrMapping bg1="dk1" tx1="lt1" bg2="dk2" tx2="lt2" accent1="accent1" accent2="accent2" accent3="accent3" accent4="accent4" accent5="accent5" accent6="accent6" hlink="hlink" folHlink="folHlink"/>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58D5444C-D133-4651-98D6-333230F795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100" name="Freeform 5">
              <a:extLst>
                <a:ext uri="{FF2B5EF4-FFF2-40B4-BE49-F238E27FC236}">
                  <a16:creationId xmlns:a16="http://schemas.microsoft.com/office/drawing/2014/main" id="{72218A13-2C90-436D-A943-A342F28A6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6">
              <a:extLst>
                <a:ext uri="{FF2B5EF4-FFF2-40B4-BE49-F238E27FC236}">
                  <a16:creationId xmlns:a16="http://schemas.microsoft.com/office/drawing/2014/main" id="{E7DB83A0-C9B7-49B9-A563-90F402C6F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7">
              <a:extLst>
                <a:ext uri="{FF2B5EF4-FFF2-40B4-BE49-F238E27FC236}">
                  <a16:creationId xmlns:a16="http://schemas.microsoft.com/office/drawing/2014/main" id="{A5D345F5-B938-4F8F-BB27-4E1CFBB964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8">
              <a:extLst>
                <a:ext uri="{FF2B5EF4-FFF2-40B4-BE49-F238E27FC236}">
                  <a16:creationId xmlns:a16="http://schemas.microsoft.com/office/drawing/2014/main" id="{F2BF8527-EF01-4079-8DAB-EC5E49881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4" name="Freeform 9">
              <a:extLst>
                <a:ext uri="{FF2B5EF4-FFF2-40B4-BE49-F238E27FC236}">
                  <a16:creationId xmlns:a16="http://schemas.microsoft.com/office/drawing/2014/main" id="{3F052BD7-7365-456B-B3C1-80BC126E0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5" name="Freeform 10">
              <a:extLst>
                <a:ext uri="{FF2B5EF4-FFF2-40B4-BE49-F238E27FC236}">
                  <a16:creationId xmlns:a16="http://schemas.microsoft.com/office/drawing/2014/main" id="{B982CA2F-1391-4712-98A4-E983A361E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6" name="Freeform 11">
              <a:extLst>
                <a:ext uri="{FF2B5EF4-FFF2-40B4-BE49-F238E27FC236}">
                  <a16:creationId xmlns:a16="http://schemas.microsoft.com/office/drawing/2014/main" id="{4477E574-E148-4D2F-97DA-0AA49EC1FF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2">
              <a:extLst>
                <a:ext uri="{FF2B5EF4-FFF2-40B4-BE49-F238E27FC236}">
                  <a16:creationId xmlns:a16="http://schemas.microsoft.com/office/drawing/2014/main" id="{60F1C064-4529-4FD8-86C0-726679794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3">
              <a:extLst>
                <a:ext uri="{FF2B5EF4-FFF2-40B4-BE49-F238E27FC236}">
                  <a16:creationId xmlns:a16="http://schemas.microsoft.com/office/drawing/2014/main" id="{E2E1938D-00EE-4971-9429-830B27ADFB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14">
              <a:extLst>
                <a:ext uri="{FF2B5EF4-FFF2-40B4-BE49-F238E27FC236}">
                  <a16:creationId xmlns:a16="http://schemas.microsoft.com/office/drawing/2014/main" id="{B43B3A28-F060-45FD-87B1-6A43B4069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15">
              <a:extLst>
                <a:ext uri="{FF2B5EF4-FFF2-40B4-BE49-F238E27FC236}">
                  <a16:creationId xmlns:a16="http://schemas.microsoft.com/office/drawing/2014/main" id="{D91642D8-3345-45A1-89BD-451ADD3027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16">
              <a:extLst>
                <a:ext uri="{FF2B5EF4-FFF2-40B4-BE49-F238E27FC236}">
                  <a16:creationId xmlns:a16="http://schemas.microsoft.com/office/drawing/2014/main" id="{75594D98-1CF5-47D2-A177-B65467C4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17">
              <a:extLst>
                <a:ext uri="{FF2B5EF4-FFF2-40B4-BE49-F238E27FC236}">
                  <a16:creationId xmlns:a16="http://schemas.microsoft.com/office/drawing/2014/main" id="{0EA4907B-3553-4F71-97CF-0FE7A6958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18">
              <a:extLst>
                <a:ext uri="{FF2B5EF4-FFF2-40B4-BE49-F238E27FC236}">
                  <a16:creationId xmlns:a16="http://schemas.microsoft.com/office/drawing/2014/main" id="{4CF13238-4B59-452F-BE72-BCCAF4644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19">
              <a:extLst>
                <a:ext uri="{FF2B5EF4-FFF2-40B4-BE49-F238E27FC236}">
                  <a16:creationId xmlns:a16="http://schemas.microsoft.com/office/drawing/2014/main" id="{79F95C9A-FC88-48E1-9955-123F6A783F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20">
              <a:extLst>
                <a:ext uri="{FF2B5EF4-FFF2-40B4-BE49-F238E27FC236}">
                  <a16:creationId xmlns:a16="http://schemas.microsoft.com/office/drawing/2014/main" id="{AEB0962C-F99F-4657-B6C2-301272B0E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6" name="Freeform 21">
              <a:extLst>
                <a:ext uri="{FF2B5EF4-FFF2-40B4-BE49-F238E27FC236}">
                  <a16:creationId xmlns:a16="http://schemas.microsoft.com/office/drawing/2014/main" id="{079D45E0-1A69-496F-BEB1-8E21D2E1E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17" name="Freeform 22">
              <a:extLst>
                <a:ext uri="{FF2B5EF4-FFF2-40B4-BE49-F238E27FC236}">
                  <a16:creationId xmlns:a16="http://schemas.microsoft.com/office/drawing/2014/main" id="{B43827B3-A19F-4FE6-A9AA-6CAF3DCB0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23">
              <a:extLst>
                <a:ext uri="{FF2B5EF4-FFF2-40B4-BE49-F238E27FC236}">
                  <a16:creationId xmlns:a16="http://schemas.microsoft.com/office/drawing/2014/main" id="{6EFED02B-2D8E-47E8-960B-13B2F35C7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24">
              <a:extLst>
                <a:ext uri="{FF2B5EF4-FFF2-40B4-BE49-F238E27FC236}">
                  <a16:creationId xmlns:a16="http://schemas.microsoft.com/office/drawing/2014/main" id="{1F0F8CEB-54BC-4463-84EF-CC61A7804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0" name="Freeform 25">
              <a:extLst>
                <a:ext uri="{FF2B5EF4-FFF2-40B4-BE49-F238E27FC236}">
                  <a16:creationId xmlns:a16="http://schemas.microsoft.com/office/drawing/2014/main" id="{135C0EC7-0E3E-484F-A91C-527106CE2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22" name="Group 121">
            <a:extLst>
              <a:ext uri="{FF2B5EF4-FFF2-40B4-BE49-F238E27FC236}">
                <a16:creationId xmlns:a16="http://schemas.microsoft.com/office/drawing/2014/main" id="{D8AAC9D3-71E6-4892-8399-6C18E6CA87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3486" y="2417193"/>
            <a:ext cx="3919442" cy="4935710"/>
            <a:chOff x="697883" y="1816768"/>
            <a:chExt cx="3674476" cy="3470421"/>
          </a:xfrm>
        </p:grpSpPr>
        <p:sp>
          <p:nvSpPr>
            <p:cNvPr id="123" name="Rectangle 122">
              <a:extLst>
                <a:ext uri="{FF2B5EF4-FFF2-40B4-BE49-F238E27FC236}">
                  <a16:creationId xmlns:a16="http://schemas.microsoft.com/office/drawing/2014/main" id="{2B51003B-DDDF-4049-A133-F2DF60A1F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4" name="Isosceles Triangle 22">
              <a:extLst>
                <a:ext uri="{FF2B5EF4-FFF2-40B4-BE49-F238E27FC236}">
                  <a16:creationId xmlns:a16="http://schemas.microsoft.com/office/drawing/2014/main" id="{9DD690BE-E030-41B4-8917-02B7748D3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5" name="Rectangle 124">
              <a:extLst>
                <a:ext uri="{FF2B5EF4-FFF2-40B4-BE49-F238E27FC236}">
                  <a16:creationId xmlns:a16="http://schemas.microsoft.com/office/drawing/2014/main" id="{964D1382-F0F2-43D2-91C7-5196974EA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27" name="Rectangle 126">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6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167"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68"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9"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0"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1"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2"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3"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4"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5"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6"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7"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8"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9"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0"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1"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2"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83"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84"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5"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6"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7"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89" name="Rectangle 188">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8232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Variación de Precio"/>
          <p:cNvSpPr txBox="1">
            <a:spLocks noGrp="1"/>
          </p:cNvSpPr>
          <p:nvPr>
            <p:ph type="title"/>
          </p:nvPr>
        </p:nvSpPr>
        <p:spPr>
          <a:xfrm>
            <a:off x="861568" y="1365504"/>
            <a:ext cx="4254925" cy="5932484"/>
          </a:xfrm>
          <a:prstGeom prst="rect">
            <a:avLst/>
          </a:prstGeom>
        </p:spPr>
        <p:txBody>
          <a:bodyPr vert="horz" lIns="228600" tIns="228600" rIns="228600" bIns="228600" rtlCol="0" anchor="ctr">
            <a:normAutofit/>
          </a:bodyPr>
          <a:lstStyle/>
          <a:p>
            <a:pPr algn="l" defTabSz="914400"/>
            <a:r>
              <a:rPr lang="en-US" sz="6700" spc="-150"/>
              <a:t>Variación de Precio</a:t>
            </a:r>
          </a:p>
        </p:txBody>
      </p:sp>
      <p:sp>
        <p:nvSpPr>
          <p:cNvPr id="158" name="Aumento de costo por unidad: cuando la capacidad de la planta llega a su máximo y se quiere aumentar la producción se deben asumir un alza en los costos…"/>
          <p:cNvSpPr txBox="1">
            <a:spLocks noGrp="1"/>
          </p:cNvSpPr>
          <p:nvPr>
            <p:ph type="body" idx="1"/>
          </p:nvPr>
        </p:nvSpPr>
        <p:spPr>
          <a:xfrm>
            <a:off x="5459676" y="1365504"/>
            <a:ext cx="6700665" cy="5932484"/>
          </a:xfrm>
          <a:prstGeom prst="rect">
            <a:avLst/>
          </a:prstGeom>
        </p:spPr>
        <p:txBody>
          <a:bodyPr vert="horz" lIns="91440" tIns="45720" rIns="91440" bIns="45720" rtlCol="0" anchor="ctr">
            <a:normAutofit/>
          </a:bodyPr>
          <a:lstStyle/>
          <a:p>
            <a:pPr marL="422275" indent="-228600" defTabSz="914400">
              <a:lnSpc>
                <a:spcPct val="110000"/>
              </a:lnSpc>
              <a:spcBef>
                <a:spcPts val="3900"/>
              </a:spcBef>
              <a:defRPr sz="3040"/>
            </a:pPr>
            <a:r>
              <a:rPr lang="en-US" sz="2000" dirty="0" err="1"/>
              <a:t>Aumento</a:t>
            </a:r>
            <a:r>
              <a:rPr lang="en-US" sz="2000" dirty="0"/>
              <a:t> de </a:t>
            </a:r>
            <a:r>
              <a:rPr lang="en-US" sz="2000" dirty="0" err="1"/>
              <a:t>costo</a:t>
            </a:r>
            <a:r>
              <a:rPr lang="en-US" sz="2000" dirty="0"/>
              <a:t> por </a:t>
            </a:r>
            <a:r>
              <a:rPr lang="en-US" sz="2000" dirty="0" err="1"/>
              <a:t>unidad</a:t>
            </a:r>
            <a:r>
              <a:rPr lang="en-US" sz="2000" dirty="0"/>
              <a:t>: </a:t>
            </a:r>
            <a:r>
              <a:rPr lang="en-US" sz="2000" dirty="0" err="1"/>
              <a:t>cuando</a:t>
            </a:r>
            <a:r>
              <a:rPr lang="en-US" sz="2000" dirty="0"/>
              <a:t> la </a:t>
            </a:r>
            <a:r>
              <a:rPr lang="en-US" sz="2000" dirty="0" err="1"/>
              <a:t>capacidad</a:t>
            </a:r>
            <a:r>
              <a:rPr lang="en-US" sz="2000" dirty="0"/>
              <a:t> de la planta </a:t>
            </a:r>
            <a:r>
              <a:rPr lang="en-US" sz="2000" dirty="0" err="1"/>
              <a:t>llega</a:t>
            </a:r>
            <a:r>
              <a:rPr lang="en-US" sz="2000" dirty="0"/>
              <a:t> a </a:t>
            </a:r>
            <a:r>
              <a:rPr lang="en-US" sz="2000" dirty="0" err="1"/>
              <a:t>su</a:t>
            </a:r>
            <a:r>
              <a:rPr lang="en-US" sz="2000" dirty="0"/>
              <a:t> </a:t>
            </a:r>
            <a:r>
              <a:rPr lang="en-US" sz="2000" dirty="0" err="1"/>
              <a:t>máximo</a:t>
            </a:r>
            <a:r>
              <a:rPr lang="en-US" sz="2000" dirty="0"/>
              <a:t> y se </a:t>
            </a:r>
            <a:r>
              <a:rPr lang="en-US" sz="2000" dirty="0" err="1"/>
              <a:t>quiere</a:t>
            </a:r>
            <a:r>
              <a:rPr lang="en-US" sz="2000" dirty="0"/>
              <a:t> </a:t>
            </a:r>
            <a:r>
              <a:rPr lang="en-US" sz="2000" dirty="0" err="1"/>
              <a:t>aumentar</a:t>
            </a:r>
            <a:r>
              <a:rPr lang="en-US" sz="2000" dirty="0"/>
              <a:t> la </a:t>
            </a:r>
            <a:r>
              <a:rPr lang="en-US" sz="2000" dirty="0" err="1"/>
              <a:t>producción</a:t>
            </a:r>
            <a:r>
              <a:rPr lang="en-US" sz="2000" dirty="0"/>
              <a:t> se </a:t>
            </a:r>
            <a:r>
              <a:rPr lang="en-US" sz="2000" dirty="0" err="1"/>
              <a:t>deben</a:t>
            </a:r>
            <a:r>
              <a:rPr lang="en-US" sz="2000" dirty="0"/>
              <a:t> </a:t>
            </a:r>
            <a:r>
              <a:rPr lang="en-US" sz="2000" dirty="0" err="1"/>
              <a:t>asumir</a:t>
            </a:r>
            <a:r>
              <a:rPr lang="en-US" sz="2000" dirty="0"/>
              <a:t> un </a:t>
            </a:r>
            <a:r>
              <a:rPr lang="en-US" sz="2000" dirty="0" err="1"/>
              <a:t>alza</a:t>
            </a:r>
            <a:r>
              <a:rPr lang="en-US" sz="2000" dirty="0"/>
              <a:t> </a:t>
            </a:r>
            <a:r>
              <a:rPr lang="en-US" sz="2000" dirty="0" err="1"/>
              <a:t>en</a:t>
            </a:r>
            <a:r>
              <a:rPr lang="en-US" sz="2000" dirty="0"/>
              <a:t> los </a:t>
            </a:r>
            <a:r>
              <a:rPr lang="en-US" sz="2000" dirty="0" err="1"/>
              <a:t>costos</a:t>
            </a:r>
            <a:endParaRPr lang="en-US" sz="2000" dirty="0"/>
          </a:p>
          <a:p>
            <a:pPr marL="422275" indent="-228600" defTabSz="914400">
              <a:lnSpc>
                <a:spcPct val="110000"/>
              </a:lnSpc>
              <a:spcBef>
                <a:spcPts val="3900"/>
              </a:spcBef>
              <a:defRPr sz="3040"/>
            </a:pPr>
            <a:r>
              <a:rPr lang="en-US" sz="2000" dirty="0" err="1"/>
              <a:t>Incremento</a:t>
            </a:r>
            <a:r>
              <a:rPr lang="en-US" sz="2000" dirty="0"/>
              <a:t> de los </a:t>
            </a:r>
            <a:r>
              <a:rPr lang="en-US" sz="2000" dirty="0" err="1"/>
              <a:t>precios</a:t>
            </a:r>
            <a:r>
              <a:rPr lang="en-US" sz="2000" dirty="0"/>
              <a:t> por </a:t>
            </a:r>
            <a:r>
              <a:rPr lang="en-US" sz="2000" dirty="0" err="1"/>
              <a:t>demanda</a:t>
            </a:r>
            <a:r>
              <a:rPr lang="en-US" sz="2000" dirty="0"/>
              <a:t> o </a:t>
            </a:r>
            <a:r>
              <a:rPr lang="en-US" sz="2000" dirty="0" err="1"/>
              <a:t>costos</a:t>
            </a:r>
            <a:r>
              <a:rPr lang="en-US" sz="2000" dirty="0"/>
              <a:t>: </a:t>
            </a:r>
            <a:r>
              <a:rPr lang="en-US" sz="2000" dirty="0" err="1"/>
              <a:t>cuando</a:t>
            </a:r>
            <a:r>
              <a:rPr lang="en-US" sz="2000" dirty="0"/>
              <a:t> </a:t>
            </a:r>
            <a:r>
              <a:rPr lang="en-US" sz="2000" dirty="0" err="1"/>
              <a:t>suceden</a:t>
            </a:r>
            <a:r>
              <a:rPr lang="en-US" sz="2000" dirty="0"/>
              <a:t> una de </a:t>
            </a:r>
            <a:r>
              <a:rPr lang="en-US" sz="2000" dirty="0" err="1"/>
              <a:t>estas</a:t>
            </a:r>
            <a:r>
              <a:rPr lang="en-US" sz="2000" dirty="0"/>
              <a:t> </a:t>
            </a:r>
            <a:r>
              <a:rPr lang="en-US" sz="2000" dirty="0" err="1"/>
              <a:t>situaciones</a:t>
            </a:r>
            <a:r>
              <a:rPr lang="en-US" sz="2000" dirty="0"/>
              <a:t> el empresario </a:t>
            </a:r>
            <a:r>
              <a:rPr lang="en-US" sz="2000" dirty="0" err="1"/>
              <a:t>puede</a:t>
            </a:r>
            <a:r>
              <a:rPr lang="en-US" sz="2000" dirty="0"/>
              <a:t> </a:t>
            </a:r>
            <a:r>
              <a:rPr lang="en-US" sz="2000" dirty="0" err="1"/>
              <a:t>aumentar</a:t>
            </a:r>
            <a:r>
              <a:rPr lang="en-US" sz="2000" dirty="0"/>
              <a:t> los </a:t>
            </a:r>
            <a:r>
              <a:rPr lang="en-US" sz="2000" dirty="0" err="1"/>
              <a:t>precios</a:t>
            </a:r>
            <a:r>
              <a:rPr lang="en-US" sz="2000" dirty="0"/>
              <a:t> </a:t>
            </a:r>
            <a:r>
              <a:rPr lang="en-US" sz="2000" dirty="0" err="1"/>
              <a:t>dependiendo</a:t>
            </a:r>
            <a:r>
              <a:rPr lang="en-US" sz="2000" dirty="0"/>
              <a:t> del </a:t>
            </a:r>
            <a:r>
              <a:rPr lang="en-US" sz="2000" dirty="0" err="1"/>
              <a:t>nivel</a:t>
            </a:r>
            <a:r>
              <a:rPr lang="en-US" sz="2000" dirty="0"/>
              <a:t> de </a:t>
            </a:r>
            <a:r>
              <a:rPr lang="en-US" sz="2000" dirty="0" err="1"/>
              <a:t>competencia</a:t>
            </a:r>
            <a:endParaRPr lang="en-US" sz="2000" dirty="0"/>
          </a:p>
          <a:p>
            <a:pPr marL="422275" indent="-228600" defTabSz="914400">
              <a:lnSpc>
                <a:spcPct val="110000"/>
              </a:lnSpc>
              <a:spcBef>
                <a:spcPts val="3900"/>
              </a:spcBef>
              <a:defRPr sz="3040"/>
            </a:pPr>
            <a:r>
              <a:rPr lang="en-US" sz="2000" dirty="0" err="1"/>
              <a:t>Relación</a:t>
            </a:r>
            <a:r>
              <a:rPr lang="en-US" sz="2000" dirty="0"/>
              <a:t> entre los </a:t>
            </a:r>
            <a:r>
              <a:rPr lang="en-US" sz="2000" dirty="0" err="1"/>
              <a:t>costos</a:t>
            </a:r>
            <a:r>
              <a:rPr lang="en-US" sz="2000" dirty="0"/>
              <a:t> e </a:t>
            </a:r>
            <a:r>
              <a:rPr lang="en-US" sz="2000" dirty="0" err="1"/>
              <a:t>ingresos</a:t>
            </a:r>
            <a:r>
              <a:rPr lang="en-US" sz="2000" dirty="0"/>
              <a:t>: </a:t>
            </a:r>
            <a:r>
              <a:rPr lang="en-US" sz="2000" dirty="0" err="1"/>
              <a:t>cuando</a:t>
            </a:r>
            <a:r>
              <a:rPr lang="en-US" sz="2000" dirty="0"/>
              <a:t> los </a:t>
            </a:r>
            <a:r>
              <a:rPr lang="en-US" sz="2000" dirty="0" err="1"/>
              <a:t>costos</a:t>
            </a:r>
            <a:r>
              <a:rPr lang="en-US" sz="2000" dirty="0"/>
              <a:t> </a:t>
            </a:r>
            <a:r>
              <a:rPr lang="en-US" sz="2000" dirty="0" err="1"/>
              <a:t>aumentan</a:t>
            </a:r>
            <a:r>
              <a:rPr lang="en-US" sz="2000" dirty="0"/>
              <a:t> se </a:t>
            </a:r>
            <a:r>
              <a:rPr lang="en-US" sz="2000" dirty="0" err="1"/>
              <a:t>pueden</a:t>
            </a:r>
            <a:r>
              <a:rPr lang="en-US" sz="2000" dirty="0"/>
              <a:t> </a:t>
            </a:r>
            <a:r>
              <a:rPr lang="en-US" sz="2000" dirty="0" err="1"/>
              <a:t>subir</a:t>
            </a:r>
            <a:r>
              <a:rPr lang="en-US" sz="2000" dirty="0"/>
              <a:t> el </a:t>
            </a:r>
            <a:r>
              <a:rPr lang="en-US" sz="2000" dirty="0" err="1"/>
              <a:t>precio</a:t>
            </a:r>
            <a:r>
              <a:rPr lang="en-US" sz="2000" dirty="0"/>
              <a:t> </a:t>
            </a:r>
            <a:r>
              <a:rPr lang="en-US" sz="2000" dirty="0" err="1"/>
              <a:t>dependiendo</a:t>
            </a:r>
            <a:r>
              <a:rPr lang="en-US" sz="2000" dirty="0"/>
              <a:t> </a:t>
            </a:r>
            <a:r>
              <a:rPr lang="en-US" sz="2000" dirty="0" err="1"/>
              <a:t>si</a:t>
            </a:r>
            <a:r>
              <a:rPr lang="en-US" sz="2000" dirty="0"/>
              <a:t> el </a:t>
            </a:r>
            <a:r>
              <a:rPr lang="en-US" sz="2000" dirty="0" err="1"/>
              <a:t>producto</a:t>
            </a:r>
            <a:r>
              <a:rPr lang="en-US" sz="2000" dirty="0"/>
              <a:t> </a:t>
            </a:r>
            <a:r>
              <a:rPr lang="en-US" sz="2000" dirty="0" err="1"/>
              <a:t>tiene</a:t>
            </a:r>
            <a:r>
              <a:rPr lang="en-US" sz="2000" dirty="0"/>
              <a:t> </a:t>
            </a:r>
            <a:r>
              <a:rPr lang="en-US" sz="2000" dirty="0" err="1"/>
              <a:t>sustitutos</a:t>
            </a:r>
            <a:r>
              <a:rPr lang="en-US" sz="2000" dirty="0"/>
              <a:t> (</a:t>
            </a:r>
            <a:r>
              <a:rPr lang="en-US" sz="2000" dirty="0" err="1"/>
              <a:t>competencia</a:t>
            </a:r>
            <a:r>
              <a:rPr lang="en-US" sz="2000" dirty="0"/>
              <a:t>)</a:t>
            </a:r>
          </a:p>
          <a:p>
            <a:pPr marL="422275" indent="-228600" defTabSz="914400">
              <a:lnSpc>
                <a:spcPct val="110000"/>
              </a:lnSpc>
              <a:spcBef>
                <a:spcPts val="3900"/>
              </a:spcBef>
              <a:defRPr sz="3040"/>
            </a:pPr>
            <a:r>
              <a:rPr lang="en-US" sz="2000" dirty="0" err="1"/>
              <a:t>Tomadores</a:t>
            </a:r>
            <a:r>
              <a:rPr lang="en-US" sz="2000" dirty="0"/>
              <a:t> de </a:t>
            </a:r>
            <a:r>
              <a:rPr lang="en-US" sz="2000" dirty="0" err="1"/>
              <a:t>precio</a:t>
            </a:r>
            <a:r>
              <a:rPr lang="en-US" sz="2000" dirty="0"/>
              <a:t> v/s </a:t>
            </a:r>
            <a:r>
              <a:rPr lang="en-US" sz="2000" dirty="0" err="1"/>
              <a:t>Buscadores</a:t>
            </a:r>
            <a:r>
              <a:rPr lang="en-US" sz="2000" dirty="0"/>
              <a:t> de </a:t>
            </a:r>
            <a:r>
              <a:rPr lang="en-US" sz="2000" dirty="0" err="1"/>
              <a:t>precio</a:t>
            </a:r>
            <a:r>
              <a:rPr lang="en-US" sz="2000" dirty="0"/>
              <a:t>: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58D5444C-D133-4651-98D6-333230F795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103" name="Freeform 5">
              <a:extLst>
                <a:ext uri="{FF2B5EF4-FFF2-40B4-BE49-F238E27FC236}">
                  <a16:creationId xmlns:a16="http://schemas.microsoft.com/office/drawing/2014/main" id="{72218A13-2C90-436D-A943-A342F28A6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6">
              <a:extLst>
                <a:ext uri="{FF2B5EF4-FFF2-40B4-BE49-F238E27FC236}">
                  <a16:creationId xmlns:a16="http://schemas.microsoft.com/office/drawing/2014/main" id="{E7DB83A0-C9B7-49B9-A563-90F402C6F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7">
              <a:extLst>
                <a:ext uri="{FF2B5EF4-FFF2-40B4-BE49-F238E27FC236}">
                  <a16:creationId xmlns:a16="http://schemas.microsoft.com/office/drawing/2014/main" id="{A5D345F5-B938-4F8F-BB27-4E1CFBB964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8">
              <a:extLst>
                <a:ext uri="{FF2B5EF4-FFF2-40B4-BE49-F238E27FC236}">
                  <a16:creationId xmlns:a16="http://schemas.microsoft.com/office/drawing/2014/main" id="{F2BF8527-EF01-4079-8DAB-EC5E49881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7" name="Freeform 9">
              <a:extLst>
                <a:ext uri="{FF2B5EF4-FFF2-40B4-BE49-F238E27FC236}">
                  <a16:creationId xmlns:a16="http://schemas.microsoft.com/office/drawing/2014/main" id="{3F052BD7-7365-456B-B3C1-80BC126E0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10">
              <a:extLst>
                <a:ext uri="{FF2B5EF4-FFF2-40B4-BE49-F238E27FC236}">
                  <a16:creationId xmlns:a16="http://schemas.microsoft.com/office/drawing/2014/main" id="{B982CA2F-1391-4712-98A4-E983A361E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9" name="Freeform 11">
              <a:extLst>
                <a:ext uri="{FF2B5EF4-FFF2-40B4-BE49-F238E27FC236}">
                  <a16:creationId xmlns:a16="http://schemas.microsoft.com/office/drawing/2014/main" id="{4477E574-E148-4D2F-97DA-0AA49EC1FF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12">
              <a:extLst>
                <a:ext uri="{FF2B5EF4-FFF2-40B4-BE49-F238E27FC236}">
                  <a16:creationId xmlns:a16="http://schemas.microsoft.com/office/drawing/2014/main" id="{60F1C064-4529-4FD8-86C0-726679794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13">
              <a:extLst>
                <a:ext uri="{FF2B5EF4-FFF2-40B4-BE49-F238E27FC236}">
                  <a16:creationId xmlns:a16="http://schemas.microsoft.com/office/drawing/2014/main" id="{E2E1938D-00EE-4971-9429-830B27ADFB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14">
              <a:extLst>
                <a:ext uri="{FF2B5EF4-FFF2-40B4-BE49-F238E27FC236}">
                  <a16:creationId xmlns:a16="http://schemas.microsoft.com/office/drawing/2014/main" id="{B43B3A28-F060-45FD-87B1-6A43B4069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15">
              <a:extLst>
                <a:ext uri="{FF2B5EF4-FFF2-40B4-BE49-F238E27FC236}">
                  <a16:creationId xmlns:a16="http://schemas.microsoft.com/office/drawing/2014/main" id="{D91642D8-3345-45A1-89BD-451ADD3027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16">
              <a:extLst>
                <a:ext uri="{FF2B5EF4-FFF2-40B4-BE49-F238E27FC236}">
                  <a16:creationId xmlns:a16="http://schemas.microsoft.com/office/drawing/2014/main" id="{75594D98-1CF5-47D2-A177-B65467C4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17">
              <a:extLst>
                <a:ext uri="{FF2B5EF4-FFF2-40B4-BE49-F238E27FC236}">
                  <a16:creationId xmlns:a16="http://schemas.microsoft.com/office/drawing/2014/main" id="{0EA4907B-3553-4F71-97CF-0FE7A6958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6" name="Freeform 18">
              <a:extLst>
                <a:ext uri="{FF2B5EF4-FFF2-40B4-BE49-F238E27FC236}">
                  <a16:creationId xmlns:a16="http://schemas.microsoft.com/office/drawing/2014/main" id="{4CF13238-4B59-452F-BE72-BCCAF4644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19">
              <a:extLst>
                <a:ext uri="{FF2B5EF4-FFF2-40B4-BE49-F238E27FC236}">
                  <a16:creationId xmlns:a16="http://schemas.microsoft.com/office/drawing/2014/main" id="{79F95C9A-FC88-48E1-9955-123F6A783F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20">
              <a:extLst>
                <a:ext uri="{FF2B5EF4-FFF2-40B4-BE49-F238E27FC236}">
                  <a16:creationId xmlns:a16="http://schemas.microsoft.com/office/drawing/2014/main" id="{AEB0962C-F99F-4657-B6C2-301272B0E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9" name="Freeform 21">
              <a:extLst>
                <a:ext uri="{FF2B5EF4-FFF2-40B4-BE49-F238E27FC236}">
                  <a16:creationId xmlns:a16="http://schemas.microsoft.com/office/drawing/2014/main" id="{079D45E0-1A69-496F-BEB1-8E21D2E1E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20" name="Freeform 22">
              <a:extLst>
                <a:ext uri="{FF2B5EF4-FFF2-40B4-BE49-F238E27FC236}">
                  <a16:creationId xmlns:a16="http://schemas.microsoft.com/office/drawing/2014/main" id="{B43827B3-A19F-4FE6-A9AA-6CAF3DCB0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1" name="Freeform 23">
              <a:extLst>
                <a:ext uri="{FF2B5EF4-FFF2-40B4-BE49-F238E27FC236}">
                  <a16:creationId xmlns:a16="http://schemas.microsoft.com/office/drawing/2014/main" id="{6EFED02B-2D8E-47E8-960B-13B2F35C7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2" name="Freeform 24">
              <a:extLst>
                <a:ext uri="{FF2B5EF4-FFF2-40B4-BE49-F238E27FC236}">
                  <a16:creationId xmlns:a16="http://schemas.microsoft.com/office/drawing/2014/main" id="{1F0F8CEB-54BC-4463-84EF-CC61A7804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25">
              <a:extLst>
                <a:ext uri="{FF2B5EF4-FFF2-40B4-BE49-F238E27FC236}">
                  <a16:creationId xmlns:a16="http://schemas.microsoft.com/office/drawing/2014/main" id="{135C0EC7-0E3E-484F-A91C-527106CE2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25" name="Group 124">
            <a:extLst>
              <a:ext uri="{FF2B5EF4-FFF2-40B4-BE49-F238E27FC236}">
                <a16:creationId xmlns:a16="http://schemas.microsoft.com/office/drawing/2014/main" id="{D8AAC9D3-71E6-4892-8399-6C18E6CA87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3486" y="2417193"/>
            <a:ext cx="3919442" cy="4935710"/>
            <a:chOff x="697883" y="1816768"/>
            <a:chExt cx="3674476" cy="3470421"/>
          </a:xfrm>
        </p:grpSpPr>
        <p:sp>
          <p:nvSpPr>
            <p:cNvPr id="126" name="Rectangle 125">
              <a:extLst>
                <a:ext uri="{FF2B5EF4-FFF2-40B4-BE49-F238E27FC236}">
                  <a16:creationId xmlns:a16="http://schemas.microsoft.com/office/drawing/2014/main" id="{2B51003B-DDDF-4049-A133-F2DF60A1F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7" name="Isosceles Triangle 22">
              <a:extLst>
                <a:ext uri="{FF2B5EF4-FFF2-40B4-BE49-F238E27FC236}">
                  <a16:creationId xmlns:a16="http://schemas.microsoft.com/office/drawing/2014/main" id="{9DD690BE-E030-41B4-8917-02B7748D3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 name="Rectangle 166">
              <a:extLst>
                <a:ext uri="{FF2B5EF4-FFF2-40B4-BE49-F238E27FC236}">
                  <a16:creationId xmlns:a16="http://schemas.microsoft.com/office/drawing/2014/main" id="{964D1382-F0F2-43D2-91C7-5196974EA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69" name="Rectangle 16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17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8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8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94" name="Rectangle 19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8232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Errores al establecer el precio"/>
          <p:cNvSpPr txBox="1">
            <a:spLocks noGrp="1"/>
          </p:cNvSpPr>
          <p:nvPr>
            <p:ph type="title"/>
          </p:nvPr>
        </p:nvSpPr>
        <p:spPr>
          <a:xfrm>
            <a:off x="688489" y="1365504"/>
            <a:ext cx="4123408" cy="5932484"/>
          </a:xfrm>
          <a:prstGeom prst="rect">
            <a:avLst/>
          </a:prstGeom>
        </p:spPr>
        <p:txBody>
          <a:bodyPr vert="horz" lIns="228600" tIns="228600" rIns="228600" bIns="228600" rtlCol="0" anchor="ctr">
            <a:normAutofit/>
          </a:bodyPr>
          <a:lstStyle>
            <a:lvl1pPr defTabSz="484886">
              <a:defRPr sz="6640"/>
            </a:lvl1pPr>
          </a:lstStyle>
          <a:p>
            <a:pPr algn="r" defTabSz="914400"/>
            <a:r>
              <a:rPr lang="en-US" sz="5500" spc="-150"/>
              <a:t>Errores al establecer el precio</a:t>
            </a:r>
          </a:p>
        </p:txBody>
      </p:sp>
      <p:cxnSp>
        <p:nvCxnSpPr>
          <p:cNvPr id="196" name="Straight Connector 19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9080" y="1706880"/>
            <a:ext cx="0" cy="504031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1" name="Para poner el precio a un producto depende de los objetivos del empresario, del consumidor y sector de mercado…"/>
          <p:cNvSpPr txBox="1">
            <a:spLocks noGrp="1"/>
          </p:cNvSpPr>
          <p:nvPr>
            <p:ph type="body" idx="1"/>
          </p:nvPr>
        </p:nvSpPr>
        <p:spPr>
          <a:xfrm>
            <a:off x="5315374" y="1365504"/>
            <a:ext cx="5879254" cy="5932484"/>
          </a:xfrm>
          <a:prstGeom prst="rect">
            <a:avLst/>
          </a:prstGeom>
        </p:spPr>
        <p:txBody>
          <a:bodyPr vert="horz" lIns="91440" tIns="45720" rIns="91440" bIns="45720" rtlCol="0" anchor="ctr">
            <a:normAutofit/>
          </a:bodyPr>
          <a:lstStyle/>
          <a:p>
            <a:pPr indent="-228600" defTabSz="914400"/>
            <a:r>
              <a:rPr lang="en-US"/>
              <a:t>Para poner el precio a un producto depende de los objetivos del empresario, del consumidor y sector de mercado</a:t>
            </a:r>
          </a:p>
          <a:p>
            <a:pPr indent="-228600" defTabSz="914400"/>
            <a:r>
              <a:rPr lang="en-US"/>
              <a:t>Es muy común que el depto de finanzas lo determine y no el de marketing esto lleva a pensar el problema desde la empresa y no del consumidor</a:t>
            </a:r>
          </a:p>
          <a:p>
            <a:pPr indent="-228600" defTabSz="914400"/>
            <a:r>
              <a:rPr lang="en-US"/>
              <a:t>Un error es no utilizar el punto de vista del consumidor  </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 name="Group 104">
            <a:extLst>
              <a:ext uri="{FF2B5EF4-FFF2-40B4-BE49-F238E27FC236}">
                <a16:creationId xmlns:a16="http://schemas.microsoft.com/office/drawing/2014/main" id="{5D307D92-1B71-4BC9-9CC2-651007D6DF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1652" y="-84445"/>
            <a:ext cx="13350241" cy="9847179"/>
            <a:chOff x="-329674" y="-51881"/>
            <a:chExt cx="12515851" cy="6923798"/>
          </a:xfrm>
        </p:grpSpPr>
        <p:sp>
          <p:nvSpPr>
            <p:cNvPr id="106" name="Freeform 5">
              <a:extLst>
                <a:ext uri="{FF2B5EF4-FFF2-40B4-BE49-F238E27FC236}">
                  <a16:creationId xmlns:a16="http://schemas.microsoft.com/office/drawing/2014/main" id="{48196BD5-3A8F-445C-A9AA-33D58149E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6">
              <a:extLst>
                <a:ext uri="{FF2B5EF4-FFF2-40B4-BE49-F238E27FC236}">
                  <a16:creationId xmlns:a16="http://schemas.microsoft.com/office/drawing/2014/main" id="{1C2BF9A0-70E8-4B69-B595-6C41397CE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7">
              <a:extLst>
                <a:ext uri="{FF2B5EF4-FFF2-40B4-BE49-F238E27FC236}">
                  <a16:creationId xmlns:a16="http://schemas.microsoft.com/office/drawing/2014/main" id="{D0AFFCFA-812A-4008-8BF5-127D5BB98C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9" name="Freeform 8">
              <a:extLst>
                <a:ext uri="{FF2B5EF4-FFF2-40B4-BE49-F238E27FC236}">
                  <a16:creationId xmlns:a16="http://schemas.microsoft.com/office/drawing/2014/main" id="{6ED7D059-83CD-4EB3-A772-258EB194F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9">
              <a:extLst>
                <a:ext uri="{FF2B5EF4-FFF2-40B4-BE49-F238E27FC236}">
                  <a16:creationId xmlns:a16="http://schemas.microsoft.com/office/drawing/2014/main" id="{98E9E256-EEDD-487F-8632-7432586E44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10">
              <a:extLst>
                <a:ext uri="{FF2B5EF4-FFF2-40B4-BE49-F238E27FC236}">
                  <a16:creationId xmlns:a16="http://schemas.microsoft.com/office/drawing/2014/main" id="{76D41A89-1E68-4BD6-9327-A391D7665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11">
              <a:extLst>
                <a:ext uri="{FF2B5EF4-FFF2-40B4-BE49-F238E27FC236}">
                  <a16:creationId xmlns:a16="http://schemas.microsoft.com/office/drawing/2014/main" id="{0F11C82B-ADCC-489C-88F0-EE6588C70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12">
              <a:extLst>
                <a:ext uri="{FF2B5EF4-FFF2-40B4-BE49-F238E27FC236}">
                  <a16:creationId xmlns:a16="http://schemas.microsoft.com/office/drawing/2014/main" id="{807C586E-736E-422E-BC3F-ED6D7FA1F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13">
              <a:extLst>
                <a:ext uri="{FF2B5EF4-FFF2-40B4-BE49-F238E27FC236}">
                  <a16:creationId xmlns:a16="http://schemas.microsoft.com/office/drawing/2014/main" id="{5BCF04A8-F3B9-47D5-90A6-C8DA83C50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5" name="Freeform 14">
              <a:extLst>
                <a:ext uri="{FF2B5EF4-FFF2-40B4-BE49-F238E27FC236}">
                  <a16:creationId xmlns:a16="http://schemas.microsoft.com/office/drawing/2014/main" id="{702A10B2-AA9E-4570-89ED-37FAE4C9F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6" name="Freeform 15">
              <a:extLst>
                <a:ext uri="{FF2B5EF4-FFF2-40B4-BE49-F238E27FC236}">
                  <a16:creationId xmlns:a16="http://schemas.microsoft.com/office/drawing/2014/main" id="{F84C29AD-CE3F-457D-8238-121D253A3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7" name="Freeform 16">
              <a:extLst>
                <a:ext uri="{FF2B5EF4-FFF2-40B4-BE49-F238E27FC236}">
                  <a16:creationId xmlns:a16="http://schemas.microsoft.com/office/drawing/2014/main" id="{A1AADEF1-B8D9-4938-95AA-254872524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8" name="Freeform 17">
              <a:extLst>
                <a:ext uri="{FF2B5EF4-FFF2-40B4-BE49-F238E27FC236}">
                  <a16:creationId xmlns:a16="http://schemas.microsoft.com/office/drawing/2014/main" id="{400E0898-75B4-4F1D-B6D2-8476FD5EB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18">
              <a:extLst>
                <a:ext uri="{FF2B5EF4-FFF2-40B4-BE49-F238E27FC236}">
                  <a16:creationId xmlns:a16="http://schemas.microsoft.com/office/drawing/2014/main" id="{82D9A2F9-88A3-4616-B7E5-A6F21C3F2D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0" name="Freeform 19">
              <a:extLst>
                <a:ext uri="{FF2B5EF4-FFF2-40B4-BE49-F238E27FC236}">
                  <a16:creationId xmlns:a16="http://schemas.microsoft.com/office/drawing/2014/main" id="{8DD3B396-47ED-4E9F-83FA-9A87C0CB0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1" name="Freeform 20">
              <a:extLst>
                <a:ext uri="{FF2B5EF4-FFF2-40B4-BE49-F238E27FC236}">
                  <a16:creationId xmlns:a16="http://schemas.microsoft.com/office/drawing/2014/main" id="{016E5F4B-2563-48BB-9F60-DE80D3A58F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2" name="Freeform 21">
              <a:extLst>
                <a:ext uri="{FF2B5EF4-FFF2-40B4-BE49-F238E27FC236}">
                  <a16:creationId xmlns:a16="http://schemas.microsoft.com/office/drawing/2014/main" id="{C9D6A696-56F1-4BFC-B69C-25447A36E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22">
              <a:extLst>
                <a:ext uri="{FF2B5EF4-FFF2-40B4-BE49-F238E27FC236}">
                  <a16:creationId xmlns:a16="http://schemas.microsoft.com/office/drawing/2014/main" id="{BA5CF3E5-184E-4CD8-87F9-BB43775260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4" name="Freeform 23">
              <a:extLst>
                <a:ext uri="{FF2B5EF4-FFF2-40B4-BE49-F238E27FC236}">
                  <a16:creationId xmlns:a16="http://schemas.microsoft.com/office/drawing/2014/main" id="{FE1BA3B9-9135-4961-B757-431F0E420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26" name="Group 125">
            <a:extLst>
              <a:ext uri="{FF2B5EF4-FFF2-40B4-BE49-F238E27FC236}">
                <a16:creationId xmlns:a16="http://schemas.microsoft.com/office/drawing/2014/main" id="{7A654156-2BF2-421C-9490-638BE71622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80579" y="1687442"/>
            <a:ext cx="9438234" cy="6368617"/>
            <a:chOff x="1669293" y="1186483"/>
            <a:chExt cx="8848345" cy="4477933"/>
          </a:xfrm>
        </p:grpSpPr>
        <p:sp>
          <p:nvSpPr>
            <p:cNvPr id="127" name="Rectangle 126">
              <a:extLst>
                <a:ext uri="{FF2B5EF4-FFF2-40B4-BE49-F238E27FC236}">
                  <a16:creationId xmlns:a16="http://schemas.microsoft.com/office/drawing/2014/main" id="{ED8293CB-81CE-4792-A100-92743F37F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 name="Isosceles Triangle 169">
              <a:extLst>
                <a:ext uri="{FF2B5EF4-FFF2-40B4-BE49-F238E27FC236}">
                  <a16:creationId xmlns:a16="http://schemas.microsoft.com/office/drawing/2014/main" id="{A6044959-7644-4A92-935A-FDDBF623C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 name="Rectangle 170">
              <a:extLst>
                <a:ext uri="{FF2B5EF4-FFF2-40B4-BE49-F238E27FC236}">
                  <a16:creationId xmlns:a16="http://schemas.microsoft.com/office/drawing/2014/main" id="{0BC61B04-3622-4BB4-A18A-59CEA86A6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73" name="Rectangle 172">
            <a:extLst>
              <a:ext uri="{FF2B5EF4-FFF2-40B4-BE49-F238E27FC236}">
                <a16:creationId xmlns:a16="http://schemas.microsoft.com/office/drawing/2014/main" id="{3D6BC48A-DD39-411F-88AC-88C1DE34B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5" name="Group 174">
            <a:extLst>
              <a:ext uri="{FF2B5EF4-FFF2-40B4-BE49-F238E27FC236}">
                <a16:creationId xmlns:a16="http://schemas.microsoft.com/office/drawing/2014/main" id="{236BF14C-33A6-4526-81E8-962D8DC048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1652" y="-84445"/>
            <a:ext cx="13350241" cy="9847179"/>
            <a:chOff x="-329674" y="-51881"/>
            <a:chExt cx="12515851" cy="6923798"/>
          </a:xfrm>
        </p:grpSpPr>
        <p:sp>
          <p:nvSpPr>
            <p:cNvPr id="176" name="Freeform 5">
              <a:extLst>
                <a:ext uri="{FF2B5EF4-FFF2-40B4-BE49-F238E27FC236}">
                  <a16:creationId xmlns:a16="http://schemas.microsoft.com/office/drawing/2014/main" id="{10C0DDC7-40ED-4293-809D-6D1B3C2FA4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
              <a:extLst>
                <a:ext uri="{FF2B5EF4-FFF2-40B4-BE49-F238E27FC236}">
                  <a16:creationId xmlns:a16="http://schemas.microsoft.com/office/drawing/2014/main" id="{3E681B85-CF57-4106-BB2B-C1FC2759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7">
              <a:extLst>
                <a:ext uri="{FF2B5EF4-FFF2-40B4-BE49-F238E27FC236}">
                  <a16:creationId xmlns:a16="http://schemas.microsoft.com/office/drawing/2014/main" id="{A37A14D5-B913-4CE5-B8E0-E6DF053401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Freeform 8">
              <a:extLst>
                <a:ext uri="{FF2B5EF4-FFF2-40B4-BE49-F238E27FC236}">
                  <a16:creationId xmlns:a16="http://schemas.microsoft.com/office/drawing/2014/main" id="{E32ECFA6-7B6D-4EE4-8081-31FB5ECFEC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Freeform 9">
              <a:extLst>
                <a:ext uri="{FF2B5EF4-FFF2-40B4-BE49-F238E27FC236}">
                  <a16:creationId xmlns:a16="http://schemas.microsoft.com/office/drawing/2014/main" id="{E6A0650D-9436-425A-9498-F25FB0950B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Freeform 10">
              <a:extLst>
                <a:ext uri="{FF2B5EF4-FFF2-40B4-BE49-F238E27FC236}">
                  <a16:creationId xmlns:a16="http://schemas.microsoft.com/office/drawing/2014/main" id="{5B24972A-7AFC-4B17-8642-DA9D78C8D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Freeform 11">
              <a:extLst>
                <a:ext uri="{FF2B5EF4-FFF2-40B4-BE49-F238E27FC236}">
                  <a16:creationId xmlns:a16="http://schemas.microsoft.com/office/drawing/2014/main" id="{7A30497D-8D14-4167-B776-11FCE2F196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Freeform 12">
              <a:extLst>
                <a:ext uri="{FF2B5EF4-FFF2-40B4-BE49-F238E27FC236}">
                  <a16:creationId xmlns:a16="http://schemas.microsoft.com/office/drawing/2014/main" id="{61D5CF2A-F523-4C19-B0F1-42C020CB3B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Freeform 13">
              <a:extLst>
                <a:ext uri="{FF2B5EF4-FFF2-40B4-BE49-F238E27FC236}">
                  <a16:creationId xmlns:a16="http://schemas.microsoft.com/office/drawing/2014/main" id="{D212F930-1109-477E-BD1B-C3F9736B9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Freeform 14">
              <a:extLst>
                <a:ext uri="{FF2B5EF4-FFF2-40B4-BE49-F238E27FC236}">
                  <a16:creationId xmlns:a16="http://schemas.microsoft.com/office/drawing/2014/main" id="{3FA44A29-F866-461D-B6FE-78629B5EE4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15">
              <a:extLst>
                <a:ext uri="{FF2B5EF4-FFF2-40B4-BE49-F238E27FC236}">
                  <a16:creationId xmlns:a16="http://schemas.microsoft.com/office/drawing/2014/main" id="{CF2533C7-B49B-47AF-9E4A-5D4420ABFC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16">
              <a:extLst>
                <a:ext uri="{FF2B5EF4-FFF2-40B4-BE49-F238E27FC236}">
                  <a16:creationId xmlns:a16="http://schemas.microsoft.com/office/drawing/2014/main" id="{6F3F6795-8EA8-45F0-B36C-2B9A89FCB6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17">
              <a:extLst>
                <a:ext uri="{FF2B5EF4-FFF2-40B4-BE49-F238E27FC236}">
                  <a16:creationId xmlns:a16="http://schemas.microsoft.com/office/drawing/2014/main" id="{CFA7A74C-257E-4C21-927A-5F6DE7B07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Freeform 18">
              <a:extLst>
                <a:ext uri="{FF2B5EF4-FFF2-40B4-BE49-F238E27FC236}">
                  <a16:creationId xmlns:a16="http://schemas.microsoft.com/office/drawing/2014/main" id="{E90085A8-6640-4B79-8002-EC3CC549EE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Freeform 19">
              <a:extLst>
                <a:ext uri="{FF2B5EF4-FFF2-40B4-BE49-F238E27FC236}">
                  <a16:creationId xmlns:a16="http://schemas.microsoft.com/office/drawing/2014/main" id="{CB38BF4B-ABDF-4DC5-B51B-2D3974C184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Freeform 20">
              <a:extLst>
                <a:ext uri="{FF2B5EF4-FFF2-40B4-BE49-F238E27FC236}">
                  <a16:creationId xmlns:a16="http://schemas.microsoft.com/office/drawing/2014/main" id="{7225BB85-69BD-47D7-AC3B-30DEDFA48C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Freeform 21">
              <a:extLst>
                <a:ext uri="{FF2B5EF4-FFF2-40B4-BE49-F238E27FC236}">
                  <a16:creationId xmlns:a16="http://schemas.microsoft.com/office/drawing/2014/main" id="{9BC7E889-AB47-40E5-94D2-1263A0434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Freeform 22">
              <a:extLst>
                <a:ext uri="{FF2B5EF4-FFF2-40B4-BE49-F238E27FC236}">
                  <a16:creationId xmlns:a16="http://schemas.microsoft.com/office/drawing/2014/main" id="{7129E364-E56C-4772-BB2D-880DCF7F2D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Freeform 23">
              <a:extLst>
                <a:ext uri="{FF2B5EF4-FFF2-40B4-BE49-F238E27FC236}">
                  <a16:creationId xmlns:a16="http://schemas.microsoft.com/office/drawing/2014/main" id="{611856F6-3E85-4280-9673-A95ADE44C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6" name="Group 195">
            <a:extLst>
              <a:ext uri="{FF2B5EF4-FFF2-40B4-BE49-F238E27FC236}">
                <a16:creationId xmlns:a16="http://schemas.microsoft.com/office/drawing/2014/main" id="{77C1BCE2-5D9F-4FC6-B359-66DA1623AE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0889" y="1687442"/>
            <a:ext cx="4077437" cy="6368617"/>
            <a:chOff x="807084" y="1186483"/>
            <a:chExt cx="3822597" cy="4477933"/>
          </a:xfrm>
        </p:grpSpPr>
        <p:sp>
          <p:nvSpPr>
            <p:cNvPr id="197" name="Rectangle 196">
              <a:extLst>
                <a:ext uri="{FF2B5EF4-FFF2-40B4-BE49-F238E27FC236}">
                  <a16:creationId xmlns:a16="http://schemas.microsoft.com/office/drawing/2014/main" id="{62119B42-CE04-4E64-82C9-F14F23E4DD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Isosceles Triangle 39">
              <a:extLst>
                <a:ext uri="{FF2B5EF4-FFF2-40B4-BE49-F238E27FC236}">
                  <a16:creationId xmlns:a16="http://schemas.microsoft.com/office/drawing/2014/main" id="{AB09166E-D3E0-4705-A400-68E044ED02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E98001EE-DB63-44C4-BF51-5C93B508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Politica de Fijación de Precio"/>
          <p:cNvSpPr txBox="1">
            <a:spLocks noGrp="1"/>
          </p:cNvSpPr>
          <p:nvPr>
            <p:ph type="title"/>
          </p:nvPr>
        </p:nvSpPr>
        <p:spPr>
          <a:xfrm>
            <a:off x="955109" y="2951827"/>
            <a:ext cx="3898207" cy="2905209"/>
          </a:xfrm>
          <a:prstGeom prst="rect">
            <a:avLst/>
          </a:prstGeom>
        </p:spPr>
        <p:txBody>
          <a:bodyPr vert="horz" lIns="228600" tIns="228600" rIns="228600" bIns="0" rtlCol="0" anchor="b">
            <a:normAutofit/>
          </a:bodyPr>
          <a:lstStyle>
            <a:lvl1pPr defTabSz="484886">
              <a:defRPr sz="6640"/>
            </a:lvl1pPr>
          </a:lstStyle>
          <a:p>
            <a:pPr defTabSz="914400">
              <a:lnSpc>
                <a:spcPct val="80000"/>
              </a:lnSpc>
            </a:pPr>
            <a:r>
              <a:rPr lang="en-US" sz="5400" spc="-150">
                <a:solidFill>
                  <a:srgbClr val="FFFEFF"/>
                </a:solidFill>
              </a:rPr>
              <a:t>Politica de Fijación de Precio</a:t>
            </a:r>
          </a:p>
        </p:txBody>
      </p:sp>
      <p:sp>
        <p:nvSpPr>
          <p:cNvPr id="201" name="Rectangle 200">
            <a:extLst>
              <a:ext uri="{FF2B5EF4-FFF2-40B4-BE49-F238E27FC236}">
                <a16:creationId xmlns:a16="http://schemas.microsoft.com/office/drawing/2014/main" id="{ABBD6975-1535-4031-BC3B-61A2EFB56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2826" y="-9537"/>
            <a:ext cx="7201972" cy="9772266"/>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4" name="Tabla"/>
          <p:cNvGraphicFramePr/>
          <p:nvPr>
            <p:extLst>
              <p:ext uri="{D42A27DB-BD31-4B8C-83A1-F6EECF244321}">
                <p14:modId xmlns:p14="http://schemas.microsoft.com/office/powerpoint/2010/main" val="21928933"/>
              </p:ext>
            </p:extLst>
          </p:nvPr>
        </p:nvGraphicFramePr>
        <p:xfrm>
          <a:off x="6141079" y="2171760"/>
          <a:ext cx="6528340" cy="5423087"/>
        </p:xfrm>
        <a:graphic>
          <a:graphicData uri="http://schemas.openxmlformats.org/drawingml/2006/table">
            <a:tbl>
              <a:tblPr firstRow="1" bandRow="1">
                <a:tableStyleId>{5C22544A-7EE6-4342-B048-85BDC9FD1C3A}</a:tableStyleId>
              </a:tblPr>
              <a:tblGrid>
                <a:gridCol w="2517942">
                  <a:extLst>
                    <a:ext uri="{9D8B030D-6E8A-4147-A177-3AD203B41FA5}">
                      <a16:colId xmlns:a16="http://schemas.microsoft.com/office/drawing/2014/main" val="20000"/>
                    </a:ext>
                  </a:extLst>
                </a:gridCol>
                <a:gridCol w="1944876">
                  <a:extLst>
                    <a:ext uri="{9D8B030D-6E8A-4147-A177-3AD203B41FA5}">
                      <a16:colId xmlns:a16="http://schemas.microsoft.com/office/drawing/2014/main" val="20001"/>
                    </a:ext>
                  </a:extLst>
                </a:gridCol>
                <a:gridCol w="2065522">
                  <a:extLst>
                    <a:ext uri="{9D8B030D-6E8A-4147-A177-3AD203B41FA5}">
                      <a16:colId xmlns:a16="http://schemas.microsoft.com/office/drawing/2014/main" val="20002"/>
                    </a:ext>
                  </a:extLst>
                </a:gridCol>
              </a:tblGrid>
              <a:tr h="1278558">
                <a:tc>
                  <a:txBody>
                    <a:bodyPr/>
                    <a:lstStyle/>
                    <a:p>
                      <a:pPr defTabSz="914400">
                        <a:defRPr sz="1800"/>
                      </a:pPr>
                      <a:r>
                        <a:rPr sz="2500" b="1" dirty="0">
                          <a:sym typeface="Helvetica Neue"/>
                        </a:rPr>
                        <a:t>Precios </a:t>
                      </a:r>
                      <a:r>
                        <a:rPr sz="2500" b="1" dirty="0" err="1">
                          <a:sym typeface="Helvetica Neue"/>
                        </a:rPr>
                        <a:t>Preliminares</a:t>
                      </a:r>
                      <a:endParaRPr sz="2500" b="1" dirty="0">
                        <a:sym typeface="Helvetica Neue"/>
                      </a:endParaRPr>
                    </a:p>
                  </a:txBody>
                  <a:tcPr marL="56774" marR="56774" marT="56774" marB="56774" anchor="ctr" horzOverflow="overflow"/>
                </a:tc>
                <a:tc>
                  <a:txBody>
                    <a:bodyPr/>
                    <a:lstStyle/>
                    <a:p>
                      <a:pPr defTabSz="914400">
                        <a:defRPr sz="1800"/>
                      </a:pPr>
                      <a:r>
                        <a:rPr sz="2500" dirty="0">
                          <a:sym typeface="Helvetica Neue"/>
                        </a:rPr>
                        <a:t>Precios </a:t>
                      </a:r>
                      <a:r>
                        <a:rPr sz="2500" dirty="0" err="1">
                          <a:sym typeface="Helvetica Neue"/>
                        </a:rPr>
                        <a:t>Exagerados</a:t>
                      </a:r>
                      <a:r>
                        <a:rPr sz="2500" dirty="0">
                          <a:sym typeface="Helvetica Neue"/>
                        </a:rPr>
                        <a:t>
</a:t>
                      </a:r>
                    </a:p>
                  </a:txBody>
                  <a:tcPr marL="56774" marR="56774" marT="56774" marB="56774" anchor="ctr" horzOverflow="overflow"/>
                </a:tc>
                <a:tc>
                  <a:txBody>
                    <a:bodyPr/>
                    <a:lstStyle/>
                    <a:p>
                      <a:pPr defTabSz="914400">
                        <a:defRPr sz="1800"/>
                      </a:pPr>
                      <a:r>
                        <a:rPr sz="2500" dirty="0">
                          <a:sym typeface="Helvetica Neue"/>
                        </a:rPr>
                        <a:t>Precios de </a:t>
                      </a:r>
                      <a:r>
                        <a:rPr sz="2500" dirty="0" err="1">
                          <a:sym typeface="Helvetica Neue"/>
                        </a:rPr>
                        <a:t>Penetracion</a:t>
                      </a:r>
                      <a:endParaRPr sz="2500" dirty="0">
                        <a:sym typeface="Helvetica Neue"/>
                      </a:endParaRPr>
                    </a:p>
                  </a:txBody>
                  <a:tcPr marL="56774" marR="56774" marT="56774" marB="56774" anchor="ctr" horzOverflow="overflow"/>
                </a:tc>
                <a:extLst>
                  <a:ext uri="{0D108BD9-81ED-4DB2-BD59-A6C34878D82A}">
                    <a16:rowId xmlns:a16="http://schemas.microsoft.com/office/drawing/2014/main" val="10000"/>
                  </a:ext>
                </a:extLst>
              </a:tr>
              <a:tr h="903848">
                <a:tc>
                  <a:txBody>
                    <a:bodyPr/>
                    <a:lstStyle/>
                    <a:p>
                      <a:pPr defTabSz="914400">
                        <a:defRPr sz="1800"/>
                      </a:pPr>
                      <a:r>
                        <a:rPr sz="2500" b="1" dirty="0">
                          <a:sym typeface="Helvetica Neue"/>
                        </a:rPr>
                        <a:t>Precios </a:t>
                      </a:r>
                      <a:r>
                        <a:rPr sz="2500" b="1" dirty="0" err="1">
                          <a:sym typeface="Helvetica Neue"/>
                        </a:rPr>
                        <a:t>Profesionales</a:t>
                      </a:r>
                      <a:endParaRPr sz="2500" b="1" dirty="0">
                        <a:sym typeface="Helvetica Neue"/>
                      </a:endParaRPr>
                    </a:p>
                  </a:txBody>
                  <a:tcPr marL="56774" marR="56774" marT="56774" marB="56774" anchor="ctr" horzOverflow="overflow"/>
                </a:tc>
                <a:tc>
                  <a:txBody>
                    <a:bodyPr/>
                    <a:lstStyle/>
                    <a:p>
                      <a:pPr defTabSz="914400">
                        <a:defRPr sz="1800"/>
                      </a:pPr>
                      <a:r>
                        <a:rPr sz="2500" dirty="0">
                          <a:sym typeface="Helvetica Neue"/>
                        </a:rPr>
                        <a:t>Precios </a:t>
                      </a:r>
                      <a:r>
                        <a:rPr sz="2500" dirty="0" err="1">
                          <a:sym typeface="Helvetica Neue"/>
                        </a:rPr>
                        <a:t>Eticos</a:t>
                      </a:r>
                      <a:endParaRPr sz="2500" dirty="0">
                        <a:sym typeface="Helvetica Neue"/>
                      </a:endParaRPr>
                    </a:p>
                  </a:txBody>
                  <a:tcPr marL="56774" marR="56774" marT="56774" marB="56774" anchor="ctr" horzOverflow="overflow"/>
                </a:tc>
                <a:tc>
                  <a:txBody>
                    <a:bodyPr/>
                    <a:lstStyle/>
                    <a:p>
                      <a:pPr defTabSz="914400">
                        <a:defRPr sz="1800"/>
                      </a:pPr>
                      <a:r>
                        <a:rPr sz="2500">
                          <a:sym typeface="Helvetica Neue"/>
                        </a:rPr>
                        <a:t>Precio de Caballero</a:t>
                      </a:r>
                    </a:p>
                  </a:txBody>
                  <a:tcPr marL="56774" marR="56774" marT="56774" marB="56774" anchor="ctr" horzOverflow="overflow"/>
                </a:tc>
                <a:extLst>
                  <a:ext uri="{0D108BD9-81ED-4DB2-BD59-A6C34878D82A}">
                    <a16:rowId xmlns:a16="http://schemas.microsoft.com/office/drawing/2014/main" val="10001"/>
                  </a:ext>
                </a:extLst>
              </a:tr>
              <a:tr h="903848">
                <a:tc>
                  <a:txBody>
                    <a:bodyPr/>
                    <a:lstStyle/>
                    <a:p>
                      <a:pPr defTabSz="914400">
                        <a:defRPr sz="1800"/>
                      </a:pPr>
                      <a:r>
                        <a:rPr sz="2500" b="1" dirty="0">
                          <a:sym typeface="Helvetica Neue"/>
                        </a:rPr>
                        <a:t>Precios </a:t>
                      </a:r>
                      <a:r>
                        <a:rPr sz="2500" b="1" dirty="0" err="1">
                          <a:sym typeface="Helvetica Neue"/>
                        </a:rPr>
                        <a:t>Promocionales</a:t>
                      </a:r>
                      <a:endParaRPr sz="2500" b="1" dirty="0">
                        <a:sym typeface="Helvetica Neue"/>
                      </a:endParaRPr>
                    </a:p>
                  </a:txBody>
                  <a:tcPr marL="56774" marR="56774" marT="56774" marB="56774" anchor="ctr" horzOverflow="overflow"/>
                </a:tc>
                <a:tc>
                  <a:txBody>
                    <a:bodyPr/>
                    <a:lstStyle/>
                    <a:p>
                      <a:pPr defTabSz="914400">
                        <a:defRPr sz="1800"/>
                      </a:pPr>
                      <a:r>
                        <a:rPr sz="2500">
                          <a:sym typeface="Helvetica Neue"/>
                        </a:rPr>
                        <a:t>Articulo Reclamo</a:t>
                      </a:r>
                    </a:p>
                  </a:txBody>
                  <a:tcPr marL="56774" marR="56774" marT="56774" marB="56774" anchor="ctr" horzOverflow="overflow"/>
                </a:tc>
                <a:tc>
                  <a:txBody>
                    <a:bodyPr/>
                    <a:lstStyle/>
                    <a:p>
                      <a:pPr defTabSz="914400">
                        <a:defRPr sz="1800"/>
                      </a:pPr>
                      <a:r>
                        <a:rPr sz="2500">
                          <a:sym typeface="Helvetica Neue"/>
                        </a:rPr>
                        <a:t>Descuentos Superficiales</a:t>
                      </a:r>
                    </a:p>
                  </a:txBody>
                  <a:tcPr marL="56774" marR="56774" marT="56774" marB="56774" anchor="ctr" horzOverflow="overflow"/>
                </a:tc>
                <a:extLst>
                  <a:ext uri="{0D108BD9-81ED-4DB2-BD59-A6C34878D82A}">
                    <a16:rowId xmlns:a16="http://schemas.microsoft.com/office/drawing/2014/main" val="10002"/>
                  </a:ext>
                </a:extLst>
              </a:tr>
              <a:tr h="903848">
                <a:tc>
                  <a:txBody>
                    <a:bodyPr/>
                    <a:lstStyle/>
                    <a:p>
                      <a:pPr defTabSz="914400">
                        <a:defRPr sz="1800"/>
                      </a:pPr>
                      <a:r>
                        <a:rPr sz="2500" b="1" dirty="0">
                          <a:sym typeface="Helvetica Neue"/>
                        </a:rPr>
                        <a:t>Precios Flexibles</a:t>
                      </a:r>
                    </a:p>
                  </a:txBody>
                  <a:tcPr marL="56774" marR="56774" marT="56774" marB="56774" anchor="ctr" horzOverflow="overflow"/>
                </a:tc>
                <a:tc>
                  <a:txBody>
                    <a:bodyPr/>
                    <a:lstStyle/>
                    <a:p>
                      <a:pPr defTabSz="914400">
                        <a:defRPr sz="2200">
                          <a:sym typeface="Helvetica Neue"/>
                        </a:defRPr>
                      </a:pPr>
                      <a:endParaRPr sz="2500"/>
                    </a:p>
                  </a:txBody>
                  <a:tcPr marL="56774" marR="56774" marT="56774" marB="56774" anchor="ctr" horzOverflow="overflow"/>
                </a:tc>
                <a:tc>
                  <a:txBody>
                    <a:bodyPr/>
                    <a:lstStyle/>
                    <a:p>
                      <a:pPr defTabSz="914400">
                        <a:defRPr sz="2200">
                          <a:sym typeface="Helvetica Neue"/>
                        </a:defRPr>
                      </a:pPr>
                      <a:endParaRPr sz="2500"/>
                    </a:p>
                  </a:txBody>
                  <a:tcPr marL="56774" marR="56774" marT="56774" marB="56774" anchor="ctr" horzOverflow="overflow"/>
                </a:tc>
                <a:extLst>
                  <a:ext uri="{0D108BD9-81ED-4DB2-BD59-A6C34878D82A}">
                    <a16:rowId xmlns:a16="http://schemas.microsoft.com/office/drawing/2014/main" val="10003"/>
                  </a:ext>
                </a:extLst>
              </a:tr>
              <a:tr h="529137">
                <a:tc>
                  <a:txBody>
                    <a:bodyPr/>
                    <a:lstStyle/>
                    <a:p>
                      <a:pPr defTabSz="914400">
                        <a:defRPr sz="1800"/>
                      </a:pPr>
                      <a:r>
                        <a:rPr sz="2500" b="1">
                          <a:sym typeface="Helvetica Neue"/>
                        </a:rPr>
                        <a:t>Un solo precio</a:t>
                      </a:r>
                    </a:p>
                  </a:txBody>
                  <a:tcPr marL="56774" marR="56774" marT="56774" marB="56774" anchor="ctr" horzOverflow="overflow"/>
                </a:tc>
                <a:tc>
                  <a:txBody>
                    <a:bodyPr/>
                    <a:lstStyle/>
                    <a:p>
                      <a:pPr defTabSz="914400">
                        <a:defRPr sz="2200">
                          <a:sym typeface="Helvetica Neue"/>
                        </a:defRPr>
                      </a:pPr>
                      <a:endParaRPr sz="2500"/>
                    </a:p>
                  </a:txBody>
                  <a:tcPr marL="56774" marR="56774" marT="56774" marB="56774" anchor="ctr" horzOverflow="overflow"/>
                </a:tc>
                <a:tc>
                  <a:txBody>
                    <a:bodyPr/>
                    <a:lstStyle/>
                    <a:p>
                      <a:pPr defTabSz="914400">
                        <a:defRPr sz="2200">
                          <a:sym typeface="Helvetica Neue"/>
                        </a:defRPr>
                      </a:pPr>
                      <a:endParaRPr sz="2500"/>
                    </a:p>
                  </a:txBody>
                  <a:tcPr marL="56774" marR="56774" marT="56774" marB="56774" anchor="ctr" horzOverflow="overflow"/>
                </a:tc>
                <a:extLst>
                  <a:ext uri="{0D108BD9-81ED-4DB2-BD59-A6C34878D82A}">
                    <a16:rowId xmlns:a16="http://schemas.microsoft.com/office/drawing/2014/main" val="10004"/>
                  </a:ext>
                </a:extLst>
              </a:tr>
              <a:tr h="903848">
                <a:tc>
                  <a:txBody>
                    <a:bodyPr/>
                    <a:lstStyle/>
                    <a:p>
                      <a:pPr defTabSz="914400">
                        <a:defRPr sz="1800"/>
                      </a:pPr>
                      <a:r>
                        <a:rPr sz="2500" b="1" dirty="0">
                          <a:sym typeface="Helvetica Neue"/>
                        </a:rPr>
                        <a:t>Precios </a:t>
                      </a:r>
                      <a:r>
                        <a:rPr sz="2500" b="1" dirty="0" err="1">
                          <a:sym typeface="Helvetica Neue"/>
                        </a:rPr>
                        <a:t>psicológicos</a:t>
                      </a:r>
                      <a:endParaRPr sz="2500" b="1" dirty="0">
                        <a:sym typeface="Helvetica Neue"/>
                      </a:endParaRPr>
                    </a:p>
                  </a:txBody>
                  <a:tcPr marL="56774" marR="56774" marT="56774" marB="56774" anchor="ctr" horzOverflow="overflow"/>
                </a:tc>
                <a:tc>
                  <a:txBody>
                    <a:bodyPr/>
                    <a:lstStyle/>
                    <a:p>
                      <a:pPr defTabSz="914400">
                        <a:defRPr sz="2200">
                          <a:sym typeface="Helvetica Neue"/>
                        </a:defRPr>
                      </a:pPr>
                      <a:endParaRPr sz="2500"/>
                    </a:p>
                  </a:txBody>
                  <a:tcPr marL="56774" marR="56774" marT="56774" marB="56774" anchor="ctr" horzOverflow="overflow"/>
                </a:tc>
                <a:tc>
                  <a:txBody>
                    <a:bodyPr/>
                    <a:lstStyle/>
                    <a:p>
                      <a:pPr defTabSz="914400">
                        <a:defRPr sz="2200">
                          <a:sym typeface="Helvetica Neue"/>
                        </a:defRPr>
                      </a:pPr>
                      <a:endParaRPr sz="2500"/>
                    </a:p>
                  </a:txBody>
                  <a:tcPr marL="56774" marR="56774" marT="56774" marB="56774" anchor="ctr" horzOverflow="overflow"/>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C80F8371-F698-4D1B-B743-029FAE04C8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110" name="Freeform 5">
              <a:extLst>
                <a:ext uri="{FF2B5EF4-FFF2-40B4-BE49-F238E27FC236}">
                  <a16:creationId xmlns:a16="http://schemas.microsoft.com/office/drawing/2014/main" id="{31618DA6-83DD-4508-B6A1-5739EBA21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6">
              <a:extLst>
                <a:ext uri="{FF2B5EF4-FFF2-40B4-BE49-F238E27FC236}">
                  <a16:creationId xmlns:a16="http://schemas.microsoft.com/office/drawing/2014/main" id="{A3E95E9C-69A2-4694-8BDE-A02B8C17A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7">
              <a:extLst>
                <a:ext uri="{FF2B5EF4-FFF2-40B4-BE49-F238E27FC236}">
                  <a16:creationId xmlns:a16="http://schemas.microsoft.com/office/drawing/2014/main" id="{FD572C33-F139-4BA2-937F-4A94DF861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8">
              <a:extLst>
                <a:ext uri="{FF2B5EF4-FFF2-40B4-BE49-F238E27FC236}">
                  <a16:creationId xmlns:a16="http://schemas.microsoft.com/office/drawing/2014/main" id="{7885D8BB-FD79-41E4-8A9E-336BA06417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4" name="Freeform 9">
              <a:extLst>
                <a:ext uri="{FF2B5EF4-FFF2-40B4-BE49-F238E27FC236}">
                  <a16:creationId xmlns:a16="http://schemas.microsoft.com/office/drawing/2014/main" id="{AB192A73-3A3E-4E18-8127-7526515091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5" name="Freeform 10">
              <a:extLst>
                <a:ext uri="{FF2B5EF4-FFF2-40B4-BE49-F238E27FC236}">
                  <a16:creationId xmlns:a16="http://schemas.microsoft.com/office/drawing/2014/main" id="{E350720F-A80C-4AFD-B20D-9E3F02682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6" name="Freeform 11">
              <a:extLst>
                <a:ext uri="{FF2B5EF4-FFF2-40B4-BE49-F238E27FC236}">
                  <a16:creationId xmlns:a16="http://schemas.microsoft.com/office/drawing/2014/main" id="{275713ED-7257-4505-B43E-3FA8E0DB0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12">
              <a:extLst>
                <a:ext uri="{FF2B5EF4-FFF2-40B4-BE49-F238E27FC236}">
                  <a16:creationId xmlns:a16="http://schemas.microsoft.com/office/drawing/2014/main" id="{884BCC03-3704-4029-AB6F-5DD980E6D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13">
              <a:extLst>
                <a:ext uri="{FF2B5EF4-FFF2-40B4-BE49-F238E27FC236}">
                  <a16:creationId xmlns:a16="http://schemas.microsoft.com/office/drawing/2014/main" id="{0B5E60CA-0697-4F7D-8F19-8E8D79B91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14">
              <a:extLst>
                <a:ext uri="{FF2B5EF4-FFF2-40B4-BE49-F238E27FC236}">
                  <a16:creationId xmlns:a16="http://schemas.microsoft.com/office/drawing/2014/main" id="{F3C7701B-DD79-4FC7-A65C-89619FA665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0" name="Freeform 15">
              <a:extLst>
                <a:ext uri="{FF2B5EF4-FFF2-40B4-BE49-F238E27FC236}">
                  <a16:creationId xmlns:a16="http://schemas.microsoft.com/office/drawing/2014/main" id="{D8B6DB27-EB59-4D7C-A974-38A910106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1" name="Freeform 16">
              <a:extLst>
                <a:ext uri="{FF2B5EF4-FFF2-40B4-BE49-F238E27FC236}">
                  <a16:creationId xmlns:a16="http://schemas.microsoft.com/office/drawing/2014/main" id="{70ABA087-9074-41CD-A32F-C4AC21CD0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2" name="Freeform 17">
              <a:extLst>
                <a:ext uri="{FF2B5EF4-FFF2-40B4-BE49-F238E27FC236}">
                  <a16:creationId xmlns:a16="http://schemas.microsoft.com/office/drawing/2014/main" id="{DCC8902F-E46D-42A0-A226-165BF653F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18">
              <a:extLst>
                <a:ext uri="{FF2B5EF4-FFF2-40B4-BE49-F238E27FC236}">
                  <a16:creationId xmlns:a16="http://schemas.microsoft.com/office/drawing/2014/main" id="{8C779C8B-6113-474A-894A-DC2959EBE2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19">
              <a:extLst>
                <a:ext uri="{FF2B5EF4-FFF2-40B4-BE49-F238E27FC236}">
                  <a16:creationId xmlns:a16="http://schemas.microsoft.com/office/drawing/2014/main" id="{53A2992E-B6CE-4210-88D8-0E0F78C12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20">
              <a:extLst>
                <a:ext uri="{FF2B5EF4-FFF2-40B4-BE49-F238E27FC236}">
                  <a16:creationId xmlns:a16="http://schemas.microsoft.com/office/drawing/2014/main" id="{983ADE5C-8F15-4FF8-9445-AA52A0A1C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6" name="Freeform 21">
              <a:extLst>
                <a:ext uri="{FF2B5EF4-FFF2-40B4-BE49-F238E27FC236}">
                  <a16:creationId xmlns:a16="http://schemas.microsoft.com/office/drawing/2014/main" id="{1D168882-7E2A-4818-8303-D114B8492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27" name="Freeform 22">
              <a:extLst>
                <a:ext uri="{FF2B5EF4-FFF2-40B4-BE49-F238E27FC236}">
                  <a16:creationId xmlns:a16="http://schemas.microsoft.com/office/drawing/2014/main" id="{ACB3B495-7EEC-4869-9ED0-D0F6830CF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3" name="Freeform 23">
              <a:extLst>
                <a:ext uri="{FF2B5EF4-FFF2-40B4-BE49-F238E27FC236}">
                  <a16:creationId xmlns:a16="http://schemas.microsoft.com/office/drawing/2014/main" id="{F4D546E6-3559-4C02-9D41-E36D57489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4" name="Freeform 24">
              <a:extLst>
                <a:ext uri="{FF2B5EF4-FFF2-40B4-BE49-F238E27FC236}">
                  <a16:creationId xmlns:a16="http://schemas.microsoft.com/office/drawing/2014/main" id="{9E7EB6D5-1207-4E1D-99A4-20D455191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5" name="Freeform 25">
              <a:extLst>
                <a:ext uri="{FF2B5EF4-FFF2-40B4-BE49-F238E27FC236}">
                  <a16:creationId xmlns:a16="http://schemas.microsoft.com/office/drawing/2014/main" id="{22694AEC-BD7A-4347-AD42-AF7DCAC4D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77" name="Group 176">
            <a:extLst>
              <a:ext uri="{FF2B5EF4-FFF2-40B4-BE49-F238E27FC236}">
                <a16:creationId xmlns:a16="http://schemas.microsoft.com/office/drawing/2014/main" id="{C66BE48F-47BE-452A-A601-A289EBF203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3486" y="2417193"/>
            <a:ext cx="3919442" cy="4935710"/>
            <a:chOff x="697883" y="1816768"/>
            <a:chExt cx="3674476" cy="3470421"/>
          </a:xfrm>
        </p:grpSpPr>
        <p:sp>
          <p:nvSpPr>
            <p:cNvPr id="178" name="Rectangle 177">
              <a:extLst>
                <a:ext uri="{FF2B5EF4-FFF2-40B4-BE49-F238E27FC236}">
                  <a16:creationId xmlns:a16="http://schemas.microsoft.com/office/drawing/2014/main" id="{149AABD3-C47A-4D40-87B2-5C9386CAF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 name="Isosceles Triangle 22">
              <a:extLst>
                <a:ext uri="{FF2B5EF4-FFF2-40B4-BE49-F238E27FC236}">
                  <a16:creationId xmlns:a16="http://schemas.microsoft.com/office/drawing/2014/main" id="{76FB5623-3AD8-4E4B-A4B0-02A09F9D80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 name="Rectangle 179">
              <a:extLst>
                <a:ext uri="{FF2B5EF4-FFF2-40B4-BE49-F238E27FC236}">
                  <a16:creationId xmlns:a16="http://schemas.microsoft.com/office/drawing/2014/main" id="{9217FBA4-45D3-4A83-90F1-341CA9EF0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82" name="Rectangle 181">
            <a:extLst>
              <a:ext uri="{FF2B5EF4-FFF2-40B4-BE49-F238E27FC236}">
                <a16:creationId xmlns:a16="http://schemas.microsoft.com/office/drawing/2014/main" id="{27F2B1AC-70B0-4515-A99D-AFE1CFACF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4" name="Group 183">
            <a:extLst>
              <a:ext uri="{FF2B5EF4-FFF2-40B4-BE49-F238E27FC236}">
                <a16:creationId xmlns:a16="http://schemas.microsoft.com/office/drawing/2014/main" id="{4E298C74-0BAA-4AF9-9331-8C40C92240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185" name="Freeform 5">
              <a:extLst>
                <a:ext uri="{FF2B5EF4-FFF2-40B4-BE49-F238E27FC236}">
                  <a16:creationId xmlns:a16="http://schemas.microsoft.com/office/drawing/2014/main" id="{9FBFC2E4-6D7D-4B1C-B787-E8613D974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6">
              <a:extLst>
                <a:ext uri="{FF2B5EF4-FFF2-40B4-BE49-F238E27FC236}">
                  <a16:creationId xmlns:a16="http://schemas.microsoft.com/office/drawing/2014/main" id="{0B24707B-A543-4AAE-AF75-66D049215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7">
              <a:extLst>
                <a:ext uri="{FF2B5EF4-FFF2-40B4-BE49-F238E27FC236}">
                  <a16:creationId xmlns:a16="http://schemas.microsoft.com/office/drawing/2014/main" id="{187EE64C-B324-457E-BBFC-EB5028A8D2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8">
              <a:extLst>
                <a:ext uri="{FF2B5EF4-FFF2-40B4-BE49-F238E27FC236}">
                  <a16:creationId xmlns:a16="http://schemas.microsoft.com/office/drawing/2014/main" id="{5FB69D6C-E66A-477E-9286-31C4E4536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Freeform 9">
              <a:extLst>
                <a:ext uri="{FF2B5EF4-FFF2-40B4-BE49-F238E27FC236}">
                  <a16:creationId xmlns:a16="http://schemas.microsoft.com/office/drawing/2014/main" id="{4A1CF424-0EB5-4AC9-AB09-0F12E7E11F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Freeform 10">
              <a:extLst>
                <a:ext uri="{FF2B5EF4-FFF2-40B4-BE49-F238E27FC236}">
                  <a16:creationId xmlns:a16="http://schemas.microsoft.com/office/drawing/2014/main" id="{10C10173-3B22-4CEE-B362-A2981A8F58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Freeform 11">
              <a:extLst>
                <a:ext uri="{FF2B5EF4-FFF2-40B4-BE49-F238E27FC236}">
                  <a16:creationId xmlns:a16="http://schemas.microsoft.com/office/drawing/2014/main" id="{983D6169-327F-47D7-9E55-1D24650915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Freeform 12">
              <a:extLst>
                <a:ext uri="{FF2B5EF4-FFF2-40B4-BE49-F238E27FC236}">
                  <a16:creationId xmlns:a16="http://schemas.microsoft.com/office/drawing/2014/main" id="{08317A96-2409-4631-BB8F-B77F5660E8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Freeform 13">
              <a:extLst>
                <a:ext uri="{FF2B5EF4-FFF2-40B4-BE49-F238E27FC236}">
                  <a16:creationId xmlns:a16="http://schemas.microsoft.com/office/drawing/2014/main" id="{9A52E3B4-390B-4C2F-9719-1312098E38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Freeform 14">
              <a:extLst>
                <a:ext uri="{FF2B5EF4-FFF2-40B4-BE49-F238E27FC236}">
                  <a16:creationId xmlns:a16="http://schemas.microsoft.com/office/drawing/2014/main" id="{4A8A783D-8F8D-418B-AF9A-82BD3F058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Freeform 15">
              <a:extLst>
                <a:ext uri="{FF2B5EF4-FFF2-40B4-BE49-F238E27FC236}">
                  <a16:creationId xmlns:a16="http://schemas.microsoft.com/office/drawing/2014/main" id="{7387AFB4-1C33-4114-988D-AD6641D3A8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Freeform 16">
              <a:extLst>
                <a:ext uri="{FF2B5EF4-FFF2-40B4-BE49-F238E27FC236}">
                  <a16:creationId xmlns:a16="http://schemas.microsoft.com/office/drawing/2014/main" id="{8D5B909D-00C5-47EB-B0BB-150FAA2ABD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Freeform 17">
              <a:extLst>
                <a:ext uri="{FF2B5EF4-FFF2-40B4-BE49-F238E27FC236}">
                  <a16:creationId xmlns:a16="http://schemas.microsoft.com/office/drawing/2014/main" id="{0DF474CA-D5D4-4107-B628-C6534E51B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18">
              <a:extLst>
                <a:ext uri="{FF2B5EF4-FFF2-40B4-BE49-F238E27FC236}">
                  <a16:creationId xmlns:a16="http://schemas.microsoft.com/office/drawing/2014/main" id="{7F0844D3-9B2A-415E-A586-97892DB0EF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Freeform 19">
              <a:extLst>
                <a:ext uri="{FF2B5EF4-FFF2-40B4-BE49-F238E27FC236}">
                  <a16:creationId xmlns:a16="http://schemas.microsoft.com/office/drawing/2014/main" id="{928174A3-9613-4E17-90AF-588C52F9F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Freeform 20">
              <a:extLst>
                <a:ext uri="{FF2B5EF4-FFF2-40B4-BE49-F238E27FC236}">
                  <a16:creationId xmlns:a16="http://schemas.microsoft.com/office/drawing/2014/main" id="{464A3DB0-A5BE-493D-A820-7347F9BFC2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Freeform 21">
              <a:extLst>
                <a:ext uri="{FF2B5EF4-FFF2-40B4-BE49-F238E27FC236}">
                  <a16:creationId xmlns:a16="http://schemas.microsoft.com/office/drawing/2014/main" id="{C954E01A-DDDC-4271-93E8-86661F0D44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Freeform 22">
              <a:extLst>
                <a:ext uri="{FF2B5EF4-FFF2-40B4-BE49-F238E27FC236}">
                  <a16:creationId xmlns:a16="http://schemas.microsoft.com/office/drawing/2014/main" id="{1FA5A95F-0AE1-487D-B817-080380FCAE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Freeform 23">
              <a:extLst>
                <a:ext uri="{FF2B5EF4-FFF2-40B4-BE49-F238E27FC236}">
                  <a16:creationId xmlns:a16="http://schemas.microsoft.com/office/drawing/2014/main" id="{8D498C7F-4609-4B72-B8A7-DD93A7535D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Freeform 24">
              <a:extLst>
                <a:ext uri="{FF2B5EF4-FFF2-40B4-BE49-F238E27FC236}">
                  <a16:creationId xmlns:a16="http://schemas.microsoft.com/office/drawing/2014/main" id="{2A66C57B-27B2-4379-81F2-DD1097B3DF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25">
              <a:extLst>
                <a:ext uri="{FF2B5EF4-FFF2-40B4-BE49-F238E27FC236}">
                  <a16:creationId xmlns:a16="http://schemas.microsoft.com/office/drawing/2014/main" id="{7D659B48-9C44-4DE7-BA7F-4A152259C5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67" name="Precios Exagerados"/>
          <p:cNvSpPr txBox="1">
            <a:spLocks noGrp="1"/>
          </p:cNvSpPr>
          <p:nvPr>
            <p:ph type="title"/>
          </p:nvPr>
        </p:nvSpPr>
        <p:spPr>
          <a:xfrm>
            <a:off x="965202" y="1131416"/>
            <a:ext cx="11187783" cy="1693741"/>
          </a:xfrm>
          <a:prstGeom prst="rect">
            <a:avLst/>
          </a:prstGeom>
        </p:spPr>
        <p:txBody>
          <a:bodyPr vert="horz" lIns="228600" tIns="228600" rIns="228600" bIns="228600" rtlCol="0" anchor="ctr">
            <a:normAutofit/>
          </a:bodyPr>
          <a:lstStyle/>
          <a:p>
            <a:pPr lvl="1" algn="ctr" rtl="0">
              <a:lnSpc>
                <a:spcPct val="85000"/>
              </a:lnSpc>
              <a:spcBef>
                <a:spcPct val="0"/>
              </a:spcBef>
            </a:pPr>
            <a:r>
              <a:rPr lang="en-US" sz="4000" kern="1200" spc="-150" dirty="0">
                <a:solidFill>
                  <a:schemeClr val="tx2"/>
                </a:solidFill>
                <a:latin typeface="+mj-lt"/>
                <a:ea typeface="+mj-ea"/>
                <a:cs typeface="+mj-cs"/>
              </a:rPr>
              <a:t>Precios </a:t>
            </a:r>
            <a:r>
              <a:rPr lang="en-US" sz="4000" kern="1200" spc="-150" dirty="0" err="1">
                <a:solidFill>
                  <a:schemeClr val="tx2"/>
                </a:solidFill>
                <a:latin typeface="+mj-lt"/>
                <a:ea typeface="+mj-ea"/>
                <a:cs typeface="+mj-cs"/>
              </a:rPr>
              <a:t>Exagerados</a:t>
            </a:r>
            <a:endParaRPr lang="en-US" sz="4000" kern="1200" spc="-150" dirty="0">
              <a:solidFill>
                <a:schemeClr val="tx2"/>
              </a:solidFill>
              <a:latin typeface="+mj-lt"/>
              <a:ea typeface="+mj-ea"/>
              <a:cs typeface="+mj-cs"/>
            </a:endParaRPr>
          </a:p>
        </p:txBody>
      </p:sp>
      <p:sp>
        <p:nvSpPr>
          <p:cNvPr id="207" name="Rectangle 206">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498" y="3200399"/>
            <a:ext cx="5289939" cy="5231271"/>
          </a:xfrm>
          <a:prstGeom prst="rect">
            <a:avLst/>
          </a:prstGeom>
          <a:solidFill>
            <a:schemeClr val="bg1"/>
          </a:solidFill>
          <a:ln w="19050">
            <a:solidFill>
              <a:srgbClr val="1285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6" name="descarga.jpeg" descr="descarga.jpeg"/>
          <p:cNvPicPr>
            <a:picLocks noGrp="1" noChangeAspect="1"/>
          </p:cNvPicPr>
          <p:nvPr>
            <p:ph type="pic" idx="21"/>
          </p:nvPr>
        </p:nvPicPr>
        <p:blipFill rotWithShape="1">
          <a:blip r:embed="rId2"/>
          <a:srcRect l="22740" r="22740"/>
          <a:stretch/>
        </p:blipFill>
        <p:spPr>
          <a:xfrm>
            <a:off x="1176807" y="3436155"/>
            <a:ext cx="4935322" cy="4759757"/>
          </a:xfrm>
          <a:prstGeom prst="rect">
            <a:avLst/>
          </a:prstGeom>
          <a:ln w="12700">
            <a:noFill/>
          </a:ln>
        </p:spPr>
      </p:pic>
      <p:sp>
        <p:nvSpPr>
          <p:cNvPr id="168" name="Durante la etapa de introducción de ciclo de vida del producto, la demanda tiende a ser rígida. La exageración de precio permite a la empresa cobrar al cliente el mas alto precio que este dispuesto a pagar y así cubrir los costos de desarrollo…"/>
          <p:cNvSpPr txBox="1">
            <a:spLocks noGrp="1"/>
          </p:cNvSpPr>
          <p:nvPr>
            <p:ph type="body" sz="half" idx="1"/>
          </p:nvPr>
        </p:nvSpPr>
        <p:spPr>
          <a:xfrm>
            <a:off x="6806083" y="3169920"/>
            <a:ext cx="5364190" cy="5261751"/>
          </a:xfrm>
          <a:prstGeom prst="rect">
            <a:avLst/>
          </a:prstGeom>
        </p:spPr>
        <p:txBody>
          <a:bodyPr vert="horz" lIns="91440" tIns="45720" rIns="91440" bIns="45720" rtlCol="0" anchor="ctr">
            <a:normAutofit/>
          </a:bodyPr>
          <a:lstStyle/>
          <a:p>
            <a:pPr indent="-228600" defTabSz="914400">
              <a:lnSpc>
                <a:spcPct val="110000"/>
              </a:lnSpc>
              <a:buClr>
                <a:srgbClr val="1285A0"/>
              </a:buClr>
            </a:pPr>
            <a:r>
              <a:rPr lang="en-US" sz="2400"/>
              <a:t>Durante la etapa de introducción de ciclo de vida del producto, la demanda tiende a ser rígida. La exageración de precio permite a la empresa cobrar al cliente el mas alto precio que este dispuesto a pagar y así cubrir los costos de desarrollo</a:t>
            </a:r>
          </a:p>
          <a:p>
            <a:pPr indent="-228600" defTabSz="914400">
              <a:lnSpc>
                <a:spcPct val="110000"/>
              </a:lnSpc>
              <a:buClr>
                <a:srgbClr val="1285A0"/>
              </a:buClr>
            </a:pPr>
            <a:r>
              <a:rPr lang="en-US" sz="2400"/>
              <a:t>Ejemplo: El valor de los tv plasma al principio y luego que la oferta aumenta bajan de precio</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C80F8371-F698-4D1B-B743-029FAE04C8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114" name="Freeform 5">
              <a:extLst>
                <a:ext uri="{FF2B5EF4-FFF2-40B4-BE49-F238E27FC236}">
                  <a16:creationId xmlns:a16="http://schemas.microsoft.com/office/drawing/2014/main" id="{31618DA6-83DD-4508-B6A1-5739EBA21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6">
              <a:extLst>
                <a:ext uri="{FF2B5EF4-FFF2-40B4-BE49-F238E27FC236}">
                  <a16:creationId xmlns:a16="http://schemas.microsoft.com/office/drawing/2014/main" id="{A3E95E9C-69A2-4694-8BDE-A02B8C17A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6" name="Freeform 7">
              <a:extLst>
                <a:ext uri="{FF2B5EF4-FFF2-40B4-BE49-F238E27FC236}">
                  <a16:creationId xmlns:a16="http://schemas.microsoft.com/office/drawing/2014/main" id="{FD572C33-F139-4BA2-937F-4A94DF861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8">
              <a:extLst>
                <a:ext uri="{FF2B5EF4-FFF2-40B4-BE49-F238E27FC236}">
                  <a16:creationId xmlns:a16="http://schemas.microsoft.com/office/drawing/2014/main" id="{7885D8BB-FD79-41E4-8A9E-336BA06417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8" name="Freeform 9">
              <a:extLst>
                <a:ext uri="{FF2B5EF4-FFF2-40B4-BE49-F238E27FC236}">
                  <a16:creationId xmlns:a16="http://schemas.microsoft.com/office/drawing/2014/main" id="{AB192A73-3A3E-4E18-8127-7526515091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9" name="Freeform 10">
              <a:extLst>
                <a:ext uri="{FF2B5EF4-FFF2-40B4-BE49-F238E27FC236}">
                  <a16:creationId xmlns:a16="http://schemas.microsoft.com/office/drawing/2014/main" id="{E350720F-A80C-4AFD-B20D-9E3F02682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0" name="Freeform 11">
              <a:extLst>
                <a:ext uri="{FF2B5EF4-FFF2-40B4-BE49-F238E27FC236}">
                  <a16:creationId xmlns:a16="http://schemas.microsoft.com/office/drawing/2014/main" id="{275713ED-7257-4505-B43E-3FA8E0DB0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1" name="Freeform 12">
              <a:extLst>
                <a:ext uri="{FF2B5EF4-FFF2-40B4-BE49-F238E27FC236}">
                  <a16:creationId xmlns:a16="http://schemas.microsoft.com/office/drawing/2014/main" id="{884BCC03-3704-4029-AB6F-5DD980E6D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2" name="Freeform 13">
              <a:extLst>
                <a:ext uri="{FF2B5EF4-FFF2-40B4-BE49-F238E27FC236}">
                  <a16:creationId xmlns:a16="http://schemas.microsoft.com/office/drawing/2014/main" id="{0B5E60CA-0697-4F7D-8F19-8E8D79B91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14">
              <a:extLst>
                <a:ext uri="{FF2B5EF4-FFF2-40B4-BE49-F238E27FC236}">
                  <a16:creationId xmlns:a16="http://schemas.microsoft.com/office/drawing/2014/main" id="{F3C7701B-DD79-4FC7-A65C-89619FA665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15">
              <a:extLst>
                <a:ext uri="{FF2B5EF4-FFF2-40B4-BE49-F238E27FC236}">
                  <a16:creationId xmlns:a16="http://schemas.microsoft.com/office/drawing/2014/main" id="{D8B6DB27-EB59-4D7C-A974-38A910106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16">
              <a:extLst>
                <a:ext uri="{FF2B5EF4-FFF2-40B4-BE49-F238E27FC236}">
                  <a16:creationId xmlns:a16="http://schemas.microsoft.com/office/drawing/2014/main" id="{70ABA087-9074-41CD-A32F-C4AC21CD0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6" name="Freeform 17">
              <a:extLst>
                <a:ext uri="{FF2B5EF4-FFF2-40B4-BE49-F238E27FC236}">
                  <a16:creationId xmlns:a16="http://schemas.microsoft.com/office/drawing/2014/main" id="{DCC8902F-E46D-42A0-A226-165BF653F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7" name="Freeform 18">
              <a:extLst>
                <a:ext uri="{FF2B5EF4-FFF2-40B4-BE49-F238E27FC236}">
                  <a16:creationId xmlns:a16="http://schemas.microsoft.com/office/drawing/2014/main" id="{8C779C8B-6113-474A-894A-DC2959EBE2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7" name="Freeform 19">
              <a:extLst>
                <a:ext uri="{FF2B5EF4-FFF2-40B4-BE49-F238E27FC236}">
                  <a16:creationId xmlns:a16="http://schemas.microsoft.com/office/drawing/2014/main" id="{53A2992E-B6CE-4210-88D8-0E0F78C12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8" name="Freeform 20">
              <a:extLst>
                <a:ext uri="{FF2B5EF4-FFF2-40B4-BE49-F238E27FC236}">
                  <a16:creationId xmlns:a16="http://schemas.microsoft.com/office/drawing/2014/main" id="{983ADE5C-8F15-4FF8-9445-AA52A0A1C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79" name="Freeform 21">
              <a:extLst>
                <a:ext uri="{FF2B5EF4-FFF2-40B4-BE49-F238E27FC236}">
                  <a16:creationId xmlns:a16="http://schemas.microsoft.com/office/drawing/2014/main" id="{1D168882-7E2A-4818-8303-D114B8492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80" name="Freeform 22">
              <a:extLst>
                <a:ext uri="{FF2B5EF4-FFF2-40B4-BE49-F238E27FC236}">
                  <a16:creationId xmlns:a16="http://schemas.microsoft.com/office/drawing/2014/main" id="{ACB3B495-7EEC-4869-9ED0-D0F6830CF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1" name="Freeform 23">
              <a:extLst>
                <a:ext uri="{FF2B5EF4-FFF2-40B4-BE49-F238E27FC236}">
                  <a16:creationId xmlns:a16="http://schemas.microsoft.com/office/drawing/2014/main" id="{F4D546E6-3559-4C02-9D41-E36D57489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2" name="Freeform 24">
              <a:extLst>
                <a:ext uri="{FF2B5EF4-FFF2-40B4-BE49-F238E27FC236}">
                  <a16:creationId xmlns:a16="http://schemas.microsoft.com/office/drawing/2014/main" id="{9E7EB6D5-1207-4E1D-99A4-20D455191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3" name="Freeform 25">
              <a:extLst>
                <a:ext uri="{FF2B5EF4-FFF2-40B4-BE49-F238E27FC236}">
                  <a16:creationId xmlns:a16="http://schemas.microsoft.com/office/drawing/2014/main" id="{22694AEC-BD7A-4347-AD42-AF7DCAC4D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85" name="Group 184">
            <a:extLst>
              <a:ext uri="{FF2B5EF4-FFF2-40B4-BE49-F238E27FC236}">
                <a16:creationId xmlns:a16="http://schemas.microsoft.com/office/drawing/2014/main" id="{C66BE48F-47BE-452A-A601-A289EBF203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3486" y="2417193"/>
            <a:ext cx="3919442" cy="4935710"/>
            <a:chOff x="697883" y="1816768"/>
            <a:chExt cx="3674476" cy="3470421"/>
          </a:xfrm>
        </p:grpSpPr>
        <p:sp>
          <p:nvSpPr>
            <p:cNvPr id="186" name="Rectangle 185">
              <a:extLst>
                <a:ext uri="{FF2B5EF4-FFF2-40B4-BE49-F238E27FC236}">
                  <a16:creationId xmlns:a16="http://schemas.microsoft.com/office/drawing/2014/main" id="{149AABD3-C47A-4D40-87B2-5C9386CAF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 name="Isosceles Triangle 22">
              <a:extLst>
                <a:ext uri="{FF2B5EF4-FFF2-40B4-BE49-F238E27FC236}">
                  <a16:creationId xmlns:a16="http://schemas.microsoft.com/office/drawing/2014/main" id="{76FB5623-3AD8-4E4B-A4B0-02A09F9D80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 name="Rectangle 187">
              <a:extLst>
                <a:ext uri="{FF2B5EF4-FFF2-40B4-BE49-F238E27FC236}">
                  <a16:creationId xmlns:a16="http://schemas.microsoft.com/office/drawing/2014/main" id="{9217FBA4-45D3-4A83-90F1-341CA9EF0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90" name="Rectangle 189">
            <a:extLst>
              <a:ext uri="{FF2B5EF4-FFF2-40B4-BE49-F238E27FC236}">
                <a16:creationId xmlns:a16="http://schemas.microsoft.com/office/drawing/2014/main" id="{27F2B1AC-70B0-4515-A99D-AFE1CFACF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a:extLst>
              <a:ext uri="{FF2B5EF4-FFF2-40B4-BE49-F238E27FC236}">
                <a16:creationId xmlns:a16="http://schemas.microsoft.com/office/drawing/2014/main" id="{4E298C74-0BAA-4AF9-9331-8C40C92240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193" name="Freeform 5">
              <a:extLst>
                <a:ext uri="{FF2B5EF4-FFF2-40B4-BE49-F238E27FC236}">
                  <a16:creationId xmlns:a16="http://schemas.microsoft.com/office/drawing/2014/main" id="{9FBFC2E4-6D7D-4B1C-B787-E8613D974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Freeform 6">
              <a:extLst>
                <a:ext uri="{FF2B5EF4-FFF2-40B4-BE49-F238E27FC236}">
                  <a16:creationId xmlns:a16="http://schemas.microsoft.com/office/drawing/2014/main" id="{0B24707B-A543-4AAE-AF75-66D049215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Freeform 7">
              <a:extLst>
                <a:ext uri="{FF2B5EF4-FFF2-40B4-BE49-F238E27FC236}">
                  <a16:creationId xmlns:a16="http://schemas.microsoft.com/office/drawing/2014/main" id="{187EE64C-B324-457E-BBFC-EB5028A8D2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Freeform 8">
              <a:extLst>
                <a:ext uri="{FF2B5EF4-FFF2-40B4-BE49-F238E27FC236}">
                  <a16:creationId xmlns:a16="http://schemas.microsoft.com/office/drawing/2014/main" id="{5FB69D6C-E66A-477E-9286-31C4E4536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Freeform 9">
              <a:extLst>
                <a:ext uri="{FF2B5EF4-FFF2-40B4-BE49-F238E27FC236}">
                  <a16:creationId xmlns:a16="http://schemas.microsoft.com/office/drawing/2014/main" id="{4A1CF424-0EB5-4AC9-AB09-0F12E7E11F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10">
              <a:extLst>
                <a:ext uri="{FF2B5EF4-FFF2-40B4-BE49-F238E27FC236}">
                  <a16:creationId xmlns:a16="http://schemas.microsoft.com/office/drawing/2014/main" id="{10C10173-3B22-4CEE-B362-A2981A8F58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Freeform 11">
              <a:extLst>
                <a:ext uri="{FF2B5EF4-FFF2-40B4-BE49-F238E27FC236}">
                  <a16:creationId xmlns:a16="http://schemas.microsoft.com/office/drawing/2014/main" id="{983D6169-327F-47D7-9E55-1D24650915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Freeform 12">
              <a:extLst>
                <a:ext uri="{FF2B5EF4-FFF2-40B4-BE49-F238E27FC236}">
                  <a16:creationId xmlns:a16="http://schemas.microsoft.com/office/drawing/2014/main" id="{08317A96-2409-4631-BB8F-B77F5660E8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Freeform 13">
              <a:extLst>
                <a:ext uri="{FF2B5EF4-FFF2-40B4-BE49-F238E27FC236}">
                  <a16:creationId xmlns:a16="http://schemas.microsoft.com/office/drawing/2014/main" id="{9A52E3B4-390B-4C2F-9719-1312098E38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Freeform 14">
              <a:extLst>
                <a:ext uri="{FF2B5EF4-FFF2-40B4-BE49-F238E27FC236}">
                  <a16:creationId xmlns:a16="http://schemas.microsoft.com/office/drawing/2014/main" id="{4A8A783D-8F8D-418B-AF9A-82BD3F058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Freeform 15">
              <a:extLst>
                <a:ext uri="{FF2B5EF4-FFF2-40B4-BE49-F238E27FC236}">
                  <a16:creationId xmlns:a16="http://schemas.microsoft.com/office/drawing/2014/main" id="{7387AFB4-1C33-4114-988D-AD6641D3A8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Freeform 16">
              <a:extLst>
                <a:ext uri="{FF2B5EF4-FFF2-40B4-BE49-F238E27FC236}">
                  <a16:creationId xmlns:a16="http://schemas.microsoft.com/office/drawing/2014/main" id="{8D5B909D-00C5-47EB-B0BB-150FAA2ABD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17">
              <a:extLst>
                <a:ext uri="{FF2B5EF4-FFF2-40B4-BE49-F238E27FC236}">
                  <a16:creationId xmlns:a16="http://schemas.microsoft.com/office/drawing/2014/main" id="{0DF474CA-D5D4-4107-B628-C6534E51B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Freeform 18">
              <a:extLst>
                <a:ext uri="{FF2B5EF4-FFF2-40B4-BE49-F238E27FC236}">
                  <a16:creationId xmlns:a16="http://schemas.microsoft.com/office/drawing/2014/main" id="{7F0844D3-9B2A-415E-A586-97892DB0EF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Freeform 19">
              <a:extLst>
                <a:ext uri="{FF2B5EF4-FFF2-40B4-BE49-F238E27FC236}">
                  <a16:creationId xmlns:a16="http://schemas.microsoft.com/office/drawing/2014/main" id="{928174A3-9613-4E17-90AF-588C52F9F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Freeform 20">
              <a:extLst>
                <a:ext uri="{FF2B5EF4-FFF2-40B4-BE49-F238E27FC236}">
                  <a16:creationId xmlns:a16="http://schemas.microsoft.com/office/drawing/2014/main" id="{464A3DB0-A5BE-493D-A820-7347F9BFC2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Freeform 21">
              <a:extLst>
                <a:ext uri="{FF2B5EF4-FFF2-40B4-BE49-F238E27FC236}">
                  <a16:creationId xmlns:a16="http://schemas.microsoft.com/office/drawing/2014/main" id="{C954E01A-DDDC-4271-93E8-86661F0D44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Freeform 22">
              <a:extLst>
                <a:ext uri="{FF2B5EF4-FFF2-40B4-BE49-F238E27FC236}">
                  <a16:creationId xmlns:a16="http://schemas.microsoft.com/office/drawing/2014/main" id="{1FA5A95F-0AE1-487D-B817-080380FCAE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Freeform 23">
              <a:extLst>
                <a:ext uri="{FF2B5EF4-FFF2-40B4-BE49-F238E27FC236}">
                  <a16:creationId xmlns:a16="http://schemas.microsoft.com/office/drawing/2014/main" id="{8D498C7F-4609-4B72-B8A7-DD93A7535D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Freeform 24">
              <a:extLst>
                <a:ext uri="{FF2B5EF4-FFF2-40B4-BE49-F238E27FC236}">
                  <a16:creationId xmlns:a16="http://schemas.microsoft.com/office/drawing/2014/main" id="{2A66C57B-27B2-4379-81F2-DD1097B3DF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Freeform 25">
              <a:extLst>
                <a:ext uri="{FF2B5EF4-FFF2-40B4-BE49-F238E27FC236}">
                  <a16:creationId xmlns:a16="http://schemas.microsoft.com/office/drawing/2014/main" id="{7D659B48-9C44-4DE7-BA7F-4A152259C5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1" name="Precios de Penetración"/>
          <p:cNvSpPr txBox="1">
            <a:spLocks noGrp="1"/>
          </p:cNvSpPr>
          <p:nvPr>
            <p:ph type="title"/>
          </p:nvPr>
        </p:nvSpPr>
        <p:spPr>
          <a:xfrm>
            <a:off x="965202" y="1131416"/>
            <a:ext cx="11187783" cy="1693741"/>
          </a:xfrm>
          <a:prstGeom prst="rect">
            <a:avLst/>
          </a:prstGeom>
        </p:spPr>
        <p:txBody>
          <a:bodyPr vert="horz" lIns="228600" tIns="228600" rIns="228600" bIns="228600" rtlCol="0" anchor="ctr">
            <a:normAutofit/>
          </a:bodyPr>
          <a:lstStyle/>
          <a:p>
            <a:pPr defTabSz="914400"/>
            <a:r>
              <a:rPr lang="en-US" sz="4000" spc="-150" dirty="0">
                <a:solidFill>
                  <a:schemeClr val="tx2"/>
                </a:solidFill>
              </a:rPr>
              <a:t>Precios de </a:t>
            </a:r>
            <a:r>
              <a:rPr lang="en-US" sz="4000" spc="-150" dirty="0" err="1">
                <a:solidFill>
                  <a:schemeClr val="tx2"/>
                </a:solidFill>
              </a:rPr>
              <a:t>Penetración</a:t>
            </a:r>
            <a:endParaRPr lang="en-US" sz="4000" spc="-150" dirty="0">
              <a:solidFill>
                <a:schemeClr val="tx2"/>
              </a:solidFill>
            </a:endParaRPr>
          </a:p>
        </p:txBody>
      </p:sp>
      <p:sp>
        <p:nvSpPr>
          <p:cNvPr id="215" name="Rectangle 214">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498" y="3200399"/>
            <a:ext cx="5289939" cy="5231271"/>
          </a:xfrm>
          <a:prstGeom prst="rect">
            <a:avLst/>
          </a:prstGeom>
          <a:solidFill>
            <a:schemeClr val="bg1"/>
          </a:solidFill>
          <a:ln w="19050">
            <a:solidFill>
              <a:srgbClr val="DD2A0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0" name="351f5437-839f-41d6-ae9d-1b3808589eeb.jpg" descr="351f5437-839f-41d6-ae9d-1b3808589eeb.jpg"/>
          <p:cNvPicPr>
            <a:picLocks noGrp="1" noChangeAspect="1"/>
          </p:cNvPicPr>
          <p:nvPr>
            <p:ph type="pic" idx="21"/>
          </p:nvPr>
        </p:nvPicPr>
        <p:blipFill rotWithShape="1">
          <a:blip r:embed="rId2"/>
          <a:srcRect l="11167" r="11167" b="1"/>
          <a:stretch/>
        </p:blipFill>
        <p:spPr>
          <a:xfrm>
            <a:off x="1176807" y="3436155"/>
            <a:ext cx="4935322" cy="4759757"/>
          </a:xfrm>
          <a:prstGeom prst="rect">
            <a:avLst/>
          </a:prstGeom>
          <a:ln w="12700">
            <a:noFill/>
          </a:ln>
        </p:spPr>
      </p:pic>
      <p:sp>
        <p:nvSpPr>
          <p:cNvPr id="172" name="El precio de penetración es un precio mas bajo, destinado a lograr mayor volumen de ventas para lograr así participación en el mercado"/>
          <p:cNvSpPr txBox="1">
            <a:spLocks noGrp="1"/>
          </p:cNvSpPr>
          <p:nvPr>
            <p:ph type="body" sz="half" idx="1"/>
          </p:nvPr>
        </p:nvSpPr>
        <p:spPr>
          <a:xfrm>
            <a:off x="6806083" y="3169920"/>
            <a:ext cx="5364190" cy="5261751"/>
          </a:xfrm>
          <a:prstGeom prst="rect">
            <a:avLst/>
          </a:prstGeom>
        </p:spPr>
        <p:txBody>
          <a:bodyPr vert="horz" lIns="91440" tIns="45720" rIns="91440" bIns="45720" rtlCol="0" anchor="ctr">
            <a:normAutofit/>
          </a:bodyPr>
          <a:lstStyle/>
          <a:p>
            <a:pPr indent="-228600" defTabSz="914400">
              <a:buClr>
                <a:srgbClr val="DD2A01"/>
              </a:buClr>
            </a:pPr>
            <a:r>
              <a:rPr lang="en-US"/>
              <a:t>El precio de penetración es un precio mas bajo, destinado a lograr mayor volumen de ventas para lograr así participación en el mercado</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58D5444C-D133-4651-98D6-333230F795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117" name="Freeform 5">
              <a:extLst>
                <a:ext uri="{FF2B5EF4-FFF2-40B4-BE49-F238E27FC236}">
                  <a16:creationId xmlns:a16="http://schemas.microsoft.com/office/drawing/2014/main" id="{72218A13-2C90-436D-A943-A342F28A6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6">
              <a:extLst>
                <a:ext uri="{FF2B5EF4-FFF2-40B4-BE49-F238E27FC236}">
                  <a16:creationId xmlns:a16="http://schemas.microsoft.com/office/drawing/2014/main" id="{E7DB83A0-C9B7-49B9-A563-90F402C6F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7">
              <a:extLst>
                <a:ext uri="{FF2B5EF4-FFF2-40B4-BE49-F238E27FC236}">
                  <a16:creationId xmlns:a16="http://schemas.microsoft.com/office/drawing/2014/main" id="{A5D345F5-B938-4F8F-BB27-4E1CFBB964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0" name="Freeform 8">
              <a:extLst>
                <a:ext uri="{FF2B5EF4-FFF2-40B4-BE49-F238E27FC236}">
                  <a16:creationId xmlns:a16="http://schemas.microsoft.com/office/drawing/2014/main" id="{F2BF8527-EF01-4079-8DAB-EC5E49881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1" name="Freeform 9">
              <a:extLst>
                <a:ext uri="{FF2B5EF4-FFF2-40B4-BE49-F238E27FC236}">
                  <a16:creationId xmlns:a16="http://schemas.microsoft.com/office/drawing/2014/main" id="{3F052BD7-7365-456B-B3C1-80BC126E0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2" name="Freeform 10">
              <a:extLst>
                <a:ext uri="{FF2B5EF4-FFF2-40B4-BE49-F238E27FC236}">
                  <a16:creationId xmlns:a16="http://schemas.microsoft.com/office/drawing/2014/main" id="{B982CA2F-1391-4712-98A4-E983A361E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3" name="Freeform 11">
              <a:extLst>
                <a:ext uri="{FF2B5EF4-FFF2-40B4-BE49-F238E27FC236}">
                  <a16:creationId xmlns:a16="http://schemas.microsoft.com/office/drawing/2014/main" id="{4477E574-E148-4D2F-97DA-0AA49EC1FF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12">
              <a:extLst>
                <a:ext uri="{FF2B5EF4-FFF2-40B4-BE49-F238E27FC236}">
                  <a16:creationId xmlns:a16="http://schemas.microsoft.com/office/drawing/2014/main" id="{60F1C064-4529-4FD8-86C0-726679794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13">
              <a:extLst>
                <a:ext uri="{FF2B5EF4-FFF2-40B4-BE49-F238E27FC236}">
                  <a16:creationId xmlns:a16="http://schemas.microsoft.com/office/drawing/2014/main" id="{E2E1938D-00EE-4971-9429-830B27ADFB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6" name="Freeform 14">
              <a:extLst>
                <a:ext uri="{FF2B5EF4-FFF2-40B4-BE49-F238E27FC236}">
                  <a16:creationId xmlns:a16="http://schemas.microsoft.com/office/drawing/2014/main" id="{B43B3A28-F060-45FD-87B1-6A43B4069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7" name="Freeform 15">
              <a:extLst>
                <a:ext uri="{FF2B5EF4-FFF2-40B4-BE49-F238E27FC236}">
                  <a16:creationId xmlns:a16="http://schemas.microsoft.com/office/drawing/2014/main" id="{D91642D8-3345-45A1-89BD-451ADD3027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0" name="Freeform 16">
              <a:extLst>
                <a:ext uri="{FF2B5EF4-FFF2-40B4-BE49-F238E27FC236}">
                  <a16:creationId xmlns:a16="http://schemas.microsoft.com/office/drawing/2014/main" id="{75594D98-1CF5-47D2-A177-B65467C4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1" name="Freeform 17">
              <a:extLst>
                <a:ext uri="{FF2B5EF4-FFF2-40B4-BE49-F238E27FC236}">
                  <a16:creationId xmlns:a16="http://schemas.microsoft.com/office/drawing/2014/main" id="{0EA4907B-3553-4F71-97CF-0FE7A6958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2" name="Freeform 18">
              <a:extLst>
                <a:ext uri="{FF2B5EF4-FFF2-40B4-BE49-F238E27FC236}">
                  <a16:creationId xmlns:a16="http://schemas.microsoft.com/office/drawing/2014/main" id="{4CF13238-4B59-452F-BE72-BCCAF4644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3" name="Freeform 19">
              <a:extLst>
                <a:ext uri="{FF2B5EF4-FFF2-40B4-BE49-F238E27FC236}">
                  <a16:creationId xmlns:a16="http://schemas.microsoft.com/office/drawing/2014/main" id="{79F95C9A-FC88-48E1-9955-123F6A783F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4" name="Freeform 20">
              <a:extLst>
                <a:ext uri="{FF2B5EF4-FFF2-40B4-BE49-F238E27FC236}">
                  <a16:creationId xmlns:a16="http://schemas.microsoft.com/office/drawing/2014/main" id="{AEB0962C-F99F-4657-B6C2-301272B0E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85" name="Freeform 21">
              <a:extLst>
                <a:ext uri="{FF2B5EF4-FFF2-40B4-BE49-F238E27FC236}">
                  <a16:creationId xmlns:a16="http://schemas.microsoft.com/office/drawing/2014/main" id="{079D45E0-1A69-496F-BEB1-8E21D2E1E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86" name="Freeform 22">
              <a:extLst>
                <a:ext uri="{FF2B5EF4-FFF2-40B4-BE49-F238E27FC236}">
                  <a16:creationId xmlns:a16="http://schemas.microsoft.com/office/drawing/2014/main" id="{B43827B3-A19F-4FE6-A9AA-6CAF3DCB0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7" name="Freeform 23">
              <a:extLst>
                <a:ext uri="{FF2B5EF4-FFF2-40B4-BE49-F238E27FC236}">
                  <a16:creationId xmlns:a16="http://schemas.microsoft.com/office/drawing/2014/main" id="{6EFED02B-2D8E-47E8-960B-13B2F35C7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8" name="Freeform 24">
              <a:extLst>
                <a:ext uri="{FF2B5EF4-FFF2-40B4-BE49-F238E27FC236}">
                  <a16:creationId xmlns:a16="http://schemas.microsoft.com/office/drawing/2014/main" id="{1F0F8CEB-54BC-4463-84EF-CC61A7804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9" name="Freeform 25">
              <a:extLst>
                <a:ext uri="{FF2B5EF4-FFF2-40B4-BE49-F238E27FC236}">
                  <a16:creationId xmlns:a16="http://schemas.microsoft.com/office/drawing/2014/main" id="{135C0EC7-0E3E-484F-A91C-527106CE2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91" name="Group 190">
            <a:extLst>
              <a:ext uri="{FF2B5EF4-FFF2-40B4-BE49-F238E27FC236}">
                <a16:creationId xmlns:a16="http://schemas.microsoft.com/office/drawing/2014/main" id="{D8AAC9D3-71E6-4892-8399-6C18E6CA87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3486" y="2417193"/>
            <a:ext cx="3919442" cy="4935710"/>
            <a:chOff x="697883" y="1816768"/>
            <a:chExt cx="3674476" cy="3470421"/>
          </a:xfrm>
        </p:grpSpPr>
        <p:sp>
          <p:nvSpPr>
            <p:cNvPr id="192" name="Rectangle 191">
              <a:extLst>
                <a:ext uri="{FF2B5EF4-FFF2-40B4-BE49-F238E27FC236}">
                  <a16:creationId xmlns:a16="http://schemas.microsoft.com/office/drawing/2014/main" id="{2B51003B-DDDF-4049-A133-F2DF60A1F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 name="Isosceles Triangle 22">
              <a:extLst>
                <a:ext uri="{FF2B5EF4-FFF2-40B4-BE49-F238E27FC236}">
                  <a16:creationId xmlns:a16="http://schemas.microsoft.com/office/drawing/2014/main" id="{9DD690BE-E030-41B4-8917-02B7748D3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 name="Rectangle 193">
              <a:extLst>
                <a:ext uri="{FF2B5EF4-FFF2-40B4-BE49-F238E27FC236}">
                  <a16:creationId xmlns:a16="http://schemas.microsoft.com/office/drawing/2014/main" id="{964D1382-F0F2-43D2-91C7-5196974EA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96" name="Rectangle 195">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3004800" cy="9753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a:extLst>
              <a:ext uri="{FF2B5EF4-FFF2-40B4-BE49-F238E27FC236}">
                <a16:creationId xmlns:a16="http://schemas.microsoft.com/office/drawing/2014/main" id="{B984687B-789E-453B-921F-7804CCA6BA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199" name="Freeform 5">
              <a:extLst>
                <a:ext uri="{FF2B5EF4-FFF2-40B4-BE49-F238E27FC236}">
                  <a16:creationId xmlns:a16="http://schemas.microsoft.com/office/drawing/2014/main" id="{0495A546-1866-442A-8EF9-B683FCB39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00" name="Freeform 6">
              <a:extLst>
                <a:ext uri="{FF2B5EF4-FFF2-40B4-BE49-F238E27FC236}">
                  <a16:creationId xmlns:a16="http://schemas.microsoft.com/office/drawing/2014/main" id="{20FC9B1F-EB6E-40D2-8261-0142E7326F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1" name="Freeform 7">
              <a:extLst>
                <a:ext uri="{FF2B5EF4-FFF2-40B4-BE49-F238E27FC236}">
                  <a16:creationId xmlns:a16="http://schemas.microsoft.com/office/drawing/2014/main" id="{08DB0E74-FB47-4298-AF40-FAC8939F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2" name="Freeform 8">
              <a:extLst>
                <a:ext uri="{FF2B5EF4-FFF2-40B4-BE49-F238E27FC236}">
                  <a16:creationId xmlns:a16="http://schemas.microsoft.com/office/drawing/2014/main" id="{08813488-5B66-4FB7-A177-9B9B4658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3" name="Freeform 9">
              <a:extLst>
                <a:ext uri="{FF2B5EF4-FFF2-40B4-BE49-F238E27FC236}">
                  <a16:creationId xmlns:a16="http://schemas.microsoft.com/office/drawing/2014/main" id="{235E4BF3-25DA-41E9-B880-A0DC6C1EF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4" name="Freeform 10">
              <a:extLst>
                <a:ext uri="{FF2B5EF4-FFF2-40B4-BE49-F238E27FC236}">
                  <a16:creationId xmlns:a16="http://schemas.microsoft.com/office/drawing/2014/main" id="{813C1F92-ED6B-4F19-9415-BFB5B5B5A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5" name="Freeform 11">
              <a:extLst>
                <a:ext uri="{FF2B5EF4-FFF2-40B4-BE49-F238E27FC236}">
                  <a16:creationId xmlns:a16="http://schemas.microsoft.com/office/drawing/2014/main" id="{9E40EF46-D7B9-447E-ACB4-D78972199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6" name="Freeform 12">
              <a:extLst>
                <a:ext uri="{FF2B5EF4-FFF2-40B4-BE49-F238E27FC236}">
                  <a16:creationId xmlns:a16="http://schemas.microsoft.com/office/drawing/2014/main" id="{123CAE24-12FF-43D7-A6C0-6AA792E3A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7" name="Freeform 13">
              <a:extLst>
                <a:ext uri="{FF2B5EF4-FFF2-40B4-BE49-F238E27FC236}">
                  <a16:creationId xmlns:a16="http://schemas.microsoft.com/office/drawing/2014/main" id="{B372F5DB-BF3F-4325-85B0-CDCE7A6A68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8" name="Freeform 14">
              <a:extLst>
                <a:ext uri="{FF2B5EF4-FFF2-40B4-BE49-F238E27FC236}">
                  <a16:creationId xmlns:a16="http://schemas.microsoft.com/office/drawing/2014/main" id="{B25A9653-2959-449B-BA93-64D5656B1A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9" name="Freeform 15">
              <a:extLst>
                <a:ext uri="{FF2B5EF4-FFF2-40B4-BE49-F238E27FC236}">
                  <a16:creationId xmlns:a16="http://schemas.microsoft.com/office/drawing/2014/main" id="{683D52E0-024E-49EA-B58E-AFCB54B930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0" name="Freeform 16">
              <a:extLst>
                <a:ext uri="{FF2B5EF4-FFF2-40B4-BE49-F238E27FC236}">
                  <a16:creationId xmlns:a16="http://schemas.microsoft.com/office/drawing/2014/main" id="{B42DB067-C8BB-4763-B3AC-A1AFC1F94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1" name="Freeform 17">
              <a:extLst>
                <a:ext uri="{FF2B5EF4-FFF2-40B4-BE49-F238E27FC236}">
                  <a16:creationId xmlns:a16="http://schemas.microsoft.com/office/drawing/2014/main" id="{4BFADE60-883C-490B-8717-29178631E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2" name="Freeform 18">
              <a:extLst>
                <a:ext uri="{FF2B5EF4-FFF2-40B4-BE49-F238E27FC236}">
                  <a16:creationId xmlns:a16="http://schemas.microsoft.com/office/drawing/2014/main" id="{276CDC4A-1010-43AB-BD13-E9BC487D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3" name="Freeform 19">
              <a:extLst>
                <a:ext uri="{FF2B5EF4-FFF2-40B4-BE49-F238E27FC236}">
                  <a16:creationId xmlns:a16="http://schemas.microsoft.com/office/drawing/2014/main" id="{E6DA892F-7AE7-4A83-9BFB-D5FDBA16D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4" name="Freeform 20">
              <a:extLst>
                <a:ext uri="{FF2B5EF4-FFF2-40B4-BE49-F238E27FC236}">
                  <a16:creationId xmlns:a16="http://schemas.microsoft.com/office/drawing/2014/main" id="{2079130B-2394-449B-80DB-0B9946C7B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5" name="Freeform 21">
              <a:extLst>
                <a:ext uri="{FF2B5EF4-FFF2-40B4-BE49-F238E27FC236}">
                  <a16:creationId xmlns:a16="http://schemas.microsoft.com/office/drawing/2014/main" id="{2F852A68-5FD2-4BD4-902A-37D580B79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16" name="Freeform 22">
              <a:extLst>
                <a:ext uri="{FF2B5EF4-FFF2-40B4-BE49-F238E27FC236}">
                  <a16:creationId xmlns:a16="http://schemas.microsoft.com/office/drawing/2014/main" id="{1CD48066-FF17-425E-9EEC-795CD0CA4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7" name="Freeform 23">
              <a:extLst>
                <a:ext uri="{FF2B5EF4-FFF2-40B4-BE49-F238E27FC236}">
                  <a16:creationId xmlns:a16="http://schemas.microsoft.com/office/drawing/2014/main" id="{374D862B-A8E1-4CB9-8529-077C6DBA5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8" name="Freeform 24">
              <a:extLst>
                <a:ext uri="{FF2B5EF4-FFF2-40B4-BE49-F238E27FC236}">
                  <a16:creationId xmlns:a16="http://schemas.microsoft.com/office/drawing/2014/main" id="{5A3B1A83-9C72-4407-A5BF-A9EAA5C4D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9" name="Freeform 25">
              <a:extLst>
                <a:ext uri="{FF2B5EF4-FFF2-40B4-BE49-F238E27FC236}">
                  <a16:creationId xmlns:a16="http://schemas.microsoft.com/office/drawing/2014/main" id="{C73AF399-B36E-419F-92C0-533EFBD9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74" name="Precios Profesionales"/>
          <p:cNvSpPr txBox="1">
            <a:spLocks noGrp="1"/>
          </p:cNvSpPr>
          <p:nvPr>
            <p:ph type="title"/>
          </p:nvPr>
        </p:nvSpPr>
        <p:spPr>
          <a:xfrm>
            <a:off x="947873" y="2101548"/>
            <a:ext cx="4007225" cy="6507604"/>
          </a:xfrm>
          <a:prstGeom prst="rect">
            <a:avLst/>
          </a:prstGeom>
        </p:spPr>
        <p:txBody>
          <a:bodyPr vert="horz" lIns="228600" tIns="228600" rIns="228600" bIns="228600" rtlCol="0" anchor="t">
            <a:normAutofit/>
          </a:bodyPr>
          <a:lstStyle/>
          <a:p>
            <a:pPr algn="l" defTabSz="914400"/>
            <a:r>
              <a:rPr lang="en-US" sz="5200" spc="-150" dirty="0">
                <a:solidFill>
                  <a:schemeClr val="accent1"/>
                </a:solidFill>
              </a:rPr>
              <a:t>Precios </a:t>
            </a:r>
            <a:r>
              <a:rPr lang="en-US" sz="5200" spc="-150" dirty="0" err="1">
                <a:solidFill>
                  <a:schemeClr val="accent1"/>
                </a:solidFill>
              </a:rPr>
              <a:t>Profesionales</a:t>
            </a:r>
            <a:endParaRPr lang="en-US" sz="5200" spc="-150" dirty="0">
              <a:solidFill>
                <a:schemeClr val="accent1"/>
              </a:solidFill>
            </a:endParaRPr>
          </a:p>
        </p:txBody>
      </p:sp>
      <p:sp>
        <p:nvSpPr>
          <p:cNvPr id="221" name="Isosceles Triangle 220">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69389" y="1955898"/>
            <a:ext cx="187393" cy="23693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600" dirty="0"/>
          </a:p>
        </p:txBody>
      </p:sp>
      <p:sp>
        <p:nvSpPr>
          <p:cNvPr id="175" name="Los realizan personas que tengan profundos conocimientos o experiencia en un campo particular de actividades…"/>
          <p:cNvSpPr txBox="1">
            <a:spLocks noGrp="1"/>
          </p:cNvSpPr>
          <p:nvPr>
            <p:ph type="body" idx="1"/>
          </p:nvPr>
        </p:nvSpPr>
        <p:spPr>
          <a:xfrm>
            <a:off x="5589081" y="2101548"/>
            <a:ext cx="6571259" cy="6507605"/>
          </a:xfrm>
          <a:prstGeom prst="rect">
            <a:avLst/>
          </a:prstGeom>
        </p:spPr>
        <p:txBody>
          <a:bodyPr vert="horz" lIns="91440" tIns="45720" rIns="91440" bIns="45720" rtlCol="0" anchor="t">
            <a:normAutofit/>
          </a:bodyPr>
          <a:lstStyle/>
          <a:p>
            <a:pPr marL="0" indent="-228600" defTabSz="914400"/>
            <a:r>
              <a:rPr lang="en-US" dirty="0"/>
              <a:t>Los </a:t>
            </a:r>
            <a:r>
              <a:rPr lang="en-US" dirty="0" err="1"/>
              <a:t>realizan</a:t>
            </a:r>
            <a:r>
              <a:rPr lang="en-US" dirty="0"/>
              <a:t> personas que </a:t>
            </a:r>
            <a:r>
              <a:rPr lang="en-US" dirty="0" err="1"/>
              <a:t>tengan</a:t>
            </a:r>
            <a:r>
              <a:rPr lang="en-US" dirty="0"/>
              <a:t> </a:t>
            </a:r>
            <a:r>
              <a:rPr lang="en-US" dirty="0" err="1"/>
              <a:t>profundos</a:t>
            </a:r>
            <a:r>
              <a:rPr lang="en-US" dirty="0"/>
              <a:t> </a:t>
            </a:r>
            <a:r>
              <a:rPr lang="en-US" dirty="0" err="1"/>
              <a:t>conocimientos</a:t>
            </a:r>
            <a:r>
              <a:rPr lang="en-US" dirty="0"/>
              <a:t> o </a:t>
            </a:r>
            <a:r>
              <a:rPr lang="en-US" dirty="0" err="1"/>
              <a:t>experiencia</a:t>
            </a:r>
            <a:r>
              <a:rPr lang="en-US" dirty="0"/>
              <a:t> </a:t>
            </a:r>
            <a:r>
              <a:rPr lang="en-US" dirty="0" err="1"/>
              <a:t>en</a:t>
            </a:r>
            <a:r>
              <a:rPr lang="en-US" dirty="0"/>
              <a:t> un campo particular de </a:t>
            </a:r>
            <a:r>
              <a:rPr lang="en-US" dirty="0" err="1"/>
              <a:t>actividades</a:t>
            </a:r>
            <a:endParaRPr lang="en-US" dirty="0"/>
          </a:p>
          <a:p>
            <a:pPr indent="-228600" defTabSz="914400"/>
            <a:r>
              <a:rPr lang="en-US" dirty="0"/>
              <a:t>Precios </a:t>
            </a:r>
            <a:r>
              <a:rPr lang="en-US" dirty="0" err="1"/>
              <a:t>éticos</a:t>
            </a:r>
            <a:endParaRPr lang="en-US" dirty="0"/>
          </a:p>
          <a:p>
            <a:pPr indent="-228600" defTabSz="914400"/>
            <a:r>
              <a:rPr lang="en-US" dirty="0"/>
              <a:t>Precios de caballero</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Group 126">
            <a:extLst>
              <a:ext uri="{FF2B5EF4-FFF2-40B4-BE49-F238E27FC236}">
                <a16:creationId xmlns:a16="http://schemas.microsoft.com/office/drawing/2014/main" id="{B529E332-1F12-4C15-9CD2-46B47C7975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1652" y="-84445"/>
            <a:ext cx="13350241" cy="9847179"/>
            <a:chOff x="-329674" y="-51881"/>
            <a:chExt cx="12515851" cy="6923798"/>
          </a:xfrm>
        </p:grpSpPr>
        <p:sp>
          <p:nvSpPr>
            <p:cNvPr id="128" name="Freeform 5">
              <a:extLst>
                <a:ext uri="{FF2B5EF4-FFF2-40B4-BE49-F238E27FC236}">
                  <a16:creationId xmlns:a16="http://schemas.microsoft.com/office/drawing/2014/main" id="{EB70D1D9-E454-41A2-8131-F87C242E5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9" name="Freeform 6">
              <a:extLst>
                <a:ext uri="{FF2B5EF4-FFF2-40B4-BE49-F238E27FC236}">
                  <a16:creationId xmlns:a16="http://schemas.microsoft.com/office/drawing/2014/main" id="{2BD80611-E3DE-49D3-957E-D2672511E5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0" name="Freeform 7">
              <a:extLst>
                <a:ext uri="{FF2B5EF4-FFF2-40B4-BE49-F238E27FC236}">
                  <a16:creationId xmlns:a16="http://schemas.microsoft.com/office/drawing/2014/main" id="{047537A2-1EBB-45DF-81BB-24C8069BF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1" name="Freeform 8">
              <a:extLst>
                <a:ext uri="{FF2B5EF4-FFF2-40B4-BE49-F238E27FC236}">
                  <a16:creationId xmlns:a16="http://schemas.microsoft.com/office/drawing/2014/main" id="{2D80068E-88CF-4AFA-A33B-4C67E9DA2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2" name="Freeform 9">
              <a:extLst>
                <a:ext uri="{FF2B5EF4-FFF2-40B4-BE49-F238E27FC236}">
                  <a16:creationId xmlns:a16="http://schemas.microsoft.com/office/drawing/2014/main" id="{6D3A694A-2C63-4465-903F-2C446C2E9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3" name="Freeform 10">
              <a:extLst>
                <a:ext uri="{FF2B5EF4-FFF2-40B4-BE49-F238E27FC236}">
                  <a16:creationId xmlns:a16="http://schemas.microsoft.com/office/drawing/2014/main" id="{2AB06086-11CF-41B2-BCA8-F4FD52333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4" name="Freeform 11">
              <a:extLst>
                <a:ext uri="{FF2B5EF4-FFF2-40B4-BE49-F238E27FC236}">
                  <a16:creationId xmlns:a16="http://schemas.microsoft.com/office/drawing/2014/main" id="{A9322517-D640-42FC-95E7-636922C30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5" name="Freeform 12">
              <a:extLst>
                <a:ext uri="{FF2B5EF4-FFF2-40B4-BE49-F238E27FC236}">
                  <a16:creationId xmlns:a16="http://schemas.microsoft.com/office/drawing/2014/main" id="{6D353CC0-9B35-4CD3-80D4-CBE64AB179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6" name="Freeform 13">
              <a:extLst>
                <a:ext uri="{FF2B5EF4-FFF2-40B4-BE49-F238E27FC236}">
                  <a16:creationId xmlns:a16="http://schemas.microsoft.com/office/drawing/2014/main" id="{240FB68B-B3F7-4ACD-BFA8-24993E47B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7" name="Freeform 14">
              <a:extLst>
                <a:ext uri="{FF2B5EF4-FFF2-40B4-BE49-F238E27FC236}">
                  <a16:creationId xmlns:a16="http://schemas.microsoft.com/office/drawing/2014/main" id="{B71C62F0-2D69-4E12-97FD-4FDA2443B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8" name="Freeform 15">
              <a:extLst>
                <a:ext uri="{FF2B5EF4-FFF2-40B4-BE49-F238E27FC236}">
                  <a16:creationId xmlns:a16="http://schemas.microsoft.com/office/drawing/2014/main" id="{E29D09D3-D44B-4C33-B67D-A33A6250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9" name="Freeform 16">
              <a:extLst>
                <a:ext uri="{FF2B5EF4-FFF2-40B4-BE49-F238E27FC236}">
                  <a16:creationId xmlns:a16="http://schemas.microsoft.com/office/drawing/2014/main" id="{F253173C-BDD8-4E76-8508-D65436C6C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40" name="Freeform 17">
              <a:extLst>
                <a:ext uri="{FF2B5EF4-FFF2-40B4-BE49-F238E27FC236}">
                  <a16:creationId xmlns:a16="http://schemas.microsoft.com/office/drawing/2014/main" id="{98F05129-C6FB-43CA-81A0-3C0E79AEF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1" name="Freeform 18">
              <a:extLst>
                <a:ext uri="{FF2B5EF4-FFF2-40B4-BE49-F238E27FC236}">
                  <a16:creationId xmlns:a16="http://schemas.microsoft.com/office/drawing/2014/main" id="{DB362655-D4C7-4196-936B-1AC33DC1D2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2" name="Freeform 19">
              <a:extLst>
                <a:ext uri="{FF2B5EF4-FFF2-40B4-BE49-F238E27FC236}">
                  <a16:creationId xmlns:a16="http://schemas.microsoft.com/office/drawing/2014/main" id="{081F342A-5654-44A6-8616-8C0E7BDF4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3" name="Freeform 20">
              <a:extLst>
                <a:ext uri="{FF2B5EF4-FFF2-40B4-BE49-F238E27FC236}">
                  <a16:creationId xmlns:a16="http://schemas.microsoft.com/office/drawing/2014/main" id="{8D067AD4-45F5-405D-A7C5-05E2B4968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4" name="Freeform 21">
              <a:extLst>
                <a:ext uri="{FF2B5EF4-FFF2-40B4-BE49-F238E27FC236}">
                  <a16:creationId xmlns:a16="http://schemas.microsoft.com/office/drawing/2014/main" id="{1777D4B7-909A-4179-B8F2-4A7DC7751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5" name="Freeform 22">
              <a:extLst>
                <a:ext uri="{FF2B5EF4-FFF2-40B4-BE49-F238E27FC236}">
                  <a16:creationId xmlns:a16="http://schemas.microsoft.com/office/drawing/2014/main" id="{48BF3507-BFDE-4733-8CDF-3FDD87FAD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6" name="Freeform 23">
              <a:extLst>
                <a:ext uri="{FF2B5EF4-FFF2-40B4-BE49-F238E27FC236}">
                  <a16:creationId xmlns:a16="http://schemas.microsoft.com/office/drawing/2014/main" id="{84D14DCD-6EDC-4E92-ADA7-5CA3636560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48" name="Group 147">
            <a:extLst>
              <a:ext uri="{FF2B5EF4-FFF2-40B4-BE49-F238E27FC236}">
                <a16:creationId xmlns:a16="http://schemas.microsoft.com/office/drawing/2014/main" id="{0C40BBA1-E470-44B7-8606-F8BCF6B962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80579" y="1687442"/>
            <a:ext cx="9438234" cy="6368617"/>
            <a:chOff x="1669293" y="1186483"/>
            <a:chExt cx="8848345" cy="4477933"/>
          </a:xfrm>
        </p:grpSpPr>
        <p:sp>
          <p:nvSpPr>
            <p:cNvPr id="149" name="Rectangle 148">
              <a:extLst>
                <a:ext uri="{FF2B5EF4-FFF2-40B4-BE49-F238E27FC236}">
                  <a16:creationId xmlns:a16="http://schemas.microsoft.com/office/drawing/2014/main" id="{87F90053-2737-4E1E-BDBF-D1F2DA63C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0" name="Isosceles Triangle 149">
              <a:extLst>
                <a:ext uri="{FF2B5EF4-FFF2-40B4-BE49-F238E27FC236}">
                  <a16:creationId xmlns:a16="http://schemas.microsoft.com/office/drawing/2014/main" id="{9C47D012-ADE5-486B-A297-A95FE2F21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1" name="Rectangle 150">
              <a:extLst>
                <a:ext uri="{FF2B5EF4-FFF2-40B4-BE49-F238E27FC236}">
                  <a16:creationId xmlns:a16="http://schemas.microsoft.com/office/drawing/2014/main" id="{1E063DDE-7A1D-4211-952B-F30B31DEE4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53" name="Rectangle 152">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5" name="Group 154">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1652" y="-84445"/>
            <a:ext cx="13350241" cy="9847179"/>
            <a:chOff x="-329674" y="-51881"/>
            <a:chExt cx="12515851" cy="6923798"/>
          </a:xfrm>
        </p:grpSpPr>
        <p:sp>
          <p:nvSpPr>
            <p:cNvPr id="156"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7"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8"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9"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0"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1"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2"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3"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4"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5"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6"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67"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68"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9"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0"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1"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2"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3"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4"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76" name="Freeform: Shape 175">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318843" y="3482470"/>
            <a:ext cx="4713341" cy="6058110"/>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11550" y="984145"/>
            <a:ext cx="8279385" cy="759902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Conceptos"/>
          <p:cNvSpPr txBox="1">
            <a:spLocks noGrp="1"/>
          </p:cNvSpPr>
          <p:nvPr>
            <p:ph type="title"/>
          </p:nvPr>
        </p:nvSpPr>
        <p:spPr>
          <a:xfrm>
            <a:off x="2790695" y="2932391"/>
            <a:ext cx="7423409" cy="2364409"/>
          </a:xfrm>
          <a:prstGeom prst="rect">
            <a:avLst/>
          </a:prstGeom>
        </p:spPr>
        <p:txBody>
          <a:bodyPr vert="horz" lIns="228600" tIns="228600" rIns="228600" bIns="0" rtlCol="0" anchor="b">
            <a:normAutofit/>
          </a:bodyPr>
          <a:lstStyle/>
          <a:p>
            <a:pPr defTabSz="914400">
              <a:lnSpc>
                <a:spcPct val="80000"/>
              </a:lnSpc>
            </a:pPr>
            <a:r>
              <a:rPr lang="en-US" sz="6000" spc="-150">
                <a:solidFill>
                  <a:srgbClr val="FFFEFF"/>
                </a:solidFill>
              </a:rPr>
              <a:t>Conceptos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 name="Group 121">
            <a:extLst>
              <a:ext uri="{FF2B5EF4-FFF2-40B4-BE49-F238E27FC236}">
                <a16:creationId xmlns:a16="http://schemas.microsoft.com/office/drawing/2014/main" id="{3DE615EC-1B58-4A54-81FB-52220C2FF6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123" name="Freeform 5">
              <a:extLst>
                <a:ext uri="{FF2B5EF4-FFF2-40B4-BE49-F238E27FC236}">
                  <a16:creationId xmlns:a16="http://schemas.microsoft.com/office/drawing/2014/main" id="{32ED67F2-4B28-4367-AD77-3391118E6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6">
              <a:extLst>
                <a:ext uri="{FF2B5EF4-FFF2-40B4-BE49-F238E27FC236}">
                  <a16:creationId xmlns:a16="http://schemas.microsoft.com/office/drawing/2014/main" id="{BD9EAC9E-35DE-4381-B4E5-5BAECA08E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7">
              <a:extLst>
                <a:ext uri="{FF2B5EF4-FFF2-40B4-BE49-F238E27FC236}">
                  <a16:creationId xmlns:a16="http://schemas.microsoft.com/office/drawing/2014/main" id="{4874C764-F0F7-4C1F-9583-EA10700FFA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6" name="Freeform 8">
              <a:extLst>
                <a:ext uri="{FF2B5EF4-FFF2-40B4-BE49-F238E27FC236}">
                  <a16:creationId xmlns:a16="http://schemas.microsoft.com/office/drawing/2014/main" id="{FD57D076-47A8-4B28-B52A-6BBA892BC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7" name="Freeform 9">
              <a:extLst>
                <a:ext uri="{FF2B5EF4-FFF2-40B4-BE49-F238E27FC236}">
                  <a16:creationId xmlns:a16="http://schemas.microsoft.com/office/drawing/2014/main" id="{87920C4C-D1DA-463C-A5BD-7547D3B0D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6" name="Freeform 10">
              <a:extLst>
                <a:ext uri="{FF2B5EF4-FFF2-40B4-BE49-F238E27FC236}">
                  <a16:creationId xmlns:a16="http://schemas.microsoft.com/office/drawing/2014/main" id="{5B892218-E889-4C03-B436-C48EEF2D3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7" name="Freeform 11">
              <a:extLst>
                <a:ext uri="{FF2B5EF4-FFF2-40B4-BE49-F238E27FC236}">
                  <a16:creationId xmlns:a16="http://schemas.microsoft.com/office/drawing/2014/main" id="{1C155D09-F003-450E-B3C9-2A2CF5D72D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8" name="Freeform 12">
              <a:extLst>
                <a:ext uri="{FF2B5EF4-FFF2-40B4-BE49-F238E27FC236}">
                  <a16:creationId xmlns:a16="http://schemas.microsoft.com/office/drawing/2014/main" id="{05C5C81F-7654-4358-9D25-8F89184C6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9" name="Freeform 13">
              <a:extLst>
                <a:ext uri="{FF2B5EF4-FFF2-40B4-BE49-F238E27FC236}">
                  <a16:creationId xmlns:a16="http://schemas.microsoft.com/office/drawing/2014/main" id="{2A430E13-66F2-421D-8170-CC2048F0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0" name="Freeform 14">
              <a:extLst>
                <a:ext uri="{FF2B5EF4-FFF2-40B4-BE49-F238E27FC236}">
                  <a16:creationId xmlns:a16="http://schemas.microsoft.com/office/drawing/2014/main" id="{2BC5C075-9EA8-4A93-8311-FC996B9C9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1" name="Freeform 15">
              <a:extLst>
                <a:ext uri="{FF2B5EF4-FFF2-40B4-BE49-F238E27FC236}">
                  <a16:creationId xmlns:a16="http://schemas.microsoft.com/office/drawing/2014/main" id="{CCE5A199-744A-4762-8BF2-9E307F6E8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2" name="Freeform 16">
              <a:extLst>
                <a:ext uri="{FF2B5EF4-FFF2-40B4-BE49-F238E27FC236}">
                  <a16:creationId xmlns:a16="http://schemas.microsoft.com/office/drawing/2014/main" id="{FB6FD11B-6FE5-4E70-BBAA-53A6B7511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3" name="Freeform 17">
              <a:extLst>
                <a:ext uri="{FF2B5EF4-FFF2-40B4-BE49-F238E27FC236}">
                  <a16:creationId xmlns:a16="http://schemas.microsoft.com/office/drawing/2014/main" id="{BBD325CB-8F67-4FB7-A795-4AC5B7902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4" name="Freeform 18">
              <a:extLst>
                <a:ext uri="{FF2B5EF4-FFF2-40B4-BE49-F238E27FC236}">
                  <a16:creationId xmlns:a16="http://schemas.microsoft.com/office/drawing/2014/main" id="{6E6A8EDC-214C-48C4-8B65-F22691F3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5" name="Freeform 19">
              <a:extLst>
                <a:ext uri="{FF2B5EF4-FFF2-40B4-BE49-F238E27FC236}">
                  <a16:creationId xmlns:a16="http://schemas.microsoft.com/office/drawing/2014/main" id="{59D502EE-BAD9-4A6E-834B-E14C4143A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6" name="Freeform 20">
              <a:extLst>
                <a:ext uri="{FF2B5EF4-FFF2-40B4-BE49-F238E27FC236}">
                  <a16:creationId xmlns:a16="http://schemas.microsoft.com/office/drawing/2014/main" id="{65379976-2FFE-4366-855D-793F880AA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7" name="Freeform 21">
              <a:extLst>
                <a:ext uri="{FF2B5EF4-FFF2-40B4-BE49-F238E27FC236}">
                  <a16:creationId xmlns:a16="http://schemas.microsoft.com/office/drawing/2014/main" id="{E38DF7A4-D0EB-4F89-8D4A-BDD14DE0D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98" name="Freeform 22">
              <a:extLst>
                <a:ext uri="{FF2B5EF4-FFF2-40B4-BE49-F238E27FC236}">
                  <a16:creationId xmlns:a16="http://schemas.microsoft.com/office/drawing/2014/main" id="{1EEE1209-4CE4-43CF-A390-80151536F5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9" name="Freeform 23">
              <a:extLst>
                <a:ext uri="{FF2B5EF4-FFF2-40B4-BE49-F238E27FC236}">
                  <a16:creationId xmlns:a16="http://schemas.microsoft.com/office/drawing/2014/main" id="{676FB2B9-50D5-47C4-BDA9-BDCB0C42A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0" name="Freeform 24">
              <a:extLst>
                <a:ext uri="{FF2B5EF4-FFF2-40B4-BE49-F238E27FC236}">
                  <a16:creationId xmlns:a16="http://schemas.microsoft.com/office/drawing/2014/main" id="{9B95CC87-78BF-48C4-83DE-E28FB0A6A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1" name="Freeform 25">
              <a:extLst>
                <a:ext uri="{FF2B5EF4-FFF2-40B4-BE49-F238E27FC236}">
                  <a16:creationId xmlns:a16="http://schemas.microsoft.com/office/drawing/2014/main" id="{34BA9E22-D37C-41E0-9BE7-5E8D2FAC6B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3" name="Group 202">
            <a:extLst>
              <a:ext uri="{FF2B5EF4-FFF2-40B4-BE49-F238E27FC236}">
                <a16:creationId xmlns:a16="http://schemas.microsoft.com/office/drawing/2014/main" id="{97344E13-F4F5-4D0B-8CDE-1937677280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3486" y="2417193"/>
            <a:ext cx="3919442" cy="4935710"/>
            <a:chOff x="697883" y="1816768"/>
            <a:chExt cx="3674476" cy="3470421"/>
          </a:xfrm>
        </p:grpSpPr>
        <p:sp>
          <p:nvSpPr>
            <p:cNvPr id="204" name="Rectangle 203">
              <a:extLst>
                <a:ext uri="{FF2B5EF4-FFF2-40B4-BE49-F238E27FC236}">
                  <a16:creationId xmlns:a16="http://schemas.microsoft.com/office/drawing/2014/main" id="{45302BC6-D10F-41B2-8E43-D50C81D6F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 name="Isosceles Triangle 22">
              <a:extLst>
                <a:ext uri="{FF2B5EF4-FFF2-40B4-BE49-F238E27FC236}">
                  <a16:creationId xmlns:a16="http://schemas.microsoft.com/office/drawing/2014/main" id="{BF5AE276-DDA1-4D8B-A84F-B3355E8D5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 name="Rectangle 205">
              <a:extLst>
                <a:ext uri="{FF2B5EF4-FFF2-40B4-BE49-F238E27FC236}">
                  <a16:creationId xmlns:a16="http://schemas.microsoft.com/office/drawing/2014/main" id="{A7528DED-4F8A-4C30-81A3-157A8C139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208" name="Rectangle 207">
            <a:extLst>
              <a:ext uri="{FF2B5EF4-FFF2-40B4-BE49-F238E27FC236}">
                <a16:creationId xmlns:a16="http://schemas.microsoft.com/office/drawing/2014/main" id="{305C82E6-44B7-49BF-9BDC-925576405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0" name="Group 209">
            <a:extLst>
              <a:ext uri="{FF2B5EF4-FFF2-40B4-BE49-F238E27FC236}">
                <a16:creationId xmlns:a16="http://schemas.microsoft.com/office/drawing/2014/main" id="{65558C00-0375-4204-BB89-75D329AED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211" name="Freeform 5">
              <a:extLst>
                <a:ext uri="{FF2B5EF4-FFF2-40B4-BE49-F238E27FC236}">
                  <a16:creationId xmlns:a16="http://schemas.microsoft.com/office/drawing/2014/main" id="{2F7A04EE-ED84-4920-BDB5-208B392DFE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Freeform 6">
              <a:extLst>
                <a:ext uri="{FF2B5EF4-FFF2-40B4-BE49-F238E27FC236}">
                  <a16:creationId xmlns:a16="http://schemas.microsoft.com/office/drawing/2014/main" id="{9F2426C9-7458-44F9-9768-CE2D7AFA0A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Freeform 7">
              <a:extLst>
                <a:ext uri="{FF2B5EF4-FFF2-40B4-BE49-F238E27FC236}">
                  <a16:creationId xmlns:a16="http://schemas.microsoft.com/office/drawing/2014/main" id="{2B56D079-20C0-442F-813E-72CD057D69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Freeform 8">
              <a:extLst>
                <a:ext uri="{FF2B5EF4-FFF2-40B4-BE49-F238E27FC236}">
                  <a16:creationId xmlns:a16="http://schemas.microsoft.com/office/drawing/2014/main" id="{0E0F87FA-BCBF-4647-A92E-01D7AFAAF8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Freeform 9">
              <a:extLst>
                <a:ext uri="{FF2B5EF4-FFF2-40B4-BE49-F238E27FC236}">
                  <a16:creationId xmlns:a16="http://schemas.microsoft.com/office/drawing/2014/main" id="{849209F5-E193-479D-A89D-11A6210D7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Freeform 10">
              <a:extLst>
                <a:ext uri="{FF2B5EF4-FFF2-40B4-BE49-F238E27FC236}">
                  <a16:creationId xmlns:a16="http://schemas.microsoft.com/office/drawing/2014/main" id="{17850A1F-8463-46ED-949C-EEB6597D4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Freeform 11">
              <a:extLst>
                <a:ext uri="{FF2B5EF4-FFF2-40B4-BE49-F238E27FC236}">
                  <a16:creationId xmlns:a16="http://schemas.microsoft.com/office/drawing/2014/main" id="{856EF548-7E25-471F-ACB6-5F81E09582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Freeform 12">
              <a:extLst>
                <a:ext uri="{FF2B5EF4-FFF2-40B4-BE49-F238E27FC236}">
                  <a16:creationId xmlns:a16="http://schemas.microsoft.com/office/drawing/2014/main" id="{F1CF1E35-FE38-4F7D-9B4F-4492D7066D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Freeform 13">
              <a:extLst>
                <a:ext uri="{FF2B5EF4-FFF2-40B4-BE49-F238E27FC236}">
                  <a16:creationId xmlns:a16="http://schemas.microsoft.com/office/drawing/2014/main" id="{457514A0-44A7-41DF-9A03-C1BF38F871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Freeform 14">
              <a:extLst>
                <a:ext uri="{FF2B5EF4-FFF2-40B4-BE49-F238E27FC236}">
                  <a16:creationId xmlns:a16="http://schemas.microsoft.com/office/drawing/2014/main" id="{24DB32BA-D65C-408F-8FB0-40A98D8F0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Freeform 15">
              <a:extLst>
                <a:ext uri="{FF2B5EF4-FFF2-40B4-BE49-F238E27FC236}">
                  <a16:creationId xmlns:a16="http://schemas.microsoft.com/office/drawing/2014/main" id="{BD6F6B85-4B8E-4A1A-86E4-5F8E4331F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Freeform 16">
              <a:extLst>
                <a:ext uri="{FF2B5EF4-FFF2-40B4-BE49-F238E27FC236}">
                  <a16:creationId xmlns:a16="http://schemas.microsoft.com/office/drawing/2014/main" id="{0D845B4B-7228-4C0B-AF05-A313BA0666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Freeform 17">
              <a:extLst>
                <a:ext uri="{FF2B5EF4-FFF2-40B4-BE49-F238E27FC236}">
                  <a16:creationId xmlns:a16="http://schemas.microsoft.com/office/drawing/2014/main" id="{5ADA5EFA-06CA-4078-8E6C-4782F4FA9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Freeform 18">
              <a:extLst>
                <a:ext uri="{FF2B5EF4-FFF2-40B4-BE49-F238E27FC236}">
                  <a16:creationId xmlns:a16="http://schemas.microsoft.com/office/drawing/2014/main" id="{567CA813-2FC9-4D0F-B215-8CE5EA6602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Freeform 19">
              <a:extLst>
                <a:ext uri="{FF2B5EF4-FFF2-40B4-BE49-F238E27FC236}">
                  <a16:creationId xmlns:a16="http://schemas.microsoft.com/office/drawing/2014/main" id="{85BEF719-499F-41B5-9F29-D157DC76B5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Freeform 20">
              <a:extLst>
                <a:ext uri="{FF2B5EF4-FFF2-40B4-BE49-F238E27FC236}">
                  <a16:creationId xmlns:a16="http://schemas.microsoft.com/office/drawing/2014/main" id="{F48ACDF1-0C97-4D48-BE29-49AEA7EF93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Freeform 21">
              <a:extLst>
                <a:ext uri="{FF2B5EF4-FFF2-40B4-BE49-F238E27FC236}">
                  <a16:creationId xmlns:a16="http://schemas.microsoft.com/office/drawing/2014/main" id="{4DB77228-9C6B-444A-968D-E3BA7951F7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Freeform 22">
              <a:extLst>
                <a:ext uri="{FF2B5EF4-FFF2-40B4-BE49-F238E27FC236}">
                  <a16:creationId xmlns:a16="http://schemas.microsoft.com/office/drawing/2014/main" id="{04D038A0-C520-4152-A4E3-8F5EE29DE7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Freeform 23">
              <a:extLst>
                <a:ext uri="{FF2B5EF4-FFF2-40B4-BE49-F238E27FC236}">
                  <a16:creationId xmlns:a16="http://schemas.microsoft.com/office/drawing/2014/main" id="{DCE6CD4D-B7A7-41FD-BD43-6F0135BA62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Freeform 24">
              <a:extLst>
                <a:ext uri="{FF2B5EF4-FFF2-40B4-BE49-F238E27FC236}">
                  <a16:creationId xmlns:a16="http://schemas.microsoft.com/office/drawing/2014/main" id="{4C99E543-BF5D-4BEF-A171-1E0B85F6B7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Freeform 25">
              <a:extLst>
                <a:ext uri="{FF2B5EF4-FFF2-40B4-BE49-F238E27FC236}">
                  <a16:creationId xmlns:a16="http://schemas.microsoft.com/office/drawing/2014/main" id="{3E5AE775-84C3-45D2-A971-A82891106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181" name="Honorarios.jpg" descr="Honorarios.jpg"/>
          <p:cNvPicPr>
            <a:picLocks noChangeAspect="1"/>
          </p:cNvPicPr>
          <p:nvPr/>
        </p:nvPicPr>
        <p:blipFill rotWithShape="1">
          <a:blip r:embed="rId2"/>
          <a:srcRect r="11019"/>
          <a:stretch/>
        </p:blipFill>
        <p:spPr>
          <a:xfrm>
            <a:off x="20" y="-7"/>
            <a:ext cx="6502398" cy="4877822"/>
          </a:xfrm>
          <a:prstGeom prst="rect">
            <a:avLst/>
          </a:prstGeom>
          <a:ln w="9525">
            <a:noFill/>
          </a:ln>
        </p:spPr>
      </p:pic>
      <p:pic>
        <p:nvPicPr>
          <p:cNvPr id="177" name="precio-de-la-leche-icono.jpg" descr="precio-de-la-leche-icono.jpg"/>
          <p:cNvPicPr>
            <a:picLocks noGrp="1" noChangeAspect="1"/>
          </p:cNvPicPr>
          <p:nvPr>
            <p:ph type="pic" idx="21"/>
          </p:nvPr>
        </p:nvPicPr>
        <p:blipFill rotWithShape="1">
          <a:blip r:embed="rId3"/>
          <a:srcRect l="21821"/>
          <a:stretch/>
        </p:blipFill>
        <p:spPr>
          <a:xfrm>
            <a:off x="20" y="4875774"/>
            <a:ext cx="6502398" cy="4877823"/>
          </a:xfrm>
          <a:prstGeom prst="rect">
            <a:avLst/>
          </a:prstGeom>
          <a:ln w="9525">
            <a:noFill/>
          </a:ln>
        </p:spPr>
      </p:pic>
      <p:grpSp>
        <p:nvGrpSpPr>
          <p:cNvPr id="233" name="Group 232">
            <a:extLst>
              <a:ext uri="{FF2B5EF4-FFF2-40B4-BE49-F238E27FC236}">
                <a16:creationId xmlns:a16="http://schemas.microsoft.com/office/drawing/2014/main" id="{D59616F3-8707-48C0-AF00-A7DEF65E7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74529" y="2417193"/>
            <a:ext cx="3919441" cy="4935710"/>
            <a:chOff x="697883" y="1816768"/>
            <a:chExt cx="3674476" cy="3470421"/>
          </a:xfrm>
        </p:grpSpPr>
        <p:sp>
          <p:nvSpPr>
            <p:cNvPr id="234" name="Rectangle 233">
              <a:extLst>
                <a:ext uri="{FF2B5EF4-FFF2-40B4-BE49-F238E27FC236}">
                  <a16:creationId xmlns:a16="http://schemas.microsoft.com/office/drawing/2014/main" id="{67950CA8-8332-4957-B452-22B846B31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Isosceles Triangle 22">
              <a:extLst>
                <a:ext uri="{FF2B5EF4-FFF2-40B4-BE49-F238E27FC236}">
                  <a16:creationId xmlns:a16="http://schemas.microsoft.com/office/drawing/2014/main" id="{182082C2-7EA2-4663-A0ED-3D284F51E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4DD00EF7-FFF8-4796-90C4-A5757EAC9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8" name="Precios de Profesionales"/>
          <p:cNvSpPr txBox="1">
            <a:spLocks noGrp="1"/>
          </p:cNvSpPr>
          <p:nvPr>
            <p:ph type="title"/>
          </p:nvPr>
        </p:nvSpPr>
        <p:spPr>
          <a:xfrm>
            <a:off x="1368128" y="3354156"/>
            <a:ext cx="3732244" cy="3489672"/>
          </a:xfrm>
          <a:prstGeom prst="rect">
            <a:avLst/>
          </a:prstGeom>
        </p:spPr>
        <p:txBody>
          <a:bodyPr vert="horz" lIns="228600" tIns="228600" rIns="228600" bIns="228600" rtlCol="0" anchor="ctr">
            <a:normAutofit/>
          </a:bodyPr>
          <a:lstStyle>
            <a:lvl1pPr defTabSz="549148">
              <a:defRPr sz="7519"/>
            </a:lvl1pPr>
          </a:lstStyle>
          <a:p>
            <a:pPr defTabSz="914400"/>
            <a:r>
              <a:rPr lang="en-US" sz="4000" spc="-150" dirty="0">
                <a:solidFill>
                  <a:srgbClr val="FFFEFF"/>
                </a:solidFill>
              </a:rPr>
              <a:t>Precios de </a:t>
            </a:r>
            <a:r>
              <a:rPr lang="en-US" sz="4000" spc="-150" dirty="0" err="1">
                <a:solidFill>
                  <a:srgbClr val="FFFEFF"/>
                </a:solidFill>
              </a:rPr>
              <a:t>Profesionales</a:t>
            </a:r>
            <a:endParaRPr lang="en-US" sz="4000" spc="-150" dirty="0">
              <a:solidFill>
                <a:srgbClr val="FFFEFF"/>
              </a:solidFill>
            </a:endParaRPr>
          </a:p>
        </p:txBody>
      </p:sp>
      <p:sp>
        <p:nvSpPr>
          <p:cNvPr id="179" name="Precios éticos: Se utiliza cuando el vendedor es un profesional que tiene la responsabilidad de no cobrar demás a sus clientes. Ej: Honorarios médicos, leche para niños"/>
          <p:cNvSpPr txBox="1">
            <a:spLocks noGrp="1"/>
          </p:cNvSpPr>
          <p:nvPr>
            <p:ph type="body" sz="half" idx="1"/>
          </p:nvPr>
        </p:nvSpPr>
        <p:spPr>
          <a:xfrm>
            <a:off x="7437932" y="196428"/>
            <a:ext cx="4085201" cy="4237550"/>
          </a:xfrm>
          <a:prstGeom prst="rect">
            <a:avLst/>
          </a:prstGeom>
        </p:spPr>
        <p:txBody>
          <a:bodyPr vert="horz" lIns="91440" tIns="45720" rIns="91440" bIns="45720" rtlCol="0" anchor="ctr">
            <a:normAutofit/>
          </a:bodyPr>
          <a:lstStyle>
            <a:lvl1pPr marL="324485" indent="-324485" defTabSz="426466">
              <a:spcBef>
                <a:spcPts val="3000"/>
              </a:spcBef>
              <a:defRPr sz="2336"/>
            </a:lvl1pPr>
          </a:lstStyle>
          <a:p>
            <a:pPr indent="-228600" defTabSz="914400"/>
            <a:r>
              <a:rPr lang="en-US" dirty="0"/>
              <a:t>Precios </a:t>
            </a:r>
            <a:r>
              <a:rPr lang="en-US" dirty="0" err="1"/>
              <a:t>éticos</a:t>
            </a:r>
            <a:r>
              <a:rPr lang="en-US" dirty="0"/>
              <a:t>: Se </a:t>
            </a:r>
            <a:r>
              <a:rPr lang="en-US" dirty="0" err="1"/>
              <a:t>utiliza</a:t>
            </a:r>
            <a:r>
              <a:rPr lang="en-US" dirty="0"/>
              <a:t> </a:t>
            </a:r>
            <a:r>
              <a:rPr lang="en-US" dirty="0" err="1"/>
              <a:t>cuando</a:t>
            </a:r>
            <a:r>
              <a:rPr lang="en-US" dirty="0"/>
              <a:t> el </a:t>
            </a:r>
            <a:r>
              <a:rPr lang="en-US" dirty="0" err="1"/>
              <a:t>vendedor</a:t>
            </a:r>
            <a:r>
              <a:rPr lang="en-US" dirty="0"/>
              <a:t> es un </a:t>
            </a:r>
            <a:r>
              <a:rPr lang="en-US" dirty="0" err="1"/>
              <a:t>profesional</a:t>
            </a:r>
            <a:r>
              <a:rPr lang="en-US" dirty="0"/>
              <a:t> que </a:t>
            </a:r>
            <a:r>
              <a:rPr lang="en-US" dirty="0" err="1"/>
              <a:t>tiene</a:t>
            </a:r>
            <a:r>
              <a:rPr lang="en-US" dirty="0"/>
              <a:t> la </a:t>
            </a:r>
            <a:r>
              <a:rPr lang="en-US" dirty="0" err="1"/>
              <a:t>responsabilidad</a:t>
            </a:r>
            <a:r>
              <a:rPr lang="en-US" dirty="0"/>
              <a:t> de no </a:t>
            </a:r>
            <a:r>
              <a:rPr lang="en-US" dirty="0" err="1"/>
              <a:t>cobrar</a:t>
            </a:r>
            <a:r>
              <a:rPr lang="en-US" dirty="0"/>
              <a:t> </a:t>
            </a:r>
            <a:r>
              <a:rPr lang="en-US" dirty="0" err="1"/>
              <a:t>demás</a:t>
            </a:r>
            <a:r>
              <a:rPr lang="en-US" dirty="0"/>
              <a:t> a sus </a:t>
            </a:r>
            <a:r>
              <a:rPr lang="en-US" dirty="0" err="1"/>
              <a:t>clientes</a:t>
            </a:r>
            <a:r>
              <a:rPr lang="en-US" dirty="0"/>
              <a:t>. </a:t>
            </a:r>
            <a:r>
              <a:rPr lang="en-US" dirty="0" err="1"/>
              <a:t>Ej</a:t>
            </a:r>
            <a:r>
              <a:rPr lang="en-US" dirty="0"/>
              <a:t>: </a:t>
            </a:r>
            <a:r>
              <a:rPr lang="en-US" dirty="0" err="1"/>
              <a:t>Honorarios</a:t>
            </a:r>
            <a:r>
              <a:rPr lang="en-US" dirty="0"/>
              <a:t> </a:t>
            </a:r>
            <a:r>
              <a:rPr lang="en-US" dirty="0" err="1"/>
              <a:t>médicos</a:t>
            </a:r>
            <a:r>
              <a:rPr lang="en-US" dirty="0"/>
              <a:t>, leche para </a:t>
            </a:r>
            <a:r>
              <a:rPr lang="en-US" dirty="0" err="1"/>
              <a:t>niños</a:t>
            </a:r>
            <a:endParaRPr lang="en-US" dirty="0"/>
          </a:p>
        </p:txBody>
      </p:sp>
      <p:sp>
        <p:nvSpPr>
          <p:cNvPr id="180" name="Precios de caballero: Son los establecidos por concepto de honorarios en el ejercicio de distintas profesiones. Ej: honorarios profesionales"/>
          <p:cNvSpPr txBox="1"/>
          <p:nvPr/>
        </p:nvSpPr>
        <p:spPr>
          <a:xfrm>
            <a:off x="7565670" y="5016485"/>
            <a:ext cx="4641017" cy="3608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marL="260604" indent="-260604" algn="l" defTabSz="443991">
              <a:spcBef>
                <a:spcPts val="2400"/>
              </a:spcBef>
              <a:buSzPct val="145000"/>
              <a:buChar char="•"/>
              <a:defRPr sz="2128" b="0"/>
            </a:lvl1pPr>
          </a:lstStyle>
          <a:p>
            <a:pPr marL="324485" indent="-228600" defTabSz="914400">
              <a:lnSpc>
                <a:spcPct val="120000"/>
              </a:lnSpc>
              <a:spcBef>
                <a:spcPts val="3000"/>
              </a:spcBef>
              <a:buClr>
                <a:schemeClr val="accent1"/>
              </a:buClr>
              <a:buSzPct val="110000"/>
              <a:buFont typeface="Wingdings" panose="05000000000000000000" pitchFamily="2" charset="2"/>
              <a:buChar char="§"/>
            </a:pPr>
            <a:r>
              <a:rPr sz="2336" dirty="0"/>
              <a:t>Precios de caballero: Son los </a:t>
            </a:r>
            <a:r>
              <a:rPr sz="2336" dirty="0" err="1"/>
              <a:t>establecidos</a:t>
            </a:r>
            <a:r>
              <a:rPr sz="2336" dirty="0"/>
              <a:t> por </a:t>
            </a:r>
            <a:r>
              <a:rPr sz="2336" dirty="0" err="1"/>
              <a:t>concepto</a:t>
            </a:r>
            <a:r>
              <a:rPr sz="2336" dirty="0"/>
              <a:t> de </a:t>
            </a:r>
            <a:r>
              <a:rPr sz="2336" dirty="0" err="1"/>
              <a:t>honorarios</a:t>
            </a:r>
            <a:r>
              <a:rPr sz="2336" dirty="0"/>
              <a:t> </a:t>
            </a:r>
            <a:r>
              <a:rPr sz="2336" dirty="0" err="1"/>
              <a:t>en</a:t>
            </a:r>
            <a:r>
              <a:rPr sz="2336" dirty="0"/>
              <a:t> el </a:t>
            </a:r>
            <a:r>
              <a:rPr sz="2336" dirty="0" err="1"/>
              <a:t>ejercicio</a:t>
            </a:r>
            <a:r>
              <a:rPr sz="2336" dirty="0"/>
              <a:t> de </a:t>
            </a:r>
            <a:r>
              <a:rPr sz="2336" dirty="0" err="1"/>
              <a:t>distintas</a:t>
            </a:r>
            <a:r>
              <a:rPr sz="2336" dirty="0"/>
              <a:t> </a:t>
            </a:r>
            <a:r>
              <a:rPr sz="2336" dirty="0" err="1"/>
              <a:t>profesiones</a:t>
            </a:r>
            <a:r>
              <a:rPr sz="2336" dirty="0"/>
              <a:t>. </a:t>
            </a:r>
            <a:r>
              <a:rPr sz="2336" dirty="0" err="1"/>
              <a:t>Ej</a:t>
            </a:r>
            <a:r>
              <a:rPr sz="2336" dirty="0"/>
              <a:t>: </a:t>
            </a:r>
            <a:r>
              <a:rPr sz="2336" dirty="0" err="1"/>
              <a:t>honorarios</a:t>
            </a:r>
            <a:r>
              <a:rPr sz="2336" dirty="0"/>
              <a:t> </a:t>
            </a:r>
            <a:r>
              <a:rPr sz="2336" dirty="0" err="1"/>
              <a:t>profesionales</a:t>
            </a:r>
            <a:endParaRPr sz="2336"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id="{58D5444C-D133-4651-98D6-333230F795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126" name="Freeform 5">
              <a:extLst>
                <a:ext uri="{FF2B5EF4-FFF2-40B4-BE49-F238E27FC236}">
                  <a16:creationId xmlns:a16="http://schemas.microsoft.com/office/drawing/2014/main" id="{72218A13-2C90-436D-A943-A342F28A6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7" name="Freeform 6">
              <a:extLst>
                <a:ext uri="{FF2B5EF4-FFF2-40B4-BE49-F238E27FC236}">
                  <a16:creationId xmlns:a16="http://schemas.microsoft.com/office/drawing/2014/main" id="{E7DB83A0-C9B7-49B9-A563-90F402C6F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9" name="Freeform 7">
              <a:extLst>
                <a:ext uri="{FF2B5EF4-FFF2-40B4-BE49-F238E27FC236}">
                  <a16:creationId xmlns:a16="http://schemas.microsoft.com/office/drawing/2014/main" id="{A5D345F5-B938-4F8F-BB27-4E1CFBB964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0" name="Freeform 8">
              <a:extLst>
                <a:ext uri="{FF2B5EF4-FFF2-40B4-BE49-F238E27FC236}">
                  <a16:creationId xmlns:a16="http://schemas.microsoft.com/office/drawing/2014/main" id="{F2BF8527-EF01-4079-8DAB-EC5E49881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1" name="Freeform 9">
              <a:extLst>
                <a:ext uri="{FF2B5EF4-FFF2-40B4-BE49-F238E27FC236}">
                  <a16:creationId xmlns:a16="http://schemas.microsoft.com/office/drawing/2014/main" id="{3F052BD7-7365-456B-B3C1-80BC126E0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2" name="Freeform 10">
              <a:extLst>
                <a:ext uri="{FF2B5EF4-FFF2-40B4-BE49-F238E27FC236}">
                  <a16:creationId xmlns:a16="http://schemas.microsoft.com/office/drawing/2014/main" id="{B982CA2F-1391-4712-98A4-E983A361E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3" name="Freeform 11">
              <a:extLst>
                <a:ext uri="{FF2B5EF4-FFF2-40B4-BE49-F238E27FC236}">
                  <a16:creationId xmlns:a16="http://schemas.microsoft.com/office/drawing/2014/main" id="{4477E574-E148-4D2F-97DA-0AA49EC1FF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4" name="Freeform 12">
              <a:extLst>
                <a:ext uri="{FF2B5EF4-FFF2-40B4-BE49-F238E27FC236}">
                  <a16:creationId xmlns:a16="http://schemas.microsoft.com/office/drawing/2014/main" id="{60F1C064-4529-4FD8-86C0-726679794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5" name="Freeform 13">
              <a:extLst>
                <a:ext uri="{FF2B5EF4-FFF2-40B4-BE49-F238E27FC236}">
                  <a16:creationId xmlns:a16="http://schemas.microsoft.com/office/drawing/2014/main" id="{E2E1938D-00EE-4971-9429-830B27ADFB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6" name="Freeform 14">
              <a:extLst>
                <a:ext uri="{FF2B5EF4-FFF2-40B4-BE49-F238E27FC236}">
                  <a16:creationId xmlns:a16="http://schemas.microsoft.com/office/drawing/2014/main" id="{B43B3A28-F060-45FD-87B1-6A43B4069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7" name="Freeform 15">
              <a:extLst>
                <a:ext uri="{FF2B5EF4-FFF2-40B4-BE49-F238E27FC236}">
                  <a16:creationId xmlns:a16="http://schemas.microsoft.com/office/drawing/2014/main" id="{D91642D8-3345-45A1-89BD-451ADD3027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8" name="Freeform 16">
              <a:extLst>
                <a:ext uri="{FF2B5EF4-FFF2-40B4-BE49-F238E27FC236}">
                  <a16:creationId xmlns:a16="http://schemas.microsoft.com/office/drawing/2014/main" id="{75594D98-1CF5-47D2-A177-B65467C4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9" name="Freeform 17">
              <a:extLst>
                <a:ext uri="{FF2B5EF4-FFF2-40B4-BE49-F238E27FC236}">
                  <a16:creationId xmlns:a16="http://schemas.microsoft.com/office/drawing/2014/main" id="{0EA4907B-3553-4F71-97CF-0FE7A6958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0" name="Freeform 18">
              <a:extLst>
                <a:ext uri="{FF2B5EF4-FFF2-40B4-BE49-F238E27FC236}">
                  <a16:creationId xmlns:a16="http://schemas.microsoft.com/office/drawing/2014/main" id="{4CF13238-4B59-452F-BE72-BCCAF4644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1" name="Freeform 19">
              <a:extLst>
                <a:ext uri="{FF2B5EF4-FFF2-40B4-BE49-F238E27FC236}">
                  <a16:creationId xmlns:a16="http://schemas.microsoft.com/office/drawing/2014/main" id="{79F95C9A-FC88-48E1-9955-123F6A783F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2" name="Freeform 20">
              <a:extLst>
                <a:ext uri="{FF2B5EF4-FFF2-40B4-BE49-F238E27FC236}">
                  <a16:creationId xmlns:a16="http://schemas.microsoft.com/office/drawing/2014/main" id="{AEB0962C-F99F-4657-B6C2-301272B0E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3" name="Freeform 21">
              <a:extLst>
                <a:ext uri="{FF2B5EF4-FFF2-40B4-BE49-F238E27FC236}">
                  <a16:creationId xmlns:a16="http://schemas.microsoft.com/office/drawing/2014/main" id="{079D45E0-1A69-496F-BEB1-8E21D2E1E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04" name="Freeform 22">
              <a:extLst>
                <a:ext uri="{FF2B5EF4-FFF2-40B4-BE49-F238E27FC236}">
                  <a16:creationId xmlns:a16="http://schemas.microsoft.com/office/drawing/2014/main" id="{B43827B3-A19F-4FE6-A9AA-6CAF3DCB0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5" name="Freeform 23">
              <a:extLst>
                <a:ext uri="{FF2B5EF4-FFF2-40B4-BE49-F238E27FC236}">
                  <a16:creationId xmlns:a16="http://schemas.microsoft.com/office/drawing/2014/main" id="{6EFED02B-2D8E-47E8-960B-13B2F35C7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6" name="Freeform 24">
              <a:extLst>
                <a:ext uri="{FF2B5EF4-FFF2-40B4-BE49-F238E27FC236}">
                  <a16:creationId xmlns:a16="http://schemas.microsoft.com/office/drawing/2014/main" id="{1F0F8CEB-54BC-4463-84EF-CC61A7804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7" name="Freeform 25">
              <a:extLst>
                <a:ext uri="{FF2B5EF4-FFF2-40B4-BE49-F238E27FC236}">
                  <a16:creationId xmlns:a16="http://schemas.microsoft.com/office/drawing/2014/main" id="{135C0EC7-0E3E-484F-A91C-527106CE2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9" name="Group 208">
            <a:extLst>
              <a:ext uri="{FF2B5EF4-FFF2-40B4-BE49-F238E27FC236}">
                <a16:creationId xmlns:a16="http://schemas.microsoft.com/office/drawing/2014/main" id="{D8AAC9D3-71E6-4892-8399-6C18E6CA87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3486" y="2417193"/>
            <a:ext cx="3919442" cy="4935710"/>
            <a:chOff x="697883" y="1816768"/>
            <a:chExt cx="3674476" cy="3470421"/>
          </a:xfrm>
        </p:grpSpPr>
        <p:sp>
          <p:nvSpPr>
            <p:cNvPr id="210" name="Rectangle 209">
              <a:extLst>
                <a:ext uri="{FF2B5EF4-FFF2-40B4-BE49-F238E27FC236}">
                  <a16:creationId xmlns:a16="http://schemas.microsoft.com/office/drawing/2014/main" id="{2B51003B-DDDF-4049-A133-F2DF60A1F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1" name="Isosceles Triangle 22">
              <a:extLst>
                <a:ext uri="{FF2B5EF4-FFF2-40B4-BE49-F238E27FC236}">
                  <a16:creationId xmlns:a16="http://schemas.microsoft.com/office/drawing/2014/main" id="{9DD690BE-E030-41B4-8917-02B7748D3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2" name="Rectangle 211">
              <a:extLst>
                <a:ext uri="{FF2B5EF4-FFF2-40B4-BE49-F238E27FC236}">
                  <a16:creationId xmlns:a16="http://schemas.microsoft.com/office/drawing/2014/main" id="{964D1382-F0F2-43D2-91C7-5196974EA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214" name="Rectangle 213">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33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6" name="Group 215">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217"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8"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9"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0"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1"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2"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3"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4"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5"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6"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7"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8"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9"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0"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1"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2"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3"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34"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5"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6"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7"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39" name="Group 238">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3486" y="2417193"/>
            <a:ext cx="3919442" cy="4935710"/>
            <a:chOff x="697883" y="1816768"/>
            <a:chExt cx="3674476" cy="3470421"/>
          </a:xfrm>
        </p:grpSpPr>
        <p:sp>
          <p:nvSpPr>
            <p:cNvPr id="240" name="Rectangle 239">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41"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2" name="Rectangle 241">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83" name="Precios Promocionales"/>
          <p:cNvSpPr txBox="1">
            <a:spLocks noGrp="1"/>
          </p:cNvSpPr>
          <p:nvPr>
            <p:ph type="title"/>
          </p:nvPr>
        </p:nvSpPr>
        <p:spPr>
          <a:xfrm>
            <a:off x="947873" y="3342115"/>
            <a:ext cx="3732244" cy="3493606"/>
          </a:xfrm>
          <a:prstGeom prst="rect">
            <a:avLst/>
          </a:prstGeom>
        </p:spPr>
        <p:txBody>
          <a:bodyPr vert="horz" lIns="228600" tIns="228600" rIns="228600" bIns="228600" rtlCol="0" anchor="ctr">
            <a:normAutofit/>
          </a:bodyPr>
          <a:lstStyle/>
          <a:p>
            <a:pPr defTabSz="914400"/>
            <a:r>
              <a:rPr lang="en-US" sz="4000" spc="-150">
                <a:solidFill>
                  <a:srgbClr val="FFFEFF"/>
                </a:solidFill>
              </a:rPr>
              <a:t>Precios Promocionales</a:t>
            </a:r>
          </a:p>
        </p:txBody>
      </p:sp>
      <p:sp>
        <p:nvSpPr>
          <p:cNvPr id="184" name="Los precios promocionales son un componente de mezcla (mix, las 4p) de marketing y con frecuencia se coordina con la promoción. A veces ambas variables están relacionas entre si y la política de fijación de precios esta orientada hacia la promoción…"/>
          <p:cNvSpPr txBox="1">
            <a:spLocks noGrp="1"/>
          </p:cNvSpPr>
          <p:nvPr>
            <p:ph type="body" idx="1"/>
          </p:nvPr>
        </p:nvSpPr>
        <p:spPr>
          <a:xfrm>
            <a:off x="5459676" y="1142308"/>
            <a:ext cx="6700665" cy="7464707"/>
          </a:xfrm>
          <a:prstGeom prst="rect">
            <a:avLst/>
          </a:prstGeom>
        </p:spPr>
        <p:txBody>
          <a:bodyPr vert="horz" lIns="91440" tIns="45720" rIns="91440" bIns="45720" rtlCol="0" anchor="ctr">
            <a:noAutofit/>
          </a:bodyPr>
          <a:lstStyle/>
          <a:p>
            <a:pPr marL="0" indent="0" defTabSz="914400">
              <a:buNone/>
            </a:pPr>
            <a:r>
              <a:rPr lang="en-US" sz="2800" dirty="0"/>
              <a:t>Los </a:t>
            </a:r>
            <a:r>
              <a:rPr lang="en-US" sz="2800" dirty="0" err="1"/>
              <a:t>precios</a:t>
            </a:r>
            <a:r>
              <a:rPr lang="en-US" sz="2800" dirty="0"/>
              <a:t> </a:t>
            </a:r>
            <a:r>
              <a:rPr lang="en-US" sz="2800" dirty="0" err="1"/>
              <a:t>promocionales</a:t>
            </a:r>
            <a:r>
              <a:rPr lang="en-US" sz="2800" dirty="0"/>
              <a:t> son un </a:t>
            </a:r>
            <a:r>
              <a:rPr lang="en-US" sz="2800" dirty="0" err="1"/>
              <a:t>componente</a:t>
            </a:r>
            <a:r>
              <a:rPr lang="en-US" sz="2800" dirty="0"/>
              <a:t> de </a:t>
            </a:r>
            <a:r>
              <a:rPr lang="en-US" sz="2800" dirty="0" err="1"/>
              <a:t>mezcla</a:t>
            </a:r>
            <a:r>
              <a:rPr lang="en-US" sz="2800" dirty="0"/>
              <a:t> (mix, las 4p) de marketing y con </a:t>
            </a:r>
            <a:r>
              <a:rPr lang="en-US" sz="2800" dirty="0" err="1"/>
              <a:t>frecuencia</a:t>
            </a:r>
            <a:r>
              <a:rPr lang="en-US" sz="2800" dirty="0"/>
              <a:t> se </a:t>
            </a:r>
            <a:r>
              <a:rPr lang="en-US" sz="2800" dirty="0" err="1"/>
              <a:t>coordina</a:t>
            </a:r>
            <a:r>
              <a:rPr lang="en-US" sz="2800" dirty="0"/>
              <a:t> con la </a:t>
            </a:r>
            <a:r>
              <a:rPr lang="en-US" sz="2800" dirty="0" err="1"/>
              <a:t>promoción</a:t>
            </a:r>
            <a:r>
              <a:rPr lang="en-US" sz="2800" dirty="0"/>
              <a:t>. A </a:t>
            </a:r>
            <a:r>
              <a:rPr lang="en-US" sz="2800" dirty="0" err="1"/>
              <a:t>veces</a:t>
            </a:r>
            <a:r>
              <a:rPr lang="en-US" sz="2800" dirty="0"/>
              <a:t> </a:t>
            </a:r>
            <a:r>
              <a:rPr lang="en-US" sz="2800" dirty="0" err="1"/>
              <a:t>ambas</a:t>
            </a:r>
            <a:r>
              <a:rPr lang="en-US" sz="2800" dirty="0"/>
              <a:t> variables </a:t>
            </a:r>
            <a:r>
              <a:rPr lang="en-US" sz="2800" dirty="0" err="1"/>
              <a:t>están</a:t>
            </a:r>
            <a:r>
              <a:rPr lang="en-US" sz="2800" dirty="0"/>
              <a:t> </a:t>
            </a:r>
            <a:r>
              <a:rPr lang="en-US" sz="2800" dirty="0" err="1"/>
              <a:t>relacionas</a:t>
            </a:r>
            <a:r>
              <a:rPr lang="en-US" sz="2800" dirty="0"/>
              <a:t> entre </a:t>
            </a:r>
            <a:r>
              <a:rPr lang="en-US" sz="2800" dirty="0" err="1"/>
              <a:t>si</a:t>
            </a:r>
            <a:r>
              <a:rPr lang="en-US" sz="2800" dirty="0"/>
              <a:t> y la </a:t>
            </a:r>
            <a:r>
              <a:rPr lang="en-US" sz="2800" dirty="0" err="1"/>
              <a:t>política</a:t>
            </a:r>
            <a:r>
              <a:rPr lang="en-US" sz="2800" dirty="0"/>
              <a:t> de </a:t>
            </a:r>
            <a:r>
              <a:rPr lang="en-US" sz="2800" dirty="0" err="1"/>
              <a:t>fijación</a:t>
            </a:r>
            <a:r>
              <a:rPr lang="en-US" sz="2800" dirty="0"/>
              <a:t> de </a:t>
            </a:r>
            <a:r>
              <a:rPr lang="en-US" sz="2800" dirty="0" err="1"/>
              <a:t>precios</a:t>
            </a:r>
            <a:r>
              <a:rPr lang="en-US" sz="2800" dirty="0"/>
              <a:t> </a:t>
            </a:r>
            <a:r>
              <a:rPr lang="en-US" sz="2800" dirty="0" err="1"/>
              <a:t>esta</a:t>
            </a:r>
            <a:r>
              <a:rPr lang="en-US" sz="2800" dirty="0"/>
              <a:t> </a:t>
            </a:r>
            <a:r>
              <a:rPr lang="en-US" sz="2800" dirty="0" err="1"/>
              <a:t>orientada</a:t>
            </a:r>
            <a:r>
              <a:rPr lang="en-US" sz="2800" dirty="0"/>
              <a:t> </a:t>
            </a:r>
            <a:r>
              <a:rPr lang="en-US" sz="2800" dirty="0" err="1"/>
              <a:t>hacia</a:t>
            </a:r>
            <a:r>
              <a:rPr lang="en-US" sz="2800" dirty="0"/>
              <a:t> la </a:t>
            </a:r>
            <a:r>
              <a:rPr lang="en-US" sz="2800" dirty="0" err="1"/>
              <a:t>promoción</a:t>
            </a:r>
            <a:endParaRPr lang="en-US" sz="2800" dirty="0"/>
          </a:p>
          <a:p>
            <a:pPr indent="-228600" defTabSz="914400"/>
            <a:r>
              <a:rPr lang="en-US" sz="2800" dirty="0" err="1"/>
              <a:t>Artículos</a:t>
            </a:r>
            <a:r>
              <a:rPr lang="en-US" sz="2800" dirty="0"/>
              <a:t> </a:t>
            </a:r>
            <a:r>
              <a:rPr lang="en-US" sz="2800" dirty="0" err="1"/>
              <a:t>reclamo</a:t>
            </a:r>
            <a:endParaRPr lang="en-US" sz="2800" dirty="0"/>
          </a:p>
          <a:p>
            <a:pPr indent="-228600" defTabSz="914400"/>
            <a:r>
              <a:rPr lang="en-US" sz="2800" dirty="0" err="1"/>
              <a:t>Descuento</a:t>
            </a:r>
            <a:r>
              <a:rPr lang="en-US" sz="2800" dirty="0"/>
              <a:t> </a:t>
            </a:r>
            <a:r>
              <a:rPr lang="en-US" sz="2800" dirty="0" err="1"/>
              <a:t>superficiales</a:t>
            </a:r>
            <a:endParaRPr lang="en-US" sz="2800" dirty="0"/>
          </a:p>
        </p:txBody>
      </p:sp>
    </p:spTree>
  </p:cSld>
  <p:clrMapOvr>
    <a:overrideClrMapping bg1="dk1" tx1="lt1" bg2="dk2" tx2="lt2" accent1="accent1" accent2="accent2" accent3="accent3" accent4="accent4" accent5="accent5" accent6="accent6" hlink="hlink" folHlink="folHlink"/>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5" name="Group 194">
            <a:extLst>
              <a:ext uri="{FF2B5EF4-FFF2-40B4-BE49-F238E27FC236}">
                <a16:creationId xmlns:a16="http://schemas.microsoft.com/office/drawing/2014/main" id="{3DE615EC-1B58-4A54-81FB-52220C2FF6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196" name="Freeform 5">
              <a:extLst>
                <a:ext uri="{FF2B5EF4-FFF2-40B4-BE49-F238E27FC236}">
                  <a16:creationId xmlns:a16="http://schemas.microsoft.com/office/drawing/2014/main" id="{32ED67F2-4B28-4367-AD77-3391118E6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7" name="Freeform 6">
              <a:extLst>
                <a:ext uri="{FF2B5EF4-FFF2-40B4-BE49-F238E27FC236}">
                  <a16:creationId xmlns:a16="http://schemas.microsoft.com/office/drawing/2014/main" id="{BD9EAC9E-35DE-4381-B4E5-5BAECA08E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8" name="Freeform 7">
              <a:extLst>
                <a:ext uri="{FF2B5EF4-FFF2-40B4-BE49-F238E27FC236}">
                  <a16:creationId xmlns:a16="http://schemas.microsoft.com/office/drawing/2014/main" id="{4874C764-F0F7-4C1F-9583-EA10700FFA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9" name="Freeform 8">
              <a:extLst>
                <a:ext uri="{FF2B5EF4-FFF2-40B4-BE49-F238E27FC236}">
                  <a16:creationId xmlns:a16="http://schemas.microsoft.com/office/drawing/2014/main" id="{FD57D076-47A8-4B28-B52A-6BBA892BC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0" name="Freeform 9">
              <a:extLst>
                <a:ext uri="{FF2B5EF4-FFF2-40B4-BE49-F238E27FC236}">
                  <a16:creationId xmlns:a16="http://schemas.microsoft.com/office/drawing/2014/main" id="{87920C4C-D1DA-463C-A5BD-7547D3B0D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1" name="Freeform 10">
              <a:extLst>
                <a:ext uri="{FF2B5EF4-FFF2-40B4-BE49-F238E27FC236}">
                  <a16:creationId xmlns:a16="http://schemas.microsoft.com/office/drawing/2014/main" id="{5B892218-E889-4C03-B436-C48EEF2D3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2" name="Freeform 11">
              <a:extLst>
                <a:ext uri="{FF2B5EF4-FFF2-40B4-BE49-F238E27FC236}">
                  <a16:creationId xmlns:a16="http://schemas.microsoft.com/office/drawing/2014/main" id="{1C155D09-F003-450E-B3C9-2A2CF5D72D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3" name="Freeform 12">
              <a:extLst>
                <a:ext uri="{FF2B5EF4-FFF2-40B4-BE49-F238E27FC236}">
                  <a16:creationId xmlns:a16="http://schemas.microsoft.com/office/drawing/2014/main" id="{05C5C81F-7654-4358-9D25-8F89184C6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4" name="Freeform 13">
              <a:extLst>
                <a:ext uri="{FF2B5EF4-FFF2-40B4-BE49-F238E27FC236}">
                  <a16:creationId xmlns:a16="http://schemas.microsoft.com/office/drawing/2014/main" id="{2A430E13-66F2-421D-8170-CC2048F0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5" name="Freeform 14">
              <a:extLst>
                <a:ext uri="{FF2B5EF4-FFF2-40B4-BE49-F238E27FC236}">
                  <a16:creationId xmlns:a16="http://schemas.microsoft.com/office/drawing/2014/main" id="{2BC5C075-9EA8-4A93-8311-FC996B9C9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6" name="Freeform 15">
              <a:extLst>
                <a:ext uri="{FF2B5EF4-FFF2-40B4-BE49-F238E27FC236}">
                  <a16:creationId xmlns:a16="http://schemas.microsoft.com/office/drawing/2014/main" id="{CCE5A199-744A-4762-8BF2-9E307F6E8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7" name="Freeform 16">
              <a:extLst>
                <a:ext uri="{FF2B5EF4-FFF2-40B4-BE49-F238E27FC236}">
                  <a16:creationId xmlns:a16="http://schemas.microsoft.com/office/drawing/2014/main" id="{FB6FD11B-6FE5-4E70-BBAA-53A6B7511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8" name="Freeform 17">
              <a:extLst>
                <a:ext uri="{FF2B5EF4-FFF2-40B4-BE49-F238E27FC236}">
                  <a16:creationId xmlns:a16="http://schemas.microsoft.com/office/drawing/2014/main" id="{BBD325CB-8F67-4FB7-A795-4AC5B7902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9" name="Freeform 18">
              <a:extLst>
                <a:ext uri="{FF2B5EF4-FFF2-40B4-BE49-F238E27FC236}">
                  <a16:creationId xmlns:a16="http://schemas.microsoft.com/office/drawing/2014/main" id="{6E6A8EDC-214C-48C4-8B65-F22691F3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0" name="Freeform 19">
              <a:extLst>
                <a:ext uri="{FF2B5EF4-FFF2-40B4-BE49-F238E27FC236}">
                  <a16:creationId xmlns:a16="http://schemas.microsoft.com/office/drawing/2014/main" id="{59D502EE-BAD9-4A6E-834B-E14C4143A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1" name="Freeform 20">
              <a:extLst>
                <a:ext uri="{FF2B5EF4-FFF2-40B4-BE49-F238E27FC236}">
                  <a16:creationId xmlns:a16="http://schemas.microsoft.com/office/drawing/2014/main" id="{65379976-2FFE-4366-855D-793F880AA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2" name="Freeform 21">
              <a:extLst>
                <a:ext uri="{FF2B5EF4-FFF2-40B4-BE49-F238E27FC236}">
                  <a16:creationId xmlns:a16="http://schemas.microsoft.com/office/drawing/2014/main" id="{E38DF7A4-D0EB-4F89-8D4A-BDD14DE0D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13" name="Freeform 22">
              <a:extLst>
                <a:ext uri="{FF2B5EF4-FFF2-40B4-BE49-F238E27FC236}">
                  <a16:creationId xmlns:a16="http://schemas.microsoft.com/office/drawing/2014/main" id="{1EEE1209-4CE4-43CF-A390-80151536F5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4" name="Freeform 23">
              <a:extLst>
                <a:ext uri="{FF2B5EF4-FFF2-40B4-BE49-F238E27FC236}">
                  <a16:creationId xmlns:a16="http://schemas.microsoft.com/office/drawing/2014/main" id="{676FB2B9-50D5-47C4-BDA9-BDCB0C42A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5" name="Freeform 24">
              <a:extLst>
                <a:ext uri="{FF2B5EF4-FFF2-40B4-BE49-F238E27FC236}">
                  <a16:creationId xmlns:a16="http://schemas.microsoft.com/office/drawing/2014/main" id="{9B95CC87-78BF-48C4-83DE-E28FB0A6A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6" name="Freeform 25">
              <a:extLst>
                <a:ext uri="{FF2B5EF4-FFF2-40B4-BE49-F238E27FC236}">
                  <a16:creationId xmlns:a16="http://schemas.microsoft.com/office/drawing/2014/main" id="{34BA9E22-D37C-41E0-9BE7-5E8D2FAC6B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8" name="Group 217">
            <a:extLst>
              <a:ext uri="{FF2B5EF4-FFF2-40B4-BE49-F238E27FC236}">
                <a16:creationId xmlns:a16="http://schemas.microsoft.com/office/drawing/2014/main" id="{97344E13-F4F5-4D0B-8CDE-1937677280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3486" y="2417193"/>
            <a:ext cx="3919442" cy="4935710"/>
            <a:chOff x="697883" y="1816768"/>
            <a:chExt cx="3674476" cy="3470421"/>
          </a:xfrm>
        </p:grpSpPr>
        <p:sp>
          <p:nvSpPr>
            <p:cNvPr id="219" name="Rectangle 218">
              <a:extLst>
                <a:ext uri="{FF2B5EF4-FFF2-40B4-BE49-F238E27FC236}">
                  <a16:creationId xmlns:a16="http://schemas.microsoft.com/office/drawing/2014/main" id="{45302BC6-D10F-41B2-8E43-D50C81D6F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0" name="Isosceles Triangle 22">
              <a:extLst>
                <a:ext uri="{FF2B5EF4-FFF2-40B4-BE49-F238E27FC236}">
                  <a16:creationId xmlns:a16="http://schemas.microsoft.com/office/drawing/2014/main" id="{BF5AE276-DDA1-4D8B-A84F-B3355E8D5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1" name="Rectangle 220">
              <a:extLst>
                <a:ext uri="{FF2B5EF4-FFF2-40B4-BE49-F238E27FC236}">
                  <a16:creationId xmlns:a16="http://schemas.microsoft.com/office/drawing/2014/main" id="{A7528DED-4F8A-4C30-81A3-157A8C139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223" name="Rectangle 222">
            <a:extLst>
              <a:ext uri="{FF2B5EF4-FFF2-40B4-BE49-F238E27FC236}">
                <a16:creationId xmlns:a16="http://schemas.microsoft.com/office/drawing/2014/main" id="{305C82E6-44B7-49BF-9BDC-925576405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5" name="Group 224">
            <a:extLst>
              <a:ext uri="{FF2B5EF4-FFF2-40B4-BE49-F238E27FC236}">
                <a16:creationId xmlns:a16="http://schemas.microsoft.com/office/drawing/2014/main" id="{65558C00-0375-4204-BB89-75D329AED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226" name="Freeform 5">
              <a:extLst>
                <a:ext uri="{FF2B5EF4-FFF2-40B4-BE49-F238E27FC236}">
                  <a16:creationId xmlns:a16="http://schemas.microsoft.com/office/drawing/2014/main" id="{2F7A04EE-ED84-4920-BDB5-208B392DFE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Freeform 6">
              <a:extLst>
                <a:ext uri="{FF2B5EF4-FFF2-40B4-BE49-F238E27FC236}">
                  <a16:creationId xmlns:a16="http://schemas.microsoft.com/office/drawing/2014/main" id="{9F2426C9-7458-44F9-9768-CE2D7AFA0A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Freeform 7">
              <a:extLst>
                <a:ext uri="{FF2B5EF4-FFF2-40B4-BE49-F238E27FC236}">
                  <a16:creationId xmlns:a16="http://schemas.microsoft.com/office/drawing/2014/main" id="{2B56D079-20C0-442F-813E-72CD057D69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Freeform 8">
              <a:extLst>
                <a:ext uri="{FF2B5EF4-FFF2-40B4-BE49-F238E27FC236}">
                  <a16:creationId xmlns:a16="http://schemas.microsoft.com/office/drawing/2014/main" id="{0E0F87FA-BCBF-4647-A92E-01D7AFAAF8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Freeform 9">
              <a:extLst>
                <a:ext uri="{FF2B5EF4-FFF2-40B4-BE49-F238E27FC236}">
                  <a16:creationId xmlns:a16="http://schemas.microsoft.com/office/drawing/2014/main" id="{849209F5-E193-479D-A89D-11A6210D7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Freeform 10">
              <a:extLst>
                <a:ext uri="{FF2B5EF4-FFF2-40B4-BE49-F238E27FC236}">
                  <a16:creationId xmlns:a16="http://schemas.microsoft.com/office/drawing/2014/main" id="{17850A1F-8463-46ED-949C-EEB6597D4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Freeform 11">
              <a:extLst>
                <a:ext uri="{FF2B5EF4-FFF2-40B4-BE49-F238E27FC236}">
                  <a16:creationId xmlns:a16="http://schemas.microsoft.com/office/drawing/2014/main" id="{856EF548-7E25-471F-ACB6-5F81E09582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Freeform 12">
              <a:extLst>
                <a:ext uri="{FF2B5EF4-FFF2-40B4-BE49-F238E27FC236}">
                  <a16:creationId xmlns:a16="http://schemas.microsoft.com/office/drawing/2014/main" id="{F1CF1E35-FE38-4F7D-9B4F-4492D7066D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Freeform 13">
              <a:extLst>
                <a:ext uri="{FF2B5EF4-FFF2-40B4-BE49-F238E27FC236}">
                  <a16:creationId xmlns:a16="http://schemas.microsoft.com/office/drawing/2014/main" id="{457514A0-44A7-41DF-9A03-C1BF38F871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Freeform 14">
              <a:extLst>
                <a:ext uri="{FF2B5EF4-FFF2-40B4-BE49-F238E27FC236}">
                  <a16:creationId xmlns:a16="http://schemas.microsoft.com/office/drawing/2014/main" id="{24DB32BA-D65C-408F-8FB0-40A98D8F0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Freeform 15">
              <a:extLst>
                <a:ext uri="{FF2B5EF4-FFF2-40B4-BE49-F238E27FC236}">
                  <a16:creationId xmlns:a16="http://schemas.microsoft.com/office/drawing/2014/main" id="{BD6F6B85-4B8E-4A1A-86E4-5F8E4331F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Freeform 16">
              <a:extLst>
                <a:ext uri="{FF2B5EF4-FFF2-40B4-BE49-F238E27FC236}">
                  <a16:creationId xmlns:a16="http://schemas.microsoft.com/office/drawing/2014/main" id="{0D845B4B-7228-4C0B-AF05-A313BA0666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Freeform 17">
              <a:extLst>
                <a:ext uri="{FF2B5EF4-FFF2-40B4-BE49-F238E27FC236}">
                  <a16:creationId xmlns:a16="http://schemas.microsoft.com/office/drawing/2014/main" id="{5ADA5EFA-06CA-4078-8E6C-4782F4FA9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Freeform 18">
              <a:extLst>
                <a:ext uri="{FF2B5EF4-FFF2-40B4-BE49-F238E27FC236}">
                  <a16:creationId xmlns:a16="http://schemas.microsoft.com/office/drawing/2014/main" id="{567CA813-2FC9-4D0F-B215-8CE5EA6602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Freeform 19">
              <a:extLst>
                <a:ext uri="{FF2B5EF4-FFF2-40B4-BE49-F238E27FC236}">
                  <a16:creationId xmlns:a16="http://schemas.microsoft.com/office/drawing/2014/main" id="{85BEF719-499F-41B5-9F29-D157DC76B5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Freeform 20">
              <a:extLst>
                <a:ext uri="{FF2B5EF4-FFF2-40B4-BE49-F238E27FC236}">
                  <a16:creationId xmlns:a16="http://schemas.microsoft.com/office/drawing/2014/main" id="{F48ACDF1-0C97-4D48-BE29-49AEA7EF93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Freeform 21">
              <a:extLst>
                <a:ext uri="{FF2B5EF4-FFF2-40B4-BE49-F238E27FC236}">
                  <a16:creationId xmlns:a16="http://schemas.microsoft.com/office/drawing/2014/main" id="{4DB77228-9C6B-444A-968D-E3BA7951F7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Freeform 22">
              <a:extLst>
                <a:ext uri="{FF2B5EF4-FFF2-40B4-BE49-F238E27FC236}">
                  <a16:creationId xmlns:a16="http://schemas.microsoft.com/office/drawing/2014/main" id="{04D038A0-C520-4152-A4E3-8F5EE29DE7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Freeform 23">
              <a:extLst>
                <a:ext uri="{FF2B5EF4-FFF2-40B4-BE49-F238E27FC236}">
                  <a16:creationId xmlns:a16="http://schemas.microsoft.com/office/drawing/2014/main" id="{DCE6CD4D-B7A7-41FD-BD43-6F0135BA62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Freeform 24">
              <a:extLst>
                <a:ext uri="{FF2B5EF4-FFF2-40B4-BE49-F238E27FC236}">
                  <a16:creationId xmlns:a16="http://schemas.microsoft.com/office/drawing/2014/main" id="{4C99E543-BF5D-4BEF-A171-1E0B85F6B7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Freeform 25">
              <a:extLst>
                <a:ext uri="{FF2B5EF4-FFF2-40B4-BE49-F238E27FC236}">
                  <a16:creationId xmlns:a16="http://schemas.microsoft.com/office/drawing/2014/main" id="{3E5AE775-84C3-45D2-A971-A82891106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186" name="descarga (1).jpeg" descr="descarga (1).jpeg"/>
          <p:cNvPicPr>
            <a:picLocks noGrp="1" noChangeAspect="1"/>
          </p:cNvPicPr>
          <p:nvPr>
            <p:ph type="pic" idx="21"/>
          </p:nvPr>
        </p:nvPicPr>
        <p:blipFill rotWithShape="1">
          <a:blip r:embed="rId2"/>
          <a:srcRect l="11046" r="3563"/>
          <a:stretch/>
        </p:blipFill>
        <p:spPr>
          <a:xfrm>
            <a:off x="20" y="-7"/>
            <a:ext cx="6502398" cy="4877822"/>
          </a:xfrm>
          <a:prstGeom prst="rect">
            <a:avLst/>
          </a:prstGeom>
          <a:ln w="9525">
            <a:noFill/>
          </a:ln>
        </p:spPr>
      </p:pic>
      <p:pic>
        <p:nvPicPr>
          <p:cNvPr id="190" name="descarga (2).jpeg" descr="descarga (2).jpeg"/>
          <p:cNvPicPr>
            <a:picLocks noChangeAspect="1"/>
          </p:cNvPicPr>
          <p:nvPr/>
        </p:nvPicPr>
        <p:blipFill rotWithShape="1">
          <a:blip r:embed="rId3"/>
          <a:srcRect l="8170" r="17180" b="1"/>
          <a:stretch/>
        </p:blipFill>
        <p:spPr>
          <a:xfrm>
            <a:off x="20" y="4875774"/>
            <a:ext cx="6502398" cy="4877823"/>
          </a:xfrm>
          <a:prstGeom prst="rect">
            <a:avLst/>
          </a:prstGeom>
          <a:ln w="9525">
            <a:noFill/>
          </a:ln>
        </p:spPr>
      </p:pic>
      <p:grpSp>
        <p:nvGrpSpPr>
          <p:cNvPr id="248" name="Group 247">
            <a:extLst>
              <a:ext uri="{FF2B5EF4-FFF2-40B4-BE49-F238E27FC236}">
                <a16:creationId xmlns:a16="http://schemas.microsoft.com/office/drawing/2014/main" id="{D59616F3-8707-48C0-AF00-A7DEF65E7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74529" y="2417193"/>
            <a:ext cx="3919441" cy="4935710"/>
            <a:chOff x="697883" y="1816768"/>
            <a:chExt cx="3674476" cy="3470421"/>
          </a:xfrm>
        </p:grpSpPr>
        <p:sp>
          <p:nvSpPr>
            <p:cNvPr id="249" name="Rectangle 248">
              <a:extLst>
                <a:ext uri="{FF2B5EF4-FFF2-40B4-BE49-F238E27FC236}">
                  <a16:creationId xmlns:a16="http://schemas.microsoft.com/office/drawing/2014/main" id="{67950CA8-8332-4957-B452-22B846B31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Isosceles Triangle 22">
              <a:extLst>
                <a:ext uri="{FF2B5EF4-FFF2-40B4-BE49-F238E27FC236}">
                  <a16:creationId xmlns:a16="http://schemas.microsoft.com/office/drawing/2014/main" id="{182082C2-7EA2-4663-A0ED-3D284F51E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4DD00EF7-FFF8-4796-90C4-A5757EAC9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7" name="Precios de Promocionales"/>
          <p:cNvSpPr txBox="1">
            <a:spLocks noGrp="1"/>
          </p:cNvSpPr>
          <p:nvPr>
            <p:ph type="title"/>
          </p:nvPr>
        </p:nvSpPr>
        <p:spPr>
          <a:xfrm>
            <a:off x="1368128" y="3354156"/>
            <a:ext cx="3732244" cy="3489672"/>
          </a:xfrm>
          <a:prstGeom prst="rect">
            <a:avLst/>
          </a:prstGeom>
        </p:spPr>
        <p:txBody>
          <a:bodyPr vert="horz" lIns="228600" tIns="228600" rIns="228600" bIns="228600" rtlCol="0" anchor="ctr">
            <a:normAutofit/>
          </a:bodyPr>
          <a:lstStyle>
            <a:lvl1pPr defTabSz="519937">
              <a:defRPr sz="7119"/>
            </a:lvl1pPr>
          </a:lstStyle>
          <a:p>
            <a:pPr defTabSz="914400"/>
            <a:r>
              <a:rPr lang="en-US" sz="4000" spc="-150">
                <a:solidFill>
                  <a:srgbClr val="FFFEFF"/>
                </a:solidFill>
              </a:rPr>
              <a:t>Precios de Promocionales</a:t>
            </a:r>
          </a:p>
        </p:txBody>
      </p:sp>
      <p:sp>
        <p:nvSpPr>
          <p:cNvPr id="188" name="Artículos de reclamo: los productos que se venden por debajo de su costo son artículos de reclamo, se busca aumento en las ventas y utilidades"/>
          <p:cNvSpPr txBox="1">
            <a:spLocks noGrp="1"/>
          </p:cNvSpPr>
          <p:nvPr>
            <p:ph type="body" sz="half" idx="1"/>
          </p:nvPr>
        </p:nvSpPr>
        <p:spPr>
          <a:xfrm>
            <a:off x="7361920" y="1142308"/>
            <a:ext cx="4161213" cy="3584967"/>
          </a:xfrm>
          <a:prstGeom prst="rect">
            <a:avLst/>
          </a:prstGeom>
        </p:spPr>
        <p:txBody>
          <a:bodyPr vert="horz" lIns="91440" tIns="45720" rIns="91440" bIns="45720" rtlCol="0" anchor="ctr">
            <a:normAutofit/>
          </a:bodyPr>
          <a:lstStyle>
            <a:lvl1pPr marL="364489" indent="-364489" defTabSz="479044">
              <a:spcBef>
                <a:spcPts val="3400"/>
              </a:spcBef>
              <a:defRPr sz="2624"/>
            </a:lvl1pPr>
          </a:lstStyle>
          <a:p>
            <a:pPr indent="-228600" defTabSz="914400"/>
            <a:r>
              <a:rPr lang="en-US" dirty="0" err="1"/>
              <a:t>Artículos</a:t>
            </a:r>
            <a:r>
              <a:rPr lang="en-US" dirty="0"/>
              <a:t> de </a:t>
            </a:r>
            <a:r>
              <a:rPr lang="en-US" dirty="0" err="1"/>
              <a:t>reclamo</a:t>
            </a:r>
            <a:r>
              <a:rPr lang="en-US" dirty="0"/>
              <a:t>: los </a:t>
            </a:r>
            <a:r>
              <a:rPr lang="en-US" dirty="0" err="1"/>
              <a:t>productos</a:t>
            </a:r>
            <a:r>
              <a:rPr lang="en-US" dirty="0"/>
              <a:t> que se </a:t>
            </a:r>
            <a:r>
              <a:rPr lang="en-US" dirty="0" err="1"/>
              <a:t>venden</a:t>
            </a:r>
            <a:r>
              <a:rPr lang="en-US" dirty="0"/>
              <a:t> por </a:t>
            </a:r>
            <a:r>
              <a:rPr lang="en-US" dirty="0" err="1"/>
              <a:t>debajo</a:t>
            </a:r>
            <a:r>
              <a:rPr lang="en-US" dirty="0"/>
              <a:t> de </a:t>
            </a:r>
            <a:r>
              <a:rPr lang="en-US" dirty="0" err="1"/>
              <a:t>su</a:t>
            </a:r>
            <a:r>
              <a:rPr lang="en-US" dirty="0"/>
              <a:t> </a:t>
            </a:r>
            <a:r>
              <a:rPr lang="en-US" dirty="0" err="1"/>
              <a:t>costo</a:t>
            </a:r>
            <a:r>
              <a:rPr lang="en-US" dirty="0"/>
              <a:t> son </a:t>
            </a:r>
            <a:r>
              <a:rPr lang="en-US" dirty="0" err="1"/>
              <a:t>artículos</a:t>
            </a:r>
            <a:r>
              <a:rPr lang="en-US" dirty="0"/>
              <a:t> de </a:t>
            </a:r>
            <a:r>
              <a:rPr lang="en-US" dirty="0" err="1"/>
              <a:t>reclamo</a:t>
            </a:r>
            <a:r>
              <a:rPr lang="en-US" dirty="0"/>
              <a:t>, se </a:t>
            </a:r>
            <a:r>
              <a:rPr lang="en-US" dirty="0" err="1"/>
              <a:t>busca</a:t>
            </a:r>
            <a:r>
              <a:rPr lang="en-US" dirty="0"/>
              <a:t> </a:t>
            </a:r>
            <a:r>
              <a:rPr lang="en-US" dirty="0" err="1"/>
              <a:t>aumento</a:t>
            </a:r>
            <a:r>
              <a:rPr lang="en-US" dirty="0"/>
              <a:t> </a:t>
            </a:r>
            <a:r>
              <a:rPr lang="en-US" dirty="0" err="1"/>
              <a:t>en</a:t>
            </a:r>
            <a:r>
              <a:rPr lang="en-US" dirty="0"/>
              <a:t> las </a:t>
            </a:r>
            <a:r>
              <a:rPr lang="en-US" dirty="0" err="1"/>
              <a:t>ventas</a:t>
            </a:r>
            <a:r>
              <a:rPr lang="en-US" dirty="0"/>
              <a:t> y </a:t>
            </a:r>
            <a:r>
              <a:rPr lang="en-US" dirty="0" err="1"/>
              <a:t>utilidades</a:t>
            </a:r>
            <a:endParaRPr lang="en-US" dirty="0"/>
          </a:p>
        </p:txBody>
      </p:sp>
      <p:sp>
        <p:nvSpPr>
          <p:cNvPr id="189" name="Descuentos superficiales: es una forma de fijar precio por comparación."/>
          <p:cNvSpPr txBox="1"/>
          <p:nvPr/>
        </p:nvSpPr>
        <p:spPr>
          <a:xfrm>
            <a:off x="7751386" y="5673333"/>
            <a:ext cx="4161213" cy="358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marL="342900" indent="-342900" algn="l">
              <a:spcBef>
                <a:spcPts val="3200"/>
              </a:spcBef>
              <a:buSzPct val="145000"/>
              <a:buChar char="•"/>
              <a:defRPr sz="2800" b="0"/>
            </a:lvl1pPr>
          </a:lstStyle>
          <a:p>
            <a:pPr marL="364489" indent="-228600" defTabSz="914400">
              <a:lnSpc>
                <a:spcPct val="120000"/>
              </a:lnSpc>
              <a:spcBef>
                <a:spcPts val="3400"/>
              </a:spcBef>
              <a:buClr>
                <a:schemeClr val="accent1"/>
              </a:buClr>
              <a:buSzPct val="110000"/>
              <a:buFont typeface="Wingdings" panose="05000000000000000000" pitchFamily="2" charset="2"/>
              <a:buChar char="§"/>
            </a:pPr>
            <a:r>
              <a:rPr sz="2624" dirty="0" err="1"/>
              <a:t>Descuentos</a:t>
            </a:r>
            <a:r>
              <a:rPr sz="2624" dirty="0"/>
              <a:t> </a:t>
            </a:r>
            <a:r>
              <a:rPr sz="2624" dirty="0" err="1"/>
              <a:t>superficiales</a:t>
            </a:r>
            <a:r>
              <a:rPr sz="2624" dirty="0"/>
              <a:t>: es una forma de </a:t>
            </a:r>
            <a:r>
              <a:rPr sz="2624" dirty="0" err="1"/>
              <a:t>fijar</a:t>
            </a:r>
            <a:r>
              <a:rPr sz="2624" dirty="0"/>
              <a:t> </a:t>
            </a:r>
            <a:r>
              <a:rPr sz="2624" dirty="0" err="1"/>
              <a:t>precio</a:t>
            </a:r>
            <a:r>
              <a:rPr sz="2624" dirty="0"/>
              <a:t> por </a:t>
            </a:r>
            <a:r>
              <a:rPr sz="2624" dirty="0" err="1"/>
              <a:t>comparación</a:t>
            </a:r>
            <a:r>
              <a:rPr sz="2624" dirty="0"/>
              <a: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C80F8371-F698-4D1B-B743-029FAE04C8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72" name="Freeform 5">
              <a:extLst>
                <a:ext uri="{FF2B5EF4-FFF2-40B4-BE49-F238E27FC236}">
                  <a16:creationId xmlns:a16="http://schemas.microsoft.com/office/drawing/2014/main" id="{31618DA6-83DD-4508-B6A1-5739EBA21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6">
              <a:extLst>
                <a:ext uri="{FF2B5EF4-FFF2-40B4-BE49-F238E27FC236}">
                  <a16:creationId xmlns:a16="http://schemas.microsoft.com/office/drawing/2014/main" id="{A3E95E9C-69A2-4694-8BDE-A02B8C17A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7">
              <a:extLst>
                <a:ext uri="{FF2B5EF4-FFF2-40B4-BE49-F238E27FC236}">
                  <a16:creationId xmlns:a16="http://schemas.microsoft.com/office/drawing/2014/main" id="{FD572C33-F139-4BA2-937F-4A94DF861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8">
              <a:extLst>
                <a:ext uri="{FF2B5EF4-FFF2-40B4-BE49-F238E27FC236}">
                  <a16:creationId xmlns:a16="http://schemas.microsoft.com/office/drawing/2014/main" id="{7885D8BB-FD79-41E4-8A9E-336BA06417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9">
              <a:extLst>
                <a:ext uri="{FF2B5EF4-FFF2-40B4-BE49-F238E27FC236}">
                  <a16:creationId xmlns:a16="http://schemas.microsoft.com/office/drawing/2014/main" id="{AB192A73-3A3E-4E18-8127-7526515091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10">
              <a:extLst>
                <a:ext uri="{FF2B5EF4-FFF2-40B4-BE49-F238E27FC236}">
                  <a16:creationId xmlns:a16="http://schemas.microsoft.com/office/drawing/2014/main" id="{E350720F-A80C-4AFD-B20D-9E3F02682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11">
              <a:extLst>
                <a:ext uri="{FF2B5EF4-FFF2-40B4-BE49-F238E27FC236}">
                  <a16:creationId xmlns:a16="http://schemas.microsoft.com/office/drawing/2014/main" id="{275713ED-7257-4505-B43E-3FA8E0DB0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2">
              <a:extLst>
                <a:ext uri="{FF2B5EF4-FFF2-40B4-BE49-F238E27FC236}">
                  <a16:creationId xmlns:a16="http://schemas.microsoft.com/office/drawing/2014/main" id="{884BCC03-3704-4029-AB6F-5DD980E6D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3">
              <a:extLst>
                <a:ext uri="{FF2B5EF4-FFF2-40B4-BE49-F238E27FC236}">
                  <a16:creationId xmlns:a16="http://schemas.microsoft.com/office/drawing/2014/main" id="{0B5E60CA-0697-4F7D-8F19-8E8D79B91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4">
              <a:extLst>
                <a:ext uri="{FF2B5EF4-FFF2-40B4-BE49-F238E27FC236}">
                  <a16:creationId xmlns:a16="http://schemas.microsoft.com/office/drawing/2014/main" id="{F3C7701B-DD79-4FC7-A65C-89619FA665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5">
              <a:extLst>
                <a:ext uri="{FF2B5EF4-FFF2-40B4-BE49-F238E27FC236}">
                  <a16:creationId xmlns:a16="http://schemas.microsoft.com/office/drawing/2014/main" id="{D8B6DB27-EB59-4D7C-A974-38A910106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6">
              <a:extLst>
                <a:ext uri="{FF2B5EF4-FFF2-40B4-BE49-F238E27FC236}">
                  <a16:creationId xmlns:a16="http://schemas.microsoft.com/office/drawing/2014/main" id="{70ABA087-9074-41CD-A32F-C4AC21CD0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7">
              <a:extLst>
                <a:ext uri="{FF2B5EF4-FFF2-40B4-BE49-F238E27FC236}">
                  <a16:creationId xmlns:a16="http://schemas.microsoft.com/office/drawing/2014/main" id="{DCC8902F-E46D-42A0-A226-165BF653F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8">
              <a:extLst>
                <a:ext uri="{FF2B5EF4-FFF2-40B4-BE49-F238E27FC236}">
                  <a16:creationId xmlns:a16="http://schemas.microsoft.com/office/drawing/2014/main" id="{8C779C8B-6113-474A-894A-DC2959EBE2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9">
              <a:extLst>
                <a:ext uri="{FF2B5EF4-FFF2-40B4-BE49-F238E27FC236}">
                  <a16:creationId xmlns:a16="http://schemas.microsoft.com/office/drawing/2014/main" id="{53A2992E-B6CE-4210-88D8-0E0F78C12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0">
              <a:extLst>
                <a:ext uri="{FF2B5EF4-FFF2-40B4-BE49-F238E27FC236}">
                  <a16:creationId xmlns:a16="http://schemas.microsoft.com/office/drawing/2014/main" id="{983ADE5C-8F15-4FF8-9445-AA52A0A1C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8" name="Freeform 21">
              <a:extLst>
                <a:ext uri="{FF2B5EF4-FFF2-40B4-BE49-F238E27FC236}">
                  <a16:creationId xmlns:a16="http://schemas.microsoft.com/office/drawing/2014/main" id="{1D168882-7E2A-4818-8303-D114B8492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89" name="Freeform 22">
              <a:extLst>
                <a:ext uri="{FF2B5EF4-FFF2-40B4-BE49-F238E27FC236}">
                  <a16:creationId xmlns:a16="http://schemas.microsoft.com/office/drawing/2014/main" id="{ACB3B495-7EEC-4869-9ED0-D0F6830CF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3">
              <a:extLst>
                <a:ext uri="{FF2B5EF4-FFF2-40B4-BE49-F238E27FC236}">
                  <a16:creationId xmlns:a16="http://schemas.microsoft.com/office/drawing/2014/main" id="{F4D546E6-3559-4C02-9D41-E36D57489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4">
              <a:extLst>
                <a:ext uri="{FF2B5EF4-FFF2-40B4-BE49-F238E27FC236}">
                  <a16:creationId xmlns:a16="http://schemas.microsoft.com/office/drawing/2014/main" id="{9E7EB6D5-1207-4E1D-99A4-20D455191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5">
              <a:extLst>
                <a:ext uri="{FF2B5EF4-FFF2-40B4-BE49-F238E27FC236}">
                  <a16:creationId xmlns:a16="http://schemas.microsoft.com/office/drawing/2014/main" id="{22694AEC-BD7A-4347-AD42-AF7DCAC4D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4" name="Group 93">
            <a:extLst>
              <a:ext uri="{FF2B5EF4-FFF2-40B4-BE49-F238E27FC236}">
                <a16:creationId xmlns:a16="http://schemas.microsoft.com/office/drawing/2014/main" id="{C66BE48F-47BE-452A-A601-A289EBF203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3486" y="2417193"/>
            <a:ext cx="3919442" cy="4935710"/>
            <a:chOff x="697883" y="1816768"/>
            <a:chExt cx="3674476" cy="3470421"/>
          </a:xfrm>
        </p:grpSpPr>
        <p:sp>
          <p:nvSpPr>
            <p:cNvPr id="95" name="Rectangle 94">
              <a:extLst>
                <a:ext uri="{FF2B5EF4-FFF2-40B4-BE49-F238E27FC236}">
                  <a16:creationId xmlns:a16="http://schemas.microsoft.com/office/drawing/2014/main" id="{149AABD3-C47A-4D40-87B2-5C9386CAF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Isosceles Triangle 22">
              <a:extLst>
                <a:ext uri="{FF2B5EF4-FFF2-40B4-BE49-F238E27FC236}">
                  <a16:creationId xmlns:a16="http://schemas.microsoft.com/office/drawing/2014/main" id="{76FB5623-3AD8-4E4B-A4B0-02A09F9D80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Rectangle 96">
              <a:extLst>
                <a:ext uri="{FF2B5EF4-FFF2-40B4-BE49-F238E27FC236}">
                  <a16:creationId xmlns:a16="http://schemas.microsoft.com/office/drawing/2014/main" id="{9217FBA4-45D3-4A83-90F1-341CA9EF0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9" name="Rectangle 98">
            <a:extLst>
              <a:ext uri="{FF2B5EF4-FFF2-40B4-BE49-F238E27FC236}">
                <a16:creationId xmlns:a16="http://schemas.microsoft.com/office/drawing/2014/main" id="{524ACB90-B6B8-4C65-9563-44D087436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id="{D0EBB716-28D1-462F-BC18-7EB7F32E4E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102" name="Freeform 5">
              <a:extLst>
                <a:ext uri="{FF2B5EF4-FFF2-40B4-BE49-F238E27FC236}">
                  <a16:creationId xmlns:a16="http://schemas.microsoft.com/office/drawing/2014/main" id="{1FBA44ED-32A6-4F29-A3A9-DC6563DC4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6">
              <a:extLst>
                <a:ext uri="{FF2B5EF4-FFF2-40B4-BE49-F238E27FC236}">
                  <a16:creationId xmlns:a16="http://schemas.microsoft.com/office/drawing/2014/main" id="{2ADB49DB-14A9-47BF-8EB7-FA40B646B7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7">
              <a:extLst>
                <a:ext uri="{FF2B5EF4-FFF2-40B4-BE49-F238E27FC236}">
                  <a16:creationId xmlns:a16="http://schemas.microsoft.com/office/drawing/2014/main" id="{7E2DED93-0142-4F44-8BEE-D19D4C50ED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8">
              <a:extLst>
                <a:ext uri="{FF2B5EF4-FFF2-40B4-BE49-F238E27FC236}">
                  <a16:creationId xmlns:a16="http://schemas.microsoft.com/office/drawing/2014/main" id="{F0BA352C-2802-4CA1-9B42-94B8896376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9">
              <a:extLst>
                <a:ext uri="{FF2B5EF4-FFF2-40B4-BE49-F238E27FC236}">
                  <a16:creationId xmlns:a16="http://schemas.microsoft.com/office/drawing/2014/main" id="{EE8DC0A6-9A37-4C17-96EC-CE6F7619AA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
              <a:extLst>
                <a:ext uri="{FF2B5EF4-FFF2-40B4-BE49-F238E27FC236}">
                  <a16:creationId xmlns:a16="http://schemas.microsoft.com/office/drawing/2014/main" id="{B7043218-D566-4701-9685-412263F37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1">
              <a:extLst>
                <a:ext uri="{FF2B5EF4-FFF2-40B4-BE49-F238E27FC236}">
                  <a16:creationId xmlns:a16="http://schemas.microsoft.com/office/drawing/2014/main" id="{245DCFB8-0A30-45A8-94F5-CE558EB702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2">
              <a:extLst>
                <a:ext uri="{FF2B5EF4-FFF2-40B4-BE49-F238E27FC236}">
                  <a16:creationId xmlns:a16="http://schemas.microsoft.com/office/drawing/2014/main" id="{B3B7F001-6C56-4CCF-BF1B-D408ECB1D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3">
              <a:extLst>
                <a:ext uri="{FF2B5EF4-FFF2-40B4-BE49-F238E27FC236}">
                  <a16:creationId xmlns:a16="http://schemas.microsoft.com/office/drawing/2014/main" id="{3057BE6A-5717-41F8-9B03-9B84B5BC73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4">
              <a:extLst>
                <a:ext uri="{FF2B5EF4-FFF2-40B4-BE49-F238E27FC236}">
                  <a16:creationId xmlns:a16="http://schemas.microsoft.com/office/drawing/2014/main" id="{41A151BE-5947-4450-A3FC-36087D431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5">
              <a:extLst>
                <a:ext uri="{FF2B5EF4-FFF2-40B4-BE49-F238E27FC236}">
                  <a16:creationId xmlns:a16="http://schemas.microsoft.com/office/drawing/2014/main" id="{127A2A82-B2EE-4DC7-8837-1B3CF1815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6">
              <a:extLst>
                <a:ext uri="{FF2B5EF4-FFF2-40B4-BE49-F238E27FC236}">
                  <a16:creationId xmlns:a16="http://schemas.microsoft.com/office/drawing/2014/main" id="{6A5EBA25-FD79-4DCA-BCA3-58111AAD9D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7">
              <a:extLst>
                <a:ext uri="{FF2B5EF4-FFF2-40B4-BE49-F238E27FC236}">
                  <a16:creationId xmlns:a16="http://schemas.microsoft.com/office/drawing/2014/main" id="{2A5F512C-BD07-4BEB-96D8-CD2E881B42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8">
              <a:extLst>
                <a:ext uri="{FF2B5EF4-FFF2-40B4-BE49-F238E27FC236}">
                  <a16:creationId xmlns:a16="http://schemas.microsoft.com/office/drawing/2014/main" id="{D752686D-B853-4086-BA98-B03EE243E0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9">
              <a:extLst>
                <a:ext uri="{FF2B5EF4-FFF2-40B4-BE49-F238E27FC236}">
                  <a16:creationId xmlns:a16="http://schemas.microsoft.com/office/drawing/2014/main" id="{709CE799-2301-4ED7-94BE-200F852434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20">
              <a:extLst>
                <a:ext uri="{FF2B5EF4-FFF2-40B4-BE49-F238E27FC236}">
                  <a16:creationId xmlns:a16="http://schemas.microsoft.com/office/drawing/2014/main" id="{4C110656-D6F6-4427-AE1A-29930831A9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21">
              <a:extLst>
                <a:ext uri="{FF2B5EF4-FFF2-40B4-BE49-F238E27FC236}">
                  <a16:creationId xmlns:a16="http://schemas.microsoft.com/office/drawing/2014/main" id="{5EEDF30D-5CC6-4FE3-9ED3-16668083E2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22">
              <a:extLst>
                <a:ext uri="{FF2B5EF4-FFF2-40B4-BE49-F238E27FC236}">
                  <a16:creationId xmlns:a16="http://schemas.microsoft.com/office/drawing/2014/main" id="{46A07A59-F9C3-4219-9694-AFBE679BAD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23">
              <a:extLst>
                <a:ext uri="{FF2B5EF4-FFF2-40B4-BE49-F238E27FC236}">
                  <a16:creationId xmlns:a16="http://schemas.microsoft.com/office/drawing/2014/main" id="{7C74F460-75F9-4D21-A937-FD600E290D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24">
              <a:extLst>
                <a:ext uri="{FF2B5EF4-FFF2-40B4-BE49-F238E27FC236}">
                  <a16:creationId xmlns:a16="http://schemas.microsoft.com/office/drawing/2014/main" id="{5DADC9CE-98CE-4E56-B8C1-85EB5B52EE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25">
              <a:extLst>
                <a:ext uri="{FF2B5EF4-FFF2-40B4-BE49-F238E27FC236}">
                  <a16:creationId xmlns:a16="http://schemas.microsoft.com/office/drawing/2014/main" id="{C73DE0E6-D171-41FE-A095-6CA58F24D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4" name="Group 123">
            <a:extLst>
              <a:ext uri="{FF2B5EF4-FFF2-40B4-BE49-F238E27FC236}">
                <a16:creationId xmlns:a16="http://schemas.microsoft.com/office/drawing/2014/main" id="{7345F4E0-E450-4423-B853-C92A5834F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3486" y="2417193"/>
            <a:ext cx="3919442" cy="4935710"/>
            <a:chOff x="697883" y="1816768"/>
            <a:chExt cx="3674476" cy="3470421"/>
          </a:xfrm>
        </p:grpSpPr>
        <p:sp>
          <p:nvSpPr>
            <p:cNvPr id="125" name="Rectangle 124">
              <a:extLst>
                <a:ext uri="{FF2B5EF4-FFF2-40B4-BE49-F238E27FC236}">
                  <a16:creationId xmlns:a16="http://schemas.microsoft.com/office/drawing/2014/main" id="{5640028F-D150-4D8F-B346-CD0CD814F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Isosceles Triangle 22">
              <a:extLst>
                <a:ext uri="{FF2B5EF4-FFF2-40B4-BE49-F238E27FC236}">
                  <a16:creationId xmlns:a16="http://schemas.microsoft.com/office/drawing/2014/main" id="{A2F2781D-6F6B-4AD7-AE42-FD49E7B369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062C223A-32A6-43A2-89BF-4AC583844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3" name="Precios Flexibles"/>
          <p:cNvSpPr txBox="1">
            <a:spLocks noGrp="1"/>
          </p:cNvSpPr>
          <p:nvPr>
            <p:ph type="title"/>
          </p:nvPr>
        </p:nvSpPr>
        <p:spPr>
          <a:xfrm>
            <a:off x="947873" y="3354156"/>
            <a:ext cx="3732244" cy="3489672"/>
          </a:xfrm>
          <a:prstGeom prst="rect">
            <a:avLst/>
          </a:prstGeom>
        </p:spPr>
        <p:txBody>
          <a:bodyPr vert="horz" lIns="228600" tIns="228600" rIns="228600" bIns="228600" rtlCol="0" anchor="ctr">
            <a:normAutofit/>
          </a:bodyPr>
          <a:lstStyle/>
          <a:p>
            <a:pPr defTabSz="914400"/>
            <a:r>
              <a:rPr lang="en-US" sz="4000" spc="-150">
                <a:solidFill>
                  <a:srgbClr val="FFFEFF"/>
                </a:solidFill>
              </a:rPr>
              <a:t>Precios Flexibles</a:t>
            </a:r>
          </a:p>
        </p:txBody>
      </p:sp>
      <p:pic>
        <p:nvPicPr>
          <p:cNvPr id="192" name="Captura de Pantalla 2020-03-25 a la(s) 18.52.36.png" descr="Captura de Pantalla 2020-03-25 a la(s) 18.52.36.png"/>
          <p:cNvPicPr>
            <a:picLocks noGrp="1" noChangeAspect="1"/>
          </p:cNvPicPr>
          <p:nvPr>
            <p:ph type="pic" idx="21"/>
          </p:nvPr>
        </p:nvPicPr>
        <p:blipFill rotWithShape="1">
          <a:blip r:embed="rId2"/>
          <a:srcRect r="2008" b="-1"/>
          <a:stretch/>
        </p:blipFill>
        <p:spPr>
          <a:xfrm>
            <a:off x="5456968" y="1143517"/>
            <a:ext cx="6692865" cy="4234623"/>
          </a:xfrm>
          <a:prstGeom prst="rect">
            <a:avLst/>
          </a:prstGeom>
          <a:ln w="9525">
            <a:solidFill>
              <a:schemeClr val="tx1">
                <a:alpha val="20000"/>
              </a:schemeClr>
            </a:solidFill>
          </a:ln>
        </p:spPr>
      </p:pic>
      <p:sp>
        <p:nvSpPr>
          <p:cNvPr id="194" name="Consiste en ofrecer a varias personas el mismo producto y cantidad a un precio distinto, por eso permite negociar el precio final"/>
          <p:cNvSpPr txBox="1">
            <a:spLocks noGrp="1"/>
          </p:cNvSpPr>
          <p:nvPr>
            <p:ph type="body" sz="half" idx="1"/>
          </p:nvPr>
        </p:nvSpPr>
        <p:spPr>
          <a:xfrm>
            <a:off x="5459676" y="6069802"/>
            <a:ext cx="6700665" cy="2537212"/>
          </a:xfrm>
          <a:prstGeom prst="rect">
            <a:avLst/>
          </a:prstGeom>
        </p:spPr>
        <p:txBody>
          <a:bodyPr vert="horz" lIns="91440" tIns="45720" rIns="91440" bIns="45720" rtlCol="0" anchor="ctr">
            <a:normAutofit/>
          </a:bodyPr>
          <a:lstStyle/>
          <a:p>
            <a:pPr indent="-228600" defTabSz="914400"/>
            <a:r>
              <a:rPr lang="en-US"/>
              <a:t>Consiste en ofrecer a varias personas el mismo producto y cantidad a un precio distinto, por eso permite negociar el precio final</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0" name="Group 230">
            <a:extLst>
              <a:ext uri="{FF2B5EF4-FFF2-40B4-BE49-F238E27FC236}">
                <a16:creationId xmlns:a16="http://schemas.microsoft.com/office/drawing/2014/main" id="{C80F8371-F698-4D1B-B743-029FAE04C8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232" name="Freeform 5">
              <a:extLst>
                <a:ext uri="{FF2B5EF4-FFF2-40B4-BE49-F238E27FC236}">
                  <a16:creationId xmlns:a16="http://schemas.microsoft.com/office/drawing/2014/main" id="{31618DA6-83DD-4508-B6A1-5739EBA21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3" name="Freeform 6">
              <a:extLst>
                <a:ext uri="{FF2B5EF4-FFF2-40B4-BE49-F238E27FC236}">
                  <a16:creationId xmlns:a16="http://schemas.microsoft.com/office/drawing/2014/main" id="{A3E95E9C-69A2-4694-8BDE-A02B8C17A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4" name="Freeform 7">
              <a:extLst>
                <a:ext uri="{FF2B5EF4-FFF2-40B4-BE49-F238E27FC236}">
                  <a16:creationId xmlns:a16="http://schemas.microsoft.com/office/drawing/2014/main" id="{FD572C33-F139-4BA2-937F-4A94DF861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5" name="Freeform 8">
              <a:extLst>
                <a:ext uri="{FF2B5EF4-FFF2-40B4-BE49-F238E27FC236}">
                  <a16:creationId xmlns:a16="http://schemas.microsoft.com/office/drawing/2014/main" id="{7885D8BB-FD79-41E4-8A9E-336BA06417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6" name="Freeform 9">
              <a:extLst>
                <a:ext uri="{FF2B5EF4-FFF2-40B4-BE49-F238E27FC236}">
                  <a16:creationId xmlns:a16="http://schemas.microsoft.com/office/drawing/2014/main" id="{AB192A73-3A3E-4E18-8127-7526515091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7" name="Freeform 10">
              <a:extLst>
                <a:ext uri="{FF2B5EF4-FFF2-40B4-BE49-F238E27FC236}">
                  <a16:creationId xmlns:a16="http://schemas.microsoft.com/office/drawing/2014/main" id="{E350720F-A80C-4AFD-B20D-9E3F02682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8" name="Freeform 11">
              <a:extLst>
                <a:ext uri="{FF2B5EF4-FFF2-40B4-BE49-F238E27FC236}">
                  <a16:creationId xmlns:a16="http://schemas.microsoft.com/office/drawing/2014/main" id="{275713ED-7257-4505-B43E-3FA8E0DB0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9" name="Freeform 12">
              <a:extLst>
                <a:ext uri="{FF2B5EF4-FFF2-40B4-BE49-F238E27FC236}">
                  <a16:creationId xmlns:a16="http://schemas.microsoft.com/office/drawing/2014/main" id="{884BCC03-3704-4029-AB6F-5DD980E6D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0" name="Freeform 13">
              <a:extLst>
                <a:ext uri="{FF2B5EF4-FFF2-40B4-BE49-F238E27FC236}">
                  <a16:creationId xmlns:a16="http://schemas.microsoft.com/office/drawing/2014/main" id="{0B5E60CA-0697-4F7D-8F19-8E8D79B91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1" name="Freeform 14">
              <a:extLst>
                <a:ext uri="{FF2B5EF4-FFF2-40B4-BE49-F238E27FC236}">
                  <a16:creationId xmlns:a16="http://schemas.microsoft.com/office/drawing/2014/main" id="{F3C7701B-DD79-4FC7-A65C-89619FA665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2" name="Freeform 15">
              <a:extLst>
                <a:ext uri="{FF2B5EF4-FFF2-40B4-BE49-F238E27FC236}">
                  <a16:creationId xmlns:a16="http://schemas.microsoft.com/office/drawing/2014/main" id="{D8B6DB27-EB59-4D7C-A974-38A910106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3" name="Freeform 16">
              <a:extLst>
                <a:ext uri="{FF2B5EF4-FFF2-40B4-BE49-F238E27FC236}">
                  <a16:creationId xmlns:a16="http://schemas.microsoft.com/office/drawing/2014/main" id="{70ABA087-9074-41CD-A32F-C4AC21CD0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4" name="Freeform 17">
              <a:extLst>
                <a:ext uri="{FF2B5EF4-FFF2-40B4-BE49-F238E27FC236}">
                  <a16:creationId xmlns:a16="http://schemas.microsoft.com/office/drawing/2014/main" id="{DCC8902F-E46D-42A0-A226-165BF653F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5" name="Freeform 18">
              <a:extLst>
                <a:ext uri="{FF2B5EF4-FFF2-40B4-BE49-F238E27FC236}">
                  <a16:creationId xmlns:a16="http://schemas.microsoft.com/office/drawing/2014/main" id="{8C779C8B-6113-474A-894A-DC2959EBE2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6" name="Freeform 19">
              <a:extLst>
                <a:ext uri="{FF2B5EF4-FFF2-40B4-BE49-F238E27FC236}">
                  <a16:creationId xmlns:a16="http://schemas.microsoft.com/office/drawing/2014/main" id="{53A2992E-B6CE-4210-88D8-0E0F78C12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7" name="Freeform 20">
              <a:extLst>
                <a:ext uri="{FF2B5EF4-FFF2-40B4-BE49-F238E27FC236}">
                  <a16:creationId xmlns:a16="http://schemas.microsoft.com/office/drawing/2014/main" id="{983ADE5C-8F15-4FF8-9445-AA52A0A1C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8" name="Freeform 21">
              <a:extLst>
                <a:ext uri="{FF2B5EF4-FFF2-40B4-BE49-F238E27FC236}">
                  <a16:creationId xmlns:a16="http://schemas.microsoft.com/office/drawing/2014/main" id="{1D168882-7E2A-4818-8303-D114B8492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49" name="Freeform 22">
              <a:extLst>
                <a:ext uri="{FF2B5EF4-FFF2-40B4-BE49-F238E27FC236}">
                  <a16:creationId xmlns:a16="http://schemas.microsoft.com/office/drawing/2014/main" id="{ACB3B495-7EEC-4869-9ED0-D0F6830CF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0" name="Freeform 23">
              <a:extLst>
                <a:ext uri="{FF2B5EF4-FFF2-40B4-BE49-F238E27FC236}">
                  <a16:creationId xmlns:a16="http://schemas.microsoft.com/office/drawing/2014/main" id="{F4D546E6-3559-4C02-9D41-E36D57489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1" name="Freeform 24">
              <a:extLst>
                <a:ext uri="{FF2B5EF4-FFF2-40B4-BE49-F238E27FC236}">
                  <a16:creationId xmlns:a16="http://schemas.microsoft.com/office/drawing/2014/main" id="{9E7EB6D5-1207-4E1D-99A4-20D455191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2" name="Freeform 25">
              <a:extLst>
                <a:ext uri="{FF2B5EF4-FFF2-40B4-BE49-F238E27FC236}">
                  <a16:creationId xmlns:a16="http://schemas.microsoft.com/office/drawing/2014/main" id="{22694AEC-BD7A-4347-AD42-AF7DCAC4D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1" name="Group 253">
            <a:extLst>
              <a:ext uri="{FF2B5EF4-FFF2-40B4-BE49-F238E27FC236}">
                <a16:creationId xmlns:a16="http://schemas.microsoft.com/office/drawing/2014/main" id="{C66BE48F-47BE-452A-A601-A289EBF203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3486" y="2417193"/>
            <a:ext cx="3919442" cy="4935710"/>
            <a:chOff x="697883" y="1816768"/>
            <a:chExt cx="3674476" cy="3470421"/>
          </a:xfrm>
        </p:grpSpPr>
        <p:sp>
          <p:nvSpPr>
            <p:cNvPr id="255" name="Rectangle 254">
              <a:extLst>
                <a:ext uri="{FF2B5EF4-FFF2-40B4-BE49-F238E27FC236}">
                  <a16:creationId xmlns:a16="http://schemas.microsoft.com/office/drawing/2014/main" id="{149AABD3-C47A-4D40-87B2-5C9386CAF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6" name="Isosceles Triangle 22">
              <a:extLst>
                <a:ext uri="{FF2B5EF4-FFF2-40B4-BE49-F238E27FC236}">
                  <a16:creationId xmlns:a16="http://schemas.microsoft.com/office/drawing/2014/main" id="{76FB5623-3AD8-4E4B-A4B0-02A09F9D80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7" name="Rectangle 256">
              <a:extLst>
                <a:ext uri="{FF2B5EF4-FFF2-40B4-BE49-F238E27FC236}">
                  <a16:creationId xmlns:a16="http://schemas.microsoft.com/office/drawing/2014/main" id="{9217FBA4-45D3-4A83-90F1-341CA9EF0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292" name="Rectangle 258">
            <a:extLst>
              <a:ext uri="{FF2B5EF4-FFF2-40B4-BE49-F238E27FC236}">
                <a16:creationId xmlns:a16="http://schemas.microsoft.com/office/drawing/2014/main" id="{564682D5-D2B8-4415-A0D2-9936FE88C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3" name="Group 260">
            <a:extLst>
              <a:ext uri="{FF2B5EF4-FFF2-40B4-BE49-F238E27FC236}">
                <a16:creationId xmlns:a16="http://schemas.microsoft.com/office/drawing/2014/main" id="{47A7737C-3C33-4AD3-AD0C-3D23025D89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294" name="Freeform 5">
              <a:extLst>
                <a:ext uri="{FF2B5EF4-FFF2-40B4-BE49-F238E27FC236}">
                  <a16:creationId xmlns:a16="http://schemas.microsoft.com/office/drawing/2014/main" id="{4098067F-9BC2-4B61-9C18-6AB31257CB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Freeform 6">
              <a:extLst>
                <a:ext uri="{FF2B5EF4-FFF2-40B4-BE49-F238E27FC236}">
                  <a16:creationId xmlns:a16="http://schemas.microsoft.com/office/drawing/2014/main" id="{665CE6BA-A8AF-4220-AF7C-A9E5B6411D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Freeform 7">
              <a:extLst>
                <a:ext uri="{FF2B5EF4-FFF2-40B4-BE49-F238E27FC236}">
                  <a16:creationId xmlns:a16="http://schemas.microsoft.com/office/drawing/2014/main" id="{E2831169-C970-4F62-BDF7-0B2936D3F9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Freeform 8">
              <a:extLst>
                <a:ext uri="{FF2B5EF4-FFF2-40B4-BE49-F238E27FC236}">
                  <a16:creationId xmlns:a16="http://schemas.microsoft.com/office/drawing/2014/main" id="{28161196-87C8-4E7D-AB51-CD4D559F55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Freeform 9">
              <a:extLst>
                <a:ext uri="{FF2B5EF4-FFF2-40B4-BE49-F238E27FC236}">
                  <a16:creationId xmlns:a16="http://schemas.microsoft.com/office/drawing/2014/main" id="{C62A104B-7305-49EB-A221-07C7544434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Freeform 10">
              <a:extLst>
                <a:ext uri="{FF2B5EF4-FFF2-40B4-BE49-F238E27FC236}">
                  <a16:creationId xmlns:a16="http://schemas.microsoft.com/office/drawing/2014/main" id="{FB9DC28C-0B03-4037-8C56-8D90F2BA28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Freeform 11">
              <a:extLst>
                <a:ext uri="{FF2B5EF4-FFF2-40B4-BE49-F238E27FC236}">
                  <a16:creationId xmlns:a16="http://schemas.microsoft.com/office/drawing/2014/main" id="{9D5F5416-DC54-48B0-BE20-9AB8DF6CCD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Freeform 12">
              <a:extLst>
                <a:ext uri="{FF2B5EF4-FFF2-40B4-BE49-F238E27FC236}">
                  <a16:creationId xmlns:a16="http://schemas.microsoft.com/office/drawing/2014/main" id="{67149654-FEC9-4AE2-90C7-DDBE5424E4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Freeform 13">
              <a:extLst>
                <a:ext uri="{FF2B5EF4-FFF2-40B4-BE49-F238E27FC236}">
                  <a16:creationId xmlns:a16="http://schemas.microsoft.com/office/drawing/2014/main" id="{E21C5508-5AE3-4D4E-A076-0C604AE881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Freeform 14">
              <a:extLst>
                <a:ext uri="{FF2B5EF4-FFF2-40B4-BE49-F238E27FC236}">
                  <a16:creationId xmlns:a16="http://schemas.microsoft.com/office/drawing/2014/main" id="{7FB82472-0D81-4B14-89B8-EF9776E3A6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 name="Freeform 15">
              <a:extLst>
                <a:ext uri="{FF2B5EF4-FFF2-40B4-BE49-F238E27FC236}">
                  <a16:creationId xmlns:a16="http://schemas.microsoft.com/office/drawing/2014/main" id="{41B8D464-C0BF-40A5-A45B-20720D0E58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Freeform 16">
              <a:extLst>
                <a:ext uri="{FF2B5EF4-FFF2-40B4-BE49-F238E27FC236}">
                  <a16:creationId xmlns:a16="http://schemas.microsoft.com/office/drawing/2014/main" id="{4DD1A26D-7B21-4254-BC23-A371E1B93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 name="Freeform 17">
              <a:extLst>
                <a:ext uri="{FF2B5EF4-FFF2-40B4-BE49-F238E27FC236}">
                  <a16:creationId xmlns:a16="http://schemas.microsoft.com/office/drawing/2014/main" id="{89FE60CF-F70E-4AF3-9C0F-31DAAEE43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 name="Freeform 18">
              <a:extLst>
                <a:ext uri="{FF2B5EF4-FFF2-40B4-BE49-F238E27FC236}">
                  <a16:creationId xmlns:a16="http://schemas.microsoft.com/office/drawing/2014/main" id="{77E5F64E-FEA4-4213-AC0E-097BFDDF35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Freeform 19">
              <a:extLst>
                <a:ext uri="{FF2B5EF4-FFF2-40B4-BE49-F238E27FC236}">
                  <a16:creationId xmlns:a16="http://schemas.microsoft.com/office/drawing/2014/main" id="{99367762-8DCE-4FC4-A370-94E2C4AE81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Freeform 20">
              <a:extLst>
                <a:ext uri="{FF2B5EF4-FFF2-40B4-BE49-F238E27FC236}">
                  <a16:creationId xmlns:a16="http://schemas.microsoft.com/office/drawing/2014/main" id="{5F721757-4B81-469E-822F-38D05C894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 name="Freeform 21">
              <a:extLst>
                <a:ext uri="{FF2B5EF4-FFF2-40B4-BE49-F238E27FC236}">
                  <a16:creationId xmlns:a16="http://schemas.microsoft.com/office/drawing/2014/main" id="{B8225991-7122-4663-A6CF-7011AC5FD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 name="Freeform 22">
              <a:extLst>
                <a:ext uri="{FF2B5EF4-FFF2-40B4-BE49-F238E27FC236}">
                  <a16:creationId xmlns:a16="http://schemas.microsoft.com/office/drawing/2014/main" id="{9C81BF3F-B33F-4EAD-BCFC-AB62D76755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 name="Freeform 23">
              <a:extLst>
                <a:ext uri="{FF2B5EF4-FFF2-40B4-BE49-F238E27FC236}">
                  <a16:creationId xmlns:a16="http://schemas.microsoft.com/office/drawing/2014/main" id="{A421A685-D429-4791-A4D4-0D9344E3EC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 name="Freeform 24">
              <a:extLst>
                <a:ext uri="{FF2B5EF4-FFF2-40B4-BE49-F238E27FC236}">
                  <a16:creationId xmlns:a16="http://schemas.microsoft.com/office/drawing/2014/main" id="{808D8DC1-8A68-4988-BFD7-2184302C59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 name="Freeform 25">
              <a:extLst>
                <a:ext uri="{FF2B5EF4-FFF2-40B4-BE49-F238E27FC236}">
                  <a16:creationId xmlns:a16="http://schemas.microsoft.com/office/drawing/2014/main" id="{C7940C81-4184-4DA3-876B-8C732B1BEA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196" name="ls.jpg" descr="ls.jpg"/>
          <p:cNvPicPr>
            <a:picLocks noGrp="1" noChangeAspect="1"/>
          </p:cNvPicPr>
          <p:nvPr>
            <p:ph type="pic" idx="21"/>
          </p:nvPr>
        </p:nvPicPr>
        <p:blipFill rotWithShape="1">
          <a:blip r:embed="rId2"/>
          <a:srcRect l="13197" r="29430" b="-1"/>
          <a:stretch/>
        </p:blipFill>
        <p:spPr>
          <a:xfrm>
            <a:off x="20" y="-1"/>
            <a:ext cx="5595827" cy="9753599"/>
          </a:xfrm>
          <a:prstGeom prst="rect">
            <a:avLst/>
          </a:prstGeom>
          <a:ln w="9525">
            <a:solidFill>
              <a:schemeClr val="tx1">
                <a:alpha val="20000"/>
              </a:schemeClr>
            </a:solidFill>
          </a:ln>
        </p:spPr>
      </p:pic>
      <p:grpSp>
        <p:nvGrpSpPr>
          <p:cNvPr id="315" name="Group 283">
            <a:extLst>
              <a:ext uri="{FF2B5EF4-FFF2-40B4-BE49-F238E27FC236}">
                <a16:creationId xmlns:a16="http://schemas.microsoft.com/office/drawing/2014/main" id="{DA1AB708-7782-454A-87D8-5D7392C704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3486" y="2417193"/>
            <a:ext cx="3919442" cy="4935710"/>
            <a:chOff x="697883" y="1816768"/>
            <a:chExt cx="3674476" cy="3470421"/>
          </a:xfrm>
        </p:grpSpPr>
        <p:sp>
          <p:nvSpPr>
            <p:cNvPr id="285" name="Rectangle 284">
              <a:extLst>
                <a:ext uri="{FF2B5EF4-FFF2-40B4-BE49-F238E27FC236}">
                  <a16:creationId xmlns:a16="http://schemas.microsoft.com/office/drawing/2014/main" id="{169814F6-E5CB-4AAB-9304-D325231337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Isosceles Triangle 22">
              <a:extLst>
                <a:ext uri="{FF2B5EF4-FFF2-40B4-BE49-F238E27FC236}">
                  <a16:creationId xmlns:a16="http://schemas.microsoft.com/office/drawing/2014/main" id="{40A7B1DF-DC1C-4F04-84AD-1A6EE0EF1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F0A3A835-0E23-4AB6-BD25-A31B9D5627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7" name="Un solo precio"/>
          <p:cNvSpPr txBox="1">
            <a:spLocks noGrp="1"/>
          </p:cNvSpPr>
          <p:nvPr>
            <p:ph type="title"/>
          </p:nvPr>
        </p:nvSpPr>
        <p:spPr>
          <a:xfrm>
            <a:off x="947873" y="3354156"/>
            <a:ext cx="3732244" cy="3489672"/>
          </a:xfrm>
          <a:prstGeom prst="rect">
            <a:avLst/>
          </a:prstGeom>
        </p:spPr>
        <p:txBody>
          <a:bodyPr vert="horz" lIns="228600" tIns="228600" rIns="228600" bIns="228600" rtlCol="0" anchor="ctr">
            <a:normAutofit/>
          </a:bodyPr>
          <a:lstStyle/>
          <a:p>
            <a:pPr defTabSz="914400"/>
            <a:r>
              <a:rPr lang="en-US" sz="4000" spc="-150">
                <a:solidFill>
                  <a:srgbClr val="FFFEFF"/>
                </a:solidFill>
              </a:rPr>
              <a:t>Un solo precio</a:t>
            </a:r>
          </a:p>
        </p:txBody>
      </p:sp>
      <p:sp>
        <p:nvSpPr>
          <p:cNvPr id="198" name="Consiste en ofrecer a todos los clientes el mismo precio por el mismo producto…"/>
          <p:cNvSpPr txBox="1">
            <a:spLocks noGrp="1"/>
          </p:cNvSpPr>
          <p:nvPr>
            <p:ph type="body" sz="half" idx="1"/>
          </p:nvPr>
        </p:nvSpPr>
        <p:spPr>
          <a:xfrm>
            <a:off x="6485128" y="1142308"/>
            <a:ext cx="5675213" cy="7464707"/>
          </a:xfrm>
          <a:prstGeom prst="rect">
            <a:avLst/>
          </a:prstGeom>
        </p:spPr>
        <p:txBody>
          <a:bodyPr vert="horz" lIns="91440" tIns="45720" rIns="91440" bIns="45720" rtlCol="0" anchor="ctr">
            <a:normAutofit/>
          </a:bodyPr>
          <a:lstStyle/>
          <a:p>
            <a:pPr marL="0" indent="-228600" defTabSz="914400">
              <a:spcBef>
                <a:spcPts val="2900"/>
              </a:spcBef>
              <a:defRPr sz="2548"/>
            </a:pPr>
            <a:r>
              <a:rPr lang="en-US" sz="2548"/>
              <a:t>Consiste en ofrecer a todos los clientes el mismo precio por el mismo producto </a:t>
            </a:r>
          </a:p>
          <a:p>
            <a:pPr marL="0" indent="-228600" defTabSz="914400">
              <a:spcBef>
                <a:spcPts val="2900"/>
              </a:spcBef>
              <a:defRPr sz="2548"/>
            </a:pPr>
            <a:r>
              <a:rPr lang="en-US" sz="2548"/>
              <a:t>Un solo precio: facilita rapidez, simplifica la contabilidad, reduce personal de ventas, permite autoservicio. Ej: todo a $1.000</a:t>
            </a:r>
          </a:p>
          <a:p>
            <a:pPr marL="0" indent="-228600" defTabSz="914400">
              <a:spcBef>
                <a:spcPts val="2900"/>
              </a:spcBef>
              <a:defRPr sz="2548"/>
            </a:pPr>
            <a:r>
              <a:rPr lang="en-US" sz="2548"/>
              <a:t>$999 la teoría del precio impar supone que se venderán mas unidades si el precio se fija en $999 y no $1.000. También se piensa que ciertos números tienen mas atracción para las personas.</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C80F8371-F698-4D1B-B743-029FAE04C8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80" name="Freeform 5">
              <a:extLst>
                <a:ext uri="{FF2B5EF4-FFF2-40B4-BE49-F238E27FC236}">
                  <a16:creationId xmlns:a16="http://schemas.microsoft.com/office/drawing/2014/main" id="{31618DA6-83DD-4508-B6A1-5739EBA21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6">
              <a:extLst>
                <a:ext uri="{FF2B5EF4-FFF2-40B4-BE49-F238E27FC236}">
                  <a16:creationId xmlns:a16="http://schemas.microsoft.com/office/drawing/2014/main" id="{A3E95E9C-69A2-4694-8BDE-A02B8C17A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7">
              <a:extLst>
                <a:ext uri="{FF2B5EF4-FFF2-40B4-BE49-F238E27FC236}">
                  <a16:creationId xmlns:a16="http://schemas.microsoft.com/office/drawing/2014/main" id="{FD572C33-F139-4BA2-937F-4A94DF861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8">
              <a:extLst>
                <a:ext uri="{FF2B5EF4-FFF2-40B4-BE49-F238E27FC236}">
                  <a16:creationId xmlns:a16="http://schemas.microsoft.com/office/drawing/2014/main" id="{7885D8BB-FD79-41E4-8A9E-336BA06417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9">
              <a:extLst>
                <a:ext uri="{FF2B5EF4-FFF2-40B4-BE49-F238E27FC236}">
                  <a16:creationId xmlns:a16="http://schemas.microsoft.com/office/drawing/2014/main" id="{AB192A73-3A3E-4E18-8127-7526515091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10">
              <a:extLst>
                <a:ext uri="{FF2B5EF4-FFF2-40B4-BE49-F238E27FC236}">
                  <a16:creationId xmlns:a16="http://schemas.microsoft.com/office/drawing/2014/main" id="{E350720F-A80C-4AFD-B20D-9E3F02682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1">
              <a:extLst>
                <a:ext uri="{FF2B5EF4-FFF2-40B4-BE49-F238E27FC236}">
                  <a16:creationId xmlns:a16="http://schemas.microsoft.com/office/drawing/2014/main" id="{275713ED-7257-4505-B43E-3FA8E0DB0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2">
              <a:extLst>
                <a:ext uri="{FF2B5EF4-FFF2-40B4-BE49-F238E27FC236}">
                  <a16:creationId xmlns:a16="http://schemas.microsoft.com/office/drawing/2014/main" id="{884BCC03-3704-4029-AB6F-5DD980E6D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3">
              <a:extLst>
                <a:ext uri="{FF2B5EF4-FFF2-40B4-BE49-F238E27FC236}">
                  <a16:creationId xmlns:a16="http://schemas.microsoft.com/office/drawing/2014/main" id="{0B5E60CA-0697-4F7D-8F19-8E8D79B91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4">
              <a:extLst>
                <a:ext uri="{FF2B5EF4-FFF2-40B4-BE49-F238E27FC236}">
                  <a16:creationId xmlns:a16="http://schemas.microsoft.com/office/drawing/2014/main" id="{F3C7701B-DD79-4FC7-A65C-89619FA665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5">
              <a:extLst>
                <a:ext uri="{FF2B5EF4-FFF2-40B4-BE49-F238E27FC236}">
                  <a16:creationId xmlns:a16="http://schemas.microsoft.com/office/drawing/2014/main" id="{D8B6DB27-EB59-4D7C-A974-38A910106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6">
              <a:extLst>
                <a:ext uri="{FF2B5EF4-FFF2-40B4-BE49-F238E27FC236}">
                  <a16:creationId xmlns:a16="http://schemas.microsoft.com/office/drawing/2014/main" id="{70ABA087-9074-41CD-A32F-C4AC21CD0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7">
              <a:extLst>
                <a:ext uri="{FF2B5EF4-FFF2-40B4-BE49-F238E27FC236}">
                  <a16:creationId xmlns:a16="http://schemas.microsoft.com/office/drawing/2014/main" id="{DCC8902F-E46D-42A0-A226-165BF653F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8">
              <a:extLst>
                <a:ext uri="{FF2B5EF4-FFF2-40B4-BE49-F238E27FC236}">
                  <a16:creationId xmlns:a16="http://schemas.microsoft.com/office/drawing/2014/main" id="{8C779C8B-6113-474A-894A-DC2959EBE2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9">
              <a:extLst>
                <a:ext uri="{FF2B5EF4-FFF2-40B4-BE49-F238E27FC236}">
                  <a16:creationId xmlns:a16="http://schemas.microsoft.com/office/drawing/2014/main" id="{53A2992E-B6CE-4210-88D8-0E0F78C12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0">
              <a:extLst>
                <a:ext uri="{FF2B5EF4-FFF2-40B4-BE49-F238E27FC236}">
                  <a16:creationId xmlns:a16="http://schemas.microsoft.com/office/drawing/2014/main" id="{983ADE5C-8F15-4FF8-9445-AA52A0A1C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6" name="Freeform 21">
              <a:extLst>
                <a:ext uri="{FF2B5EF4-FFF2-40B4-BE49-F238E27FC236}">
                  <a16:creationId xmlns:a16="http://schemas.microsoft.com/office/drawing/2014/main" id="{1D168882-7E2A-4818-8303-D114B8492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7" name="Freeform 22">
              <a:extLst>
                <a:ext uri="{FF2B5EF4-FFF2-40B4-BE49-F238E27FC236}">
                  <a16:creationId xmlns:a16="http://schemas.microsoft.com/office/drawing/2014/main" id="{ACB3B495-7EEC-4869-9ED0-D0F6830CF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3">
              <a:extLst>
                <a:ext uri="{FF2B5EF4-FFF2-40B4-BE49-F238E27FC236}">
                  <a16:creationId xmlns:a16="http://schemas.microsoft.com/office/drawing/2014/main" id="{F4D546E6-3559-4C02-9D41-E36D57489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4">
              <a:extLst>
                <a:ext uri="{FF2B5EF4-FFF2-40B4-BE49-F238E27FC236}">
                  <a16:creationId xmlns:a16="http://schemas.microsoft.com/office/drawing/2014/main" id="{9E7EB6D5-1207-4E1D-99A4-20D455191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5">
              <a:extLst>
                <a:ext uri="{FF2B5EF4-FFF2-40B4-BE49-F238E27FC236}">
                  <a16:creationId xmlns:a16="http://schemas.microsoft.com/office/drawing/2014/main" id="{22694AEC-BD7A-4347-AD42-AF7DCAC4D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02" name="Group 101">
            <a:extLst>
              <a:ext uri="{FF2B5EF4-FFF2-40B4-BE49-F238E27FC236}">
                <a16:creationId xmlns:a16="http://schemas.microsoft.com/office/drawing/2014/main" id="{C66BE48F-47BE-452A-A601-A289EBF203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3486" y="2417193"/>
            <a:ext cx="3919442" cy="4935710"/>
            <a:chOff x="697883" y="1816768"/>
            <a:chExt cx="3674476" cy="3470421"/>
          </a:xfrm>
        </p:grpSpPr>
        <p:sp>
          <p:nvSpPr>
            <p:cNvPr id="103" name="Rectangle 102">
              <a:extLst>
                <a:ext uri="{FF2B5EF4-FFF2-40B4-BE49-F238E27FC236}">
                  <a16:creationId xmlns:a16="http://schemas.microsoft.com/office/drawing/2014/main" id="{149AABD3-C47A-4D40-87B2-5C9386CAF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 name="Isosceles Triangle 22">
              <a:extLst>
                <a:ext uri="{FF2B5EF4-FFF2-40B4-BE49-F238E27FC236}">
                  <a16:creationId xmlns:a16="http://schemas.microsoft.com/office/drawing/2014/main" id="{76FB5623-3AD8-4E4B-A4B0-02A09F9D80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Rectangle 104">
              <a:extLst>
                <a:ext uri="{FF2B5EF4-FFF2-40B4-BE49-F238E27FC236}">
                  <a16:creationId xmlns:a16="http://schemas.microsoft.com/office/drawing/2014/main" id="{9217FBA4-45D3-4A83-90F1-341CA9EF0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07" name="Rectangle 106">
            <a:extLst>
              <a:ext uri="{FF2B5EF4-FFF2-40B4-BE49-F238E27FC236}">
                <a16:creationId xmlns:a16="http://schemas.microsoft.com/office/drawing/2014/main" id="{C95EA553-ABAF-4D89-829B-15C8B75502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a:extLst>
              <a:ext uri="{FF2B5EF4-FFF2-40B4-BE49-F238E27FC236}">
                <a16:creationId xmlns:a16="http://schemas.microsoft.com/office/drawing/2014/main" id="{36BC5F02-9450-4063-A547-47D8EAB2E0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110" name="Freeform 5">
              <a:extLst>
                <a:ext uri="{FF2B5EF4-FFF2-40B4-BE49-F238E27FC236}">
                  <a16:creationId xmlns:a16="http://schemas.microsoft.com/office/drawing/2014/main" id="{81B61A56-EAED-4426-A9F3-5892CC6DEA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6">
              <a:extLst>
                <a:ext uri="{FF2B5EF4-FFF2-40B4-BE49-F238E27FC236}">
                  <a16:creationId xmlns:a16="http://schemas.microsoft.com/office/drawing/2014/main" id="{38C688D6-2C0E-40DB-AF01-F24C2CFAC9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7">
              <a:extLst>
                <a:ext uri="{FF2B5EF4-FFF2-40B4-BE49-F238E27FC236}">
                  <a16:creationId xmlns:a16="http://schemas.microsoft.com/office/drawing/2014/main" id="{B03F7655-C48D-4E24-848A-19CC20C6F9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8">
              <a:extLst>
                <a:ext uri="{FF2B5EF4-FFF2-40B4-BE49-F238E27FC236}">
                  <a16:creationId xmlns:a16="http://schemas.microsoft.com/office/drawing/2014/main" id="{5393A7D9-5EAF-4A54-8B24-2E966F98F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9">
              <a:extLst>
                <a:ext uri="{FF2B5EF4-FFF2-40B4-BE49-F238E27FC236}">
                  <a16:creationId xmlns:a16="http://schemas.microsoft.com/office/drawing/2014/main" id="{60B00ABE-3D0F-4226-BB9E-226403D8A0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
              <a:extLst>
                <a:ext uri="{FF2B5EF4-FFF2-40B4-BE49-F238E27FC236}">
                  <a16:creationId xmlns:a16="http://schemas.microsoft.com/office/drawing/2014/main" id="{CAD72E6F-2013-4C68-909E-D22DBE049A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
              <a:extLst>
                <a:ext uri="{FF2B5EF4-FFF2-40B4-BE49-F238E27FC236}">
                  <a16:creationId xmlns:a16="http://schemas.microsoft.com/office/drawing/2014/main" id="{032D5AD9-2839-4DEC-ADDE-112C6B8B2A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12">
              <a:extLst>
                <a:ext uri="{FF2B5EF4-FFF2-40B4-BE49-F238E27FC236}">
                  <a16:creationId xmlns:a16="http://schemas.microsoft.com/office/drawing/2014/main" id="{F71CD472-6DF2-4B5B-9CCC-B4B56498BA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3">
              <a:extLst>
                <a:ext uri="{FF2B5EF4-FFF2-40B4-BE49-F238E27FC236}">
                  <a16:creationId xmlns:a16="http://schemas.microsoft.com/office/drawing/2014/main" id="{F2D179F8-F33D-4533-A0A9-CC001E6CAF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14">
              <a:extLst>
                <a:ext uri="{FF2B5EF4-FFF2-40B4-BE49-F238E27FC236}">
                  <a16:creationId xmlns:a16="http://schemas.microsoft.com/office/drawing/2014/main" id="{9D5F610D-0130-423C-BF39-95F030494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15">
              <a:extLst>
                <a:ext uri="{FF2B5EF4-FFF2-40B4-BE49-F238E27FC236}">
                  <a16:creationId xmlns:a16="http://schemas.microsoft.com/office/drawing/2014/main" id="{937E8043-4CE3-41C5-82FD-EFAED1FBA8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16">
              <a:extLst>
                <a:ext uri="{FF2B5EF4-FFF2-40B4-BE49-F238E27FC236}">
                  <a16:creationId xmlns:a16="http://schemas.microsoft.com/office/drawing/2014/main" id="{5240B62C-132F-449E-8177-E0EB7D62B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
              <a:extLst>
                <a:ext uri="{FF2B5EF4-FFF2-40B4-BE49-F238E27FC236}">
                  <a16:creationId xmlns:a16="http://schemas.microsoft.com/office/drawing/2014/main" id="{1080CEAF-92C0-46D5-90C8-E116B53E8B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18">
              <a:extLst>
                <a:ext uri="{FF2B5EF4-FFF2-40B4-BE49-F238E27FC236}">
                  <a16:creationId xmlns:a16="http://schemas.microsoft.com/office/drawing/2014/main" id="{2CC57B7C-8818-40A4-89A9-F71725EBEC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19">
              <a:extLst>
                <a:ext uri="{FF2B5EF4-FFF2-40B4-BE49-F238E27FC236}">
                  <a16:creationId xmlns:a16="http://schemas.microsoft.com/office/drawing/2014/main" id="{E2508649-03FA-4392-A5FD-89C2302C1F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20">
              <a:extLst>
                <a:ext uri="{FF2B5EF4-FFF2-40B4-BE49-F238E27FC236}">
                  <a16:creationId xmlns:a16="http://schemas.microsoft.com/office/drawing/2014/main" id="{6404B89D-7F07-4E5F-9AA2-6FCD1003E3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21">
              <a:extLst>
                <a:ext uri="{FF2B5EF4-FFF2-40B4-BE49-F238E27FC236}">
                  <a16:creationId xmlns:a16="http://schemas.microsoft.com/office/drawing/2014/main" id="{CFFE93A3-BF36-4563-906B-26A6C1F3E7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22">
              <a:extLst>
                <a:ext uri="{FF2B5EF4-FFF2-40B4-BE49-F238E27FC236}">
                  <a16:creationId xmlns:a16="http://schemas.microsoft.com/office/drawing/2014/main" id="{EB84640D-A705-462F-94DC-56C044D59A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23">
              <a:extLst>
                <a:ext uri="{FF2B5EF4-FFF2-40B4-BE49-F238E27FC236}">
                  <a16:creationId xmlns:a16="http://schemas.microsoft.com/office/drawing/2014/main" id="{BA62BDD4-C52D-4886-BDEF-4A5399A119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24">
              <a:extLst>
                <a:ext uri="{FF2B5EF4-FFF2-40B4-BE49-F238E27FC236}">
                  <a16:creationId xmlns:a16="http://schemas.microsoft.com/office/drawing/2014/main" id="{D1893E1A-9890-40B2-8AC6-5878A15C4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25">
              <a:extLst>
                <a:ext uri="{FF2B5EF4-FFF2-40B4-BE49-F238E27FC236}">
                  <a16:creationId xmlns:a16="http://schemas.microsoft.com/office/drawing/2014/main" id="{252C87D1-5F09-4C26-80DB-627FAABC85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2" name="Rectangle 131">
            <a:extLst>
              <a:ext uri="{FF2B5EF4-FFF2-40B4-BE49-F238E27FC236}">
                <a16:creationId xmlns:a16="http://schemas.microsoft.com/office/drawing/2014/main" id="{A8C47983-BE48-4D25-A125-6026BAB69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4460" y="1489211"/>
            <a:ext cx="6332678" cy="7152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Isosceles Triangle 22">
            <a:extLst>
              <a:ext uri="{FF2B5EF4-FFF2-40B4-BE49-F238E27FC236}">
                <a16:creationId xmlns:a16="http://schemas.microsoft.com/office/drawing/2014/main" id="{5D44C30E-345D-4E1D-BD59-200081B51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42273" y="7888365"/>
            <a:ext cx="337053" cy="38741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F180449D-0BFF-4425-A731-87E2AF60B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4460" y="2324470"/>
            <a:ext cx="6331516" cy="55712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Precio Psicologico"/>
          <p:cNvSpPr txBox="1">
            <a:spLocks noGrp="1"/>
          </p:cNvSpPr>
          <p:nvPr>
            <p:ph type="title"/>
          </p:nvPr>
        </p:nvSpPr>
        <p:spPr>
          <a:xfrm>
            <a:off x="932243" y="2444423"/>
            <a:ext cx="6152070" cy="1525159"/>
          </a:xfrm>
          <a:prstGeom prst="rect">
            <a:avLst/>
          </a:prstGeom>
        </p:spPr>
        <p:txBody>
          <a:bodyPr vert="horz" lIns="228600" tIns="228600" rIns="228600" bIns="228600" rtlCol="0" anchor="ctr">
            <a:normAutofit/>
          </a:bodyPr>
          <a:lstStyle/>
          <a:p>
            <a:pPr defTabSz="914400"/>
            <a:r>
              <a:rPr lang="en-US" sz="4500" spc="-150">
                <a:solidFill>
                  <a:srgbClr val="FFFEFF"/>
                </a:solidFill>
              </a:rPr>
              <a:t>Precio Psicologico</a:t>
            </a:r>
          </a:p>
        </p:txBody>
      </p:sp>
      <p:sp>
        <p:nvSpPr>
          <p:cNvPr id="202" name="Los precios psicológicos tienen la finalidad de estimular las compras en reacciones emotivas…"/>
          <p:cNvSpPr txBox="1">
            <a:spLocks noGrp="1"/>
          </p:cNvSpPr>
          <p:nvPr>
            <p:ph type="body" sz="half" idx="1"/>
          </p:nvPr>
        </p:nvSpPr>
        <p:spPr>
          <a:xfrm>
            <a:off x="931308" y="3966917"/>
            <a:ext cx="6153005" cy="3816684"/>
          </a:xfrm>
          <a:prstGeom prst="rect">
            <a:avLst/>
          </a:prstGeom>
        </p:spPr>
        <p:txBody>
          <a:bodyPr vert="horz" lIns="91440" tIns="45720" rIns="91440" bIns="45720" rtlCol="0" anchor="ctr">
            <a:normAutofit/>
          </a:bodyPr>
          <a:lstStyle/>
          <a:p>
            <a:pPr marL="0" indent="0" defTabSz="914400">
              <a:lnSpc>
                <a:spcPct val="110000"/>
              </a:lnSpc>
              <a:spcBef>
                <a:spcPts val="2800"/>
              </a:spcBef>
              <a:buNone/>
              <a:defRPr sz="2464"/>
            </a:pPr>
            <a:r>
              <a:rPr lang="en-US" sz="1700" dirty="0">
                <a:solidFill>
                  <a:srgbClr val="FFFFFE"/>
                </a:solidFill>
              </a:rPr>
              <a:t>Los </a:t>
            </a:r>
            <a:r>
              <a:rPr lang="en-US" sz="1700" dirty="0" err="1">
                <a:solidFill>
                  <a:srgbClr val="FFFFFE"/>
                </a:solidFill>
              </a:rPr>
              <a:t>precios</a:t>
            </a:r>
            <a:r>
              <a:rPr lang="en-US" sz="1700" dirty="0">
                <a:solidFill>
                  <a:srgbClr val="FFFFFE"/>
                </a:solidFill>
              </a:rPr>
              <a:t> </a:t>
            </a:r>
            <a:r>
              <a:rPr lang="en-US" sz="1700" dirty="0" err="1">
                <a:solidFill>
                  <a:srgbClr val="FFFFFE"/>
                </a:solidFill>
              </a:rPr>
              <a:t>psicológicos</a:t>
            </a:r>
            <a:r>
              <a:rPr lang="en-US" sz="1700" dirty="0">
                <a:solidFill>
                  <a:srgbClr val="FFFFFE"/>
                </a:solidFill>
              </a:rPr>
              <a:t> </a:t>
            </a:r>
            <a:r>
              <a:rPr lang="en-US" sz="1700" dirty="0" err="1">
                <a:solidFill>
                  <a:srgbClr val="FFFFFE"/>
                </a:solidFill>
              </a:rPr>
              <a:t>tienen</a:t>
            </a:r>
            <a:r>
              <a:rPr lang="en-US" sz="1700" dirty="0">
                <a:solidFill>
                  <a:srgbClr val="FFFFFE"/>
                </a:solidFill>
              </a:rPr>
              <a:t> la </a:t>
            </a:r>
            <a:r>
              <a:rPr lang="en-US" sz="1700" dirty="0" err="1">
                <a:solidFill>
                  <a:srgbClr val="FFFFFE"/>
                </a:solidFill>
              </a:rPr>
              <a:t>finalidad</a:t>
            </a:r>
            <a:r>
              <a:rPr lang="en-US" sz="1700" dirty="0">
                <a:solidFill>
                  <a:srgbClr val="FFFFFE"/>
                </a:solidFill>
              </a:rPr>
              <a:t> de </a:t>
            </a:r>
            <a:r>
              <a:rPr lang="en-US" sz="1700" dirty="0" err="1">
                <a:solidFill>
                  <a:srgbClr val="FFFFFE"/>
                </a:solidFill>
              </a:rPr>
              <a:t>estimular</a:t>
            </a:r>
            <a:r>
              <a:rPr lang="en-US" sz="1700" dirty="0">
                <a:solidFill>
                  <a:srgbClr val="FFFFFE"/>
                </a:solidFill>
              </a:rPr>
              <a:t> las </a:t>
            </a:r>
            <a:r>
              <a:rPr lang="en-US" sz="1700" dirty="0" err="1">
                <a:solidFill>
                  <a:srgbClr val="FFFFFE"/>
                </a:solidFill>
              </a:rPr>
              <a:t>compras</a:t>
            </a:r>
            <a:r>
              <a:rPr lang="en-US" sz="1700" dirty="0">
                <a:solidFill>
                  <a:srgbClr val="FFFFFE"/>
                </a:solidFill>
              </a:rPr>
              <a:t> </a:t>
            </a:r>
            <a:r>
              <a:rPr lang="en-US" sz="1700" dirty="0" err="1">
                <a:solidFill>
                  <a:srgbClr val="FFFFFE"/>
                </a:solidFill>
              </a:rPr>
              <a:t>en</a:t>
            </a:r>
            <a:r>
              <a:rPr lang="en-US" sz="1700" dirty="0">
                <a:solidFill>
                  <a:srgbClr val="FFFFFE"/>
                </a:solidFill>
              </a:rPr>
              <a:t> </a:t>
            </a:r>
            <a:r>
              <a:rPr lang="en-US" sz="1700" dirty="0" err="1">
                <a:solidFill>
                  <a:srgbClr val="FFFFFE"/>
                </a:solidFill>
              </a:rPr>
              <a:t>reacciones</a:t>
            </a:r>
            <a:r>
              <a:rPr lang="en-US" sz="1700" dirty="0">
                <a:solidFill>
                  <a:srgbClr val="FFFFFE"/>
                </a:solidFill>
              </a:rPr>
              <a:t> </a:t>
            </a:r>
            <a:r>
              <a:rPr lang="en-US" sz="1700" dirty="0" err="1">
                <a:solidFill>
                  <a:srgbClr val="FFFFFE"/>
                </a:solidFill>
              </a:rPr>
              <a:t>emotivas</a:t>
            </a:r>
            <a:endParaRPr lang="en-US" sz="1700" dirty="0">
              <a:solidFill>
                <a:srgbClr val="FFFFFE"/>
              </a:solidFill>
            </a:endParaRPr>
          </a:p>
          <a:p>
            <a:pPr marL="0" indent="0" defTabSz="914400">
              <a:lnSpc>
                <a:spcPct val="110000"/>
              </a:lnSpc>
              <a:spcBef>
                <a:spcPts val="2800"/>
              </a:spcBef>
              <a:buNone/>
              <a:defRPr sz="2464"/>
            </a:pPr>
            <a:r>
              <a:rPr lang="en-US" sz="1700" dirty="0">
                <a:solidFill>
                  <a:srgbClr val="FFFFFE"/>
                </a:solidFill>
              </a:rPr>
              <a:t>Precios </a:t>
            </a:r>
            <a:r>
              <a:rPr lang="en-US" sz="1700" dirty="0" err="1">
                <a:solidFill>
                  <a:srgbClr val="FFFFFE"/>
                </a:solidFill>
              </a:rPr>
              <a:t>según</a:t>
            </a:r>
            <a:r>
              <a:rPr lang="en-US" sz="1700" dirty="0">
                <a:solidFill>
                  <a:srgbClr val="FFFFFE"/>
                </a:solidFill>
              </a:rPr>
              <a:t> la </a:t>
            </a:r>
            <a:r>
              <a:rPr lang="en-US" sz="1700" dirty="0" err="1">
                <a:solidFill>
                  <a:srgbClr val="FFFFFE"/>
                </a:solidFill>
              </a:rPr>
              <a:t>costumbre</a:t>
            </a:r>
            <a:r>
              <a:rPr lang="en-US" sz="1700" dirty="0">
                <a:solidFill>
                  <a:srgbClr val="FFFFFE"/>
                </a:solidFill>
              </a:rPr>
              <a:t>: se </a:t>
            </a:r>
            <a:r>
              <a:rPr lang="en-US" sz="1700" dirty="0" err="1">
                <a:solidFill>
                  <a:srgbClr val="FFFFFE"/>
                </a:solidFill>
              </a:rPr>
              <a:t>fija</a:t>
            </a:r>
            <a:r>
              <a:rPr lang="en-US" sz="1700" dirty="0">
                <a:solidFill>
                  <a:srgbClr val="FFFFFE"/>
                </a:solidFill>
              </a:rPr>
              <a:t> el </a:t>
            </a:r>
            <a:r>
              <a:rPr lang="en-US" sz="1700" dirty="0" err="1">
                <a:solidFill>
                  <a:srgbClr val="FFFFFE"/>
                </a:solidFill>
              </a:rPr>
              <a:t>precio</a:t>
            </a:r>
            <a:r>
              <a:rPr lang="en-US" sz="1700" dirty="0">
                <a:solidFill>
                  <a:srgbClr val="FFFFFE"/>
                </a:solidFill>
              </a:rPr>
              <a:t> de </a:t>
            </a:r>
            <a:r>
              <a:rPr lang="en-US" sz="1700" dirty="0" err="1">
                <a:solidFill>
                  <a:srgbClr val="FFFFFE"/>
                </a:solidFill>
              </a:rPr>
              <a:t>acuerdo</a:t>
            </a:r>
            <a:r>
              <a:rPr lang="en-US" sz="1700" dirty="0">
                <a:solidFill>
                  <a:srgbClr val="FFFFFE"/>
                </a:solidFill>
              </a:rPr>
              <a:t> a la </a:t>
            </a:r>
            <a:r>
              <a:rPr lang="en-US" sz="1700" dirty="0" err="1">
                <a:solidFill>
                  <a:srgbClr val="FFFFFE"/>
                </a:solidFill>
              </a:rPr>
              <a:t>tradicion</a:t>
            </a:r>
            <a:endParaRPr lang="en-US" sz="1700" dirty="0">
              <a:solidFill>
                <a:srgbClr val="FFFFFE"/>
              </a:solidFill>
            </a:endParaRPr>
          </a:p>
          <a:p>
            <a:pPr marL="0" indent="0" defTabSz="914400">
              <a:lnSpc>
                <a:spcPct val="110000"/>
              </a:lnSpc>
              <a:spcBef>
                <a:spcPts val="2800"/>
              </a:spcBef>
              <a:buNone/>
              <a:defRPr sz="2464"/>
            </a:pPr>
            <a:r>
              <a:rPr lang="en-US" sz="1700" dirty="0">
                <a:solidFill>
                  <a:srgbClr val="FFFFFE"/>
                </a:solidFill>
              </a:rPr>
              <a:t>Precios </a:t>
            </a:r>
            <a:r>
              <a:rPr lang="en-US" sz="1700" dirty="0" err="1">
                <a:solidFill>
                  <a:srgbClr val="FFFFFE"/>
                </a:solidFill>
              </a:rPr>
              <a:t>simbólicos</a:t>
            </a:r>
            <a:r>
              <a:rPr lang="en-US" sz="1700" dirty="0">
                <a:solidFill>
                  <a:srgbClr val="FFFFFE"/>
                </a:solidFill>
              </a:rPr>
              <a:t>: se </a:t>
            </a:r>
            <a:r>
              <a:rPr lang="en-US" sz="1700" dirty="0" err="1">
                <a:solidFill>
                  <a:srgbClr val="FFFFFE"/>
                </a:solidFill>
              </a:rPr>
              <a:t>establecen</a:t>
            </a:r>
            <a:r>
              <a:rPr lang="en-US" sz="1700" dirty="0">
                <a:solidFill>
                  <a:srgbClr val="FFFFFE"/>
                </a:solidFill>
              </a:rPr>
              <a:t> altos para </a:t>
            </a:r>
            <a:r>
              <a:rPr lang="en-US" sz="1700" dirty="0" err="1">
                <a:solidFill>
                  <a:srgbClr val="FFFFFE"/>
                </a:solidFill>
              </a:rPr>
              <a:t>obtener</a:t>
            </a:r>
            <a:r>
              <a:rPr lang="en-US" sz="1700" dirty="0">
                <a:solidFill>
                  <a:srgbClr val="FFFFFE"/>
                </a:solidFill>
              </a:rPr>
              <a:t> </a:t>
            </a:r>
            <a:r>
              <a:rPr lang="en-US" sz="1700" dirty="0" err="1">
                <a:solidFill>
                  <a:srgbClr val="FFFFFE"/>
                </a:solidFill>
              </a:rPr>
              <a:t>prestigio</a:t>
            </a:r>
            <a:r>
              <a:rPr lang="en-US" sz="1700" dirty="0">
                <a:solidFill>
                  <a:srgbClr val="FFFFFE"/>
                </a:solidFill>
              </a:rPr>
              <a:t> o imagen de </a:t>
            </a:r>
            <a:r>
              <a:rPr lang="en-US" sz="1700" dirty="0" err="1">
                <a:solidFill>
                  <a:srgbClr val="FFFFFE"/>
                </a:solidFill>
              </a:rPr>
              <a:t>calidad</a:t>
            </a:r>
            <a:endParaRPr lang="en-US" sz="1700" dirty="0">
              <a:solidFill>
                <a:srgbClr val="FFFFFE"/>
              </a:solidFill>
            </a:endParaRPr>
          </a:p>
          <a:p>
            <a:pPr marL="0" indent="0" defTabSz="914400">
              <a:lnSpc>
                <a:spcPct val="110000"/>
              </a:lnSpc>
              <a:spcBef>
                <a:spcPts val="2800"/>
              </a:spcBef>
              <a:buNone/>
              <a:defRPr sz="2464"/>
            </a:pPr>
            <a:r>
              <a:rPr lang="en-US" sz="1700" dirty="0">
                <a:solidFill>
                  <a:srgbClr val="FFFFFE"/>
                </a:solidFill>
              </a:rPr>
              <a:t>Precios multiples: </a:t>
            </a:r>
            <a:r>
              <a:rPr lang="en-US" sz="1700" dirty="0" err="1">
                <a:solidFill>
                  <a:srgbClr val="FFFFFE"/>
                </a:solidFill>
              </a:rPr>
              <a:t>trata</a:t>
            </a:r>
            <a:r>
              <a:rPr lang="en-US" sz="1700" dirty="0">
                <a:solidFill>
                  <a:srgbClr val="FFFFFE"/>
                </a:solidFill>
              </a:rPr>
              <a:t> de </a:t>
            </a:r>
            <a:r>
              <a:rPr lang="en-US" sz="1700" dirty="0" err="1">
                <a:solidFill>
                  <a:srgbClr val="FFFFFE"/>
                </a:solidFill>
              </a:rPr>
              <a:t>incrementar</a:t>
            </a:r>
            <a:r>
              <a:rPr lang="en-US" sz="1700" dirty="0">
                <a:solidFill>
                  <a:srgbClr val="FFFFFE"/>
                </a:solidFill>
              </a:rPr>
              <a:t> tanto </a:t>
            </a:r>
            <a:r>
              <a:rPr lang="en-US" sz="1700" dirty="0" err="1">
                <a:solidFill>
                  <a:srgbClr val="FFFFFE"/>
                </a:solidFill>
              </a:rPr>
              <a:t>volumen</a:t>
            </a:r>
            <a:r>
              <a:rPr lang="en-US" sz="1700" dirty="0">
                <a:solidFill>
                  <a:srgbClr val="FFFFFE"/>
                </a:solidFill>
              </a:rPr>
              <a:t> de </a:t>
            </a:r>
            <a:r>
              <a:rPr lang="en-US" sz="1700" dirty="0" err="1">
                <a:solidFill>
                  <a:srgbClr val="FFFFFE"/>
                </a:solidFill>
              </a:rPr>
              <a:t>venta</a:t>
            </a:r>
            <a:r>
              <a:rPr lang="en-US" sz="1700" dirty="0">
                <a:solidFill>
                  <a:srgbClr val="FFFFFE"/>
                </a:solidFill>
              </a:rPr>
              <a:t> </a:t>
            </a:r>
            <a:r>
              <a:rPr lang="en-US" sz="1700" dirty="0" err="1">
                <a:solidFill>
                  <a:srgbClr val="FFFFFE"/>
                </a:solidFill>
              </a:rPr>
              <a:t>como</a:t>
            </a:r>
            <a:r>
              <a:rPr lang="en-US" sz="1700" dirty="0">
                <a:solidFill>
                  <a:srgbClr val="FFFFFE"/>
                </a:solidFill>
              </a:rPr>
              <a:t> </a:t>
            </a:r>
            <a:r>
              <a:rPr lang="en-US" sz="1700" dirty="0" err="1">
                <a:solidFill>
                  <a:srgbClr val="FFFFFE"/>
                </a:solidFill>
              </a:rPr>
              <a:t>dinero</a:t>
            </a:r>
            <a:r>
              <a:rPr lang="en-US" sz="1700" dirty="0">
                <a:solidFill>
                  <a:srgbClr val="FFFFFE"/>
                </a:solidFill>
              </a:rPr>
              <a:t>. Concede al </a:t>
            </a:r>
            <a:r>
              <a:rPr lang="en-US" sz="1700" dirty="0" err="1">
                <a:solidFill>
                  <a:srgbClr val="FFFFFE"/>
                </a:solidFill>
              </a:rPr>
              <a:t>cliente</a:t>
            </a:r>
            <a:r>
              <a:rPr lang="en-US" sz="1700" dirty="0">
                <a:solidFill>
                  <a:srgbClr val="FFFFFE"/>
                </a:solidFill>
              </a:rPr>
              <a:t> </a:t>
            </a:r>
            <a:r>
              <a:rPr lang="en-US" sz="1700" dirty="0" err="1">
                <a:solidFill>
                  <a:srgbClr val="FFFFFE"/>
                </a:solidFill>
              </a:rPr>
              <a:t>descuento</a:t>
            </a:r>
            <a:r>
              <a:rPr lang="en-US" sz="1700" dirty="0">
                <a:solidFill>
                  <a:srgbClr val="FFFFFE"/>
                </a:solidFill>
              </a:rPr>
              <a:t> por </a:t>
            </a:r>
            <a:r>
              <a:rPr lang="en-US" sz="1700" dirty="0" err="1">
                <a:solidFill>
                  <a:srgbClr val="FFFFFE"/>
                </a:solidFill>
              </a:rPr>
              <a:t>compras</a:t>
            </a:r>
            <a:r>
              <a:rPr lang="en-US" sz="1700" dirty="0">
                <a:solidFill>
                  <a:srgbClr val="FFFFFE"/>
                </a:solidFill>
              </a:rPr>
              <a:t> por </a:t>
            </a:r>
            <a:r>
              <a:rPr lang="en-US" sz="1700" dirty="0" err="1">
                <a:solidFill>
                  <a:srgbClr val="FFFFFE"/>
                </a:solidFill>
              </a:rPr>
              <a:t>volumen</a:t>
            </a:r>
            <a:endParaRPr lang="en-US" sz="1700" dirty="0">
              <a:solidFill>
                <a:srgbClr val="FFFFFE"/>
              </a:solidFill>
            </a:endParaRPr>
          </a:p>
        </p:txBody>
      </p:sp>
      <p:pic>
        <p:nvPicPr>
          <p:cNvPr id="200" name="Imagen" descr="Imagen"/>
          <p:cNvPicPr>
            <a:picLocks noGrp="1" noChangeAspect="1"/>
          </p:cNvPicPr>
          <p:nvPr>
            <p:ph type="pic" idx="21"/>
          </p:nvPr>
        </p:nvPicPr>
        <p:blipFill rotWithShape="1">
          <a:blip r:embed="rId2"/>
          <a:srcRect l="34058" r="32057" b="-1"/>
          <a:stretch/>
        </p:blipFill>
        <p:spPr>
          <a:xfrm>
            <a:off x="8053186" y="322"/>
            <a:ext cx="4951288" cy="9753600"/>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5D307D92-1B71-4BC9-9CC2-651007D6DF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1652" y="-84445"/>
            <a:ext cx="13350241" cy="9847179"/>
            <a:chOff x="-329674" y="-51881"/>
            <a:chExt cx="12515851" cy="6923798"/>
          </a:xfrm>
        </p:grpSpPr>
        <p:sp>
          <p:nvSpPr>
            <p:cNvPr id="83" name="Freeform 5">
              <a:extLst>
                <a:ext uri="{FF2B5EF4-FFF2-40B4-BE49-F238E27FC236}">
                  <a16:creationId xmlns:a16="http://schemas.microsoft.com/office/drawing/2014/main" id="{48196BD5-3A8F-445C-A9AA-33D58149E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6">
              <a:extLst>
                <a:ext uri="{FF2B5EF4-FFF2-40B4-BE49-F238E27FC236}">
                  <a16:creationId xmlns:a16="http://schemas.microsoft.com/office/drawing/2014/main" id="{1C2BF9A0-70E8-4B69-B595-6C41397CE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7">
              <a:extLst>
                <a:ext uri="{FF2B5EF4-FFF2-40B4-BE49-F238E27FC236}">
                  <a16:creationId xmlns:a16="http://schemas.microsoft.com/office/drawing/2014/main" id="{D0AFFCFA-812A-4008-8BF5-127D5BB98C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8">
              <a:extLst>
                <a:ext uri="{FF2B5EF4-FFF2-40B4-BE49-F238E27FC236}">
                  <a16:creationId xmlns:a16="http://schemas.microsoft.com/office/drawing/2014/main" id="{6ED7D059-83CD-4EB3-A772-258EB194F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9">
              <a:extLst>
                <a:ext uri="{FF2B5EF4-FFF2-40B4-BE49-F238E27FC236}">
                  <a16:creationId xmlns:a16="http://schemas.microsoft.com/office/drawing/2014/main" id="{98E9E256-EEDD-487F-8632-7432586E44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0">
              <a:extLst>
                <a:ext uri="{FF2B5EF4-FFF2-40B4-BE49-F238E27FC236}">
                  <a16:creationId xmlns:a16="http://schemas.microsoft.com/office/drawing/2014/main" id="{76D41A89-1E68-4BD6-9327-A391D7665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1">
              <a:extLst>
                <a:ext uri="{FF2B5EF4-FFF2-40B4-BE49-F238E27FC236}">
                  <a16:creationId xmlns:a16="http://schemas.microsoft.com/office/drawing/2014/main" id="{0F11C82B-ADCC-489C-88F0-EE6588C70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2">
              <a:extLst>
                <a:ext uri="{FF2B5EF4-FFF2-40B4-BE49-F238E27FC236}">
                  <a16:creationId xmlns:a16="http://schemas.microsoft.com/office/drawing/2014/main" id="{807C586E-736E-422E-BC3F-ED6D7FA1F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3">
              <a:extLst>
                <a:ext uri="{FF2B5EF4-FFF2-40B4-BE49-F238E27FC236}">
                  <a16:creationId xmlns:a16="http://schemas.microsoft.com/office/drawing/2014/main" id="{5BCF04A8-F3B9-47D5-90A6-C8DA83C50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4">
              <a:extLst>
                <a:ext uri="{FF2B5EF4-FFF2-40B4-BE49-F238E27FC236}">
                  <a16:creationId xmlns:a16="http://schemas.microsoft.com/office/drawing/2014/main" id="{702A10B2-AA9E-4570-89ED-37FAE4C9F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5">
              <a:extLst>
                <a:ext uri="{FF2B5EF4-FFF2-40B4-BE49-F238E27FC236}">
                  <a16:creationId xmlns:a16="http://schemas.microsoft.com/office/drawing/2014/main" id="{F84C29AD-CE3F-457D-8238-121D253A3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16">
              <a:extLst>
                <a:ext uri="{FF2B5EF4-FFF2-40B4-BE49-F238E27FC236}">
                  <a16:creationId xmlns:a16="http://schemas.microsoft.com/office/drawing/2014/main" id="{A1AADEF1-B8D9-4938-95AA-254872524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5" name="Freeform 17">
              <a:extLst>
                <a:ext uri="{FF2B5EF4-FFF2-40B4-BE49-F238E27FC236}">
                  <a16:creationId xmlns:a16="http://schemas.microsoft.com/office/drawing/2014/main" id="{400E0898-75B4-4F1D-B6D2-8476FD5EB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8">
              <a:extLst>
                <a:ext uri="{FF2B5EF4-FFF2-40B4-BE49-F238E27FC236}">
                  <a16:creationId xmlns:a16="http://schemas.microsoft.com/office/drawing/2014/main" id="{82D9A2F9-88A3-4616-B7E5-A6F21C3F2D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9">
              <a:extLst>
                <a:ext uri="{FF2B5EF4-FFF2-40B4-BE49-F238E27FC236}">
                  <a16:creationId xmlns:a16="http://schemas.microsoft.com/office/drawing/2014/main" id="{8DD3B396-47ED-4E9F-83FA-9A87C0CB0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0">
              <a:extLst>
                <a:ext uri="{FF2B5EF4-FFF2-40B4-BE49-F238E27FC236}">
                  <a16:creationId xmlns:a16="http://schemas.microsoft.com/office/drawing/2014/main" id="{016E5F4B-2563-48BB-9F60-DE80D3A58F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1">
              <a:extLst>
                <a:ext uri="{FF2B5EF4-FFF2-40B4-BE49-F238E27FC236}">
                  <a16:creationId xmlns:a16="http://schemas.microsoft.com/office/drawing/2014/main" id="{C9D6A696-56F1-4BFC-B69C-25447A36E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2">
              <a:extLst>
                <a:ext uri="{FF2B5EF4-FFF2-40B4-BE49-F238E27FC236}">
                  <a16:creationId xmlns:a16="http://schemas.microsoft.com/office/drawing/2014/main" id="{BA5CF3E5-184E-4CD8-87F9-BB43775260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1" name="Freeform 23">
              <a:extLst>
                <a:ext uri="{FF2B5EF4-FFF2-40B4-BE49-F238E27FC236}">
                  <a16:creationId xmlns:a16="http://schemas.microsoft.com/office/drawing/2014/main" id="{FE1BA3B9-9135-4961-B757-431F0E420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03" name="Group 102">
            <a:extLst>
              <a:ext uri="{FF2B5EF4-FFF2-40B4-BE49-F238E27FC236}">
                <a16:creationId xmlns:a16="http://schemas.microsoft.com/office/drawing/2014/main" id="{7A654156-2BF2-421C-9490-638BE71622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80579" y="1687442"/>
            <a:ext cx="9438234" cy="6368617"/>
            <a:chOff x="1669293" y="1186483"/>
            <a:chExt cx="8848345" cy="4477933"/>
          </a:xfrm>
        </p:grpSpPr>
        <p:sp>
          <p:nvSpPr>
            <p:cNvPr id="104" name="Rectangle 103">
              <a:extLst>
                <a:ext uri="{FF2B5EF4-FFF2-40B4-BE49-F238E27FC236}">
                  <a16:creationId xmlns:a16="http://schemas.microsoft.com/office/drawing/2014/main" id="{ED8293CB-81CE-4792-A100-92743F37F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Isosceles Triangle 104">
              <a:extLst>
                <a:ext uri="{FF2B5EF4-FFF2-40B4-BE49-F238E27FC236}">
                  <a16:creationId xmlns:a16="http://schemas.microsoft.com/office/drawing/2014/main" id="{A6044959-7644-4A92-935A-FDDBF623C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Rectangle 105">
              <a:extLst>
                <a:ext uri="{FF2B5EF4-FFF2-40B4-BE49-F238E27FC236}">
                  <a16:creationId xmlns:a16="http://schemas.microsoft.com/office/drawing/2014/main" id="{0BC61B04-3622-4BB4-A18A-59CEA86A6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08" name="Rectangle 107">
            <a:extLst>
              <a:ext uri="{FF2B5EF4-FFF2-40B4-BE49-F238E27FC236}">
                <a16:creationId xmlns:a16="http://schemas.microsoft.com/office/drawing/2014/main" id="{D7861870-6A8E-4DDD-8DE2-909CFFBD3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0E655274-3DE0-4DF9-B537-2873BEFDF0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1652" y="-84445"/>
            <a:ext cx="13350241" cy="9847179"/>
            <a:chOff x="-329674" y="-51881"/>
            <a:chExt cx="12515851" cy="6923798"/>
          </a:xfrm>
        </p:grpSpPr>
        <p:sp>
          <p:nvSpPr>
            <p:cNvPr id="111" name="Freeform 5">
              <a:extLst>
                <a:ext uri="{FF2B5EF4-FFF2-40B4-BE49-F238E27FC236}">
                  <a16:creationId xmlns:a16="http://schemas.microsoft.com/office/drawing/2014/main" id="{D4104E89-104E-4E65-A693-631F4C5CE3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6">
              <a:extLst>
                <a:ext uri="{FF2B5EF4-FFF2-40B4-BE49-F238E27FC236}">
                  <a16:creationId xmlns:a16="http://schemas.microsoft.com/office/drawing/2014/main" id="{316FE7D7-6A79-408F-B27B-D378EEE18B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7">
              <a:extLst>
                <a:ext uri="{FF2B5EF4-FFF2-40B4-BE49-F238E27FC236}">
                  <a16:creationId xmlns:a16="http://schemas.microsoft.com/office/drawing/2014/main" id="{EE9DAE2E-0289-4FB3-8A69-DAA0A0AA0B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8">
              <a:extLst>
                <a:ext uri="{FF2B5EF4-FFF2-40B4-BE49-F238E27FC236}">
                  <a16:creationId xmlns:a16="http://schemas.microsoft.com/office/drawing/2014/main" id="{C36BB373-6326-44F1-9B44-4E55C4BC8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9">
              <a:extLst>
                <a:ext uri="{FF2B5EF4-FFF2-40B4-BE49-F238E27FC236}">
                  <a16:creationId xmlns:a16="http://schemas.microsoft.com/office/drawing/2014/main" id="{58135F52-5291-4CC9-AFD8-9AE4683D13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0">
              <a:extLst>
                <a:ext uri="{FF2B5EF4-FFF2-40B4-BE49-F238E27FC236}">
                  <a16:creationId xmlns:a16="http://schemas.microsoft.com/office/drawing/2014/main" id="{0495AD22-9F0C-4EED-B895-9227C795A1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
              <a:extLst>
                <a:ext uri="{FF2B5EF4-FFF2-40B4-BE49-F238E27FC236}">
                  <a16:creationId xmlns:a16="http://schemas.microsoft.com/office/drawing/2014/main" id="{ACAD2097-745B-4FED-BBF3-D3BEF41D30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2">
              <a:extLst>
                <a:ext uri="{FF2B5EF4-FFF2-40B4-BE49-F238E27FC236}">
                  <a16:creationId xmlns:a16="http://schemas.microsoft.com/office/drawing/2014/main" id="{8B6FD381-B092-46F4-9195-DFCD2AE746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13">
              <a:extLst>
                <a:ext uri="{FF2B5EF4-FFF2-40B4-BE49-F238E27FC236}">
                  <a16:creationId xmlns:a16="http://schemas.microsoft.com/office/drawing/2014/main" id="{5F8C46B0-088A-4D98-B589-25426A3235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14">
              <a:extLst>
                <a:ext uri="{FF2B5EF4-FFF2-40B4-BE49-F238E27FC236}">
                  <a16:creationId xmlns:a16="http://schemas.microsoft.com/office/drawing/2014/main" id="{6E553E74-B64A-44B3-9446-E346D53E1F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15">
              <a:extLst>
                <a:ext uri="{FF2B5EF4-FFF2-40B4-BE49-F238E27FC236}">
                  <a16:creationId xmlns:a16="http://schemas.microsoft.com/office/drawing/2014/main" id="{CCD9A238-C92A-41FA-B4F6-8604FE5F24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16">
              <a:extLst>
                <a:ext uri="{FF2B5EF4-FFF2-40B4-BE49-F238E27FC236}">
                  <a16:creationId xmlns:a16="http://schemas.microsoft.com/office/drawing/2014/main" id="{D6E90D44-18A2-4216-BBD5-B3E059EA75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
              <a:extLst>
                <a:ext uri="{FF2B5EF4-FFF2-40B4-BE49-F238E27FC236}">
                  <a16:creationId xmlns:a16="http://schemas.microsoft.com/office/drawing/2014/main" id="{EC7138BA-DA37-4EB0-88F0-191344597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18">
              <a:extLst>
                <a:ext uri="{FF2B5EF4-FFF2-40B4-BE49-F238E27FC236}">
                  <a16:creationId xmlns:a16="http://schemas.microsoft.com/office/drawing/2014/main" id="{F05CB203-4AC6-46EE-9A10-6CFB1B443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19">
              <a:extLst>
                <a:ext uri="{FF2B5EF4-FFF2-40B4-BE49-F238E27FC236}">
                  <a16:creationId xmlns:a16="http://schemas.microsoft.com/office/drawing/2014/main" id="{A1045457-59FA-436A-8C16-79A07605DE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20">
              <a:extLst>
                <a:ext uri="{FF2B5EF4-FFF2-40B4-BE49-F238E27FC236}">
                  <a16:creationId xmlns:a16="http://schemas.microsoft.com/office/drawing/2014/main" id="{28EAE40C-5126-4E1A-BB3B-1834EC890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21">
              <a:extLst>
                <a:ext uri="{FF2B5EF4-FFF2-40B4-BE49-F238E27FC236}">
                  <a16:creationId xmlns:a16="http://schemas.microsoft.com/office/drawing/2014/main" id="{380F3822-ADB8-46D8-8528-B946CA2274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22">
              <a:extLst>
                <a:ext uri="{FF2B5EF4-FFF2-40B4-BE49-F238E27FC236}">
                  <a16:creationId xmlns:a16="http://schemas.microsoft.com/office/drawing/2014/main" id="{C7F31617-527F-483F-95EA-DBA880C2AF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23">
              <a:extLst>
                <a:ext uri="{FF2B5EF4-FFF2-40B4-BE49-F238E27FC236}">
                  <a16:creationId xmlns:a16="http://schemas.microsoft.com/office/drawing/2014/main" id="{B3359A7F-3190-4775-8064-02D289FA52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1" name="Rectangle 130">
            <a:extLst>
              <a:ext uri="{FF2B5EF4-FFF2-40B4-BE49-F238E27FC236}">
                <a16:creationId xmlns:a16="http://schemas.microsoft.com/office/drawing/2014/main" id="{636734CA-7DEB-4ADB-B824-0E93650EAD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8" y="-9537"/>
            <a:ext cx="13007658" cy="587052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DE625A4C-E525-4DF0-9380-249F5C8AB1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5982285"/>
            <a:ext cx="13005609" cy="2519149"/>
            <a:chOff x="1" y="3893141"/>
            <a:chExt cx="12192755" cy="1771275"/>
          </a:xfrm>
        </p:grpSpPr>
        <p:sp>
          <p:nvSpPr>
            <p:cNvPr id="134" name="Isosceles Triangle 39">
              <a:extLst>
                <a:ext uri="{FF2B5EF4-FFF2-40B4-BE49-F238E27FC236}">
                  <a16:creationId xmlns:a16="http://schemas.microsoft.com/office/drawing/2014/main" id="{133BE1D0-B724-4F5B-AA85-4AB5D1317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909252F3-D811-4B39-8BF1-86C69C262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4" name="Estrategia para escoger el mejor precio"/>
          <p:cNvSpPr txBox="1">
            <a:spLocks noGrp="1"/>
          </p:cNvSpPr>
          <p:nvPr>
            <p:ph type="title"/>
          </p:nvPr>
        </p:nvSpPr>
        <p:spPr>
          <a:xfrm>
            <a:off x="1796247" y="6106151"/>
            <a:ext cx="9422565" cy="1035020"/>
          </a:xfrm>
          <a:prstGeom prst="rect">
            <a:avLst/>
          </a:prstGeom>
        </p:spPr>
        <p:txBody>
          <a:bodyPr vert="horz" lIns="228600" tIns="228600" rIns="228600" bIns="0" rtlCol="0" anchor="b">
            <a:normAutofit/>
          </a:bodyPr>
          <a:lstStyle>
            <a:lvl1pPr defTabSz="484886">
              <a:defRPr sz="6640"/>
            </a:lvl1pPr>
          </a:lstStyle>
          <a:p>
            <a:pPr defTabSz="914400">
              <a:lnSpc>
                <a:spcPct val="80000"/>
              </a:lnSpc>
            </a:pPr>
            <a:r>
              <a:rPr lang="en-US" sz="4600" spc="-150">
                <a:solidFill>
                  <a:srgbClr val="FFFEFF"/>
                </a:solidFill>
              </a:rPr>
              <a:t>Estrategia para escoger el mejor precio</a:t>
            </a:r>
          </a:p>
        </p:txBody>
      </p:sp>
      <p:graphicFrame>
        <p:nvGraphicFramePr>
          <p:cNvPr id="205" name="Tabla"/>
          <p:cNvGraphicFramePr/>
          <p:nvPr>
            <p:extLst>
              <p:ext uri="{D42A27DB-BD31-4B8C-83A1-F6EECF244321}">
                <p14:modId xmlns:p14="http://schemas.microsoft.com/office/powerpoint/2010/main" val="1217058319"/>
              </p:ext>
            </p:extLst>
          </p:nvPr>
        </p:nvGraphicFramePr>
        <p:xfrm>
          <a:off x="937098" y="457572"/>
          <a:ext cx="11129472" cy="4945721"/>
        </p:xfrm>
        <a:graphic>
          <a:graphicData uri="http://schemas.openxmlformats.org/drawingml/2006/table">
            <a:tbl>
              <a:tblPr firstRow="1" bandRow="1">
                <a:tableStyleId>{69012ECD-51FC-41F1-AA8D-1B2483CD663E}</a:tableStyleId>
              </a:tblPr>
              <a:tblGrid>
                <a:gridCol w="3989129">
                  <a:extLst>
                    <a:ext uri="{9D8B030D-6E8A-4147-A177-3AD203B41FA5}">
                      <a16:colId xmlns:a16="http://schemas.microsoft.com/office/drawing/2014/main" val="20000"/>
                    </a:ext>
                  </a:extLst>
                </a:gridCol>
                <a:gridCol w="7140343">
                  <a:extLst>
                    <a:ext uri="{9D8B030D-6E8A-4147-A177-3AD203B41FA5}">
                      <a16:colId xmlns:a16="http://schemas.microsoft.com/office/drawing/2014/main" val="20001"/>
                    </a:ext>
                  </a:extLst>
                </a:gridCol>
              </a:tblGrid>
              <a:tr h="472702">
                <a:tc>
                  <a:txBody>
                    <a:bodyPr/>
                    <a:lstStyle/>
                    <a:p>
                      <a:pPr algn="l">
                        <a:spcBef>
                          <a:spcPts val="4200"/>
                        </a:spcBef>
                        <a:defRPr sz="1800"/>
                      </a:pPr>
                      <a:r>
                        <a:rPr sz="2400">
                          <a:sym typeface="Helvetica Neue"/>
                        </a:rPr>
                        <a:t>Negociación</a:t>
                      </a:r>
                    </a:p>
                  </a:txBody>
                  <a:tcPr marL="38369" marR="38369" marT="38369" marB="38369" anchor="ctr" horzOverflow="overflow"/>
                </a:tc>
                <a:tc>
                  <a:txBody>
                    <a:bodyPr/>
                    <a:lstStyle/>
                    <a:p>
                      <a:pPr algn="l" defTabSz="914400">
                        <a:defRPr sz="1800"/>
                      </a:pPr>
                      <a:r>
                        <a:rPr sz="1500">
                          <a:sym typeface="Helvetica Neue"/>
                        </a:rPr>
                        <a:t>El precio depende de la oferta y la demanda</a:t>
                      </a:r>
                    </a:p>
                  </a:txBody>
                  <a:tcPr marL="38369" marR="38369" marT="38369" marB="38369" anchor="ctr" horzOverflow="overflow"/>
                </a:tc>
                <a:extLst>
                  <a:ext uri="{0D108BD9-81ED-4DB2-BD59-A6C34878D82A}">
                    <a16:rowId xmlns:a16="http://schemas.microsoft.com/office/drawing/2014/main" val="10000"/>
                  </a:ext>
                </a:extLst>
              </a:tr>
              <a:tr h="472702">
                <a:tc>
                  <a:txBody>
                    <a:bodyPr/>
                    <a:lstStyle/>
                    <a:p>
                      <a:pPr algn="l">
                        <a:spcBef>
                          <a:spcPts val="4200"/>
                        </a:spcBef>
                        <a:defRPr sz="1800"/>
                      </a:pPr>
                      <a:r>
                        <a:rPr sz="2400">
                          <a:sym typeface="Helvetica Neue"/>
                        </a:rPr>
                        <a:t>Descuento</a:t>
                      </a:r>
                    </a:p>
                  </a:txBody>
                  <a:tcPr marL="38369" marR="38369" marT="38369" marB="38369" anchor="ctr" horzOverflow="overflow"/>
                </a:tc>
                <a:tc>
                  <a:txBody>
                    <a:bodyPr/>
                    <a:lstStyle/>
                    <a:p>
                      <a:pPr algn="l" defTabSz="914400">
                        <a:defRPr sz="1800"/>
                      </a:pPr>
                      <a:r>
                        <a:rPr sz="1500">
                          <a:sym typeface="Helvetica Neue"/>
                        </a:rPr>
                        <a:t>Descuento por promociones, por volumen, por pronto pago</a:t>
                      </a:r>
                    </a:p>
                  </a:txBody>
                  <a:tcPr marL="38369" marR="38369" marT="38369" marB="38369" anchor="ctr" horzOverflow="overflow"/>
                </a:tc>
                <a:extLst>
                  <a:ext uri="{0D108BD9-81ED-4DB2-BD59-A6C34878D82A}">
                    <a16:rowId xmlns:a16="http://schemas.microsoft.com/office/drawing/2014/main" val="10001"/>
                  </a:ext>
                </a:extLst>
              </a:tr>
              <a:tr h="472702">
                <a:tc>
                  <a:txBody>
                    <a:bodyPr/>
                    <a:lstStyle/>
                    <a:p>
                      <a:pPr algn="l">
                        <a:spcBef>
                          <a:spcPts val="4200"/>
                        </a:spcBef>
                        <a:defRPr sz="1800"/>
                      </a:pPr>
                      <a:r>
                        <a:rPr sz="2400">
                          <a:sym typeface="Helvetica Neue"/>
                        </a:rPr>
                        <a:t>Geográficos</a:t>
                      </a:r>
                    </a:p>
                  </a:txBody>
                  <a:tcPr marL="38369" marR="38369" marT="38369" marB="38369" anchor="ctr" horzOverflow="overflow"/>
                </a:tc>
                <a:tc>
                  <a:txBody>
                    <a:bodyPr/>
                    <a:lstStyle/>
                    <a:p>
                      <a:pPr algn="l" defTabSz="914400">
                        <a:defRPr sz="1800"/>
                      </a:pPr>
                      <a:r>
                        <a:rPr sz="1500">
                          <a:sym typeface="Helvetica Neue"/>
                        </a:rPr>
                        <a:t>Precio determinado por flete, lugar, cantidad, temporada</a:t>
                      </a:r>
                    </a:p>
                  </a:txBody>
                  <a:tcPr marL="38369" marR="38369" marT="38369" marB="38369" anchor="ctr" horzOverflow="overflow"/>
                </a:tc>
                <a:extLst>
                  <a:ext uri="{0D108BD9-81ED-4DB2-BD59-A6C34878D82A}">
                    <a16:rowId xmlns:a16="http://schemas.microsoft.com/office/drawing/2014/main" val="10002"/>
                  </a:ext>
                </a:extLst>
              </a:tr>
              <a:tr h="472702">
                <a:tc>
                  <a:txBody>
                    <a:bodyPr/>
                    <a:lstStyle/>
                    <a:p>
                      <a:pPr algn="l">
                        <a:spcBef>
                          <a:spcPts val="4200"/>
                        </a:spcBef>
                        <a:defRPr sz="1800"/>
                      </a:pPr>
                      <a:r>
                        <a:rPr sz="2400">
                          <a:sym typeface="Helvetica Neue"/>
                        </a:rPr>
                        <a:t>Lider</a:t>
                      </a:r>
                    </a:p>
                  </a:txBody>
                  <a:tcPr marL="38369" marR="38369" marT="38369" marB="38369" anchor="ctr" horzOverflow="overflow"/>
                </a:tc>
                <a:tc>
                  <a:txBody>
                    <a:bodyPr/>
                    <a:lstStyle/>
                    <a:p>
                      <a:pPr algn="l" defTabSz="914400">
                        <a:defRPr sz="1800"/>
                      </a:pPr>
                      <a:r>
                        <a:rPr sz="1500">
                          <a:sym typeface="Helvetica Neue"/>
                        </a:rPr>
                        <a:t>Una empresa dominante de la industria establece el precio</a:t>
                      </a:r>
                    </a:p>
                  </a:txBody>
                  <a:tcPr marL="38369" marR="38369" marT="38369" marB="38369" anchor="ctr" horzOverflow="overflow"/>
                </a:tc>
                <a:extLst>
                  <a:ext uri="{0D108BD9-81ED-4DB2-BD59-A6C34878D82A}">
                    <a16:rowId xmlns:a16="http://schemas.microsoft.com/office/drawing/2014/main" val="10003"/>
                  </a:ext>
                </a:extLst>
              </a:tr>
              <a:tr h="472702">
                <a:tc>
                  <a:txBody>
                    <a:bodyPr/>
                    <a:lstStyle/>
                    <a:p>
                      <a:pPr algn="l">
                        <a:spcBef>
                          <a:spcPts val="4200"/>
                        </a:spcBef>
                        <a:defRPr sz="1800"/>
                      </a:pPr>
                      <a:r>
                        <a:rPr sz="2400">
                          <a:sym typeface="Helvetica Neue"/>
                        </a:rPr>
                        <a:t>Bajos todos los dias</a:t>
                      </a:r>
                    </a:p>
                  </a:txBody>
                  <a:tcPr marL="38369" marR="38369" marT="38369" marB="38369" anchor="ctr" horzOverflow="overflow"/>
                </a:tc>
                <a:tc>
                  <a:txBody>
                    <a:bodyPr/>
                    <a:lstStyle/>
                    <a:p>
                      <a:pPr algn="l" defTabSz="914400">
                        <a:defRPr sz="1800"/>
                      </a:pPr>
                      <a:r>
                        <a:rPr sz="1400">
                          <a:sym typeface="Helvetica Neue"/>
                        </a:rPr>
                        <a:t>Es </a:t>
                      </a:r>
                      <a:r>
                        <a:rPr sz="1400" err="1">
                          <a:sym typeface="Helvetica Neue"/>
                        </a:rPr>
                        <a:t>mantener</a:t>
                      </a:r>
                      <a:r>
                        <a:rPr sz="1400">
                          <a:sym typeface="Helvetica Neue"/>
                        </a:rPr>
                        <a:t> puntos con </a:t>
                      </a:r>
                      <a:r>
                        <a:rPr sz="1400" err="1">
                          <a:sym typeface="Helvetica Neue"/>
                        </a:rPr>
                        <a:t>precios</a:t>
                      </a:r>
                      <a:r>
                        <a:rPr sz="1400">
                          <a:sym typeface="Helvetica Neue"/>
                        </a:rPr>
                        <a:t> </a:t>
                      </a:r>
                      <a:r>
                        <a:rPr sz="1400" err="1">
                          <a:sym typeface="Helvetica Neue"/>
                        </a:rPr>
                        <a:t>bajos</a:t>
                      </a:r>
                      <a:r>
                        <a:rPr sz="1400">
                          <a:sym typeface="Helvetica Neue"/>
                        </a:rPr>
                        <a:t> </a:t>
                      </a:r>
                      <a:r>
                        <a:rPr sz="1400" err="1">
                          <a:sym typeface="Helvetica Neue"/>
                        </a:rPr>
                        <a:t>todos</a:t>
                      </a:r>
                      <a:r>
                        <a:rPr sz="1400">
                          <a:sym typeface="Helvetica Neue"/>
                        </a:rPr>
                        <a:t> los </a:t>
                      </a:r>
                      <a:r>
                        <a:rPr sz="1400" err="1">
                          <a:sym typeface="Helvetica Neue"/>
                        </a:rPr>
                        <a:t>días</a:t>
                      </a:r>
                      <a:r>
                        <a:rPr sz="1400">
                          <a:sym typeface="Helvetica Neue"/>
                        </a:rPr>
                        <a:t> del </a:t>
                      </a:r>
                      <a:r>
                        <a:rPr sz="1400" err="1">
                          <a:sym typeface="Helvetica Neue"/>
                        </a:rPr>
                        <a:t>año</a:t>
                      </a:r>
                      <a:endParaRPr sz="1400">
                        <a:sym typeface="Helvetica Neue"/>
                      </a:endParaRPr>
                    </a:p>
                  </a:txBody>
                  <a:tcPr marL="38369" marR="38369" marT="38369" marB="38369" anchor="ctr" horzOverflow="overflow"/>
                </a:tc>
                <a:extLst>
                  <a:ext uri="{0D108BD9-81ED-4DB2-BD59-A6C34878D82A}">
                    <a16:rowId xmlns:a16="http://schemas.microsoft.com/office/drawing/2014/main" val="10004"/>
                  </a:ext>
                </a:extLst>
              </a:tr>
              <a:tr h="495723">
                <a:tc>
                  <a:txBody>
                    <a:bodyPr/>
                    <a:lstStyle/>
                    <a:p>
                      <a:pPr algn="l">
                        <a:spcBef>
                          <a:spcPts val="4200"/>
                        </a:spcBef>
                        <a:defRPr sz="1800"/>
                      </a:pPr>
                      <a:r>
                        <a:rPr sz="2400">
                          <a:sym typeface="Helvetica Neue"/>
                        </a:rPr>
                        <a:t>De referencia</a:t>
                      </a:r>
                    </a:p>
                  </a:txBody>
                  <a:tcPr marL="38369" marR="38369" marT="38369" marB="38369" anchor="ctr" horzOverflow="overflow"/>
                </a:tc>
                <a:tc>
                  <a:txBody>
                    <a:bodyPr/>
                    <a:lstStyle/>
                    <a:p>
                      <a:pPr algn="l" defTabSz="914400">
                        <a:defRPr sz="1800"/>
                      </a:pPr>
                      <a:r>
                        <a:rPr sz="1300">
                          <a:sym typeface="Helvetica Neue"/>
                        </a:rPr>
                        <a:t>Para </a:t>
                      </a:r>
                      <a:r>
                        <a:rPr sz="1300" err="1">
                          <a:sym typeface="Helvetica Neue"/>
                        </a:rPr>
                        <a:t>ayudar</a:t>
                      </a:r>
                      <a:r>
                        <a:rPr sz="1300">
                          <a:sym typeface="Helvetica Neue"/>
                        </a:rPr>
                        <a:t> </a:t>
                      </a:r>
                      <a:r>
                        <a:rPr sz="1300" err="1">
                          <a:sym typeface="Helvetica Neue"/>
                        </a:rPr>
                        <a:t>en</a:t>
                      </a:r>
                      <a:r>
                        <a:rPr sz="1300">
                          <a:sym typeface="Helvetica Neue"/>
                        </a:rPr>
                        <a:t> la </a:t>
                      </a:r>
                      <a:r>
                        <a:rPr sz="1300" err="1">
                          <a:sym typeface="Helvetica Neue"/>
                        </a:rPr>
                        <a:t>decisión</a:t>
                      </a:r>
                      <a:r>
                        <a:rPr sz="1300">
                          <a:sym typeface="Helvetica Neue"/>
                        </a:rPr>
                        <a:t> de </a:t>
                      </a:r>
                      <a:r>
                        <a:rPr sz="1300" err="1">
                          <a:sym typeface="Helvetica Neue"/>
                        </a:rPr>
                        <a:t>compra</a:t>
                      </a:r>
                      <a:r>
                        <a:rPr sz="1300">
                          <a:sym typeface="Helvetica Neue"/>
                        </a:rPr>
                        <a:t> se </a:t>
                      </a:r>
                      <a:r>
                        <a:rPr sz="1300" err="1">
                          <a:sym typeface="Helvetica Neue"/>
                        </a:rPr>
                        <a:t>ofrece</a:t>
                      </a:r>
                      <a:r>
                        <a:rPr sz="1300">
                          <a:sym typeface="Helvetica Neue"/>
                        </a:rPr>
                        <a:t> un punto de </a:t>
                      </a:r>
                      <a:r>
                        <a:rPr sz="1300" err="1">
                          <a:sym typeface="Helvetica Neue"/>
                        </a:rPr>
                        <a:t>comparación</a:t>
                      </a:r>
                      <a:r>
                        <a:rPr sz="1300">
                          <a:sym typeface="Helvetica Neue"/>
                        </a:rPr>
                        <a:t> con los </a:t>
                      </a:r>
                      <a:r>
                        <a:rPr sz="1300" err="1">
                          <a:sym typeface="Helvetica Neue"/>
                        </a:rPr>
                        <a:t>precios</a:t>
                      </a:r>
                      <a:r>
                        <a:rPr sz="1300">
                          <a:sym typeface="Helvetica Neue"/>
                        </a:rPr>
                        <a:t> de la </a:t>
                      </a:r>
                      <a:r>
                        <a:rPr sz="1300" err="1">
                          <a:sym typeface="Helvetica Neue"/>
                        </a:rPr>
                        <a:t>competencia</a:t>
                      </a:r>
                      <a:endParaRPr sz="1300">
                        <a:sym typeface="Helvetica Neue"/>
                      </a:endParaRPr>
                    </a:p>
                  </a:txBody>
                  <a:tcPr marL="38369" marR="38369" marT="38369" marB="38369" anchor="ctr" horzOverflow="overflow"/>
                </a:tc>
                <a:extLst>
                  <a:ext uri="{0D108BD9-81ED-4DB2-BD59-A6C34878D82A}">
                    <a16:rowId xmlns:a16="http://schemas.microsoft.com/office/drawing/2014/main" val="10005"/>
                  </a:ext>
                </a:extLst>
              </a:tr>
              <a:tr h="472702">
                <a:tc>
                  <a:txBody>
                    <a:bodyPr/>
                    <a:lstStyle/>
                    <a:p>
                      <a:pPr algn="l">
                        <a:spcBef>
                          <a:spcPts val="4200"/>
                        </a:spcBef>
                        <a:defRPr sz="1800"/>
                      </a:pPr>
                      <a:r>
                        <a:rPr sz="2400">
                          <a:sym typeface="Helvetica Neue"/>
                        </a:rPr>
                        <a:t>Igualamiento</a:t>
                      </a:r>
                    </a:p>
                  </a:txBody>
                  <a:tcPr marL="38369" marR="38369" marT="38369" marB="38369" anchor="ctr" horzOverflow="overflow"/>
                </a:tc>
                <a:tc>
                  <a:txBody>
                    <a:bodyPr/>
                    <a:lstStyle/>
                    <a:p>
                      <a:pPr algn="l" defTabSz="914400">
                        <a:defRPr sz="1800"/>
                      </a:pPr>
                      <a:r>
                        <a:rPr sz="1300">
                          <a:sym typeface="Helvetica Neue"/>
                        </a:rPr>
                        <a:t>Busca lealtad en los clientes ofreciendo igualar el precio mas barato</a:t>
                      </a:r>
                    </a:p>
                  </a:txBody>
                  <a:tcPr marL="38369" marR="38369" marT="38369" marB="38369" anchor="ctr" horzOverflow="overflow"/>
                </a:tc>
                <a:extLst>
                  <a:ext uri="{0D108BD9-81ED-4DB2-BD59-A6C34878D82A}">
                    <a16:rowId xmlns:a16="http://schemas.microsoft.com/office/drawing/2014/main" val="10006"/>
                  </a:ext>
                </a:extLst>
              </a:tr>
              <a:tr h="495723">
                <a:tc>
                  <a:txBody>
                    <a:bodyPr/>
                    <a:lstStyle/>
                    <a:p>
                      <a:pPr algn="l">
                        <a:spcBef>
                          <a:spcPts val="4200"/>
                        </a:spcBef>
                        <a:defRPr sz="1800"/>
                      </a:pPr>
                      <a:r>
                        <a:rPr sz="2400">
                          <a:sym typeface="Helvetica Neue"/>
                        </a:rPr>
                        <a:t>Descreme</a:t>
                      </a:r>
                    </a:p>
                  </a:txBody>
                  <a:tcPr marL="38369" marR="38369" marT="38369" marB="38369" anchor="ctr" horzOverflow="overflow"/>
                </a:tc>
                <a:tc>
                  <a:txBody>
                    <a:bodyPr/>
                    <a:lstStyle/>
                    <a:p>
                      <a:pPr algn="l" defTabSz="914400">
                        <a:defRPr sz="1800"/>
                      </a:pPr>
                      <a:r>
                        <a:rPr sz="1300">
                          <a:sym typeface="Helvetica Neue"/>
                        </a:rPr>
                        <a:t>Vende a un precio mas alto a quien tiene mayor poder adquisitivo, Se maximiza utilidad en etapa de introducción</a:t>
                      </a:r>
                    </a:p>
                  </a:txBody>
                  <a:tcPr marL="38369" marR="38369" marT="38369" marB="38369" anchor="ctr" horzOverflow="overflow"/>
                </a:tc>
                <a:extLst>
                  <a:ext uri="{0D108BD9-81ED-4DB2-BD59-A6C34878D82A}">
                    <a16:rowId xmlns:a16="http://schemas.microsoft.com/office/drawing/2014/main" val="10007"/>
                  </a:ext>
                </a:extLst>
              </a:tr>
              <a:tr h="564787">
                <a:tc>
                  <a:txBody>
                    <a:bodyPr/>
                    <a:lstStyle/>
                    <a:p>
                      <a:pPr algn="l">
                        <a:spcBef>
                          <a:spcPts val="4200"/>
                        </a:spcBef>
                        <a:defRPr sz="1800"/>
                      </a:pPr>
                      <a:r>
                        <a:rPr sz="2400">
                          <a:sym typeface="Helvetica Neue"/>
                        </a:rPr>
                        <a:t>Por prestigio</a:t>
                      </a:r>
                    </a:p>
                  </a:txBody>
                  <a:tcPr marL="38369" marR="38369" marT="38369" marB="38369" anchor="ctr" horzOverflow="overflow"/>
                </a:tc>
                <a:tc>
                  <a:txBody>
                    <a:bodyPr/>
                    <a:lstStyle/>
                    <a:p>
                      <a:pPr algn="l" defTabSz="914400">
                        <a:defRPr sz="1800"/>
                      </a:pPr>
                      <a:r>
                        <a:rPr sz="1500">
                          <a:sym typeface="Helvetica Neue"/>
                        </a:rPr>
                        <a:t>El precio lo utilizan para dar impresión de calidad
</a:t>
                      </a:r>
                    </a:p>
                  </a:txBody>
                  <a:tcPr marL="38369" marR="38369" marT="38369" marB="38369" anchor="ctr" horzOverflow="overflow"/>
                </a:tc>
                <a:extLst>
                  <a:ext uri="{0D108BD9-81ED-4DB2-BD59-A6C34878D82A}">
                    <a16:rowId xmlns:a16="http://schemas.microsoft.com/office/drawing/2014/main" val="10008"/>
                  </a:ext>
                </a:extLst>
              </a:tr>
              <a:tr h="553276">
                <a:tc>
                  <a:txBody>
                    <a:bodyPr/>
                    <a:lstStyle/>
                    <a:p>
                      <a:pPr algn="l">
                        <a:spcBef>
                          <a:spcPts val="4200"/>
                        </a:spcBef>
                        <a:defRPr sz="1800"/>
                      </a:pPr>
                      <a:r>
                        <a:rPr sz="2400">
                          <a:sym typeface="Helvetica Neue"/>
                        </a:rPr>
                        <a:t>Orientados al valor</a:t>
                      </a:r>
                    </a:p>
                  </a:txBody>
                  <a:tcPr marL="38369" marR="38369" marT="38369" marB="38369" anchor="ctr" horzOverflow="overflow"/>
                </a:tc>
                <a:tc>
                  <a:txBody>
                    <a:bodyPr/>
                    <a:lstStyle/>
                    <a:p>
                      <a:pPr algn="l" defTabSz="914400">
                        <a:defRPr sz="1900">
                          <a:sym typeface="Helvetica Neue"/>
                        </a:defRPr>
                      </a:pPr>
                      <a:r>
                        <a:rPr sz="1400" dirty="0" err="1"/>
                        <a:t>Precio</a:t>
                      </a:r>
                      <a:r>
                        <a:rPr sz="1400" dirty="0"/>
                        <a:t> </a:t>
                      </a:r>
                      <a:r>
                        <a:rPr sz="1400" dirty="0" err="1"/>
                        <a:t>este</a:t>
                      </a:r>
                      <a:r>
                        <a:rPr sz="1400" dirty="0"/>
                        <a:t> de </a:t>
                      </a:r>
                      <a:r>
                        <a:rPr sz="1400" dirty="0" err="1"/>
                        <a:t>acuerdo</a:t>
                      </a:r>
                      <a:r>
                        <a:rPr sz="1400" dirty="0"/>
                        <a:t> con el </a:t>
                      </a:r>
                      <a:r>
                        <a:rPr sz="1400" dirty="0" err="1"/>
                        <a:t>mercado</a:t>
                      </a:r>
                      <a:r>
                        <a:rPr sz="1400" dirty="0"/>
                        <a:t> </a:t>
                      </a:r>
                      <a:r>
                        <a:rPr sz="1400" dirty="0" err="1"/>
                        <a:t>otorga</a:t>
                      </a:r>
                      <a:r>
                        <a:rPr sz="1400" dirty="0"/>
                        <a:t> un plus (regalo)</a:t>
                      </a:r>
                    </a:p>
                    <a:p>
                      <a:pPr algn="l" defTabSz="914400">
                        <a:defRPr sz="2000">
                          <a:sym typeface="Helvetica Neue"/>
                        </a:defRPr>
                      </a:pPr>
                      <a:endParaRPr sz="1500" dirty="0"/>
                    </a:p>
                  </a:txBody>
                  <a:tcPr marL="38369" marR="38369" marT="38369" marB="38369" anchor="ctr" horzOverflow="overflow"/>
                </a:tc>
                <a:extLst>
                  <a:ext uri="{0D108BD9-81ED-4DB2-BD59-A6C34878D82A}">
                    <a16:rowId xmlns:a16="http://schemas.microsoft.com/office/drawing/2014/main" val="10009"/>
                  </a:ext>
                </a:extLst>
              </a:tr>
            </a:tbl>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Valor"/>
          <p:cNvSpPr txBox="1">
            <a:spLocks noGrp="1"/>
          </p:cNvSpPr>
          <p:nvPr>
            <p:ph type="title"/>
          </p:nvPr>
        </p:nvSpPr>
        <p:spPr>
          <a:xfrm>
            <a:off x="1876572" y="1136186"/>
            <a:ext cx="9251656" cy="1491833"/>
          </a:xfrm>
          <a:prstGeom prst="rect">
            <a:avLst/>
          </a:prstGeom>
        </p:spPr>
        <p:txBody>
          <a:bodyPr vert="horz" lIns="228600" tIns="228600" rIns="228600" bIns="228600" rtlCol="0" anchor="ctr">
            <a:normAutofit/>
          </a:bodyPr>
          <a:lstStyle/>
          <a:p>
            <a:pPr defTabSz="914400"/>
            <a:r>
              <a:rPr lang="en-US" sz="5400" spc="-150" dirty="0"/>
              <a:t>Valor</a:t>
            </a:r>
          </a:p>
        </p:txBody>
      </p:sp>
      <p:graphicFrame>
        <p:nvGraphicFramePr>
          <p:cNvPr id="127" name="Cuando se quiere comprar un producto, no solo es el producto el que se adquiere sino que se compra la satisfacción de una necesidad o de un deseo. Se compra Valor…">
            <a:extLst>
              <a:ext uri="{FF2B5EF4-FFF2-40B4-BE49-F238E27FC236}">
                <a16:creationId xmlns:a16="http://schemas.microsoft.com/office/drawing/2014/main" id="{8D115909-D757-4C4E-B04E-272E81172FA4}"/>
              </a:ext>
            </a:extLst>
          </p:cNvPr>
          <p:cNvGraphicFramePr/>
          <p:nvPr>
            <p:extLst>
              <p:ext uri="{D42A27DB-BD31-4B8C-83A1-F6EECF244321}">
                <p14:modId xmlns:p14="http://schemas.microsoft.com/office/powerpoint/2010/main" val="3595661862"/>
              </p:ext>
            </p:extLst>
          </p:nvPr>
        </p:nvGraphicFramePr>
        <p:xfrm>
          <a:off x="861570" y="2831610"/>
          <a:ext cx="11281662" cy="5938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7" name="Precio"/>
          <p:cNvSpPr txBox="1">
            <a:spLocks noGrp="1"/>
          </p:cNvSpPr>
          <p:nvPr>
            <p:ph type="title"/>
          </p:nvPr>
        </p:nvSpPr>
        <p:spPr>
          <a:xfrm>
            <a:off x="1876572" y="1136186"/>
            <a:ext cx="9251656" cy="1491833"/>
          </a:xfrm>
          <a:prstGeom prst="rect">
            <a:avLst/>
          </a:prstGeom>
        </p:spPr>
        <p:txBody>
          <a:bodyPr vert="horz" lIns="228600" tIns="228600" rIns="228600" bIns="228600" rtlCol="0" anchor="ctr">
            <a:normAutofit/>
          </a:bodyPr>
          <a:lstStyle/>
          <a:p>
            <a:pPr defTabSz="914400"/>
            <a:r>
              <a:rPr lang="en-US" sz="5400" spc="-150" dirty="0" err="1"/>
              <a:t>Precio</a:t>
            </a:r>
            <a:endParaRPr lang="en-US" sz="5400" spc="-150" dirty="0"/>
          </a:p>
        </p:txBody>
      </p:sp>
      <p:graphicFrame>
        <p:nvGraphicFramePr>
          <p:cNvPr id="130" name="De acuerdo a lo anterior, el precio se define como la expresión monetaria del valor que posee un producto o servicio como el esfuerzo, la atencion o el tiempo, la escasez y preferencias…">
            <a:extLst>
              <a:ext uri="{FF2B5EF4-FFF2-40B4-BE49-F238E27FC236}">
                <a16:creationId xmlns:a16="http://schemas.microsoft.com/office/drawing/2014/main" id="{B1AD3339-FB83-443F-9F09-712E00947D37}"/>
              </a:ext>
            </a:extLst>
          </p:cNvPr>
          <p:cNvGraphicFramePr/>
          <p:nvPr>
            <p:extLst>
              <p:ext uri="{D42A27DB-BD31-4B8C-83A1-F6EECF244321}">
                <p14:modId xmlns:p14="http://schemas.microsoft.com/office/powerpoint/2010/main" val="3038562290"/>
              </p:ext>
            </p:extLst>
          </p:nvPr>
        </p:nvGraphicFramePr>
        <p:xfrm>
          <a:off x="861570" y="2831610"/>
          <a:ext cx="11281662" cy="5938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58D5444C-D133-4651-98D6-333230F795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73" name="Freeform 5">
              <a:extLst>
                <a:ext uri="{FF2B5EF4-FFF2-40B4-BE49-F238E27FC236}">
                  <a16:creationId xmlns:a16="http://schemas.microsoft.com/office/drawing/2014/main" id="{72218A13-2C90-436D-A943-A342F28A6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6">
              <a:extLst>
                <a:ext uri="{FF2B5EF4-FFF2-40B4-BE49-F238E27FC236}">
                  <a16:creationId xmlns:a16="http://schemas.microsoft.com/office/drawing/2014/main" id="{E7DB83A0-C9B7-49B9-A563-90F402C6F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7">
              <a:extLst>
                <a:ext uri="{FF2B5EF4-FFF2-40B4-BE49-F238E27FC236}">
                  <a16:creationId xmlns:a16="http://schemas.microsoft.com/office/drawing/2014/main" id="{A5D345F5-B938-4F8F-BB27-4E1CFBB964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8">
              <a:extLst>
                <a:ext uri="{FF2B5EF4-FFF2-40B4-BE49-F238E27FC236}">
                  <a16:creationId xmlns:a16="http://schemas.microsoft.com/office/drawing/2014/main" id="{F2BF8527-EF01-4079-8DAB-EC5E49881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9">
              <a:extLst>
                <a:ext uri="{FF2B5EF4-FFF2-40B4-BE49-F238E27FC236}">
                  <a16:creationId xmlns:a16="http://schemas.microsoft.com/office/drawing/2014/main" id="{3F052BD7-7365-456B-B3C1-80BC126E0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10">
              <a:extLst>
                <a:ext uri="{FF2B5EF4-FFF2-40B4-BE49-F238E27FC236}">
                  <a16:creationId xmlns:a16="http://schemas.microsoft.com/office/drawing/2014/main" id="{B982CA2F-1391-4712-98A4-E983A361E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1">
              <a:extLst>
                <a:ext uri="{FF2B5EF4-FFF2-40B4-BE49-F238E27FC236}">
                  <a16:creationId xmlns:a16="http://schemas.microsoft.com/office/drawing/2014/main" id="{4477E574-E148-4D2F-97DA-0AA49EC1FF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2">
              <a:extLst>
                <a:ext uri="{FF2B5EF4-FFF2-40B4-BE49-F238E27FC236}">
                  <a16:creationId xmlns:a16="http://schemas.microsoft.com/office/drawing/2014/main" id="{60F1C064-4529-4FD8-86C0-726679794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3">
              <a:extLst>
                <a:ext uri="{FF2B5EF4-FFF2-40B4-BE49-F238E27FC236}">
                  <a16:creationId xmlns:a16="http://schemas.microsoft.com/office/drawing/2014/main" id="{E2E1938D-00EE-4971-9429-830B27ADFB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4">
              <a:extLst>
                <a:ext uri="{FF2B5EF4-FFF2-40B4-BE49-F238E27FC236}">
                  <a16:creationId xmlns:a16="http://schemas.microsoft.com/office/drawing/2014/main" id="{B43B3A28-F060-45FD-87B1-6A43B4069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5">
              <a:extLst>
                <a:ext uri="{FF2B5EF4-FFF2-40B4-BE49-F238E27FC236}">
                  <a16:creationId xmlns:a16="http://schemas.microsoft.com/office/drawing/2014/main" id="{D91642D8-3345-45A1-89BD-451ADD3027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6">
              <a:extLst>
                <a:ext uri="{FF2B5EF4-FFF2-40B4-BE49-F238E27FC236}">
                  <a16:creationId xmlns:a16="http://schemas.microsoft.com/office/drawing/2014/main" id="{75594D98-1CF5-47D2-A177-B65467C4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7">
              <a:extLst>
                <a:ext uri="{FF2B5EF4-FFF2-40B4-BE49-F238E27FC236}">
                  <a16:creationId xmlns:a16="http://schemas.microsoft.com/office/drawing/2014/main" id="{0EA4907B-3553-4F71-97CF-0FE7A6958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8">
              <a:extLst>
                <a:ext uri="{FF2B5EF4-FFF2-40B4-BE49-F238E27FC236}">
                  <a16:creationId xmlns:a16="http://schemas.microsoft.com/office/drawing/2014/main" id="{4CF13238-4B59-452F-BE72-BCCAF4644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9">
              <a:extLst>
                <a:ext uri="{FF2B5EF4-FFF2-40B4-BE49-F238E27FC236}">
                  <a16:creationId xmlns:a16="http://schemas.microsoft.com/office/drawing/2014/main" id="{79F95C9A-FC88-48E1-9955-123F6A783F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0">
              <a:extLst>
                <a:ext uri="{FF2B5EF4-FFF2-40B4-BE49-F238E27FC236}">
                  <a16:creationId xmlns:a16="http://schemas.microsoft.com/office/drawing/2014/main" id="{AEB0962C-F99F-4657-B6C2-301272B0E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21">
              <a:extLst>
                <a:ext uri="{FF2B5EF4-FFF2-40B4-BE49-F238E27FC236}">
                  <a16:creationId xmlns:a16="http://schemas.microsoft.com/office/drawing/2014/main" id="{079D45E0-1A69-496F-BEB1-8E21D2E1E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0" name="Freeform 22">
              <a:extLst>
                <a:ext uri="{FF2B5EF4-FFF2-40B4-BE49-F238E27FC236}">
                  <a16:creationId xmlns:a16="http://schemas.microsoft.com/office/drawing/2014/main" id="{B43827B3-A19F-4FE6-A9AA-6CAF3DCB0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3">
              <a:extLst>
                <a:ext uri="{FF2B5EF4-FFF2-40B4-BE49-F238E27FC236}">
                  <a16:creationId xmlns:a16="http://schemas.microsoft.com/office/drawing/2014/main" id="{6EFED02B-2D8E-47E8-960B-13B2F35C7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4">
              <a:extLst>
                <a:ext uri="{FF2B5EF4-FFF2-40B4-BE49-F238E27FC236}">
                  <a16:creationId xmlns:a16="http://schemas.microsoft.com/office/drawing/2014/main" id="{1F0F8CEB-54BC-4463-84EF-CC61A7804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5">
              <a:extLst>
                <a:ext uri="{FF2B5EF4-FFF2-40B4-BE49-F238E27FC236}">
                  <a16:creationId xmlns:a16="http://schemas.microsoft.com/office/drawing/2014/main" id="{135C0EC7-0E3E-484F-A91C-527106CE2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5" name="Group 94">
            <a:extLst>
              <a:ext uri="{FF2B5EF4-FFF2-40B4-BE49-F238E27FC236}">
                <a16:creationId xmlns:a16="http://schemas.microsoft.com/office/drawing/2014/main" id="{D8AAC9D3-71E6-4892-8399-6C18E6CA87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3486" y="2417193"/>
            <a:ext cx="3919442" cy="4935710"/>
            <a:chOff x="697883" y="1816768"/>
            <a:chExt cx="3674476" cy="3470421"/>
          </a:xfrm>
        </p:grpSpPr>
        <p:sp>
          <p:nvSpPr>
            <p:cNvPr id="96" name="Rectangle 95">
              <a:extLst>
                <a:ext uri="{FF2B5EF4-FFF2-40B4-BE49-F238E27FC236}">
                  <a16:creationId xmlns:a16="http://schemas.microsoft.com/office/drawing/2014/main" id="{2B51003B-DDDF-4049-A133-F2DF60A1F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Isosceles Triangle 22">
              <a:extLst>
                <a:ext uri="{FF2B5EF4-FFF2-40B4-BE49-F238E27FC236}">
                  <a16:creationId xmlns:a16="http://schemas.microsoft.com/office/drawing/2014/main" id="{9DD690BE-E030-41B4-8917-02B7748D3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Rectangle 97">
              <a:extLst>
                <a:ext uri="{FF2B5EF4-FFF2-40B4-BE49-F238E27FC236}">
                  <a16:creationId xmlns:a16="http://schemas.microsoft.com/office/drawing/2014/main" id="{964D1382-F0F2-43D2-91C7-5196974EA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0" name="Rectangle 99">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316023" y="1459556"/>
            <a:ext cx="7785150" cy="7236961"/>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 name="Freeform: Shape 103">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791510" y="-881170"/>
            <a:ext cx="9617812" cy="11425945"/>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Variables que afectan al precio"/>
          <p:cNvSpPr txBox="1">
            <a:spLocks noGrp="1"/>
          </p:cNvSpPr>
          <p:nvPr>
            <p:ph type="title"/>
          </p:nvPr>
        </p:nvSpPr>
        <p:spPr>
          <a:xfrm>
            <a:off x="861568" y="3342115"/>
            <a:ext cx="2604686" cy="3493606"/>
          </a:xfrm>
          <a:prstGeom prst="rect">
            <a:avLst/>
          </a:prstGeom>
        </p:spPr>
        <p:txBody>
          <a:bodyPr vert="horz" lIns="228600" tIns="228600" rIns="228600" bIns="228600" rtlCol="0" anchor="ctr">
            <a:normAutofit/>
          </a:bodyPr>
          <a:lstStyle>
            <a:lvl1pPr defTabSz="484886">
              <a:defRPr sz="6640"/>
            </a:lvl1pPr>
          </a:lstStyle>
          <a:p>
            <a:pPr algn="l" defTabSz="914400"/>
            <a:r>
              <a:rPr lang="en-US" sz="4000" spc="-150">
                <a:solidFill>
                  <a:srgbClr val="FFFEFF"/>
                </a:solidFill>
              </a:rPr>
              <a:t>Variables que afectan al precio</a:t>
            </a:r>
          </a:p>
        </p:txBody>
      </p:sp>
      <p:sp>
        <p:nvSpPr>
          <p:cNvPr id="131" name="El precio puede estudiarse desde dos perspectivas: la del cliente; que lo utiliza como una referencia de valor. Y del vendedor, para quien el precio significa una herramienta mediante la cual convierte su volumen de ventas en ingresos."/>
          <p:cNvSpPr txBox="1">
            <a:spLocks noGrp="1"/>
          </p:cNvSpPr>
          <p:nvPr>
            <p:ph type="body" idx="1"/>
          </p:nvPr>
        </p:nvSpPr>
        <p:spPr>
          <a:xfrm>
            <a:off x="5169406" y="1580443"/>
            <a:ext cx="6990935" cy="6592715"/>
          </a:xfrm>
          <a:prstGeom prst="rect">
            <a:avLst/>
          </a:prstGeom>
        </p:spPr>
        <p:txBody>
          <a:bodyPr vert="horz" lIns="91440" tIns="45720" rIns="91440" bIns="45720" rtlCol="0" anchor="ctr">
            <a:normAutofit/>
          </a:bodyPr>
          <a:lstStyle/>
          <a:p>
            <a:pPr indent="-228600" defTabSz="914400"/>
            <a:r>
              <a:rPr lang="en-US"/>
              <a:t>El precio puede estudiarse desde dos perspectivas: la del cliente; que lo utiliza como una referencia de valor. Y del vendedor, para quien el precio significa una herramienta mediante la cual convierte su volumen de ventas en ingresos.</a:t>
            </a:r>
          </a:p>
        </p:txBody>
      </p:sp>
    </p:spTree>
  </p:cSld>
  <p:clrMapOvr>
    <a:overrideClrMapping bg1="dk1" tx1="lt1" bg2="dk2" tx2="lt2" accent1="accent1" accent2="accent2" accent3="accent3" accent4="accent4" accent5="accent5" accent6="accent6" hlink="hlink" folHlink="folHlink"/>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Variable: Vendedor"/>
          <p:cNvSpPr txBox="1">
            <a:spLocks noGrp="1"/>
          </p:cNvSpPr>
          <p:nvPr>
            <p:ph type="title"/>
          </p:nvPr>
        </p:nvSpPr>
        <p:spPr>
          <a:xfrm>
            <a:off x="1876572" y="1136186"/>
            <a:ext cx="9251656" cy="1491833"/>
          </a:xfrm>
          <a:prstGeom prst="rect">
            <a:avLst/>
          </a:prstGeom>
        </p:spPr>
        <p:txBody>
          <a:bodyPr vert="horz" lIns="228600" tIns="228600" rIns="228600" bIns="228600" rtlCol="0" anchor="ctr">
            <a:normAutofit/>
          </a:bodyPr>
          <a:lstStyle/>
          <a:p>
            <a:pPr defTabSz="914400"/>
            <a:r>
              <a:rPr lang="en-US" sz="4000" spc="-150"/>
              <a:t>Variable: Vendedor</a:t>
            </a:r>
          </a:p>
        </p:txBody>
      </p:sp>
      <p:graphicFrame>
        <p:nvGraphicFramePr>
          <p:cNvPr id="136" name="El valor esta en relación directa con la utilidad y el esfuerzo que representa el producto o servicio…">
            <a:extLst>
              <a:ext uri="{FF2B5EF4-FFF2-40B4-BE49-F238E27FC236}">
                <a16:creationId xmlns:a16="http://schemas.microsoft.com/office/drawing/2014/main" id="{EDDAF2E4-2BFD-412C-80AA-887995B447AF}"/>
              </a:ext>
            </a:extLst>
          </p:cNvPr>
          <p:cNvGraphicFramePr/>
          <p:nvPr>
            <p:extLst>
              <p:ext uri="{D42A27DB-BD31-4B8C-83A1-F6EECF244321}">
                <p14:modId xmlns:p14="http://schemas.microsoft.com/office/powerpoint/2010/main" val="2766729334"/>
              </p:ext>
            </p:extLst>
          </p:nvPr>
        </p:nvGraphicFramePr>
        <p:xfrm>
          <a:off x="861570" y="2831610"/>
          <a:ext cx="11281662" cy="5938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EB21EA0D-0592-4B68-A1FA-D07CC15AA4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80" name="Freeform 5">
              <a:extLst>
                <a:ext uri="{FF2B5EF4-FFF2-40B4-BE49-F238E27FC236}">
                  <a16:creationId xmlns:a16="http://schemas.microsoft.com/office/drawing/2014/main" id="{12BE90FF-D95F-4791-8AA8-13D3AF53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6">
              <a:extLst>
                <a:ext uri="{FF2B5EF4-FFF2-40B4-BE49-F238E27FC236}">
                  <a16:creationId xmlns:a16="http://schemas.microsoft.com/office/drawing/2014/main" id="{3E17BEAD-5268-4582-9CDA-080429B3F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7">
              <a:extLst>
                <a:ext uri="{FF2B5EF4-FFF2-40B4-BE49-F238E27FC236}">
                  <a16:creationId xmlns:a16="http://schemas.microsoft.com/office/drawing/2014/main" id="{E2193641-CFA5-41A1-A5D0-1258C4B56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8">
              <a:extLst>
                <a:ext uri="{FF2B5EF4-FFF2-40B4-BE49-F238E27FC236}">
                  <a16:creationId xmlns:a16="http://schemas.microsoft.com/office/drawing/2014/main" id="{4B848874-2F4C-4C38-B0F3-6BEFBD96C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9">
              <a:extLst>
                <a:ext uri="{FF2B5EF4-FFF2-40B4-BE49-F238E27FC236}">
                  <a16:creationId xmlns:a16="http://schemas.microsoft.com/office/drawing/2014/main" id="{9D66E722-7DD0-4CA1-BC1E-345805EBF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10">
              <a:extLst>
                <a:ext uri="{FF2B5EF4-FFF2-40B4-BE49-F238E27FC236}">
                  <a16:creationId xmlns:a16="http://schemas.microsoft.com/office/drawing/2014/main" id="{AC43F54F-8F91-4774-9DEE-FEBB3CF13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1">
              <a:extLst>
                <a:ext uri="{FF2B5EF4-FFF2-40B4-BE49-F238E27FC236}">
                  <a16:creationId xmlns:a16="http://schemas.microsoft.com/office/drawing/2014/main" id="{CF720352-945E-4F4A-B3CB-CFBFB527A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2">
              <a:extLst>
                <a:ext uri="{FF2B5EF4-FFF2-40B4-BE49-F238E27FC236}">
                  <a16:creationId xmlns:a16="http://schemas.microsoft.com/office/drawing/2014/main" id="{CC3D2A69-CD22-48D8-8098-4C0B086C3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3">
              <a:extLst>
                <a:ext uri="{FF2B5EF4-FFF2-40B4-BE49-F238E27FC236}">
                  <a16:creationId xmlns:a16="http://schemas.microsoft.com/office/drawing/2014/main" id="{8582E1DD-3FD4-405C-AECB-4B87615F2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4">
              <a:extLst>
                <a:ext uri="{FF2B5EF4-FFF2-40B4-BE49-F238E27FC236}">
                  <a16:creationId xmlns:a16="http://schemas.microsoft.com/office/drawing/2014/main" id="{B9CE2562-DEC2-4FAF-B91A-C5B05D823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5">
              <a:extLst>
                <a:ext uri="{FF2B5EF4-FFF2-40B4-BE49-F238E27FC236}">
                  <a16:creationId xmlns:a16="http://schemas.microsoft.com/office/drawing/2014/main" id="{7B84DB40-6452-45A0-B97F-4D819DB03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6">
              <a:extLst>
                <a:ext uri="{FF2B5EF4-FFF2-40B4-BE49-F238E27FC236}">
                  <a16:creationId xmlns:a16="http://schemas.microsoft.com/office/drawing/2014/main" id="{9899C162-68F2-4A9B-80D6-9FFC79583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7">
              <a:extLst>
                <a:ext uri="{FF2B5EF4-FFF2-40B4-BE49-F238E27FC236}">
                  <a16:creationId xmlns:a16="http://schemas.microsoft.com/office/drawing/2014/main" id="{696BAB33-D7B0-403A-9C92-C0686C4D1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8">
              <a:extLst>
                <a:ext uri="{FF2B5EF4-FFF2-40B4-BE49-F238E27FC236}">
                  <a16:creationId xmlns:a16="http://schemas.microsoft.com/office/drawing/2014/main" id="{ED745C2A-D330-4595-9403-94261044F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9">
              <a:extLst>
                <a:ext uri="{FF2B5EF4-FFF2-40B4-BE49-F238E27FC236}">
                  <a16:creationId xmlns:a16="http://schemas.microsoft.com/office/drawing/2014/main" id="{966DB625-58C7-4FE0-B310-0693EA5FC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0">
              <a:extLst>
                <a:ext uri="{FF2B5EF4-FFF2-40B4-BE49-F238E27FC236}">
                  <a16:creationId xmlns:a16="http://schemas.microsoft.com/office/drawing/2014/main" id="{2E9B003C-CD20-47F1-B3F7-4FD60DAED8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6" name="Freeform 21">
              <a:extLst>
                <a:ext uri="{FF2B5EF4-FFF2-40B4-BE49-F238E27FC236}">
                  <a16:creationId xmlns:a16="http://schemas.microsoft.com/office/drawing/2014/main" id="{9C7A1393-3735-4840-A14D-21599345F7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7" name="Freeform 22">
              <a:extLst>
                <a:ext uri="{FF2B5EF4-FFF2-40B4-BE49-F238E27FC236}">
                  <a16:creationId xmlns:a16="http://schemas.microsoft.com/office/drawing/2014/main" id="{725E3A06-D658-4375-BA47-3DE94B007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3">
              <a:extLst>
                <a:ext uri="{FF2B5EF4-FFF2-40B4-BE49-F238E27FC236}">
                  <a16:creationId xmlns:a16="http://schemas.microsoft.com/office/drawing/2014/main" id="{3D05B1D8-557E-4AFA-BEA1-A52724D2A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4">
              <a:extLst>
                <a:ext uri="{FF2B5EF4-FFF2-40B4-BE49-F238E27FC236}">
                  <a16:creationId xmlns:a16="http://schemas.microsoft.com/office/drawing/2014/main" id="{D8919E4E-EA22-40E0-983E-B0FF3FDDC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5">
              <a:extLst>
                <a:ext uri="{FF2B5EF4-FFF2-40B4-BE49-F238E27FC236}">
                  <a16:creationId xmlns:a16="http://schemas.microsoft.com/office/drawing/2014/main" id="{2151BACD-0EE0-4C02-AA7A-73B27C1BE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02" name="Group 101">
            <a:extLst>
              <a:ext uri="{FF2B5EF4-FFF2-40B4-BE49-F238E27FC236}">
                <a16:creationId xmlns:a16="http://schemas.microsoft.com/office/drawing/2014/main" id="{39A99555-AD85-482B-B52D-AEF5E54C57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3486" y="2417193"/>
            <a:ext cx="3919442" cy="4935710"/>
            <a:chOff x="697883" y="1816768"/>
            <a:chExt cx="3674476" cy="3470421"/>
          </a:xfrm>
        </p:grpSpPr>
        <p:sp>
          <p:nvSpPr>
            <p:cNvPr id="103" name="Rectangle 102">
              <a:extLst>
                <a:ext uri="{FF2B5EF4-FFF2-40B4-BE49-F238E27FC236}">
                  <a16:creationId xmlns:a16="http://schemas.microsoft.com/office/drawing/2014/main" id="{422ABA3B-AFDB-4FE6-8FFE-1DA729428F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 name="Isosceles Triangle 22">
              <a:extLst>
                <a:ext uri="{FF2B5EF4-FFF2-40B4-BE49-F238E27FC236}">
                  <a16:creationId xmlns:a16="http://schemas.microsoft.com/office/drawing/2014/main" id="{8F45E953-E90B-4FA0-A3B4-DDF8E416E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Rectangle 104">
              <a:extLst>
                <a:ext uri="{FF2B5EF4-FFF2-40B4-BE49-F238E27FC236}">
                  <a16:creationId xmlns:a16="http://schemas.microsoft.com/office/drawing/2014/main" id="{BC5595F9-BF6B-4BAB-BAE0-208092CFA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07" name="Rectangle 106">
            <a:extLst>
              <a:ext uri="{FF2B5EF4-FFF2-40B4-BE49-F238E27FC236}">
                <a16:creationId xmlns:a16="http://schemas.microsoft.com/office/drawing/2014/main" id="{21331AC4-B1A0-4627-B7C9-95A05C6CD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a:extLst>
              <a:ext uri="{FF2B5EF4-FFF2-40B4-BE49-F238E27FC236}">
                <a16:creationId xmlns:a16="http://schemas.microsoft.com/office/drawing/2014/main" id="{5E4D8A22-46CE-4EBE-8DBD-AB4CF6E9BF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110" name="Freeform 5">
              <a:extLst>
                <a:ext uri="{FF2B5EF4-FFF2-40B4-BE49-F238E27FC236}">
                  <a16:creationId xmlns:a16="http://schemas.microsoft.com/office/drawing/2014/main" id="{1479A08C-A93A-45DC-AEF7-63855A74C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6">
              <a:extLst>
                <a:ext uri="{FF2B5EF4-FFF2-40B4-BE49-F238E27FC236}">
                  <a16:creationId xmlns:a16="http://schemas.microsoft.com/office/drawing/2014/main" id="{8542C76B-30E9-465B-8849-FB9354BED1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7">
              <a:extLst>
                <a:ext uri="{FF2B5EF4-FFF2-40B4-BE49-F238E27FC236}">
                  <a16:creationId xmlns:a16="http://schemas.microsoft.com/office/drawing/2014/main" id="{0EB6D4E8-9B0E-424A-804B-06065EA877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8">
              <a:extLst>
                <a:ext uri="{FF2B5EF4-FFF2-40B4-BE49-F238E27FC236}">
                  <a16:creationId xmlns:a16="http://schemas.microsoft.com/office/drawing/2014/main" id="{0CDEFB8B-F4EC-4591-9608-132B08EDC5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9">
              <a:extLst>
                <a:ext uri="{FF2B5EF4-FFF2-40B4-BE49-F238E27FC236}">
                  <a16:creationId xmlns:a16="http://schemas.microsoft.com/office/drawing/2014/main" id="{80D92B71-BB0A-4E5C-BF79-E27228D150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
              <a:extLst>
                <a:ext uri="{FF2B5EF4-FFF2-40B4-BE49-F238E27FC236}">
                  <a16:creationId xmlns:a16="http://schemas.microsoft.com/office/drawing/2014/main" id="{B9113154-4CBD-4CD6-BAB5-FFEA2724C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
              <a:extLst>
                <a:ext uri="{FF2B5EF4-FFF2-40B4-BE49-F238E27FC236}">
                  <a16:creationId xmlns:a16="http://schemas.microsoft.com/office/drawing/2014/main" id="{4EEC5A2D-013C-41E8-8A01-28A1C62E93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12">
              <a:extLst>
                <a:ext uri="{FF2B5EF4-FFF2-40B4-BE49-F238E27FC236}">
                  <a16:creationId xmlns:a16="http://schemas.microsoft.com/office/drawing/2014/main" id="{95408E9F-8928-45F7-9D18-800C5A9F82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3">
              <a:extLst>
                <a:ext uri="{FF2B5EF4-FFF2-40B4-BE49-F238E27FC236}">
                  <a16:creationId xmlns:a16="http://schemas.microsoft.com/office/drawing/2014/main" id="{752ABBED-5F8C-47E4-A11E-69BB0E512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14">
              <a:extLst>
                <a:ext uri="{FF2B5EF4-FFF2-40B4-BE49-F238E27FC236}">
                  <a16:creationId xmlns:a16="http://schemas.microsoft.com/office/drawing/2014/main" id="{048EEA6B-C380-4396-B922-4DB7DBCB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15">
              <a:extLst>
                <a:ext uri="{FF2B5EF4-FFF2-40B4-BE49-F238E27FC236}">
                  <a16:creationId xmlns:a16="http://schemas.microsoft.com/office/drawing/2014/main" id="{1D1A353F-36F1-4BA2-904D-D90FA1338A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16">
              <a:extLst>
                <a:ext uri="{FF2B5EF4-FFF2-40B4-BE49-F238E27FC236}">
                  <a16:creationId xmlns:a16="http://schemas.microsoft.com/office/drawing/2014/main" id="{860AA00A-0E51-41CC-A952-1E13D75847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
              <a:extLst>
                <a:ext uri="{FF2B5EF4-FFF2-40B4-BE49-F238E27FC236}">
                  <a16:creationId xmlns:a16="http://schemas.microsoft.com/office/drawing/2014/main" id="{2DC0BA30-2C7D-46B2-B808-831FEBE20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18">
              <a:extLst>
                <a:ext uri="{FF2B5EF4-FFF2-40B4-BE49-F238E27FC236}">
                  <a16:creationId xmlns:a16="http://schemas.microsoft.com/office/drawing/2014/main" id="{08BEC50E-A9C1-4E74-ABE2-B205E476C0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19">
              <a:extLst>
                <a:ext uri="{FF2B5EF4-FFF2-40B4-BE49-F238E27FC236}">
                  <a16:creationId xmlns:a16="http://schemas.microsoft.com/office/drawing/2014/main" id="{58459F76-F434-4BDB-B86C-5969972934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20">
              <a:extLst>
                <a:ext uri="{FF2B5EF4-FFF2-40B4-BE49-F238E27FC236}">
                  <a16:creationId xmlns:a16="http://schemas.microsoft.com/office/drawing/2014/main" id="{27FE7C25-5F4B-47CF-8BD6-011016565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21">
              <a:extLst>
                <a:ext uri="{FF2B5EF4-FFF2-40B4-BE49-F238E27FC236}">
                  <a16:creationId xmlns:a16="http://schemas.microsoft.com/office/drawing/2014/main" id="{44B031CB-48DB-4D21-94A5-D142A268C3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22">
              <a:extLst>
                <a:ext uri="{FF2B5EF4-FFF2-40B4-BE49-F238E27FC236}">
                  <a16:creationId xmlns:a16="http://schemas.microsoft.com/office/drawing/2014/main" id="{21F60125-8FB9-4362-AE52-574C6A8E4B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23">
              <a:extLst>
                <a:ext uri="{FF2B5EF4-FFF2-40B4-BE49-F238E27FC236}">
                  <a16:creationId xmlns:a16="http://schemas.microsoft.com/office/drawing/2014/main" id="{83863DF3-81E1-4B27-AA1F-51A1D9194D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Freeform 24">
              <a:extLst>
                <a:ext uri="{FF2B5EF4-FFF2-40B4-BE49-F238E27FC236}">
                  <a16:creationId xmlns:a16="http://schemas.microsoft.com/office/drawing/2014/main" id="{1E9F0B37-792A-4120-8BB7-26EFAA9DAE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Freeform 25">
              <a:extLst>
                <a:ext uri="{FF2B5EF4-FFF2-40B4-BE49-F238E27FC236}">
                  <a16:creationId xmlns:a16="http://schemas.microsoft.com/office/drawing/2014/main" id="{51DB02BB-7093-4681-BBA3-7C4316C1B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6" name="Variable: Cliente"/>
          <p:cNvSpPr txBox="1">
            <a:spLocks noGrp="1"/>
          </p:cNvSpPr>
          <p:nvPr>
            <p:ph type="title"/>
          </p:nvPr>
        </p:nvSpPr>
        <p:spPr>
          <a:xfrm>
            <a:off x="1876572" y="1136186"/>
            <a:ext cx="9251656" cy="1491833"/>
          </a:xfrm>
          <a:prstGeom prst="rect">
            <a:avLst/>
          </a:prstGeom>
        </p:spPr>
        <p:txBody>
          <a:bodyPr vert="horz" lIns="228600" tIns="228600" rIns="228600" bIns="228600" rtlCol="0" anchor="ctr">
            <a:normAutofit/>
          </a:bodyPr>
          <a:lstStyle/>
          <a:p>
            <a:pPr defTabSz="914400"/>
            <a:r>
              <a:rPr lang="en-US" sz="4000" spc="-150"/>
              <a:t>Variable: Cliente</a:t>
            </a:r>
          </a:p>
        </p:txBody>
      </p:sp>
      <p:graphicFrame>
        <p:nvGraphicFramePr>
          <p:cNvPr id="140" name="Los clientes confían en el precio como un indicador de calidad en la decisión de compra…">
            <a:extLst>
              <a:ext uri="{FF2B5EF4-FFF2-40B4-BE49-F238E27FC236}">
                <a16:creationId xmlns:a16="http://schemas.microsoft.com/office/drawing/2014/main" id="{23D28504-1385-4661-A13D-42228C4FF75D}"/>
              </a:ext>
            </a:extLst>
          </p:cNvPr>
          <p:cNvGraphicFramePr/>
          <p:nvPr>
            <p:extLst>
              <p:ext uri="{D42A27DB-BD31-4B8C-83A1-F6EECF244321}">
                <p14:modId xmlns:p14="http://schemas.microsoft.com/office/powerpoint/2010/main" val="2617646673"/>
              </p:ext>
            </p:extLst>
          </p:nvPr>
        </p:nvGraphicFramePr>
        <p:xfrm>
          <a:off x="861570" y="2831610"/>
          <a:ext cx="11281662" cy="5938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58D5444C-D133-4651-98D6-333230F795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82" name="Freeform 5">
              <a:extLst>
                <a:ext uri="{FF2B5EF4-FFF2-40B4-BE49-F238E27FC236}">
                  <a16:creationId xmlns:a16="http://schemas.microsoft.com/office/drawing/2014/main" id="{72218A13-2C90-436D-A943-A342F28A6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6">
              <a:extLst>
                <a:ext uri="{FF2B5EF4-FFF2-40B4-BE49-F238E27FC236}">
                  <a16:creationId xmlns:a16="http://schemas.microsoft.com/office/drawing/2014/main" id="{E7DB83A0-C9B7-49B9-A563-90F402C6F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7">
              <a:extLst>
                <a:ext uri="{FF2B5EF4-FFF2-40B4-BE49-F238E27FC236}">
                  <a16:creationId xmlns:a16="http://schemas.microsoft.com/office/drawing/2014/main" id="{A5D345F5-B938-4F8F-BB27-4E1CFBB964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8">
              <a:extLst>
                <a:ext uri="{FF2B5EF4-FFF2-40B4-BE49-F238E27FC236}">
                  <a16:creationId xmlns:a16="http://schemas.microsoft.com/office/drawing/2014/main" id="{F2BF8527-EF01-4079-8DAB-EC5E49881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9">
              <a:extLst>
                <a:ext uri="{FF2B5EF4-FFF2-40B4-BE49-F238E27FC236}">
                  <a16:creationId xmlns:a16="http://schemas.microsoft.com/office/drawing/2014/main" id="{3F052BD7-7365-456B-B3C1-80BC126E0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0">
              <a:extLst>
                <a:ext uri="{FF2B5EF4-FFF2-40B4-BE49-F238E27FC236}">
                  <a16:creationId xmlns:a16="http://schemas.microsoft.com/office/drawing/2014/main" id="{B982CA2F-1391-4712-98A4-E983A361E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1">
              <a:extLst>
                <a:ext uri="{FF2B5EF4-FFF2-40B4-BE49-F238E27FC236}">
                  <a16:creationId xmlns:a16="http://schemas.microsoft.com/office/drawing/2014/main" id="{4477E574-E148-4D2F-97DA-0AA49EC1FF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2">
              <a:extLst>
                <a:ext uri="{FF2B5EF4-FFF2-40B4-BE49-F238E27FC236}">
                  <a16:creationId xmlns:a16="http://schemas.microsoft.com/office/drawing/2014/main" id="{60F1C064-4529-4FD8-86C0-726679794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3">
              <a:extLst>
                <a:ext uri="{FF2B5EF4-FFF2-40B4-BE49-F238E27FC236}">
                  <a16:creationId xmlns:a16="http://schemas.microsoft.com/office/drawing/2014/main" id="{E2E1938D-00EE-4971-9429-830B27ADFB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4">
              <a:extLst>
                <a:ext uri="{FF2B5EF4-FFF2-40B4-BE49-F238E27FC236}">
                  <a16:creationId xmlns:a16="http://schemas.microsoft.com/office/drawing/2014/main" id="{B43B3A28-F060-45FD-87B1-6A43B4069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5">
              <a:extLst>
                <a:ext uri="{FF2B5EF4-FFF2-40B4-BE49-F238E27FC236}">
                  <a16:creationId xmlns:a16="http://schemas.microsoft.com/office/drawing/2014/main" id="{D91642D8-3345-45A1-89BD-451ADD3027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6">
              <a:extLst>
                <a:ext uri="{FF2B5EF4-FFF2-40B4-BE49-F238E27FC236}">
                  <a16:creationId xmlns:a16="http://schemas.microsoft.com/office/drawing/2014/main" id="{75594D98-1CF5-47D2-A177-B65467C4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7">
              <a:extLst>
                <a:ext uri="{FF2B5EF4-FFF2-40B4-BE49-F238E27FC236}">
                  <a16:creationId xmlns:a16="http://schemas.microsoft.com/office/drawing/2014/main" id="{0EA4907B-3553-4F71-97CF-0FE7A6958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8">
              <a:extLst>
                <a:ext uri="{FF2B5EF4-FFF2-40B4-BE49-F238E27FC236}">
                  <a16:creationId xmlns:a16="http://schemas.microsoft.com/office/drawing/2014/main" id="{4CF13238-4B59-452F-BE72-BCCAF4644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9">
              <a:extLst>
                <a:ext uri="{FF2B5EF4-FFF2-40B4-BE49-F238E27FC236}">
                  <a16:creationId xmlns:a16="http://schemas.microsoft.com/office/drawing/2014/main" id="{79F95C9A-FC88-48E1-9955-123F6A783F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0">
              <a:extLst>
                <a:ext uri="{FF2B5EF4-FFF2-40B4-BE49-F238E27FC236}">
                  <a16:creationId xmlns:a16="http://schemas.microsoft.com/office/drawing/2014/main" id="{AEB0962C-F99F-4657-B6C2-301272B0E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8" name="Freeform 21">
              <a:extLst>
                <a:ext uri="{FF2B5EF4-FFF2-40B4-BE49-F238E27FC236}">
                  <a16:creationId xmlns:a16="http://schemas.microsoft.com/office/drawing/2014/main" id="{079D45E0-1A69-496F-BEB1-8E21D2E1E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9" name="Freeform 22">
              <a:extLst>
                <a:ext uri="{FF2B5EF4-FFF2-40B4-BE49-F238E27FC236}">
                  <a16:creationId xmlns:a16="http://schemas.microsoft.com/office/drawing/2014/main" id="{B43827B3-A19F-4FE6-A9AA-6CAF3DCB0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3">
              <a:extLst>
                <a:ext uri="{FF2B5EF4-FFF2-40B4-BE49-F238E27FC236}">
                  <a16:creationId xmlns:a16="http://schemas.microsoft.com/office/drawing/2014/main" id="{6EFED02B-2D8E-47E8-960B-13B2F35C7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4">
              <a:extLst>
                <a:ext uri="{FF2B5EF4-FFF2-40B4-BE49-F238E27FC236}">
                  <a16:creationId xmlns:a16="http://schemas.microsoft.com/office/drawing/2014/main" id="{1F0F8CEB-54BC-4463-84EF-CC61A7804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25">
              <a:extLst>
                <a:ext uri="{FF2B5EF4-FFF2-40B4-BE49-F238E27FC236}">
                  <a16:creationId xmlns:a16="http://schemas.microsoft.com/office/drawing/2014/main" id="{135C0EC7-0E3E-484F-A91C-527106CE2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04" name="Group 103">
            <a:extLst>
              <a:ext uri="{FF2B5EF4-FFF2-40B4-BE49-F238E27FC236}">
                <a16:creationId xmlns:a16="http://schemas.microsoft.com/office/drawing/2014/main" id="{D8AAC9D3-71E6-4892-8399-6C18E6CA87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3486" y="2417193"/>
            <a:ext cx="3919442" cy="4935710"/>
            <a:chOff x="697883" y="1816768"/>
            <a:chExt cx="3674476" cy="3470421"/>
          </a:xfrm>
        </p:grpSpPr>
        <p:sp>
          <p:nvSpPr>
            <p:cNvPr id="105" name="Rectangle 104">
              <a:extLst>
                <a:ext uri="{FF2B5EF4-FFF2-40B4-BE49-F238E27FC236}">
                  <a16:creationId xmlns:a16="http://schemas.microsoft.com/office/drawing/2014/main" id="{2B51003B-DDDF-4049-A133-F2DF60A1F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Isosceles Triangle 22">
              <a:extLst>
                <a:ext uri="{FF2B5EF4-FFF2-40B4-BE49-F238E27FC236}">
                  <a16:creationId xmlns:a16="http://schemas.microsoft.com/office/drawing/2014/main" id="{9DD690BE-E030-41B4-8917-02B7748D3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Rectangle 106">
              <a:extLst>
                <a:ext uri="{FF2B5EF4-FFF2-40B4-BE49-F238E27FC236}">
                  <a16:creationId xmlns:a16="http://schemas.microsoft.com/office/drawing/2014/main" id="{964D1382-F0F2-43D2-91C7-5196974EA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09" name="Rectangle 108">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3004800" cy="9753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B984687B-789E-453B-921F-7804CCA6BA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112" name="Freeform 5">
              <a:extLst>
                <a:ext uri="{FF2B5EF4-FFF2-40B4-BE49-F238E27FC236}">
                  <a16:creationId xmlns:a16="http://schemas.microsoft.com/office/drawing/2014/main" id="{0495A546-1866-442A-8EF9-B683FCB39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13" name="Freeform 6">
              <a:extLst>
                <a:ext uri="{FF2B5EF4-FFF2-40B4-BE49-F238E27FC236}">
                  <a16:creationId xmlns:a16="http://schemas.microsoft.com/office/drawing/2014/main" id="{20FC9B1F-EB6E-40D2-8261-0142E7326F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7">
              <a:extLst>
                <a:ext uri="{FF2B5EF4-FFF2-40B4-BE49-F238E27FC236}">
                  <a16:creationId xmlns:a16="http://schemas.microsoft.com/office/drawing/2014/main" id="{08DB0E74-FB47-4298-AF40-FAC8939F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8">
              <a:extLst>
                <a:ext uri="{FF2B5EF4-FFF2-40B4-BE49-F238E27FC236}">
                  <a16:creationId xmlns:a16="http://schemas.microsoft.com/office/drawing/2014/main" id="{08813488-5B66-4FB7-A177-9B9B4658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6" name="Freeform 9">
              <a:extLst>
                <a:ext uri="{FF2B5EF4-FFF2-40B4-BE49-F238E27FC236}">
                  <a16:creationId xmlns:a16="http://schemas.microsoft.com/office/drawing/2014/main" id="{235E4BF3-25DA-41E9-B880-A0DC6C1EF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7" name="Freeform 10">
              <a:extLst>
                <a:ext uri="{FF2B5EF4-FFF2-40B4-BE49-F238E27FC236}">
                  <a16:creationId xmlns:a16="http://schemas.microsoft.com/office/drawing/2014/main" id="{813C1F92-ED6B-4F19-9415-BFB5B5B5A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8" name="Freeform 11">
              <a:extLst>
                <a:ext uri="{FF2B5EF4-FFF2-40B4-BE49-F238E27FC236}">
                  <a16:creationId xmlns:a16="http://schemas.microsoft.com/office/drawing/2014/main" id="{9E40EF46-D7B9-447E-ACB4-D78972199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12">
              <a:extLst>
                <a:ext uri="{FF2B5EF4-FFF2-40B4-BE49-F238E27FC236}">
                  <a16:creationId xmlns:a16="http://schemas.microsoft.com/office/drawing/2014/main" id="{123CAE24-12FF-43D7-A6C0-6AA792E3A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0" name="Freeform 13">
              <a:extLst>
                <a:ext uri="{FF2B5EF4-FFF2-40B4-BE49-F238E27FC236}">
                  <a16:creationId xmlns:a16="http://schemas.microsoft.com/office/drawing/2014/main" id="{B372F5DB-BF3F-4325-85B0-CDCE7A6A68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1" name="Freeform 14">
              <a:extLst>
                <a:ext uri="{FF2B5EF4-FFF2-40B4-BE49-F238E27FC236}">
                  <a16:creationId xmlns:a16="http://schemas.microsoft.com/office/drawing/2014/main" id="{B25A9653-2959-449B-BA93-64D5656B1A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2" name="Freeform 15">
              <a:extLst>
                <a:ext uri="{FF2B5EF4-FFF2-40B4-BE49-F238E27FC236}">
                  <a16:creationId xmlns:a16="http://schemas.microsoft.com/office/drawing/2014/main" id="{683D52E0-024E-49EA-B58E-AFCB54B930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16">
              <a:extLst>
                <a:ext uri="{FF2B5EF4-FFF2-40B4-BE49-F238E27FC236}">
                  <a16:creationId xmlns:a16="http://schemas.microsoft.com/office/drawing/2014/main" id="{B42DB067-C8BB-4763-B3AC-A1AFC1F94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17">
              <a:extLst>
                <a:ext uri="{FF2B5EF4-FFF2-40B4-BE49-F238E27FC236}">
                  <a16:creationId xmlns:a16="http://schemas.microsoft.com/office/drawing/2014/main" id="{4BFADE60-883C-490B-8717-29178631E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18">
              <a:extLst>
                <a:ext uri="{FF2B5EF4-FFF2-40B4-BE49-F238E27FC236}">
                  <a16:creationId xmlns:a16="http://schemas.microsoft.com/office/drawing/2014/main" id="{276CDC4A-1010-43AB-BD13-E9BC487D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6" name="Freeform 19">
              <a:extLst>
                <a:ext uri="{FF2B5EF4-FFF2-40B4-BE49-F238E27FC236}">
                  <a16:creationId xmlns:a16="http://schemas.microsoft.com/office/drawing/2014/main" id="{E6DA892F-7AE7-4A83-9BFB-D5FDBA16D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7" name="Freeform 20">
              <a:extLst>
                <a:ext uri="{FF2B5EF4-FFF2-40B4-BE49-F238E27FC236}">
                  <a16:creationId xmlns:a16="http://schemas.microsoft.com/office/drawing/2014/main" id="{2079130B-2394-449B-80DB-0B9946C7B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48" name="Freeform 21">
              <a:extLst>
                <a:ext uri="{FF2B5EF4-FFF2-40B4-BE49-F238E27FC236}">
                  <a16:creationId xmlns:a16="http://schemas.microsoft.com/office/drawing/2014/main" id="{2F852A68-5FD2-4BD4-902A-37D580B79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49" name="Freeform 22">
              <a:extLst>
                <a:ext uri="{FF2B5EF4-FFF2-40B4-BE49-F238E27FC236}">
                  <a16:creationId xmlns:a16="http://schemas.microsoft.com/office/drawing/2014/main" id="{1CD48066-FF17-425E-9EEC-795CD0CA4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0" name="Freeform 23">
              <a:extLst>
                <a:ext uri="{FF2B5EF4-FFF2-40B4-BE49-F238E27FC236}">
                  <a16:creationId xmlns:a16="http://schemas.microsoft.com/office/drawing/2014/main" id="{374D862B-A8E1-4CB9-8529-077C6DBA5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1" name="Freeform 24">
              <a:extLst>
                <a:ext uri="{FF2B5EF4-FFF2-40B4-BE49-F238E27FC236}">
                  <a16:creationId xmlns:a16="http://schemas.microsoft.com/office/drawing/2014/main" id="{5A3B1A83-9C72-4407-A5BF-A9EAA5C4D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2" name="Freeform 25">
              <a:extLst>
                <a:ext uri="{FF2B5EF4-FFF2-40B4-BE49-F238E27FC236}">
                  <a16:creationId xmlns:a16="http://schemas.microsoft.com/office/drawing/2014/main" id="{C73AF399-B36E-419F-92C0-533EFBD9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39" name="Factores a considerar para determinar el precio"/>
          <p:cNvSpPr txBox="1">
            <a:spLocks noGrp="1"/>
          </p:cNvSpPr>
          <p:nvPr>
            <p:ph type="title"/>
          </p:nvPr>
        </p:nvSpPr>
        <p:spPr>
          <a:xfrm>
            <a:off x="947873" y="2101548"/>
            <a:ext cx="4007225" cy="6507604"/>
          </a:xfrm>
          <a:prstGeom prst="rect">
            <a:avLst/>
          </a:prstGeom>
        </p:spPr>
        <p:txBody>
          <a:bodyPr vert="horz" lIns="228600" tIns="228600" rIns="228600" bIns="228600" rtlCol="0" anchor="t">
            <a:normAutofit/>
          </a:bodyPr>
          <a:lstStyle>
            <a:lvl1pPr defTabSz="484886">
              <a:defRPr sz="6640"/>
            </a:lvl1pPr>
          </a:lstStyle>
          <a:p>
            <a:pPr algn="l" defTabSz="914400"/>
            <a:r>
              <a:rPr lang="en-US" sz="6200" spc="-150">
                <a:solidFill>
                  <a:schemeClr val="accent1"/>
                </a:solidFill>
              </a:rPr>
              <a:t>Factores a considerar para determinar el precio </a:t>
            </a:r>
          </a:p>
        </p:txBody>
      </p:sp>
      <p:sp>
        <p:nvSpPr>
          <p:cNvPr id="154" name="Isosceles Triangle 153">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69389" y="1955898"/>
            <a:ext cx="187393" cy="23693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600" dirty="0"/>
          </a:p>
        </p:txBody>
      </p:sp>
      <p:sp>
        <p:nvSpPr>
          <p:cNvPr id="140" name="El primer componente para determinar el precio es el valor de la mano de obra y la materia prima…"/>
          <p:cNvSpPr txBox="1">
            <a:spLocks noGrp="1"/>
          </p:cNvSpPr>
          <p:nvPr>
            <p:ph type="body" idx="1"/>
          </p:nvPr>
        </p:nvSpPr>
        <p:spPr>
          <a:xfrm>
            <a:off x="5589081" y="2101548"/>
            <a:ext cx="6571259" cy="6507605"/>
          </a:xfrm>
          <a:prstGeom prst="rect">
            <a:avLst/>
          </a:prstGeom>
        </p:spPr>
        <p:txBody>
          <a:bodyPr vert="horz" lIns="91440" tIns="45720" rIns="91440" bIns="45720" rtlCol="0" anchor="t">
            <a:normAutofit/>
          </a:bodyPr>
          <a:lstStyle/>
          <a:p>
            <a:pPr marL="320040" indent="-228600" defTabSz="914400">
              <a:lnSpc>
                <a:spcPct val="110000"/>
              </a:lnSpc>
              <a:spcBef>
                <a:spcPts val="3000"/>
              </a:spcBef>
              <a:defRPr sz="2304"/>
            </a:pPr>
            <a:r>
              <a:rPr lang="en-US" sz="1800"/>
              <a:t>El primer componente para determinar el precio es el valor de la mano de obra y la materia prima</a:t>
            </a:r>
          </a:p>
          <a:p>
            <a:pPr marL="320040" indent="-228600" defTabSz="914400">
              <a:lnSpc>
                <a:spcPct val="110000"/>
              </a:lnSpc>
              <a:spcBef>
                <a:spcPts val="3000"/>
              </a:spcBef>
              <a:defRPr sz="2304"/>
            </a:pPr>
            <a:r>
              <a:rPr lang="en-US" sz="1800"/>
              <a:t>Otro factor es la oferta. Si esta sube se necesita de mas trabajo y mano de obra, esta se hace mas escasa y por tanto se encarece, luego el precio final será mayor</a:t>
            </a:r>
          </a:p>
          <a:p>
            <a:pPr marL="320040" indent="-228600" defTabSz="914400">
              <a:lnSpc>
                <a:spcPct val="110000"/>
              </a:lnSpc>
              <a:spcBef>
                <a:spcPts val="3000"/>
              </a:spcBef>
              <a:defRPr sz="2304"/>
            </a:pPr>
            <a:r>
              <a:rPr lang="en-US" sz="1800"/>
              <a:t>También debe considerarse el transporte, considerar kilometraje recorrido, valor del combustible y sueldo del chofer, estacionamiento</a:t>
            </a:r>
          </a:p>
          <a:p>
            <a:pPr marL="320040" indent="-228600" defTabSz="914400">
              <a:lnSpc>
                <a:spcPct val="110000"/>
              </a:lnSpc>
              <a:spcBef>
                <a:spcPts val="3000"/>
              </a:spcBef>
              <a:defRPr sz="2304"/>
            </a:pPr>
            <a:r>
              <a:rPr lang="en-US" sz="1800"/>
              <a:t>Una vez trasladado el producto se debe considerar la instalación</a:t>
            </a:r>
          </a:p>
          <a:p>
            <a:pPr marL="320040" indent="-228600" defTabSz="914400">
              <a:lnSpc>
                <a:spcPct val="110000"/>
              </a:lnSpc>
              <a:spcBef>
                <a:spcPts val="3000"/>
              </a:spcBef>
              <a:defRPr sz="2304"/>
            </a:pPr>
            <a:r>
              <a:rPr lang="en-US" sz="1800"/>
              <a:t>Margen de error; se deben considerar riesgos implícitos como multas por no cumplimiento de plazos, infracciones de transito, potenciales choques, infracciones de transito, seguros, financiamientos bancarios</a:t>
            </a:r>
          </a:p>
          <a:p>
            <a:pPr marL="320040" indent="-228600" defTabSz="914400">
              <a:lnSpc>
                <a:spcPct val="110000"/>
              </a:lnSpc>
              <a:spcBef>
                <a:spcPts val="3000"/>
              </a:spcBef>
              <a:defRPr sz="2304"/>
            </a:pPr>
            <a:r>
              <a:rPr lang="en-US" sz="1800"/>
              <a:t>Se debe incluir la utilidad que se desea obtener</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58D5444C-D133-4651-98D6-333230F795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85" name="Freeform 5">
              <a:extLst>
                <a:ext uri="{FF2B5EF4-FFF2-40B4-BE49-F238E27FC236}">
                  <a16:creationId xmlns:a16="http://schemas.microsoft.com/office/drawing/2014/main" id="{72218A13-2C90-436D-A943-A342F28A6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6">
              <a:extLst>
                <a:ext uri="{FF2B5EF4-FFF2-40B4-BE49-F238E27FC236}">
                  <a16:creationId xmlns:a16="http://schemas.microsoft.com/office/drawing/2014/main" id="{E7DB83A0-C9B7-49B9-A563-90F402C6F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7">
              <a:extLst>
                <a:ext uri="{FF2B5EF4-FFF2-40B4-BE49-F238E27FC236}">
                  <a16:creationId xmlns:a16="http://schemas.microsoft.com/office/drawing/2014/main" id="{A5D345F5-B938-4F8F-BB27-4E1CFBB964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8">
              <a:extLst>
                <a:ext uri="{FF2B5EF4-FFF2-40B4-BE49-F238E27FC236}">
                  <a16:creationId xmlns:a16="http://schemas.microsoft.com/office/drawing/2014/main" id="{F2BF8527-EF01-4079-8DAB-EC5E49881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9" name="Freeform 9">
              <a:extLst>
                <a:ext uri="{FF2B5EF4-FFF2-40B4-BE49-F238E27FC236}">
                  <a16:creationId xmlns:a16="http://schemas.microsoft.com/office/drawing/2014/main" id="{3F052BD7-7365-456B-B3C1-80BC126E0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0">
              <a:extLst>
                <a:ext uri="{FF2B5EF4-FFF2-40B4-BE49-F238E27FC236}">
                  <a16:creationId xmlns:a16="http://schemas.microsoft.com/office/drawing/2014/main" id="{B982CA2F-1391-4712-98A4-E983A361E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1">
              <a:extLst>
                <a:ext uri="{FF2B5EF4-FFF2-40B4-BE49-F238E27FC236}">
                  <a16:creationId xmlns:a16="http://schemas.microsoft.com/office/drawing/2014/main" id="{4477E574-E148-4D2F-97DA-0AA49EC1FF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2">
              <a:extLst>
                <a:ext uri="{FF2B5EF4-FFF2-40B4-BE49-F238E27FC236}">
                  <a16:creationId xmlns:a16="http://schemas.microsoft.com/office/drawing/2014/main" id="{60F1C064-4529-4FD8-86C0-726679794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3">
              <a:extLst>
                <a:ext uri="{FF2B5EF4-FFF2-40B4-BE49-F238E27FC236}">
                  <a16:creationId xmlns:a16="http://schemas.microsoft.com/office/drawing/2014/main" id="{E2E1938D-00EE-4971-9429-830B27ADFB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4">
              <a:extLst>
                <a:ext uri="{FF2B5EF4-FFF2-40B4-BE49-F238E27FC236}">
                  <a16:creationId xmlns:a16="http://schemas.microsoft.com/office/drawing/2014/main" id="{B43B3A28-F060-45FD-87B1-6A43B4069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5">
              <a:extLst>
                <a:ext uri="{FF2B5EF4-FFF2-40B4-BE49-F238E27FC236}">
                  <a16:creationId xmlns:a16="http://schemas.microsoft.com/office/drawing/2014/main" id="{D91642D8-3345-45A1-89BD-451ADD3027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6">
              <a:extLst>
                <a:ext uri="{FF2B5EF4-FFF2-40B4-BE49-F238E27FC236}">
                  <a16:creationId xmlns:a16="http://schemas.microsoft.com/office/drawing/2014/main" id="{75594D98-1CF5-47D2-A177-B65467C4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7">
              <a:extLst>
                <a:ext uri="{FF2B5EF4-FFF2-40B4-BE49-F238E27FC236}">
                  <a16:creationId xmlns:a16="http://schemas.microsoft.com/office/drawing/2014/main" id="{0EA4907B-3553-4F71-97CF-0FE7A6958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8">
              <a:extLst>
                <a:ext uri="{FF2B5EF4-FFF2-40B4-BE49-F238E27FC236}">
                  <a16:creationId xmlns:a16="http://schemas.microsoft.com/office/drawing/2014/main" id="{4CF13238-4B59-452F-BE72-BCCAF4644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9">
              <a:extLst>
                <a:ext uri="{FF2B5EF4-FFF2-40B4-BE49-F238E27FC236}">
                  <a16:creationId xmlns:a16="http://schemas.microsoft.com/office/drawing/2014/main" id="{79F95C9A-FC88-48E1-9955-123F6A783F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0">
              <a:extLst>
                <a:ext uri="{FF2B5EF4-FFF2-40B4-BE49-F238E27FC236}">
                  <a16:creationId xmlns:a16="http://schemas.microsoft.com/office/drawing/2014/main" id="{AEB0962C-F99F-4657-B6C2-301272B0E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21">
              <a:extLst>
                <a:ext uri="{FF2B5EF4-FFF2-40B4-BE49-F238E27FC236}">
                  <a16:creationId xmlns:a16="http://schemas.microsoft.com/office/drawing/2014/main" id="{079D45E0-1A69-496F-BEB1-8E21D2E1E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2" name="Freeform 22">
              <a:extLst>
                <a:ext uri="{FF2B5EF4-FFF2-40B4-BE49-F238E27FC236}">
                  <a16:creationId xmlns:a16="http://schemas.microsoft.com/office/drawing/2014/main" id="{B43827B3-A19F-4FE6-A9AA-6CAF3DCB0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3">
              <a:extLst>
                <a:ext uri="{FF2B5EF4-FFF2-40B4-BE49-F238E27FC236}">
                  <a16:creationId xmlns:a16="http://schemas.microsoft.com/office/drawing/2014/main" id="{6EFED02B-2D8E-47E8-960B-13B2F35C7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4">
              <a:extLst>
                <a:ext uri="{FF2B5EF4-FFF2-40B4-BE49-F238E27FC236}">
                  <a16:creationId xmlns:a16="http://schemas.microsoft.com/office/drawing/2014/main" id="{1F0F8CEB-54BC-4463-84EF-CC61A7804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5">
              <a:extLst>
                <a:ext uri="{FF2B5EF4-FFF2-40B4-BE49-F238E27FC236}">
                  <a16:creationId xmlns:a16="http://schemas.microsoft.com/office/drawing/2014/main" id="{135C0EC7-0E3E-484F-A91C-527106CE2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07" name="Group 106">
            <a:extLst>
              <a:ext uri="{FF2B5EF4-FFF2-40B4-BE49-F238E27FC236}">
                <a16:creationId xmlns:a16="http://schemas.microsoft.com/office/drawing/2014/main" id="{D8AAC9D3-71E6-4892-8399-6C18E6CA87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3486" y="2417193"/>
            <a:ext cx="3919442" cy="4935710"/>
            <a:chOff x="697883" y="1816768"/>
            <a:chExt cx="3674476" cy="3470421"/>
          </a:xfrm>
        </p:grpSpPr>
        <p:sp>
          <p:nvSpPr>
            <p:cNvPr id="108" name="Rectangle 107">
              <a:extLst>
                <a:ext uri="{FF2B5EF4-FFF2-40B4-BE49-F238E27FC236}">
                  <a16:creationId xmlns:a16="http://schemas.microsoft.com/office/drawing/2014/main" id="{2B51003B-DDDF-4049-A133-F2DF60A1F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Isosceles Triangle 22">
              <a:extLst>
                <a:ext uri="{FF2B5EF4-FFF2-40B4-BE49-F238E27FC236}">
                  <a16:creationId xmlns:a16="http://schemas.microsoft.com/office/drawing/2014/main" id="{9DD690BE-E030-41B4-8917-02B7748D3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0" name="Rectangle 109">
              <a:extLst>
                <a:ext uri="{FF2B5EF4-FFF2-40B4-BE49-F238E27FC236}">
                  <a16:creationId xmlns:a16="http://schemas.microsoft.com/office/drawing/2014/main" id="{964D1382-F0F2-43D2-91C7-5196974EA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12" name="Rectangle 111">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5346" y="0"/>
            <a:ext cx="13423053" cy="9746827"/>
            <a:chOff x="-417513" y="0"/>
            <a:chExt cx="12584114" cy="6853238"/>
          </a:xfrm>
        </p:grpSpPr>
        <p:sp>
          <p:nvSpPr>
            <p:cNvPr id="115"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16"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9"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0"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1"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2"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6"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7"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1"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2"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3"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54"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55"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6"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7"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8"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60" name="Rectangle 159">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8232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tras variables"/>
          <p:cNvSpPr txBox="1">
            <a:spLocks noGrp="1"/>
          </p:cNvSpPr>
          <p:nvPr>
            <p:ph type="title"/>
          </p:nvPr>
        </p:nvSpPr>
        <p:spPr>
          <a:xfrm>
            <a:off x="688489" y="1365504"/>
            <a:ext cx="4123408" cy="5932484"/>
          </a:xfrm>
          <a:prstGeom prst="rect">
            <a:avLst/>
          </a:prstGeom>
        </p:spPr>
        <p:txBody>
          <a:bodyPr vert="horz" lIns="228600" tIns="228600" rIns="228600" bIns="228600" rtlCol="0" anchor="ctr">
            <a:normAutofit/>
          </a:bodyPr>
          <a:lstStyle/>
          <a:p>
            <a:pPr algn="r" defTabSz="914400"/>
            <a:r>
              <a:rPr lang="en-US" sz="5500" spc="-150"/>
              <a:t>Otras variables</a:t>
            </a:r>
          </a:p>
        </p:txBody>
      </p:sp>
      <p:cxnSp>
        <p:nvCxnSpPr>
          <p:cNvPr id="162" name="Straight Connector 161">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9080" y="1706880"/>
            <a:ext cx="0" cy="504031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3" name="Lugar: una de las variables que va a determinar el precio es el lugar de destino FOB o CIF…"/>
          <p:cNvSpPr txBox="1">
            <a:spLocks noGrp="1"/>
          </p:cNvSpPr>
          <p:nvPr>
            <p:ph type="body" idx="1"/>
          </p:nvPr>
        </p:nvSpPr>
        <p:spPr>
          <a:xfrm>
            <a:off x="5315374" y="1365504"/>
            <a:ext cx="5879254" cy="5932484"/>
          </a:xfrm>
          <a:prstGeom prst="rect">
            <a:avLst/>
          </a:prstGeom>
        </p:spPr>
        <p:txBody>
          <a:bodyPr vert="horz" lIns="91440" tIns="45720" rIns="91440" bIns="45720" rtlCol="0" anchor="ctr">
            <a:normAutofit/>
          </a:bodyPr>
          <a:lstStyle/>
          <a:p>
            <a:pPr marL="400050" indent="-228600" defTabSz="914400">
              <a:lnSpc>
                <a:spcPct val="110000"/>
              </a:lnSpc>
              <a:spcBef>
                <a:spcPts val="3700"/>
              </a:spcBef>
              <a:defRPr sz="2880"/>
            </a:pPr>
            <a:r>
              <a:rPr lang="en-US" sz="1100" dirty="0"/>
              <a:t>Lugar: una de las variables que </a:t>
            </a:r>
            <a:r>
              <a:rPr lang="en-US" sz="1100" dirty="0" err="1"/>
              <a:t>va</a:t>
            </a:r>
            <a:r>
              <a:rPr lang="en-US" sz="1100" dirty="0"/>
              <a:t> a </a:t>
            </a:r>
            <a:r>
              <a:rPr lang="en-US" sz="1100" dirty="0" err="1"/>
              <a:t>determinar</a:t>
            </a:r>
            <a:r>
              <a:rPr lang="en-US" sz="1100" dirty="0"/>
              <a:t> el </a:t>
            </a:r>
            <a:r>
              <a:rPr lang="en-US" sz="1100" dirty="0" err="1"/>
              <a:t>precio</a:t>
            </a:r>
            <a:r>
              <a:rPr lang="en-US" sz="1100" dirty="0"/>
              <a:t> es el </a:t>
            </a:r>
            <a:r>
              <a:rPr lang="en-US" sz="1100" dirty="0" err="1"/>
              <a:t>lugar</a:t>
            </a:r>
            <a:r>
              <a:rPr lang="en-US" sz="1100" dirty="0"/>
              <a:t> de </a:t>
            </a:r>
            <a:r>
              <a:rPr lang="en-US" sz="1100" dirty="0" err="1"/>
              <a:t>destino</a:t>
            </a:r>
            <a:r>
              <a:rPr lang="en-US" sz="1100" dirty="0"/>
              <a:t> FOB o CIF</a:t>
            </a:r>
          </a:p>
          <a:p>
            <a:pPr marL="400049" indent="-228600" defTabSz="914400">
              <a:lnSpc>
                <a:spcPct val="110000"/>
              </a:lnSpc>
              <a:spcBef>
                <a:spcPts val="3700"/>
              </a:spcBef>
              <a:defRPr sz="2159"/>
            </a:pPr>
            <a:r>
              <a:rPr lang="en-US" sz="1100" dirty="0"/>
              <a:t>FOB: </a:t>
            </a:r>
            <a:r>
              <a:rPr lang="en-US" sz="1100" dirty="0" err="1"/>
              <a:t>Significa</a:t>
            </a:r>
            <a:r>
              <a:rPr lang="en-US" sz="1100" dirty="0"/>
              <a:t> que el </a:t>
            </a:r>
            <a:r>
              <a:rPr lang="en-US" sz="1100" dirty="0" err="1"/>
              <a:t>vendedor</a:t>
            </a:r>
            <a:r>
              <a:rPr lang="en-US" sz="1100" dirty="0"/>
              <a:t> </a:t>
            </a:r>
            <a:r>
              <a:rPr lang="en-US" sz="1100" dirty="0" err="1"/>
              <a:t>después</a:t>
            </a:r>
            <a:r>
              <a:rPr lang="en-US" sz="1100" dirty="0"/>
              <a:t> de </a:t>
            </a:r>
            <a:r>
              <a:rPr lang="en-US" sz="1100" dirty="0" err="1"/>
              <a:t>haber</a:t>
            </a:r>
            <a:r>
              <a:rPr lang="en-US" sz="1100" dirty="0"/>
              <a:t> </a:t>
            </a:r>
            <a:r>
              <a:rPr lang="en-US" sz="1100" dirty="0" err="1"/>
              <a:t>producido</a:t>
            </a:r>
            <a:r>
              <a:rPr lang="en-US" sz="1100" dirty="0"/>
              <a:t> el bien </a:t>
            </a:r>
            <a:r>
              <a:rPr lang="en-US" sz="1100" dirty="0" err="1"/>
              <a:t>cumple</a:t>
            </a:r>
            <a:r>
              <a:rPr lang="en-US" sz="1100" dirty="0"/>
              <a:t> </a:t>
            </a:r>
            <a:r>
              <a:rPr lang="en-US" sz="1100" dirty="0" err="1"/>
              <a:t>su</a:t>
            </a:r>
            <a:r>
              <a:rPr lang="en-US" sz="1100" dirty="0"/>
              <a:t> </a:t>
            </a:r>
            <a:r>
              <a:rPr lang="en-US" sz="1100" dirty="0" err="1"/>
              <a:t>obligación</a:t>
            </a:r>
            <a:r>
              <a:rPr lang="en-US" sz="1100" dirty="0"/>
              <a:t> de </a:t>
            </a:r>
            <a:r>
              <a:rPr lang="en-US" sz="1100" dirty="0" err="1"/>
              <a:t>entrega</a:t>
            </a:r>
            <a:r>
              <a:rPr lang="en-US" sz="1100" dirty="0"/>
              <a:t> </a:t>
            </a:r>
            <a:r>
              <a:rPr lang="en-US" sz="1100" dirty="0" err="1"/>
              <a:t>cuando</a:t>
            </a:r>
            <a:r>
              <a:rPr lang="en-US" sz="1100" dirty="0"/>
              <a:t> la </a:t>
            </a:r>
            <a:r>
              <a:rPr lang="en-US" sz="1100" dirty="0" err="1"/>
              <a:t>mercadería</a:t>
            </a:r>
            <a:r>
              <a:rPr lang="en-US" sz="1100" dirty="0"/>
              <a:t> </a:t>
            </a:r>
            <a:r>
              <a:rPr lang="en-US" sz="1100" dirty="0" err="1"/>
              <a:t>sobrepasa</a:t>
            </a:r>
            <a:r>
              <a:rPr lang="en-US" sz="1100" dirty="0"/>
              <a:t> la </a:t>
            </a:r>
            <a:r>
              <a:rPr lang="en-US" sz="1100" dirty="0" err="1"/>
              <a:t>borda</a:t>
            </a:r>
            <a:r>
              <a:rPr lang="en-US" sz="1100" dirty="0"/>
              <a:t> del </a:t>
            </a:r>
            <a:r>
              <a:rPr lang="en-US" sz="1100" dirty="0" err="1"/>
              <a:t>buque</a:t>
            </a:r>
            <a:r>
              <a:rPr lang="en-US" sz="1100" dirty="0"/>
              <a:t>, </a:t>
            </a:r>
            <a:r>
              <a:rPr lang="en-US" sz="1100" dirty="0" err="1"/>
              <a:t>en</a:t>
            </a:r>
            <a:r>
              <a:rPr lang="en-US" sz="1100" dirty="0"/>
              <a:t> el </a:t>
            </a:r>
            <a:r>
              <a:rPr lang="en-US" sz="1100" dirty="0" err="1"/>
              <a:t>puerto</a:t>
            </a:r>
            <a:r>
              <a:rPr lang="en-US" sz="1100" dirty="0"/>
              <a:t> </a:t>
            </a:r>
            <a:r>
              <a:rPr lang="en-US" sz="1100" dirty="0" err="1"/>
              <a:t>convenido</a:t>
            </a:r>
            <a:endParaRPr lang="en-US" sz="1100" dirty="0"/>
          </a:p>
          <a:p>
            <a:pPr marL="400049" indent="-228600" defTabSz="914400">
              <a:lnSpc>
                <a:spcPct val="110000"/>
              </a:lnSpc>
              <a:spcBef>
                <a:spcPts val="3700"/>
              </a:spcBef>
              <a:defRPr sz="2159"/>
            </a:pPr>
            <a:r>
              <a:rPr lang="en-US" sz="1100" dirty="0"/>
              <a:t>CIF: </a:t>
            </a:r>
            <a:r>
              <a:rPr lang="en-US" sz="1100" dirty="0" err="1"/>
              <a:t>Significa</a:t>
            </a:r>
            <a:r>
              <a:rPr lang="en-US" sz="1100" dirty="0"/>
              <a:t> que el </a:t>
            </a:r>
            <a:r>
              <a:rPr lang="en-US" sz="1100" dirty="0" err="1"/>
              <a:t>vendedor</a:t>
            </a:r>
            <a:r>
              <a:rPr lang="en-US" sz="1100" dirty="0"/>
              <a:t> </a:t>
            </a:r>
            <a:r>
              <a:rPr lang="en-US" sz="1100" dirty="0" err="1"/>
              <a:t>después</a:t>
            </a:r>
            <a:r>
              <a:rPr lang="en-US" sz="1100" dirty="0"/>
              <a:t> de </a:t>
            </a:r>
            <a:r>
              <a:rPr lang="en-US" sz="1100" dirty="0" err="1"/>
              <a:t>producido</a:t>
            </a:r>
            <a:r>
              <a:rPr lang="en-US" sz="1100" dirty="0"/>
              <a:t> el bien y lo </a:t>
            </a:r>
            <a:r>
              <a:rPr lang="en-US" sz="1100" dirty="0" err="1"/>
              <a:t>deja</a:t>
            </a:r>
            <a:r>
              <a:rPr lang="en-US" sz="1100" dirty="0"/>
              <a:t> </a:t>
            </a:r>
            <a:r>
              <a:rPr lang="en-US" sz="1100" dirty="0" err="1"/>
              <a:t>en</a:t>
            </a:r>
            <a:r>
              <a:rPr lang="en-US" sz="1100" dirty="0"/>
              <a:t> el </a:t>
            </a:r>
            <a:r>
              <a:rPr lang="en-US" sz="1100" dirty="0" err="1"/>
              <a:t>barco</a:t>
            </a:r>
            <a:r>
              <a:rPr lang="en-US" sz="1100" dirty="0"/>
              <a:t>, debe </a:t>
            </a:r>
            <a:r>
              <a:rPr lang="en-US" sz="1100" dirty="0" err="1"/>
              <a:t>pagar</a:t>
            </a:r>
            <a:r>
              <a:rPr lang="en-US" sz="1100" dirty="0"/>
              <a:t> los </a:t>
            </a:r>
            <a:r>
              <a:rPr lang="en-US" sz="1100" dirty="0" err="1"/>
              <a:t>costos</a:t>
            </a:r>
            <a:r>
              <a:rPr lang="en-US" sz="1100" dirty="0"/>
              <a:t>, </a:t>
            </a:r>
            <a:r>
              <a:rPr lang="en-US" sz="1100" dirty="0" err="1"/>
              <a:t>flete</a:t>
            </a:r>
            <a:r>
              <a:rPr lang="en-US" sz="1100" dirty="0"/>
              <a:t> y el </a:t>
            </a:r>
            <a:r>
              <a:rPr lang="en-US" sz="1100" dirty="0" err="1"/>
              <a:t>seguro</a:t>
            </a:r>
            <a:r>
              <a:rPr lang="en-US" sz="1100" dirty="0"/>
              <a:t> para </a:t>
            </a:r>
            <a:r>
              <a:rPr lang="en-US" sz="1100" dirty="0" err="1"/>
              <a:t>proteger</a:t>
            </a:r>
            <a:r>
              <a:rPr lang="en-US" sz="1100" dirty="0"/>
              <a:t> la </a:t>
            </a:r>
            <a:r>
              <a:rPr lang="en-US" sz="1100" dirty="0" err="1"/>
              <a:t>mercancía</a:t>
            </a:r>
            <a:endParaRPr lang="en-US" sz="1100" dirty="0"/>
          </a:p>
          <a:p>
            <a:pPr marL="400049" indent="-228600" defTabSz="914400">
              <a:lnSpc>
                <a:spcPct val="110000"/>
              </a:lnSpc>
              <a:spcBef>
                <a:spcPts val="3700"/>
              </a:spcBef>
              <a:defRPr sz="2159"/>
            </a:pPr>
            <a:r>
              <a:rPr lang="en-US" sz="1100" dirty="0"/>
              <a:t>Una </a:t>
            </a:r>
            <a:r>
              <a:rPr lang="en-US" sz="1100" dirty="0" err="1"/>
              <a:t>vez</a:t>
            </a:r>
            <a:r>
              <a:rPr lang="en-US" sz="1100" dirty="0"/>
              <a:t> </a:t>
            </a:r>
            <a:r>
              <a:rPr lang="en-US" sz="1100" dirty="0" err="1"/>
              <a:t>establecido</a:t>
            </a:r>
            <a:r>
              <a:rPr lang="en-US" sz="1100" dirty="0"/>
              <a:t> el </a:t>
            </a:r>
            <a:r>
              <a:rPr lang="en-US" sz="1100" dirty="0" err="1"/>
              <a:t>costo</a:t>
            </a:r>
            <a:r>
              <a:rPr lang="en-US" sz="1100" dirty="0"/>
              <a:t> de </a:t>
            </a:r>
            <a:r>
              <a:rPr lang="en-US" sz="1100" dirty="0" err="1"/>
              <a:t>producir</a:t>
            </a:r>
            <a:r>
              <a:rPr lang="en-US" sz="1100" dirty="0"/>
              <a:t> el bien (FOB) le </a:t>
            </a:r>
            <a:r>
              <a:rPr lang="en-US" sz="1100" dirty="0" err="1"/>
              <a:t>incorporo</a:t>
            </a:r>
            <a:r>
              <a:rPr lang="en-US" sz="1100" dirty="0"/>
              <a:t> </a:t>
            </a:r>
            <a:r>
              <a:rPr lang="en-US" sz="1100" dirty="0" err="1"/>
              <a:t>flete</a:t>
            </a:r>
            <a:r>
              <a:rPr lang="en-US" sz="1100" dirty="0"/>
              <a:t> y </a:t>
            </a:r>
            <a:r>
              <a:rPr lang="en-US" sz="1100" dirty="0" err="1"/>
              <a:t>seguro</a:t>
            </a:r>
            <a:r>
              <a:rPr lang="en-US" sz="1100" dirty="0"/>
              <a:t> (CIF)</a:t>
            </a:r>
          </a:p>
          <a:p>
            <a:pPr marL="400050" indent="-228600" defTabSz="914400">
              <a:lnSpc>
                <a:spcPct val="110000"/>
              </a:lnSpc>
              <a:spcBef>
                <a:spcPts val="3700"/>
              </a:spcBef>
              <a:defRPr sz="2880"/>
            </a:pPr>
            <a:r>
              <a:rPr lang="en-US" sz="1100" dirty="0" err="1"/>
              <a:t>Cantidad</a:t>
            </a:r>
            <a:r>
              <a:rPr lang="en-US" sz="1100" dirty="0"/>
              <a:t>: Si los </a:t>
            </a:r>
            <a:r>
              <a:rPr lang="en-US" sz="1100" dirty="0" err="1"/>
              <a:t>precios</a:t>
            </a:r>
            <a:r>
              <a:rPr lang="en-US" sz="1100" dirty="0"/>
              <a:t> son </a:t>
            </a:r>
            <a:r>
              <a:rPr lang="en-US" sz="1100" dirty="0" err="1"/>
              <a:t>unitarios</a:t>
            </a:r>
            <a:r>
              <a:rPr lang="en-US" sz="1100" dirty="0"/>
              <a:t> o </a:t>
            </a:r>
            <a:r>
              <a:rPr lang="en-US" sz="1100" dirty="0" err="1"/>
              <a:t>mayoristas</a:t>
            </a:r>
            <a:endParaRPr lang="en-US" sz="1100" dirty="0"/>
          </a:p>
          <a:p>
            <a:pPr marL="400050" indent="-228600" defTabSz="914400">
              <a:lnSpc>
                <a:spcPct val="110000"/>
              </a:lnSpc>
              <a:spcBef>
                <a:spcPts val="3700"/>
              </a:spcBef>
              <a:defRPr sz="2880"/>
            </a:pPr>
            <a:r>
              <a:rPr lang="en-US" sz="1100" dirty="0" err="1"/>
              <a:t>Impuesto</a:t>
            </a:r>
            <a:r>
              <a:rPr lang="en-US" sz="1100" dirty="0"/>
              <a:t>: El saber </a:t>
            </a:r>
            <a:r>
              <a:rPr lang="en-US" sz="1100" dirty="0" err="1"/>
              <a:t>si</a:t>
            </a:r>
            <a:r>
              <a:rPr lang="en-US" sz="1100" dirty="0"/>
              <a:t> </a:t>
            </a:r>
            <a:r>
              <a:rPr lang="en-US" sz="1100" dirty="0" err="1"/>
              <a:t>esta</a:t>
            </a:r>
            <a:r>
              <a:rPr lang="en-US" sz="1100" dirty="0"/>
              <a:t> con o sin </a:t>
            </a:r>
            <a:r>
              <a:rPr lang="en-US" sz="1100" dirty="0" err="1"/>
              <a:t>impuesto</a:t>
            </a:r>
            <a:endParaRPr lang="en-US" sz="1100" dirty="0"/>
          </a:p>
        </p:txBody>
      </p:sp>
    </p:spTree>
  </p:cSld>
  <p:clrMapOvr>
    <a:masterClrMapping/>
  </p:clrMapOvr>
  <p:transition spd="med"/>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3960F"/>
      </a:accent1>
      <a:accent2>
        <a:srgbClr val="E04116"/>
      </a:accent2>
      <a:accent3>
        <a:srgbClr val="9D4DE7"/>
      </a:accent3>
      <a:accent4>
        <a:srgbClr val="449EF3"/>
      </a:accent4>
      <a:accent5>
        <a:srgbClr val="39C6BE"/>
      </a:accent5>
      <a:accent6>
        <a:srgbClr val="88C933"/>
      </a:accent6>
      <a:hlink>
        <a:srgbClr val="EBB41F"/>
      </a:hlink>
      <a:folHlink>
        <a:srgbClr val="E1D676"/>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1480</Words>
  <Application>Microsoft Macintosh PowerPoint</Application>
  <PresentationFormat>Personalizado</PresentationFormat>
  <Paragraphs>118</Paragraphs>
  <Slides>26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Calibri Light</vt:lpstr>
      <vt:lpstr>Helvetica Light</vt:lpstr>
      <vt:lpstr>Helvetica Neue</vt:lpstr>
      <vt:lpstr>Rockwell</vt:lpstr>
      <vt:lpstr>Wingdings</vt:lpstr>
      <vt:lpstr>Atlas</vt:lpstr>
      <vt:lpstr>Determinación del Precio</vt:lpstr>
      <vt:lpstr>Conceptos</vt:lpstr>
      <vt:lpstr>Valor</vt:lpstr>
      <vt:lpstr>Precio</vt:lpstr>
      <vt:lpstr>Variables que afectan al precio</vt:lpstr>
      <vt:lpstr>Variable: Vendedor</vt:lpstr>
      <vt:lpstr>Variable: Cliente</vt:lpstr>
      <vt:lpstr>Factores a considerar para determinar el precio </vt:lpstr>
      <vt:lpstr>Otras variables</vt:lpstr>
      <vt:lpstr>Componentes del Precio</vt:lpstr>
      <vt:lpstr>Como calcular el costo variable</vt:lpstr>
      <vt:lpstr>Calculo del Costo Fijo</vt:lpstr>
      <vt:lpstr>Calculo del Margen</vt:lpstr>
      <vt:lpstr>Variación de Precio</vt:lpstr>
      <vt:lpstr>Errores al establecer el precio</vt:lpstr>
      <vt:lpstr>Politica de Fijación de Precio</vt:lpstr>
      <vt:lpstr>Precios Exagerados</vt:lpstr>
      <vt:lpstr>Precios de Penetración</vt:lpstr>
      <vt:lpstr>Precios Profesionales</vt:lpstr>
      <vt:lpstr>Precios de Profesionales</vt:lpstr>
      <vt:lpstr>Precios Promocionales</vt:lpstr>
      <vt:lpstr>Precios de Promocionales</vt:lpstr>
      <vt:lpstr>Precios Flexibles</vt:lpstr>
      <vt:lpstr>Un solo precio</vt:lpstr>
      <vt:lpstr>Precio Psicologico</vt:lpstr>
      <vt:lpstr>Estrategia para escoger el mejor precio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Determinación del Precio</dc:title>
  <dc:creator>Fernanda Abril Medina Ramos (fernanda.medina.r)</dc:creator>
  <cp:lastModifiedBy>Fernanda Abril Medina Ramos (fernanda.medina.r)</cp:lastModifiedBy>
  <cp:revision>1</cp:revision>
  <dcterms:created xsi:type="dcterms:W3CDTF">2020-07-29T01:21:38Z</dcterms:created>
  <dcterms:modified xsi:type="dcterms:W3CDTF">2020-07-29T01:23:21Z</dcterms:modified>
</cp:coreProperties>
</file>