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7"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1" r:id="rId26"/>
    <p:sldId id="312" r:id="rId27"/>
    <p:sldId id="320" r:id="rId28"/>
    <p:sldId id="321" r:id="rId29"/>
    <p:sldId id="322" r:id="rId30"/>
    <p:sldId id="323" r:id="rId31"/>
    <p:sldId id="324" r:id="rId32"/>
    <p:sldId id="325" r:id="rId33"/>
    <p:sldId id="326" r:id="rId34"/>
    <p:sldId id="327" r:id="rId35"/>
    <p:sldId id="381" r:id="rId36"/>
    <p:sldId id="328" r:id="rId37"/>
    <p:sldId id="329" r:id="rId38"/>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41"/>
    <p:restoredTop sz="93041"/>
  </p:normalViewPr>
  <p:slideViewPr>
    <p:cSldViewPr snapToGrid="0" snapToObjects="1">
      <p:cViewPr varScale="1">
        <p:scale>
          <a:sx n="59" d="100"/>
          <a:sy n="59" d="100"/>
        </p:scale>
        <p:origin x="4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1A2B6-5337-4ADE-AB7E-EBD737459F5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L"/>
        </a:p>
      </dgm:t>
    </dgm:pt>
    <dgm:pt modelId="{5758D01F-3545-4AC9-9CF2-634273D0519B}">
      <dgm:prSet/>
      <dgm:spPr/>
      <dgm:t>
        <a:bodyPr/>
        <a:lstStyle/>
        <a:p>
          <a:pPr rtl="0"/>
          <a:r>
            <a:rPr lang="es-ES_tradnl"/>
            <a:t>El proyecto de inversión, en definitiva, es un plan al que se le asigna capital e insumos materiales, humanos y técnicos. Su objetivo es generar un rendimiento económico a un determinado plazo. </a:t>
          </a:r>
          <a:endParaRPr lang="es-CL"/>
        </a:p>
      </dgm:t>
    </dgm:pt>
    <dgm:pt modelId="{615AE28F-8B76-41BF-B5FB-9C31203BFD21}" type="parTrans" cxnId="{FFDDA250-8025-4D2D-8755-52F3B9AF0F98}">
      <dgm:prSet/>
      <dgm:spPr/>
      <dgm:t>
        <a:bodyPr/>
        <a:lstStyle/>
        <a:p>
          <a:endParaRPr lang="es-CL"/>
        </a:p>
      </dgm:t>
    </dgm:pt>
    <dgm:pt modelId="{307AB3EE-8285-475E-AC2E-17043FACA380}" type="sibTrans" cxnId="{FFDDA250-8025-4D2D-8755-52F3B9AF0F98}">
      <dgm:prSet/>
      <dgm:spPr/>
      <dgm:t>
        <a:bodyPr/>
        <a:lstStyle/>
        <a:p>
          <a:endParaRPr lang="es-CL"/>
        </a:p>
      </dgm:t>
    </dgm:pt>
    <dgm:pt modelId="{B1F0CE6E-EF75-412C-804D-366079F69FDD}">
      <dgm:prSet/>
      <dgm:spPr/>
      <dgm:t>
        <a:bodyPr/>
        <a:lstStyle/>
        <a:p>
          <a:pPr rtl="0"/>
          <a:r>
            <a:rPr lang="es-ES_tradnl" dirty="0"/>
            <a:t>Las etapas del proyecto de inversión implican la identificación de una idea, un estudio de mercado, la decisión de invertir, la administración de la inversión y la evaluación de los resultados. </a:t>
          </a:r>
          <a:endParaRPr lang="es-CL" dirty="0"/>
        </a:p>
      </dgm:t>
    </dgm:pt>
    <dgm:pt modelId="{5DDD2E1F-4A75-47A0-B018-2320BE000D9D}" type="parTrans" cxnId="{352F1D30-10FA-4EFB-A8F2-F35D9FFEB118}">
      <dgm:prSet/>
      <dgm:spPr/>
      <dgm:t>
        <a:bodyPr/>
        <a:lstStyle/>
        <a:p>
          <a:endParaRPr lang="es-CL"/>
        </a:p>
      </dgm:t>
    </dgm:pt>
    <dgm:pt modelId="{D9C58577-7B98-4F56-9F7C-0C188D689A70}" type="sibTrans" cxnId="{352F1D30-10FA-4EFB-A8F2-F35D9FFEB118}">
      <dgm:prSet/>
      <dgm:spPr/>
      <dgm:t>
        <a:bodyPr/>
        <a:lstStyle/>
        <a:p>
          <a:endParaRPr lang="es-CL"/>
        </a:p>
      </dgm:t>
    </dgm:pt>
    <dgm:pt modelId="{E902AFB1-D18F-4CC5-B291-7D1204EDE4DD}" type="pres">
      <dgm:prSet presAssocID="{EEB1A2B6-5337-4ADE-AB7E-EBD737459F5C}" presName="linear" presStyleCnt="0">
        <dgm:presLayoutVars>
          <dgm:animLvl val="lvl"/>
          <dgm:resizeHandles val="exact"/>
        </dgm:presLayoutVars>
      </dgm:prSet>
      <dgm:spPr/>
    </dgm:pt>
    <dgm:pt modelId="{2DE75EFE-99B3-4159-AF1C-3DC470CF68AA}" type="pres">
      <dgm:prSet presAssocID="{5758D01F-3545-4AC9-9CF2-634273D0519B}" presName="parentText" presStyleLbl="node1" presStyleIdx="0" presStyleCnt="2">
        <dgm:presLayoutVars>
          <dgm:chMax val="0"/>
          <dgm:bulletEnabled val="1"/>
        </dgm:presLayoutVars>
      </dgm:prSet>
      <dgm:spPr/>
    </dgm:pt>
    <dgm:pt modelId="{123A8217-10EE-4C12-8A4C-D27E37D6EA9C}" type="pres">
      <dgm:prSet presAssocID="{307AB3EE-8285-475E-AC2E-17043FACA380}" presName="spacer" presStyleCnt="0"/>
      <dgm:spPr/>
    </dgm:pt>
    <dgm:pt modelId="{D6392C9F-AC89-43BF-8444-FC0063855B0A}" type="pres">
      <dgm:prSet presAssocID="{B1F0CE6E-EF75-412C-804D-366079F69FDD}" presName="parentText" presStyleLbl="node1" presStyleIdx="1" presStyleCnt="2">
        <dgm:presLayoutVars>
          <dgm:chMax val="0"/>
          <dgm:bulletEnabled val="1"/>
        </dgm:presLayoutVars>
      </dgm:prSet>
      <dgm:spPr/>
    </dgm:pt>
  </dgm:ptLst>
  <dgm:cxnLst>
    <dgm:cxn modelId="{352F1D30-10FA-4EFB-A8F2-F35D9FFEB118}" srcId="{EEB1A2B6-5337-4ADE-AB7E-EBD737459F5C}" destId="{B1F0CE6E-EF75-412C-804D-366079F69FDD}" srcOrd="1" destOrd="0" parTransId="{5DDD2E1F-4A75-47A0-B018-2320BE000D9D}" sibTransId="{D9C58577-7B98-4F56-9F7C-0C188D689A70}"/>
    <dgm:cxn modelId="{FFDDA250-8025-4D2D-8755-52F3B9AF0F98}" srcId="{EEB1A2B6-5337-4ADE-AB7E-EBD737459F5C}" destId="{5758D01F-3545-4AC9-9CF2-634273D0519B}" srcOrd="0" destOrd="0" parTransId="{615AE28F-8B76-41BF-B5FB-9C31203BFD21}" sibTransId="{307AB3EE-8285-475E-AC2E-17043FACA380}"/>
    <dgm:cxn modelId="{86DC869F-20D0-4331-90A0-BDA7531ECC59}" type="presOf" srcId="{B1F0CE6E-EF75-412C-804D-366079F69FDD}" destId="{D6392C9F-AC89-43BF-8444-FC0063855B0A}" srcOrd="0" destOrd="0" presId="urn:microsoft.com/office/officeart/2005/8/layout/vList2"/>
    <dgm:cxn modelId="{B94E18A4-1648-4EA9-BC09-71B50183DEB7}" type="presOf" srcId="{5758D01F-3545-4AC9-9CF2-634273D0519B}" destId="{2DE75EFE-99B3-4159-AF1C-3DC470CF68AA}" srcOrd="0" destOrd="0" presId="urn:microsoft.com/office/officeart/2005/8/layout/vList2"/>
    <dgm:cxn modelId="{3602A3DB-20AE-4508-99B5-53DD102AF333}" type="presOf" srcId="{EEB1A2B6-5337-4ADE-AB7E-EBD737459F5C}" destId="{E902AFB1-D18F-4CC5-B291-7D1204EDE4DD}" srcOrd="0" destOrd="0" presId="urn:microsoft.com/office/officeart/2005/8/layout/vList2"/>
    <dgm:cxn modelId="{228166E6-0779-45D1-87E3-7B2414B06ADF}" type="presParOf" srcId="{E902AFB1-D18F-4CC5-B291-7D1204EDE4DD}" destId="{2DE75EFE-99B3-4159-AF1C-3DC470CF68AA}" srcOrd="0" destOrd="0" presId="urn:microsoft.com/office/officeart/2005/8/layout/vList2"/>
    <dgm:cxn modelId="{6927314F-FFE6-4B79-B479-BD5675F601A1}" type="presParOf" srcId="{E902AFB1-D18F-4CC5-B291-7D1204EDE4DD}" destId="{123A8217-10EE-4C12-8A4C-D27E37D6EA9C}" srcOrd="1" destOrd="0" presId="urn:microsoft.com/office/officeart/2005/8/layout/vList2"/>
    <dgm:cxn modelId="{345EE357-7B18-4AC2-8DB9-0AB34AD27D4D}" type="presParOf" srcId="{E902AFB1-D18F-4CC5-B291-7D1204EDE4DD}" destId="{D6392C9F-AC89-43BF-8444-FC0063855B0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1B5DCA-DD97-4A85-93BF-E3E235EF82BC}"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s-CL"/>
        </a:p>
      </dgm:t>
    </dgm:pt>
    <dgm:pt modelId="{3A2A83D3-A1B4-4C25-B82E-C11FEDDE046B}">
      <dgm:prSet/>
      <dgm:spPr/>
      <dgm:t>
        <a:bodyPr/>
        <a:lstStyle/>
        <a:p>
          <a:pPr rtl="0"/>
          <a:r>
            <a:rPr lang="es-ES_tradnl" b="1" dirty="0"/>
            <a:t>¿Qué se entiende por proyecto?: </a:t>
          </a:r>
          <a:r>
            <a:rPr lang="es-ES_tradnl" dirty="0"/>
            <a:t>Un proyecto es un conjunto de actividades coordinadas e interrelacionadas que intentan cumplir con un fin específico. Por lo general, se estable un periodo de tiempo y un presupuesto para el cumplimiento de dicho fin, por lo que un proyecto es un plan o programa. </a:t>
          </a:r>
          <a:endParaRPr lang="es-CL" dirty="0"/>
        </a:p>
      </dgm:t>
    </dgm:pt>
    <dgm:pt modelId="{9FBD1E2E-6464-4F0A-9086-18AD9B76204B}" type="parTrans" cxnId="{2120C4D7-B306-4F99-9629-7B231C07C1F1}">
      <dgm:prSet/>
      <dgm:spPr/>
      <dgm:t>
        <a:bodyPr/>
        <a:lstStyle/>
        <a:p>
          <a:endParaRPr lang="es-CL"/>
        </a:p>
      </dgm:t>
    </dgm:pt>
    <dgm:pt modelId="{F4E34B3F-BC14-471B-8BA6-13222E481787}" type="sibTrans" cxnId="{2120C4D7-B306-4F99-9629-7B231C07C1F1}">
      <dgm:prSet/>
      <dgm:spPr/>
      <dgm:t>
        <a:bodyPr/>
        <a:lstStyle/>
        <a:p>
          <a:endParaRPr lang="es-CL"/>
        </a:p>
      </dgm:t>
    </dgm:pt>
    <dgm:pt modelId="{B8C9271C-EE3E-4579-878C-D55ABD93EA2C}">
      <dgm:prSet/>
      <dgm:spPr/>
      <dgm:t>
        <a:bodyPr/>
        <a:lstStyle/>
        <a:p>
          <a:pPr rtl="0"/>
          <a:endParaRPr lang="es-CL" dirty="0"/>
        </a:p>
      </dgm:t>
    </dgm:pt>
    <dgm:pt modelId="{BCF66275-C554-43A9-AAF2-A823DAD63B0A}" type="parTrans" cxnId="{5ACF29FC-7841-497F-8011-EB94659A77C0}">
      <dgm:prSet/>
      <dgm:spPr/>
      <dgm:t>
        <a:bodyPr/>
        <a:lstStyle/>
        <a:p>
          <a:endParaRPr lang="es-CL"/>
        </a:p>
      </dgm:t>
    </dgm:pt>
    <dgm:pt modelId="{758BB036-C469-4546-BD26-984CCF44B613}" type="sibTrans" cxnId="{5ACF29FC-7841-497F-8011-EB94659A77C0}">
      <dgm:prSet/>
      <dgm:spPr/>
      <dgm:t>
        <a:bodyPr/>
        <a:lstStyle/>
        <a:p>
          <a:endParaRPr lang="es-CL"/>
        </a:p>
      </dgm:t>
    </dgm:pt>
    <dgm:pt modelId="{EABF7F14-B1E5-429B-8992-75FF0D86E6F2}" type="pres">
      <dgm:prSet presAssocID="{151B5DCA-DD97-4A85-93BF-E3E235EF82BC}" presName="linear" presStyleCnt="0">
        <dgm:presLayoutVars>
          <dgm:animLvl val="lvl"/>
          <dgm:resizeHandles val="exact"/>
        </dgm:presLayoutVars>
      </dgm:prSet>
      <dgm:spPr/>
    </dgm:pt>
    <dgm:pt modelId="{591F8390-4480-4FA4-9B8F-670FCB5AE81A}" type="pres">
      <dgm:prSet presAssocID="{3A2A83D3-A1B4-4C25-B82E-C11FEDDE046B}" presName="parentText" presStyleLbl="node1" presStyleIdx="0" presStyleCnt="1" custLinFactNeighborX="20049" custLinFactNeighborY="-36907">
        <dgm:presLayoutVars>
          <dgm:chMax val="0"/>
          <dgm:bulletEnabled val="1"/>
        </dgm:presLayoutVars>
      </dgm:prSet>
      <dgm:spPr/>
    </dgm:pt>
    <dgm:pt modelId="{E7CC1F84-A779-4788-876B-F227F20E4E1E}" type="pres">
      <dgm:prSet presAssocID="{3A2A83D3-A1B4-4C25-B82E-C11FEDDE046B}" presName="childText" presStyleLbl="revTx" presStyleIdx="0" presStyleCnt="1">
        <dgm:presLayoutVars>
          <dgm:bulletEnabled val="1"/>
        </dgm:presLayoutVars>
      </dgm:prSet>
      <dgm:spPr/>
    </dgm:pt>
  </dgm:ptLst>
  <dgm:cxnLst>
    <dgm:cxn modelId="{60E4982F-45A5-4F57-B8F2-F5427F415E71}" type="presOf" srcId="{3A2A83D3-A1B4-4C25-B82E-C11FEDDE046B}" destId="{591F8390-4480-4FA4-9B8F-670FCB5AE81A}" srcOrd="0" destOrd="0" presId="urn:microsoft.com/office/officeart/2005/8/layout/vList2"/>
    <dgm:cxn modelId="{1A694C38-408C-426F-9705-5C882ACAB4F9}" type="presOf" srcId="{151B5DCA-DD97-4A85-93BF-E3E235EF82BC}" destId="{EABF7F14-B1E5-429B-8992-75FF0D86E6F2}" srcOrd="0" destOrd="0" presId="urn:microsoft.com/office/officeart/2005/8/layout/vList2"/>
    <dgm:cxn modelId="{2120C4D7-B306-4F99-9629-7B231C07C1F1}" srcId="{151B5DCA-DD97-4A85-93BF-E3E235EF82BC}" destId="{3A2A83D3-A1B4-4C25-B82E-C11FEDDE046B}" srcOrd="0" destOrd="0" parTransId="{9FBD1E2E-6464-4F0A-9086-18AD9B76204B}" sibTransId="{F4E34B3F-BC14-471B-8BA6-13222E481787}"/>
    <dgm:cxn modelId="{FBCED7DC-AEF1-4A1B-A416-0C2C3A53B687}" type="presOf" srcId="{B8C9271C-EE3E-4579-878C-D55ABD93EA2C}" destId="{E7CC1F84-A779-4788-876B-F227F20E4E1E}" srcOrd="0" destOrd="0" presId="urn:microsoft.com/office/officeart/2005/8/layout/vList2"/>
    <dgm:cxn modelId="{5ACF29FC-7841-497F-8011-EB94659A77C0}" srcId="{3A2A83D3-A1B4-4C25-B82E-C11FEDDE046B}" destId="{B8C9271C-EE3E-4579-878C-D55ABD93EA2C}" srcOrd="0" destOrd="0" parTransId="{BCF66275-C554-43A9-AAF2-A823DAD63B0A}" sibTransId="{758BB036-C469-4546-BD26-984CCF44B613}"/>
    <dgm:cxn modelId="{CD0F9393-2D62-43A8-9C1E-AAF7F035CFFF}" type="presParOf" srcId="{EABF7F14-B1E5-429B-8992-75FF0D86E6F2}" destId="{591F8390-4480-4FA4-9B8F-670FCB5AE81A}" srcOrd="0" destOrd="0" presId="urn:microsoft.com/office/officeart/2005/8/layout/vList2"/>
    <dgm:cxn modelId="{2D9814DA-505A-47D9-BF3E-F31F2FBB84E8}" type="presParOf" srcId="{EABF7F14-B1E5-429B-8992-75FF0D86E6F2}" destId="{E7CC1F84-A779-4788-876B-F227F20E4E1E}"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9A123C-B234-4341-92C3-948200E844A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s-CL"/>
        </a:p>
      </dgm:t>
    </dgm:pt>
    <dgm:pt modelId="{4D02EA2F-439C-4AD4-84D7-C37D731A7B4E}">
      <dgm:prSet/>
      <dgm:spPr/>
      <dgm:t>
        <a:bodyPr/>
        <a:lstStyle/>
        <a:p>
          <a:pPr rtl="0"/>
          <a:r>
            <a:rPr lang="es-ES_tradnl" b="1"/>
            <a:t>¿Qué entendemos por financiamiento?: </a:t>
          </a:r>
          <a:r>
            <a:rPr lang="es-ES_tradnl"/>
            <a:t>Se designa con el término de Financiamiento al conjunto de recursos monetarios financieros que se destinarán a para llevar a cabo una determinada actividad, proyecto o emprendimiento. </a:t>
          </a:r>
          <a:endParaRPr lang="es-CL"/>
        </a:p>
      </dgm:t>
    </dgm:pt>
    <dgm:pt modelId="{FB8FA08C-82C8-4131-9F96-15F55C793D21}" type="parTrans" cxnId="{F7EC4055-8DBC-44BA-9A19-47386527BF6A}">
      <dgm:prSet/>
      <dgm:spPr/>
      <dgm:t>
        <a:bodyPr/>
        <a:lstStyle/>
        <a:p>
          <a:endParaRPr lang="es-CL"/>
        </a:p>
      </dgm:t>
    </dgm:pt>
    <dgm:pt modelId="{C60BC2C0-8E8E-4884-8C0E-7DE2EA4385D1}" type="sibTrans" cxnId="{F7EC4055-8DBC-44BA-9A19-47386527BF6A}">
      <dgm:prSet/>
      <dgm:spPr/>
      <dgm:t>
        <a:bodyPr/>
        <a:lstStyle/>
        <a:p>
          <a:endParaRPr lang="es-CL"/>
        </a:p>
      </dgm:t>
    </dgm:pt>
    <dgm:pt modelId="{0863DB57-1993-4436-A77B-7220085D3CFB}">
      <dgm:prSet custT="1"/>
      <dgm:spPr/>
      <dgm:t>
        <a:bodyPr/>
        <a:lstStyle/>
        <a:p>
          <a:pPr rtl="0"/>
          <a:r>
            <a:rPr lang="es-ES_tradnl" sz="2000" dirty="0"/>
            <a:t>La principal particularidad es que estos recursos financieros son generalmente sumas de dinero que llegan a manos de las empresas, o bien de algunas instituciones de fomento que pertenecen al gobierno (FOSIS, SERCOTEC, CORFO), gracias a un préstamo o subsidio y sirven para</a:t>
          </a:r>
          <a:endParaRPr lang="es-CL" sz="2000" dirty="0"/>
        </a:p>
      </dgm:t>
    </dgm:pt>
    <dgm:pt modelId="{DE49A1F0-8C2C-4F96-8582-D4C0F8CF8DF3}" type="parTrans" cxnId="{41858587-639C-4AA9-9501-91ACE7173853}">
      <dgm:prSet/>
      <dgm:spPr/>
      <dgm:t>
        <a:bodyPr/>
        <a:lstStyle/>
        <a:p>
          <a:endParaRPr lang="es-CL"/>
        </a:p>
      </dgm:t>
    </dgm:pt>
    <dgm:pt modelId="{8D9DCE0A-CE82-4495-B204-DFE850B1278E}" type="sibTrans" cxnId="{41858587-639C-4AA9-9501-91ACE7173853}">
      <dgm:prSet/>
      <dgm:spPr/>
      <dgm:t>
        <a:bodyPr/>
        <a:lstStyle/>
        <a:p>
          <a:endParaRPr lang="es-CL"/>
        </a:p>
      </dgm:t>
    </dgm:pt>
    <dgm:pt modelId="{E14B8DBE-F866-43D5-8DC7-3AF8C6BB8BAF}" type="pres">
      <dgm:prSet presAssocID="{839A123C-B234-4341-92C3-948200E844A8}" presName="linear" presStyleCnt="0">
        <dgm:presLayoutVars>
          <dgm:animLvl val="lvl"/>
          <dgm:resizeHandles val="exact"/>
        </dgm:presLayoutVars>
      </dgm:prSet>
      <dgm:spPr/>
    </dgm:pt>
    <dgm:pt modelId="{11EE7BC0-DBC0-4365-A4B5-3D8EF588533A}" type="pres">
      <dgm:prSet presAssocID="{4D02EA2F-439C-4AD4-84D7-C37D731A7B4E}" presName="parentText" presStyleLbl="node1" presStyleIdx="0" presStyleCnt="1" custScaleX="82194" custScaleY="20507" custLinFactNeighborX="870" custLinFactNeighborY="-15146">
        <dgm:presLayoutVars>
          <dgm:chMax val="0"/>
          <dgm:bulletEnabled val="1"/>
        </dgm:presLayoutVars>
      </dgm:prSet>
      <dgm:spPr/>
    </dgm:pt>
    <dgm:pt modelId="{83A7F681-6405-4605-9414-E06AFABB01E1}" type="pres">
      <dgm:prSet presAssocID="{4D02EA2F-439C-4AD4-84D7-C37D731A7B4E}" presName="childText" presStyleLbl="revTx" presStyleIdx="0" presStyleCnt="1">
        <dgm:presLayoutVars>
          <dgm:bulletEnabled val="1"/>
        </dgm:presLayoutVars>
      </dgm:prSet>
      <dgm:spPr/>
    </dgm:pt>
  </dgm:ptLst>
  <dgm:cxnLst>
    <dgm:cxn modelId="{8EA17610-BB49-472E-BE2A-B5B6AD224511}" type="presOf" srcId="{4D02EA2F-439C-4AD4-84D7-C37D731A7B4E}" destId="{11EE7BC0-DBC0-4365-A4B5-3D8EF588533A}" srcOrd="0" destOrd="0" presId="urn:microsoft.com/office/officeart/2005/8/layout/vList2"/>
    <dgm:cxn modelId="{A2080E16-9E11-418E-A67D-EE5732AF504A}" type="presOf" srcId="{0863DB57-1993-4436-A77B-7220085D3CFB}" destId="{83A7F681-6405-4605-9414-E06AFABB01E1}" srcOrd="0" destOrd="0" presId="urn:microsoft.com/office/officeart/2005/8/layout/vList2"/>
    <dgm:cxn modelId="{715A6839-6564-46A9-888C-6C67CFD83E91}" type="presOf" srcId="{839A123C-B234-4341-92C3-948200E844A8}" destId="{E14B8DBE-F866-43D5-8DC7-3AF8C6BB8BAF}" srcOrd="0" destOrd="0" presId="urn:microsoft.com/office/officeart/2005/8/layout/vList2"/>
    <dgm:cxn modelId="{F7EC4055-8DBC-44BA-9A19-47386527BF6A}" srcId="{839A123C-B234-4341-92C3-948200E844A8}" destId="{4D02EA2F-439C-4AD4-84D7-C37D731A7B4E}" srcOrd="0" destOrd="0" parTransId="{FB8FA08C-82C8-4131-9F96-15F55C793D21}" sibTransId="{C60BC2C0-8E8E-4884-8C0E-7DE2EA4385D1}"/>
    <dgm:cxn modelId="{41858587-639C-4AA9-9501-91ACE7173853}" srcId="{4D02EA2F-439C-4AD4-84D7-C37D731A7B4E}" destId="{0863DB57-1993-4436-A77B-7220085D3CFB}" srcOrd="0" destOrd="0" parTransId="{DE49A1F0-8C2C-4F96-8582-D4C0F8CF8DF3}" sibTransId="{8D9DCE0A-CE82-4495-B204-DFE850B1278E}"/>
    <dgm:cxn modelId="{B4FB3B07-62FD-4E95-BA5F-837CB722EA99}" type="presParOf" srcId="{E14B8DBE-F866-43D5-8DC7-3AF8C6BB8BAF}" destId="{11EE7BC0-DBC0-4365-A4B5-3D8EF588533A}" srcOrd="0" destOrd="0" presId="urn:microsoft.com/office/officeart/2005/8/layout/vList2"/>
    <dgm:cxn modelId="{80C7516B-2E3B-487D-B8F9-FC94D932CD3C}" type="presParOf" srcId="{E14B8DBE-F866-43D5-8DC7-3AF8C6BB8BAF}" destId="{83A7F681-6405-4605-9414-E06AFABB01E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DD47B9-CB6C-49D6-9978-2081AC6B383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L"/>
        </a:p>
      </dgm:t>
    </dgm:pt>
    <dgm:pt modelId="{615CA70F-3EB2-41DE-B747-BFC15C2BF8D3}">
      <dgm:prSet custT="1"/>
      <dgm:spPr/>
      <dgm:t>
        <a:bodyPr/>
        <a:lstStyle/>
        <a:p>
          <a:pPr rtl="0"/>
          <a:r>
            <a:rPr lang="es-ES_tradnl" sz="1800" b="1" dirty="0"/>
            <a:t>II. Costo y financiamiento del proyecto: </a:t>
          </a:r>
          <a:r>
            <a:rPr lang="es-ES_tradnl" sz="1800" dirty="0"/>
            <a:t>Si un proyecto tiene un valor tan alto que no puede ser realizado con recursos propios y no existe quien lo financie, es necesario cambiarlo por uno menos ambicioso. También se debe estudiar el valor del financiamiento, es decir, el porcentaje de interés que se debe pagar cuando el proyecto se hace con recursos externos prestados y al mismo tiempo medir las reales condiciones de pago. Recuerde también que se puede optar a alguno de los fondos de gobierno a través de las instituciones como CORFO y SERCOTEC que financian ideas innovadoras. </a:t>
          </a:r>
          <a:endParaRPr lang="es-CL" sz="1800" dirty="0"/>
        </a:p>
      </dgm:t>
    </dgm:pt>
    <dgm:pt modelId="{431CE03C-ADA9-41C1-A408-081E07E82AEE}" type="parTrans" cxnId="{E421F11D-1D33-43DD-933E-97C153312B30}">
      <dgm:prSet/>
      <dgm:spPr/>
      <dgm:t>
        <a:bodyPr/>
        <a:lstStyle/>
        <a:p>
          <a:endParaRPr lang="es-CL"/>
        </a:p>
      </dgm:t>
    </dgm:pt>
    <dgm:pt modelId="{F70BBC8E-4B4A-4FE6-BA69-FC22482378A8}" type="sibTrans" cxnId="{E421F11D-1D33-43DD-933E-97C153312B30}">
      <dgm:prSet/>
      <dgm:spPr/>
      <dgm:t>
        <a:bodyPr/>
        <a:lstStyle/>
        <a:p>
          <a:endParaRPr lang="es-CL"/>
        </a:p>
      </dgm:t>
    </dgm:pt>
    <dgm:pt modelId="{9041C4CD-00F5-4068-B3CA-4E3053DBD7AB}" type="pres">
      <dgm:prSet presAssocID="{52DD47B9-CB6C-49D6-9978-2081AC6B3833}" presName="linear" presStyleCnt="0">
        <dgm:presLayoutVars>
          <dgm:animLvl val="lvl"/>
          <dgm:resizeHandles val="exact"/>
        </dgm:presLayoutVars>
      </dgm:prSet>
      <dgm:spPr/>
    </dgm:pt>
    <dgm:pt modelId="{D47AA573-B02C-434A-B09D-28AF056B0D99}" type="pres">
      <dgm:prSet presAssocID="{615CA70F-3EB2-41DE-B747-BFC15C2BF8D3}" presName="parentText" presStyleLbl="node1" presStyleIdx="0" presStyleCnt="1" custScaleY="100106">
        <dgm:presLayoutVars>
          <dgm:chMax val="0"/>
          <dgm:bulletEnabled val="1"/>
        </dgm:presLayoutVars>
      </dgm:prSet>
      <dgm:spPr/>
    </dgm:pt>
  </dgm:ptLst>
  <dgm:cxnLst>
    <dgm:cxn modelId="{E421F11D-1D33-43DD-933E-97C153312B30}" srcId="{52DD47B9-CB6C-49D6-9978-2081AC6B3833}" destId="{615CA70F-3EB2-41DE-B747-BFC15C2BF8D3}" srcOrd="0" destOrd="0" parTransId="{431CE03C-ADA9-41C1-A408-081E07E82AEE}" sibTransId="{F70BBC8E-4B4A-4FE6-BA69-FC22482378A8}"/>
    <dgm:cxn modelId="{8440782F-5ECF-400B-BD8A-79C524AEE63D}" type="presOf" srcId="{615CA70F-3EB2-41DE-B747-BFC15C2BF8D3}" destId="{D47AA573-B02C-434A-B09D-28AF056B0D99}" srcOrd="0" destOrd="0" presId="urn:microsoft.com/office/officeart/2005/8/layout/vList2"/>
    <dgm:cxn modelId="{8C80DEB1-B1FE-4F20-BA80-9A8923415F4C}" type="presOf" srcId="{52DD47B9-CB6C-49D6-9978-2081AC6B3833}" destId="{9041C4CD-00F5-4068-B3CA-4E3053DBD7AB}" srcOrd="0" destOrd="0" presId="urn:microsoft.com/office/officeart/2005/8/layout/vList2"/>
    <dgm:cxn modelId="{F226A8E7-F604-45E8-B631-FBBC345A56CD}" type="presParOf" srcId="{9041C4CD-00F5-4068-B3CA-4E3053DBD7AB}" destId="{D47AA573-B02C-434A-B09D-28AF056B0D9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246012-9B3C-4105-9D5A-6AE170D0816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L"/>
        </a:p>
      </dgm:t>
    </dgm:pt>
    <dgm:pt modelId="{20CEDEFB-3A31-44F7-9F30-34831B6B50B3}">
      <dgm:prSet/>
      <dgm:spPr/>
      <dgm:t>
        <a:bodyPr/>
        <a:lstStyle/>
        <a:p>
          <a:pPr rtl="0"/>
          <a:r>
            <a:rPr lang="es-CL" b="1"/>
            <a:t>III. El riesgo: </a:t>
          </a:r>
          <a:r>
            <a:rPr lang="es-ES_tradnl"/>
            <a:t>En ciertas ocasiones, el riesgo de que el proyecto fracase puede ser muy alto. En ese caso será mejor elegir una alternativa de proyecto una vez determinado todos los factores de riesgo, aunque sea menos rentable. Hay que destacar que todo proyecto está compuesto por tres componentes: Personas, Procesos y Tecnología. </a:t>
          </a:r>
          <a:endParaRPr lang="es-CL"/>
        </a:p>
      </dgm:t>
    </dgm:pt>
    <dgm:pt modelId="{73BE8C02-54AD-485C-A92D-D008046B6402}" type="parTrans" cxnId="{14C79174-A42A-4FFF-996F-69CABDC655B9}">
      <dgm:prSet/>
      <dgm:spPr/>
      <dgm:t>
        <a:bodyPr/>
        <a:lstStyle/>
        <a:p>
          <a:endParaRPr lang="es-CL"/>
        </a:p>
      </dgm:t>
    </dgm:pt>
    <dgm:pt modelId="{04C22B7D-C7B4-4917-9D66-37C765863D7D}" type="sibTrans" cxnId="{14C79174-A42A-4FFF-996F-69CABDC655B9}">
      <dgm:prSet/>
      <dgm:spPr/>
      <dgm:t>
        <a:bodyPr/>
        <a:lstStyle/>
        <a:p>
          <a:endParaRPr lang="es-CL"/>
        </a:p>
      </dgm:t>
    </dgm:pt>
    <dgm:pt modelId="{D4BEDCBD-0929-4499-8A7E-72BC545BB0F2}">
      <dgm:prSet/>
      <dgm:spPr/>
      <dgm:t>
        <a:bodyPr/>
        <a:lstStyle/>
        <a:p>
          <a:pPr rtl="0"/>
          <a:r>
            <a:rPr lang="es-ES_tradnl"/>
            <a:t>Cuando pensamos en lo riesgos de un proyecto, siempre es bueno descubrirlos utilizando esta clasificación.  Pregúntese: ¿Qué cosas malas pueden pasar en tecnología?, ¿Qué cosas malas pueden pasar con las personas en el proyecto?, etc. </a:t>
          </a:r>
          <a:endParaRPr lang="es-CL"/>
        </a:p>
      </dgm:t>
    </dgm:pt>
    <dgm:pt modelId="{DF1F0650-ECFE-4E5E-9690-C4636F792B4D}" type="parTrans" cxnId="{56B6EE0A-4F65-4C26-B144-48EA5E360B33}">
      <dgm:prSet/>
      <dgm:spPr/>
      <dgm:t>
        <a:bodyPr/>
        <a:lstStyle/>
        <a:p>
          <a:endParaRPr lang="es-CL"/>
        </a:p>
      </dgm:t>
    </dgm:pt>
    <dgm:pt modelId="{3B1EAD00-42D4-424E-A1E2-FE85FA8D17D8}" type="sibTrans" cxnId="{56B6EE0A-4F65-4C26-B144-48EA5E360B33}">
      <dgm:prSet/>
      <dgm:spPr/>
      <dgm:t>
        <a:bodyPr/>
        <a:lstStyle/>
        <a:p>
          <a:endParaRPr lang="es-CL"/>
        </a:p>
      </dgm:t>
    </dgm:pt>
    <dgm:pt modelId="{E4E787B4-65F3-4A96-AEDB-EC7337B0F7E1}" type="pres">
      <dgm:prSet presAssocID="{49246012-9B3C-4105-9D5A-6AE170D08166}" presName="linear" presStyleCnt="0">
        <dgm:presLayoutVars>
          <dgm:animLvl val="lvl"/>
          <dgm:resizeHandles val="exact"/>
        </dgm:presLayoutVars>
      </dgm:prSet>
      <dgm:spPr/>
    </dgm:pt>
    <dgm:pt modelId="{45C0B363-3140-4361-9A5D-04F1D12EC064}" type="pres">
      <dgm:prSet presAssocID="{20CEDEFB-3A31-44F7-9F30-34831B6B50B3}" presName="parentText" presStyleLbl="node1" presStyleIdx="0" presStyleCnt="2">
        <dgm:presLayoutVars>
          <dgm:chMax val="0"/>
          <dgm:bulletEnabled val="1"/>
        </dgm:presLayoutVars>
      </dgm:prSet>
      <dgm:spPr/>
    </dgm:pt>
    <dgm:pt modelId="{EC210DC1-7F30-4918-AC18-B24B7FDBEF21}" type="pres">
      <dgm:prSet presAssocID="{04C22B7D-C7B4-4917-9D66-37C765863D7D}" presName="spacer" presStyleCnt="0"/>
      <dgm:spPr/>
    </dgm:pt>
    <dgm:pt modelId="{732140EE-483E-430D-93A0-372BC5E21F1C}" type="pres">
      <dgm:prSet presAssocID="{D4BEDCBD-0929-4499-8A7E-72BC545BB0F2}" presName="parentText" presStyleLbl="node1" presStyleIdx="1" presStyleCnt="2">
        <dgm:presLayoutVars>
          <dgm:chMax val="0"/>
          <dgm:bulletEnabled val="1"/>
        </dgm:presLayoutVars>
      </dgm:prSet>
      <dgm:spPr/>
    </dgm:pt>
  </dgm:ptLst>
  <dgm:cxnLst>
    <dgm:cxn modelId="{56B6EE0A-4F65-4C26-B144-48EA5E360B33}" srcId="{49246012-9B3C-4105-9D5A-6AE170D08166}" destId="{D4BEDCBD-0929-4499-8A7E-72BC545BB0F2}" srcOrd="1" destOrd="0" parTransId="{DF1F0650-ECFE-4E5E-9690-C4636F792B4D}" sibTransId="{3B1EAD00-42D4-424E-A1E2-FE85FA8D17D8}"/>
    <dgm:cxn modelId="{AE7DFD15-BABF-42B8-A8FF-0705E7A56694}" type="presOf" srcId="{D4BEDCBD-0929-4499-8A7E-72BC545BB0F2}" destId="{732140EE-483E-430D-93A0-372BC5E21F1C}" srcOrd="0" destOrd="0" presId="urn:microsoft.com/office/officeart/2005/8/layout/vList2"/>
    <dgm:cxn modelId="{1E4CAB57-96F3-457C-A3A9-2848136FDBBC}" type="presOf" srcId="{20CEDEFB-3A31-44F7-9F30-34831B6B50B3}" destId="{45C0B363-3140-4361-9A5D-04F1D12EC064}" srcOrd="0" destOrd="0" presId="urn:microsoft.com/office/officeart/2005/8/layout/vList2"/>
    <dgm:cxn modelId="{14C79174-A42A-4FFF-996F-69CABDC655B9}" srcId="{49246012-9B3C-4105-9D5A-6AE170D08166}" destId="{20CEDEFB-3A31-44F7-9F30-34831B6B50B3}" srcOrd="0" destOrd="0" parTransId="{73BE8C02-54AD-485C-A92D-D008046B6402}" sibTransId="{04C22B7D-C7B4-4917-9D66-37C765863D7D}"/>
    <dgm:cxn modelId="{886A4DE2-7A44-4B55-8F8C-B3A483628A68}" type="presOf" srcId="{49246012-9B3C-4105-9D5A-6AE170D08166}" destId="{E4E787B4-65F3-4A96-AEDB-EC7337B0F7E1}" srcOrd="0" destOrd="0" presId="urn:microsoft.com/office/officeart/2005/8/layout/vList2"/>
    <dgm:cxn modelId="{D92E51F6-C4E2-4A9C-AE16-C34DC6C2B0F5}" type="presParOf" srcId="{E4E787B4-65F3-4A96-AEDB-EC7337B0F7E1}" destId="{45C0B363-3140-4361-9A5D-04F1D12EC064}" srcOrd="0" destOrd="0" presId="urn:microsoft.com/office/officeart/2005/8/layout/vList2"/>
    <dgm:cxn modelId="{815B0992-159E-4981-9394-10DD63031FB2}" type="presParOf" srcId="{E4E787B4-65F3-4A96-AEDB-EC7337B0F7E1}" destId="{EC210DC1-7F30-4918-AC18-B24B7FDBEF21}" srcOrd="1" destOrd="0" presId="urn:microsoft.com/office/officeart/2005/8/layout/vList2"/>
    <dgm:cxn modelId="{4CF711F9-0009-4ED1-B73B-261C8E0B7ED2}" type="presParOf" srcId="{E4E787B4-65F3-4A96-AEDB-EC7337B0F7E1}" destId="{732140EE-483E-430D-93A0-372BC5E21F1C}"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DA7F5D-CBC0-402A-BEB6-32B5F5EF898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L"/>
        </a:p>
      </dgm:t>
    </dgm:pt>
    <dgm:pt modelId="{4A987E30-DC47-4B7E-9E02-F5205310A7EB}">
      <dgm:prSet/>
      <dgm:spPr/>
      <dgm:t>
        <a:bodyPr/>
        <a:lstStyle/>
        <a:p>
          <a:pPr rtl="0"/>
          <a:r>
            <a:rPr lang="es-CL" b="1"/>
            <a:t>IV. El mercado: </a:t>
          </a:r>
          <a:r>
            <a:rPr lang="es-ES_tradnl"/>
            <a:t>El </a:t>
          </a:r>
          <a:r>
            <a:rPr lang="es-ES_tradnl" b="1"/>
            <a:t>mercado </a:t>
          </a:r>
          <a:r>
            <a:rPr lang="es-ES_tradnl"/>
            <a:t>es el </a:t>
          </a:r>
          <a:r>
            <a:rPr lang="es-ES_tradnl" b="1"/>
            <a:t>ambiente social o virtual </a:t>
          </a:r>
          <a:r>
            <a:rPr lang="es-ES_tradnl"/>
            <a:t>que propicia las condiciones para el </a:t>
          </a:r>
          <a:r>
            <a:rPr lang="es-ES_tradnl" b="1"/>
            <a:t>intercambio de bienes y servicios. </a:t>
          </a:r>
          <a:r>
            <a:rPr lang="es-ES_tradnl"/>
            <a:t>También puede entenderse como la </a:t>
          </a:r>
          <a:r>
            <a:rPr lang="es-ES_tradnl" b="1"/>
            <a:t>institución </a:t>
          </a:r>
          <a:r>
            <a:rPr lang="es-ES_tradnl"/>
            <a:t>u organización mediante la cual los oferentes (</a:t>
          </a:r>
          <a:r>
            <a:rPr lang="es-ES_tradnl" b="1"/>
            <a:t>vendedores</a:t>
          </a:r>
          <a:r>
            <a:rPr lang="es-ES_tradnl"/>
            <a:t>) y los demandantes (</a:t>
          </a:r>
          <a:r>
            <a:rPr lang="es-ES_tradnl" b="1"/>
            <a:t>compradores</a:t>
          </a:r>
          <a:r>
            <a:rPr lang="es-ES_tradnl"/>
            <a:t>) establecen una </a:t>
          </a:r>
          <a:r>
            <a:rPr lang="es-ES_tradnl" b="1"/>
            <a:t>relación comercial </a:t>
          </a:r>
          <a:r>
            <a:rPr lang="es-ES_tradnl"/>
            <a:t>con el fin de realizar transacciones, acuerdos o intercambios; o como el espacio constituido por personas que tienen necesidades específicas no cubiertas y que, por tal motivo, están dispuestas a adquirir bienes y/o servicios que los satisfagan y que cubran aspectos tales como: calidad, variedad, atención, precio adecuado, entre otros. </a:t>
          </a:r>
          <a:endParaRPr lang="es-CL"/>
        </a:p>
      </dgm:t>
    </dgm:pt>
    <dgm:pt modelId="{8CC7313F-303A-4773-ADBF-BE334CD1E416}" type="parTrans" cxnId="{6B2E7AA8-F0BD-4364-9B4F-09E6E2CCA2D5}">
      <dgm:prSet/>
      <dgm:spPr/>
      <dgm:t>
        <a:bodyPr/>
        <a:lstStyle/>
        <a:p>
          <a:endParaRPr lang="es-CL"/>
        </a:p>
      </dgm:t>
    </dgm:pt>
    <dgm:pt modelId="{12713308-570C-4D87-8B6F-7DF88569181C}" type="sibTrans" cxnId="{6B2E7AA8-F0BD-4364-9B4F-09E6E2CCA2D5}">
      <dgm:prSet/>
      <dgm:spPr/>
      <dgm:t>
        <a:bodyPr/>
        <a:lstStyle/>
        <a:p>
          <a:endParaRPr lang="es-CL"/>
        </a:p>
      </dgm:t>
    </dgm:pt>
    <dgm:pt modelId="{C562B3B6-8A1C-453D-B9AB-E3EF774F57D0}" type="pres">
      <dgm:prSet presAssocID="{E8DA7F5D-CBC0-402A-BEB6-32B5F5EF8982}" presName="linear" presStyleCnt="0">
        <dgm:presLayoutVars>
          <dgm:animLvl val="lvl"/>
          <dgm:resizeHandles val="exact"/>
        </dgm:presLayoutVars>
      </dgm:prSet>
      <dgm:spPr/>
    </dgm:pt>
    <dgm:pt modelId="{B0F68439-D282-4EE8-B00D-E89F50B4D88F}" type="pres">
      <dgm:prSet presAssocID="{4A987E30-DC47-4B7E-9E02-F5205310A7EB}" presName="parentText" presStyleLbl="node1" presStyleIdx="0" presStyleCnt="1">
        <dgm:presLayoutVars>
          <dgm:chMax val="0"/>
          <dgm:bulletEnabled val="1"/>
        </dgm:presLayoutVars>
      </dgm:prSet>
      <dgm:spPr/>
    </dgm:pt>
  </dgm:ptLst>
  <dgm:cxnLst>
    <dgm:cxn modelId="{ED87539E-1A8B-4451-80F6-D2FCCDBA8686}" type="presOf" srcId="{4A987E30-DC47-4B7E-9E02-F5205310A7EB}" destId="{B0F68439-D282-4EE8-B00D-E89F50B4D88F}" srcOrd="0" destOrd="0" presId="urn:microsoft.com/office/officeart/2005/8/layout/vList2"/>
    <dgm:cxn modelId="{6B2E7AA8-F0BD-4364-9B4F-09E6E2CCA2D5}" srcId="{E8DA7F5D-CBC0-402A-BEB6-32B5F5EF8982}" destId="{4A987E30-DC47-4B7E-9E02-F5205310A7EB}" srcOrd="0" destOrd="0" parTransId="{8CC7313F-303A-4773-ADBF-BE334CD1E416}" sibTransId="{12713308-570C-4D87-8B6F-7DF88569181C}"/>
    <dgm:cxn modelId="{09AEA8F2-548F-40C5-82F5-29C581937176}" type="presOf" srcId="{E8DA7F5D-CBC0-402A-BEB6-32B5F5EF8982}" destId="{C562B3B6-8A1C-453D-B9AB-E3EF774F57D0}" srcOrd="0" destOrd="0" presId="urn:microsoft.com/office/officeart/2005/8/layout/vList2"/>
    <dgm:cxn modelId="{F51A1287-48A1-4134-8B11-6495152B0CA7}" type="presParOf" srcId="{C562B3B6-8A1C-453D-B9AB-E3EF774F57D0}" destId="{B0F68439-D282-4EE8-B00D-E89F50B4D88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75EFE-99B3-4159-AF1C-3DC470CF68AA}">
      <dsp:nvSpPr>
        <dsp:cNvPr id="0" name=""/>
        <dsp:cNvSpPr/>
      </dsp:nvSpPr>
      <dsp:spPr>
        <a:xfrm>
          <a:off x="0" y="51214"/>
          <a:ext cx="7768605" cy="1044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ES_tradnl" sz="1900" kern="1200"/>
            <a:t>El proyecto de inversión, en definitiva, es un plan al que se le asigna capital e insumos materiales, humanos y técnicos. Su objetivo es generar un rendimiento económico a un determinado plazo. </a:t>
          </a:r>
          <a:endParaRPr lang="es-CL" sz="1900" kern="1200"/>
        </a:p>
      </dsp:txBody>
      <dsp:txXfrm>
        <a:off x="51003" y="102217"/>
        <a:ext cx="7666599" cy="942803"/>
      </dsp:txXfrm>
    </dsp:sp>
    <dsp:sp modelId="{D6392C9F-AC89-43BF-8444-FC0063855B0A}">
      <dsp:nvSpPr>
        <dsp:cNvPr id="0" name=""/>
        <dsp:cNvSpPr/>
      </dsp:nvSpPr>
      <dsp:spPr>
        <a:xfrm>
          <a:off x="0" y="1150744"/>
          <a:ext cx="7768605" cy="1044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ES_tradnl" sz="1900" kern="1200" dirty="0"/>
            <a:t>Las etapas del proyecto de inversión implican la identificación de una idea, un estudio de mercado, la decisión de invertir, la administración de la inversión y la evaluación de los resultados. </a:t>
          </a:r>
          <a:endParaRPr lang="es-CL" sz="1900" kern="1200" dirty="0"/>
        </a:p>
      </dsp:txBody>
      <dsp:txXfrm>
        <a:off x="51003" y="1201747"/>
        <a:ext cx="7666599" cy="942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F8390-4480-4FA4-9B8F-670FCB5AE81A}">
      <dsp:nvSpPr>
        <dsp:cNvPr id="0" name=""/>
        <dsp:cNvSpPr/>
      </dsp:nvSpPr>
      <dsp:spPr>
        <a:xfrm>
          <a:off x="0" y="0"/>
          <a:ext cx="7632440" cy="16450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ES_tradnl" sz="1900" b="1" kern="1200" dirty="0"/>
            <a:t>¿Qué se entiende por proyecto?: </a:t>
          </a:r>
          <a:r>
            <a:rPr lang="es-ES_tradnl" sz="1900" kern="1200" dirty="0"/>
            <a:t>Un proyecto es un conjunto de actividades coordinadas e interrelacionadas que intentan cumplir con un fin específico. Por lo general, se estable un periodo de tiempo y un presupuesto para el cumplimiento de dicho fin, por lo que un proyecto es un plan o programa. </a:t>
          </a:r>
          <a:endParaRPr lang="es-CL" sz="1900" kern="1200" dirty="0"/>
        </a:p>
      </dsp:txBody>
      <dsp:txXfrm>
        <a:off x="80303" y="80303"/>
        <a:ext cx="7471834" cy="1484414"/>
      </dsp:txXfrm>
    </dsp:sp>
    <dsp:sp modelId="{E7CC1F84-A779-4788-876B-F227F20E4E1E}">
      <dsp:nvSpPr>
        <dsp:cNvPr id="0" name=""/>
        <dsp:cNvSpPr/>
      </dsp:nvSpPr>
      <dsp:spPr>
        <a:xfrm>
          <a:off x="0" y="1694831"/>
          <a:ext cx="763244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330" tIns="24130" rIns="135128" bIns="24130" numCol="1" spcCol="1270" anchor="t" anchorCtr="0">
          <a:noAutofit/>
        </a:bodyPr>
        <a:lstStyle/>
        <a:p>
          <a:pPr marL="114300" lvl="1" indent="-114300" algn="l" defTabSz="666750" rtl="0">
            <a:lnSpc>
              <a:spcPct val="90000"/>
            </a:lnSpc>
            <a:spcBef>
              <a:spcPct val="0"/>
            </a:spcBef>
            <a:spcAft>
              <a:spcPct val="20000"/>
            </a:spcAft>
            <a:buChar char="•"/>
          </a:pPr>
          <a:endParaRPr lang="es-CL" sz="1500" kern="1200" dirty="0"/>
        </a:p>
      </dsp:txBody>
      <dsp:txXfrm>
        <a:off x="0" y="1694831"/>
        <a:ext cx="7632440" cy="314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E7BC0-DBC0-4365-A4B5-3D8EF588533A}">
      <dsp:nvSpPr>
        <dsp:cNvPr id="0" name=""/>
        <dsp:cNvSpPr/>
      </dsp:nvSpPr>
      <dsp:spPr>
        <a:xfrm>
          <a:off x="658377" y="602567"/>
          <a:ext cx="5537164" cy="3272671"/>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s-ES_tradnl" sz="2500" b="1" kern="1200"/>
            <a:t>¿Qué entendemos por financiamiento?: </a:t>
          </a:r>
          <a:r>
            <a:rPr lang="es-ES_tradnl" sz="2500" kern="1200"/>
            <a:t>Se designa con el término de Financiamiento al conjunto de recursos monetarios financieros que se destinarán a para llevar a cabo una determinada actividad, proyecto o emprendimiento. </a:t>
          </a:r>
          <a:endParaRPr lang="es-CL" sz="2500" kern="1200"/>
        </a:p>
      </dsp:txBody>
      <dsp:txXfrm>
        <a:off x="818136" y="762326"/>
        <a:ext cx="5217646" cy="2953153"/>
      </dsp:txXfrm>
    </dsp:sp>
    <dsp:sp modelId="{83A7F681-6405-4605-9414-E06AFABB01E1}">
      <dsp:nvSpPr>
        <dsp:cNvPr id="0" name=""/>
        <dsp:cNvSpPr/>
      </dsp:nvSpPr>
      <dsp:spPr>
        <a:xfrm>
          <a:off x="0" y="4098780"/>
          <a:ext cx="6736702" cy="147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890"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es-ES_tradnl" sz="2000" kern="1200" dirty="0"/>
            <a:t>La principal particularidad es que estos recursos financieros son generalmente sumas de dinero que llegan a manos de las empresas, o bien de algunas instituciones de fomento que pertenecen al gobierno (FOSIS, SERCOTEC, CORFO), gracias a un préstamo o subsidio y sirven para</a:t>
          </a:r>
          <a:endParaRPr lang="es-CL" sz="2000" kern="1200" dirty="0"/>
        </a:p>
      </dsp:txBody>
      <dsp:txXfrm>
        <a:off x="0" y="4098780"/>
        <a:ext cx="6736702" cy="14759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68439-D282-4EE8-B00D-E89F50B4D88F}">
      <dsp:nvSpPr>
        <dsp:cNvPr id="0" name=""/>
        <dsp:cNvSpPr/>
      </dsp:nvSpPr>
      <dsp:spPr>
        <a:xfrm>
          <a:off x="0" y="257734"/>
          <a:ext cx="5281125" cy="57002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s-CL" sz="2100" b="1" kern="1200"/>
            <a:t>IV. El mercado: </a:t>
          </a:r>
          <a:r>
            <a:rPr lang="es-ES_tradnl" sz="2100" kern="1200"/>
            <a:t>El </a:t>
          </a:r>
          <a:r>
            <a:rPr lang="es-ES_tradnl" sz="2100" b="1" kern="1200"/>
            <a:t>mercado </a:t>
          </a:r>
          <a:r>
            <a:rPr lang="es-ES_tradnl" sz="2100" kern="1200"/>
            <a:t>es el </a:t>
          </a:r>
          <a:r>
            <a:rPr lang="es-ES_tradnl" sz="2100" b="1" kern="1200"/>
            <a:t>ambiente social o virtual </a:t>
          </a:r>
          <a:r>
            <a:rPr lang="es-ES_tradnl" sz="2100" kern="1200"/>
            <a:t>que propicia las condiciones para el </a:t>
          </a:r>
          <a:r>
            <a:rPr lang="es-ES_tradnl" sz="2100" b="1" kern="1200"/>
            <a:t>intercambio de bienes y servicios. </a:t>
          </a:r>
          <a:r>
            <a:rPr lang="es-ES_tradnl" sz="2100" kern="1200"/>
            <a:t>También puede entenderse como la </a:t>
          </a:r>
          <a:r>
            <a:rPr lang="es-ES_tradnl" sz="2100" b="1" kern="1200"/>
            <a:t>institución </a:t>
          </a:r>
          <a:r>
            <a:rPr lang="es-ES_tradnl" sz="2100" kern="1200"/>
            <a:t>u organización mediante la cual los oferentes (</a:t>
          </a:r>
          <a:r>
            <a:rPr lang="es-ES_tradnl" sz="2100" b="1" kern="1200"/>
            <a:t>vendedores</a:t>
          </a:r>
          <a:r>
            <a:rPr lang="es-ES_tradnl" sz="2100" kern="1200"/>
            <a:t>) y los demandantes (</a:t>
          </a:r>
          <a:r>
            <a:rPr lang="es-ES_tradnl" sz="2100" b="1" kern="1200"/>
            <a:t>compradores</a:t>
          </a:r>
          <a:r>
            <a:rPr lang="es-ES_tradnl" sz="2100" kern="1200"/>
            <a:t>) establecen una </a:t>
          </a:r>
          <a:r>
            <a:rPr lang="es-ES_tradnl" sz="2100" b="1" kern="1200"/>
            <a:t>relación comercial </a:t>
          </a:r>
          <a:r>
            <a:rPr lang="es-ES_tradnl" sz="2100" kern="1200"/>
            <a:t>con el fin de realizar transacciones, acuerdos o intercambios; o como el espacio constituido por personas que tienen necesidades específicas no cubiertas y que, por tal motivo, están dispuestas a adquirir bienes y/o servicios que los satisfagan y que cubran aspectos tales como: calidad, variedad, atención, precio adecuado, entre otros. </a:t>
          </a:r>
          <a:endParaRPr lang="es-CL" sz="2100" kern="1200"/>
        </a:p>
      </dsp:txBody>
      <dsp:txXfrm>
        <a:off x="257803" y="515537"/>
        <a:ext cx="4765519" cy="51846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7166F-EB3C-1D48-86A6-296FFE00494D}" type="datetimeFigureOut">
              <a:rPr lang="es-CL" smtClean="0"/>
              <a:t>06-08-20</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242AB5-A4D7-8944-BD28-1625F973267E}" type="slidenum">
              <a:rPr lang="es-CL" smtClean="0"/>
              <a:t>‹Nº›</a:t>
            </a:fld>
            <a:endParaRPr lang="es-CL"/>
          </a:p>
        </p:txBody>
      </p:sp>
    </p:spTree>
    <p:extLst>
      <p:ext uri="{BB962C8B-B14F-4D97-AF65-F5344CB8AC3E}">
        <p14:creationId xmlns:p14="http://schemas.microsoft.com/office/powerpoint/2010/main" val="4117991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D1242AB5-A4D7-8944-BD28-1625F973267E}" type="slidenum">
              <a:rPr lang="es-CL" smtClean="0"/>
              <a:t>1</a:t>
            </a:fld>
            <a:endParaRPr lang="es-CL"/>
          </a:p>
        </p:txBody>
      </p:sp>
    </p:spTree>
    <p:extLst>
      <p:ext uri="{BB962C8B-B14F-4D97-AF65-F5344CB8AC3E}">
        <p14:creationId xmlns:p14="http://schemas.microsoft.com/office/powerpoint/2010/main" val="40690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851">
              <a:defRPr sz="2300">
                <a:solidFill>
                  <a:schemeClr val="tx1"/>
                </a:solidFill>
                <a:latin typeface="Arial" charset="0"/>
                <a:ea typeface="ＭＳ Ｐゴシック" pitchFamily="48" charset="-128"/>
              </a:defRPr>
            </a:lvl1pPr>
            <a:lvl2pPr marL="724451" indent="-278635" defTabSz="914851">
              <a:defRPr sz="2300">
                <a:solidFill>
                  <a:schemeClr val="tx1"/>
                </a:solidFill>
                <a:latin typeface="Arial" charset="0"/>
                <a:ea typeface="ＭＳ Ｐゴシック" pitchFamily="48" charset="-128"/>
              </a:defRPr>
            </a:lvl2pPr>
            <a:lvl3pPr marL="1114539" indent="-222908" defTabSz="914851">
              <a:defRPr sz="2300">
                <a:solidFill>
                  <a:schemeClr val="tx1"/>
                </a:solidFill>
                <a:latin typeface="Arial" charset="0"/>
                <a:ea typeface="ＭＳ Ｐゴシック" pitchFamily="48" charset="-128"/>
              </a:defRPr>
            </a:lvl3pPr>
            <a:lvl4pPr marL="1560355" indent="-222908" defTabSz="914851">
              <a:defRPr sz="2300">
                <a:solidFill>
                  <a:schemeClr val="tx1"/>
                </a:solidFill>
                <a:latin typeface="Arial" charset="0"/>
                <a:ea typeface="ＭＳ Ｐゴシック" pitchFamily="48" charset="-128"/>
              </a:defRPr>
            </a:lvl4pPr>
            <a:lvl5pPr marL="2006171" indent="-222908" defTabSz="914851">
              <a:defRPr sz="2300">
                <a:solidFill>
                  <a:schemeClr val="tx1"/>
                </a:solidFill>
                <a:latin typeface="Arial" charset="0"/>
                <a:ea typeface="ＭＳ Ｐゴシック" pitchFamily="48" charset="-128"/>
              </a:defRPr>
            </a:lvl5pPr>
            <a:lvl6pPr marL="2451986"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6pPr>
            <a:lvl7pPr marL="2897802"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7pPr>
            <a:lvl8pPr marL="3343618"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8pPr>
            <a:lvl9pPr marL="3789434"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9pPr>
          </a:lstStyle>
          <a:p>
            <a:fld id="{E3A3DBA3-62AD-4978-968D-395777782A78}" type="slidenum">
              <a:rPr lang="en-US" altLang="es-CL" sz="1200"/>
              <a:pPr/>
              <a:t>21</a:t>
            </a:fld>
            <a:endParaRPr lang="en-US" altLang="es-CL"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CL"/>
          </a:p>
        </p:txBody>
      </p:sp>
    </p:spTree>
    <p:extLst>
      <p:ext uri="{BB962C8B-B14F-4D97-AF65-F5344CB8AC3E}">
        <p14:creationId xmlns:p14="http://schemas.microsoft.com/office/powerpoint/2010/main" val="2419730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851">
              <a:defRPr sz="2300">
                <a:solidFill>
                  <a:schemeClr val="tx1"/>
                </a:solidFill>
                <a:latin typeface="Arial" charset="0"/>
                <a:ea typeface="ＭＳ Ｐゴシック" pitchFamily="48" charset="-128"/>
              </a:defRPr>
            </a:lvl1pPr>
            <a:lvl2pPr marL="724451" indent="-278635" defTabSz="914851">
              <a:defRPr sz="2300">
                <a:solidFill>
                  <a:schemeClr val="tx1"/>
                </a:solidFill>
                <a:latin typeface="Arial" charset="0"/>
                <a:ea typeface="ＭＳ Ｐゴシック" pitchFamily="48" charset="-128"/>
              </a:defRPr>
            </a:lvl2pPr>
            <a:lvl3pPr marL="1114539" indent="-222908" defTabSz="914851">
              <a:defRPr sz="2300">
                <a:solidFill>
                  <a:schemeClr val="tx1"/>
                </a:solidFill>
                <a:latin typeface="Arial" charset="0"/>
                <a:ea typeface="ＭＳ Ｐゴシック" pitchFamily="48" charset="-128"/>
              </a:defRPr>
            </a:lvl3pPr>
            <a:lvl4pPr marL="1560355" indent="-222908" defTabSz="914851">
              <a:defRPr sz="2300">
                <a:solidFill>
                  <a:schemeClr val="tx1"/>
                </a:solidFill>
                <a:latin typeface="Arial" charset="0"/>
                <a:ea typeface="ＭＳ Ｐゴシック" pitchFamily="48" charset="-128"/>
              </a:defRPr>
            </a:lvl4pPr>
            <a:lvl5pPr marL="2006171" indent="-222908" defTabSz="914851">
              <a:defRPr sz="2300">
                <a:solidFill>
                  <a:schemeClr val="tx1"/>
                </a:solidFill>
                <a:latin typeface="Arial" charset="0"/>
                <a:ea typeface="ＭＳ Ｐゴシック" pitchFamily="48" charset="-128"/>
              </a:defRPr>
            </a:lvl5pPr>
            <a:lvl6pPr marL="2451986"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6pPr>
            <a:lvl7pPr marL="2897802"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7pPr>
            <a:lvl8pPr marL="3343618"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8pPr>
            <a:lvl9pPr marL="3789434"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9pPr>
          </a:lstStyle>
          <a:p>
            <a:fld id="{9B516713-19D7-4A99-A0DD-BD7A1BC06959}" type="slidenum">
              <a:rPr lang="en-US" altLang="es-CL" sz="1200"/>
              <a:pPr/>
              <a:t>22</a:t>
            </a:fld>
            <a:endParaRPr lang="en-US" altLang="es-CL"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CL"/>
          </a:p>
        </p:txBody>
      </p:sp>
    </p:spTree>
    <p:extLst>
      <p:ext uri="{BB962C8B-B14F-4D97-AF65-F5344CB8AC3E}">
        <p14:creationId xmlns:p14="http://schemas.microsoft.com/office/powerpoint/2010/main" val="271494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851">
              <a:defRPr sz="2300">
                <a:solidFill>
                  <a:schemeClr val="tx1"/>
                </a:solidFill>
                <a:latin typeface="Arial" charset="0"/>
                <a:ea typeface="ＭＳ Ｐゴシック" pitchFamily="48" charset="-128"/>
              </a:defRPr>
            </a:lvl1pPr>
            <a:lvl2pPr marL="724451" indent="-278635" defTabSz="914851">
              <a:defRPr sz="2300">
                <a:solidFill>
                  <a:schemeClr val="tx1"/>
                </a:solidFill>
                <a:latin typeface="Arial" charset="0"/>
                <a:ea typeface="ＭＳ Ｐゴシック" pitchFamily="48" charset="-128"/>
              </a:defRPr>
            </a:lvl2pPr>
            <a:lvl3pPr marL="1114539" indent="-222908" defTabSz="914851">
              <a:defRPr sz="2300">
                <a:solidFill>
                  <a:schemeClr val="tx1"/>
                </a:solidFill>
                <a:latin typeface="Arial" charset="0"/>
                <a:ea typeface="ＭＳ Ｐゴシック" pitchFamily="48" charset="-128"/>
              </a:defRPr>
            </a:lvl3pPr>
            <a:lvl4pPr marL="1560355" indent="-222908" defTabSz="914851">
              <a:defRPr sz="2300">
                <a:solidFill>
                  <a:schemeClr val="tx1"/>
                </a:solidFill>
                <a:latin typeface="Arial" charset="0"/>
                <a:ea typeface="ＭＳ Ｐゴシック" pitchFamily="48" charset="-128"/>
              </a:defRPr>
            </a:lvl4pPr>
            <a:lvl5pPr marL="2006171" indent="-222908" defTabSz="914851">
              <a:defRPr sz="2300">
                <a:solidFill>
                  <a:schemeClr val="tx1"/>
                </a:solidFill>
                <a:latin typeface="Arial" charset="0"/>
                <a:ea typeface="ＭＳ Ｐゴシック" pitchFamily="48" charset="-128"/>
              </a:defRPr>
            </a:lvl5pPr>
            <a:lvl6pPr marL="2451986"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6pPr>
            <a:lvl7pPr marL="2897802"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7pPr>
            <a:lvl8pPr marL="3343618"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8pPr>
            <a:lvl9pPr marL="3789434"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9pPr>
          </a:lstStyle>
          <a:p>
            <a:fld id="{B6D9A8EB-4415-415C-B96E-08C531605DFB}" type="slidenum">
              <a:rPr lang="en-US" altLang="es-CL" sz="1200"/>
              <a:pPr/>
              <a:t>23</a:t>
            </a:fld>
            <a:endParaRPr lang="en-US" altLang="es-CL"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CL"/>
          </a:p>
        </p:txBody>
      </p:sp>
    </p:spTree>
    <p:extLst>
      <p:ext uri="{BB962C8B-B14F-4D97-AF65-F5344CB8AC3E}">
        <p14:creationId xmlns:p14="http://schemas.microsoft.com/office/powerpoint/2010/main" val="3636673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851">
              <a:defRPr sz="2300">
                <a:solidFill>
                  <a:schemeClr val="tx1"/>
                </a:solidFill>
                <a:latin typeface="Arial" charset="0"/>
                <a:ea typeface="ＭＳ Ｐゴシック" pitchFamily="48" charset="-128"/>
              </a:defRPr>
            </a:lvl1pPr>
            <a:lvl2pPr marL="724451" indent="-278635" defTabSz="914851">
              <a:defRPr sz="2300">
                <a:solidFill>
                  <a:schemeClr val="tx1"/>
                </a:solidFill>
                <a:latin typeface="Arial" charset="0"/>
                <a:ea typeface="ＭＳ Ｐゴシック" pitchFamily="48" charset="-128"/>
              </a:defRPr>
            </a:lvl2pPr>
            <a:lvl3pPr marL="1114539" indent="-222908" defTabSz="914851">
              <a:defRPr sz="2300">
                <a:solidFill>
                  <a:schemeClr val="tx1"/>
                </a:solidFill>
                <a:latin typeface="Arial" charset="0"/>
                <a:ea typeface="ＭＳ Ｐゴシック" pitchFamily="48" charset="-128"/>
              </a:defRPr>
            </a:lvl3pPr>
            <a:lvl4pPr marL="1560355" indent="-222908" defTabSz="914851">
              <a:defRPr sz="2300">
                <a:solidFill>
                  <a:schemeClr val="tx1"/>
                </a:solidFill>
                <a:latin typeface="Arial" charset="0"/>
                <a:ea typeface="ＭＳ Ｐゴシック" pitchFamily="48" charset="-128"/>
              </a:defRPr>
            </a:lvl4pPr>
            <a:lvl5pPr marL="2006171" indent="-222908" defTabSz="914851">
              <a:defRPr sz="2300">
                <a:solidFill>
                  <a:schemeClr val="tx1"/>
                </a:solidFill>
                <a:latin typeface="Arial" charset="0"/>
                <a:ea typeface="ＭＳ Ｐゴシック" pitchFamily="48" charset="-128"/>
              </a:defRPr>
            </a:lvl5pPr>
            <a:lvl6pPr marL="2451986"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6pPr>
            <a:lvl7pPr marL="2897802"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7pPr>
            <a:lvl8pPr marL="3343618"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8pPr>
            <a:lvl9pPr marL="3789434"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9pPr>
          </a:lstStyle>
          <a:p>
            <a:fld id="{E7F183B3-280C-4C64-AEE9-E983F4F4CBA3}" type="slidenum">
              <a:rPr lang="en-US" altLang="es-CL" sz="1200"/>
              <a:pPr/>
              <a:t>24</a:t>
            </a:fld>
            <a:endParaRPr lang="en-US" altLang="es-CL"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CL"/>
          </a:p>
        </p:txBody>
      </p:sp>
    </p:spTree>
    <p:extLst>
      <p:ext uri="{BB962C8B-B14F-4D97-AF65-F5344CB8AC3E}">
        <p14:creationId xmlns:p14="http://schemas.microsoft.com/office/powerpoint/2010/main" val="1329351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851">
              <a:defRPr sz="2300">
                <a:solidFill>
                  <a:schemeClr val="tx1"/>
                </a:solidFill>
                <a:latin typeface="Arial" charset="0"/>
                <a:ea typeface="ＭＳ Ｐゴシック" pitchFamily="48" charset="-128"/>
              </a:defRPr>
            </a:lvl1pPr>
            <a:lvl2pPr marL="724451" indent="-278635" defTabSz="914851">
              <a:defRPr sz="2300">
                <a:solidFill>
                  <a:schemeClr val="tx1"/>
                </a:solidFill>
                <a:latin typeface="Arial" charset="0"/>
                <a:ea typeface="ＭＳ Ｐゴシック" pitchFamily="48" charset="-128"/>
              </a:defRPr>
            </a:lvl2pPr>
            <a:lvl3pPr marL="1114539" indent="-222908" defTabSz="914851">
              <a:defRPr sz="2300">
                <a:solidFill>
                  <a:schemeClr val="tx1"/>
                </a:solidFill>
                <a:latin typeface="Arial" charset="0"/>
                <a:ea typeface="ＭＳ Ｐゴシック" pitchFamily="48" charset="-128"/>
              </a:defRPr>
            </a:lvl3pPr>
            <a:lvl4pPr marL="1560355" indent="-222908" defTabSz="914851">
              <a:defRPr sz="2300">
                <a:solidFill>
                  <a:schemeClr val="tx1"/>
                </a:solidFill>
                <a:latin typeface="Arial" charset="0"/>
                <a:ea typeface="ＭＳ Ｐゴシック" pitchFamily="48" charset="-128"/>
              </a:defRPr>
            </a:lvl4pPr>
            <a:lvl5pPr marL="2006171" indent="-222908" defTabSz="914851">
              <a:defRPr sz="2300">
                <a:solidFill>
                  <a:schemeClr val="tx1"/>
                </a:solidFill>
                <a:latin typeface="Arial" charset="0"/>
                <a:ea typeface="ＭＳ Ｐゴシック" pitchFamily="48" charset="-128"/>
              </a:defRPr>
            </a:lvl5pPr>
            <a:lvl6pPr marL="2451986"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6pPr>
            <a:lvl7pPr marL="2897802"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7pPr>
            <a:lvl8pPr marL="3343618"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8pPr>
            <a:lvl9pPr marL="3789434"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9pPr>
          </a:lstStyle>
          <a:p>
            <a:fld id="{2239F7B2-C529-44B6-8A68-78B592D82C2D}" type="slidenum">
              <a:rPr lang="en-US" altLang="es-CL" sz="1200"/>
              <a:pPr/>
              <a:t>25</a:t>
            </a:fld>
            <a:endParaRPr lang="en-US" altLang="es-CL"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CL"/>
          </a:p>
        </p:txBody>
      </p:sp>
    </p:spTree>
    <p:extLst>
      <p:ext uri="{BB962C8B-B14F-4D97-AF65-F5344CB8AC3E}">
        <p14:creationId xmlns:p14="http://schemas.microsoft.com/office/powerpoint/2010/main" val="12258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851">
              <a:defRPr sz="2300">
                <a:solidFill>
                  <a:schemeClr val="tx1"/>
                </a:solidFill>
                <a:latin typeface="Arial" charset="0"/>
                <a:ea typeface="ＭＳ Ｐゴシック" pitchFamily="48" charset="-128"/>
              </a:defRPr>
            </a:lvl1pPr>
            <a:lvl2pPr marL="724451" indent="-278635" defTabSz="914851">
              <a:defRPr sz="2300">
                <a:solidFill>
                  <a:schemeClr val="tx1"/>
                </a:solidFill>
                <a:latin typeface="Arial" charset="0"/>
                <a:ea typeface="ＭＳ Ｐゴシック" pitchFamily="48" charset="-128"/>
              </a:defRPr>
            </a:lvl2pPr>
            <a:lvl3pPr marL="1114539" indent="-222908" defTabSz="914851">
              <a:defRPr sz="2300">
                <a:solidFill>
                  <a:schemeClr val="tx1"/>
                </a:solidFill>
                <a:latin typeface="Arial" charset="0"/>
                <a:ea typeface="ＭＳ Ｐゴシック" pitchFamily="48" charset="-128"/>
              </a:defRPr>
            </a:lvl3pPr>
            <a:lvl4pPr marL="1560355" indent="-222908" defTabSz="914851">
              <a:defRPr sz="2300">
                <a:solidFill>
                  <a:schemeClr val="tx1"/>
                </a:solidFill>
                <a:latin typeface="Arial" charset="0"/>
                <a:ea typeface="ＭＳ Ｐゴシック" pitchFamily="48" charset="-128"/>
              </a:defRPr>
            </a:lvl4pPr>
            <a:lvl5pPr marL="2006171" indent="-222908" defTabSz="914851">
              <a:defRPr sz="2300">
                <a:solidFill>
                  <a:schemeClr val="tx1"/>
                </a:solidFill>
                <a:latin typeface="Arial" charset="0"/>
                <a:ea typeface="ＭＳ Ｐゴシック" pitchFamily="48" charset="-128"/>
              </a:defRPr>
            </a:lvl5pPr>
            <a:lvl6pPr marL="2451986"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6pPr>
            <a:lvl7pPr marL="2897802"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7pPr>
            <a:lvl8pPr marL="3343618"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8pPr>
            <a:lvl9pPr marL="3789434" indent="-222908" algn="r" defTabSz="914851" eaLnBrk="0" fontAlgn="base" hangingPunct="0">
              <a:spcBef>
                <a:spcPct val="0"/>
              </a:spcBef>
              <a:spcAft>
                <a:spcPct val="0"/>
              </a:spcAft>
              <a:defRPr sz="2300">
                <a:solidFill>
                  <a:schemeClr val="tx1"/>
                </a:solidFill>
                <a:latin typeface="Arial" charset="0"/>
                <a:ea typeface="ＭＳ Ｐゴシック" pitchFamily="48" charset="-128"/>
              </a:defRPr>
            </a:lvl9pPr>
          </a:lstStyle>
          <a:p>
            <a:fld id="{F092865C-9840-4A15-8BA6-92573800D7D0}" type="slidenum">
              <a:rPr lang="en-US" altLang="es-CL" sz="1200"/>
              <a:pPr/>
              <a:t>26</a:t>
            </a:fld>
            <a:endParaRPr lang="en-US" altLang="es-CL"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CL"/>
          </a:p>
        </p:txBody>
      </p:sp>
    </p:spTree>
    <p:extLst>
      <p:ext uri="{BB962C8B-B14F-4D97-AF65-F5344CB8AC3E}">
        <p14:creationId xmlns:p14="http://schemas.microsoft.com/office/powerpoint/2010/main" val="3249052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B9AC40-1729-AF42-A491-4D74BED0339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226EC663-0EBA-C049-83CF-74743218A4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73C187AB-718E-BA40-B5A0-17DE1741D865}"/>
              </a:ext>
            </a:extLst>
          </p:cNvPr>
          <p:cNvSpPr>
            <a:spLocks noGrp="1"/>
          </p:cNvSpPr>
          <p:nvPr>
            <p:ph type="dt" sz="half" idx="10"/>
          </p:nvPr>
        </p:nvSpPr>
        <p:spPr/>
        <p:txBody>
          <a:bodyPr/>
          <a:lstStyle/>
          <a:p>
            <a:fld id="{387D4996-23B6-9B42-9651-951AA7DA2689}" type="datetimeFigureOut">
              <a:rPr lang="es-CL" smtClean="0"/>
              <a:t>06-08-20</a:t>
            </a:fld>
            <a:endParaRPr lang="es-CL"/>
          </a:p>
        </p:txBody>
      </p:sp>
      <p:sp>
        <p:nvSpPr>
          <p:cNvPr id="5" name="Marcador de pie de página 4">
            <a:extLst>
              <a:ext uri="{FF2B5EF4-FFF2-40B4-BE49-F238E27FC236}">
                <a16:creationId xmlns:a16="http://schemas.microsoft.com/office/drawing/2014/main" id="{9DBA1145-788B-014E-AF03-CFE4D44A2248}"/>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2CFB6129-C638-4040-A09A-D1895D7BEC87}"/>
              </a:ext>
            </a:extLst>
          </p:cNvPr>
          <p:cNvSpPr>
            <a:spLocks noGrp="1"/>
          </p:cNvSpPr>
          <p:nvPr>
            <p:ph type="sldNum" sz="quarter" idx="12"/>
          </p:nvPr>
        </p:nvSpPr>
        <p:spPr/>
        <p:txBody>
          <a:bodyPr/>
          <a:lstStyle/>
          <a:p>
            <a:fld id="{D1038E5A-43B8-EE4C-9D22-9EEE60710A2C}" type="slidenum">
              <a:rPr lang="es-CL" smtClean="0"/>
              <a:t>‹Nº›</a:t>
            </a:fld>
            <a:endParaRPr lang="es-CL"/>
          </a:p>
        </p:txBody>
      </p:sp>
    </p:spTree>
    <p:extLst>
      <p:ext uri="{BB962C8B-B14F-4D97-AF65-F5344CB8AC3E}">
        <p14:creationId xmlns:p14="http://schemas.microsoft.com/office/powerpoint/2010/main" val="3741460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7E61FE-EFF9-704E-8500-3DC097B539CB}"/>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001A4BC7-4B2E-CB4C-9BC3-8C8499EACFDB}"/>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CL"/>
          </a:p>
        </p:txBody>
      </p:sp>
      <p:sp>
        <p:nvSpPr>
          <p:cNvPr id="4" name="Marcador de fecha 3">
            <a:extLst>
              <a:ext uri="{FF2B5EF4-FFF2-40B4-BE49-F238E27FC236}">
                <a16:creationId xmlns:a16="http://schemas.microsoft.com/office/drawing/2014/main" id="{3C3DB9FD-2B2B-DF4A-9930-2775BD485463}"/>
              </a:ext>
            </a:extLst>
          </p:cNvPr>
          <p:cNvSpPr>
            <a:spLocks noGrp="1"/>
          </p:cNvSpPr>
          <p:nvPr>
            <p:ph type="dt" sz="half" idx="10"/>
          </p:nvPr>
        </p:nvSpPr>
        <p:spPr/>
        <p:txBody>
          <a:bodyPr/>
          <a:lstStyle/>
          <a:p>
            <a:fld id="{387D4996-23B6-9B42-9651-951AA7DA2689}" type="datetimeFigureOut">
              <a:rPr lang="es-CL" smtClean="0"/>
              <a:t>06-08-20</a:t>
            </a:fld>
            <a:endParaRPr lang="es-CL"/>
          </a:p>
        </p:txBody>
      </p:sp>
      <p:sp>
        <p:nvSpPr>
          <p:cNvPr id="5" name="Marcador de pie de página 4">
            <a:extLst>
              <a:ext uri="{FF2B5EF4-FFF2-40B4-BE49-F238E27FC236}">
                <a16:creationId xmlns:a16="http://schemas.microsoft.com/office/drawing/2014/main" id="{34F38EE2-89CF-904E-BE71-CDB4A59A67F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DCDCEE9-2E7E-D944-9757-D18B52F2D7BF}"/>
              </a:ext>
            </a:extLst>
          </p:cNvPr>
          <p:cNvSpPr>
            <a:spLocks noGrp="1"/>
          </p:cNvSpPr>
          <p:nvPr>
            <p:ph type="sldNum" sz="quarter" idx="12"/>
          </p:nvPr>
        </p:nvSpPr>
        <p:spPr/>
        <p:txBody>
          <a:bodyPr/>
          <a:lstStyle/>
          <a:p>
            <a:fld id="{D1038E5A-43B8-EE4C-9D22-9EEE60710A2C}" type="slidenum">
              <a:rPr lang="es-CL" smtClean="0"/>
              <a:t>‹Nº›</a:t>
            </a:fld>
            <a:endParaRPr lang="es-CL"/>
          </a:p>
        </p:txBody>
      </p:sp>
    </p:spTree>
    <p:extLst>
      <p:ext uri="{BB962C8B-B14F-4D97-AF65-F5344CB8AC3E}">
        <p14:creationId xmlns:p14="http://schemas.microsoft.com/office/powerpoint/2010/main" val="1238010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905587A-78B2-884D-9965-85590EBAC57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C4EB6C7-0DB1-F04E-A8EE-C31B2A569EC3}"/>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CL"/>
          </a:p>
        </p:txBody>
      </p:sp>
      <p:sp>
        <p:nvSpPr>
          <p:cNvPr id="4" name="Marcador de fecha 3">
            <a:extLst>
              <a:ext uri="{FF2B5EF4-FFF2-40B4-BE49-F238E27FC236}">
                <a16:creationId xmlns:a16="http://schemas.microsoft.com/office/drawing/2014/main" id="{7AE83F6F-FF93-A14F-8F4B-ECE911B5D884}"/>
              </a:ext>
            </a:extLst>
          </p:cNvPr>
          <p:cNvSpPr>
            <a:spLocks noGrp="1"/>
          </p:cNvSpPr>
          <p:nvPr>
            <p:ph type="dt" sz="half" idx="10"/>
          </p:nvPr>
        </p:nvSpPr>
        <p:spPr/>
        <p:txBody>
          <a:bodyPr/>
          <a:lstStyle/>
          <a:p>
            <a:fld id="{387D4996-23B6-9B42-9651-951AA7DA2689}" type="datetimeFigureOut">
              <a:rPr lang="es-CL" smtClean="0"/>
              <a:t>06-08-20</a:t>
            </a:fld>
            <a:endParaRPr lang="es-CL"/>
          </a:p>
        </p:txBody>
      </p:sp>
      <p:sp>
        <p:nvSpPr>
          <p:cNvPr id="5" name="Marcador de pie de página 4">
            <a:extLst>
              <a:ext uri="{FF2B5EF4-FFF2-40B4-BE49-F238E27FC236}">
                <a16:creationId xmlns:a16="http://schemas.microsoft.com/office/drawing/2014/main" id="{701BDB0D-4B63-B743-AE66-1762475A8D2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4725D5A-B9C7-A349-B7A4-6742576AAD21}"/>
              </a:ext>
            </a:extLst>
          </p:cNvPr>
          <p:cNvSpPr>
            <a:spLocks noGrp="1"/>
          </p:cNvSpPr>
          <p:nvPr>
            <p:ph type="sldNum" sz="quarter" idx="12"/>
          </p:nvPr>
        </p:nvSpPr>
        <p:spPr/>
        <p:txBody>
          <a:bodyPr/>
          <a:lstStyle/>
          <a:p>
            <a:fld id="{D1038E5A-43B8-EE4C-9D22-9EEE60710A2C}" type="slidenum">
              <a:rPr lang="es-CL" smtClean="0"/>
              <a:t>‹Nº›</a:t>
            </a:fld>
            <a:endParaRPr lang="es-CL"/>
          </a:p>
        </p:txBody>
      </p:sp>
    </p:spTree>
    <p:extLst>
      <p:ext uri="{BB962C8B-B14F-4D97-AF65-F5344CB8AC3E}">
        <p14:creationId xmlns:p14="http://schemas.microsoft.com/office/powerpoint/2010/main" val="202618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0A1649-5060-394D-B6D2-28CEF3597974}"/>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31CD91B-9578-E14D-BE15-5614E1A0D4F4}"/>
              </a:ext>
            </a:extLst>
          </p:cNvPr>
          <p:cNvSpPr>
            <a:spLocks noGrp="1"/>
          </p:cNvSpPr>
          <p:nvPr>
            <p:ph idx="1"/>
          </p:nvPr>
        </p:nvSpPr>
        <p:spPr/>
        <p:txBody>
          <a:bodyPr/>
          <a:lstStyle/>
          <a:p>
            <a:r>
              <a:rPr lang="es-ES"/>
              <a:t>Editar los estilos de texto del patrón
Segundo nivel
Tercer nivel
Cuarto nivel
Quinto nivel</a:t>
            </a:r>
            <a:endParaRPr lang="es-CL"/>
          </a:p>
        </p:txBody>
      </p:sp>
      <p:sp>
        <p:nvSpPr>
          <p:cNvPr id="4" name="Marcador de fecha 3">
            <a:extLst>
              <a:ext uri="{FF2B5EF4-FFF2-40B4-BE49-F238E27FC236}">
                <a16:creationId xmlns:a16="http://schemas.microsoft.com/office/drawing/2014/main" id="{D54A1C8C-88A5-1A4A-86CA-9641CEA5304A}"/>
              </a:ext>
            </a:extLst>
          </p:cNvPr>
          <p:cNvSpPr>
            <a:spLocks noGrp="1"/>
          </p:cNvSpPr>
          <p:nvPr>
            <p:ph type="dt" sz="half" idx="10"/>
          </p:nvPr>
        </p:nvSpPr>
        <p:spPr/>
        <p:txBody>
          <a:bodyPr/>
          <a:lstStyle/>
          <a:p>
            <a:fld id="{387D4996-23B6-9B42-9651-951AA7DA2689}" type="datetimeFigureOut">
              <a:rPr lang="es-CL" smtClean="0"/>
              <a:t>06-08-20</a:t>
            </a:fld>
            <a:endParaRPr lang="es-CL"/>
          </a:p>
        </p:txBody>
      </p:sp>
      <p:sp>
        <p:nvSpPr>
          <p:cNvPr id="5" name="Marcador de pie de página 4">
            <a:extLst>
              <a:ext uri="{FF2B5EF4-FFF2-40B4-BE49-F238E27FC236}">
                <a16:creationId xmlns:a16="http://schemas.microsoft.com/office/drawing/2014/main" id="{A9921A68-2014-C24E-81A8-ACA9A31A8D5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C0636E1-B492-2640-A3EE-A8B8122619B1}"/>
              </a:ext>
            </a:extLst>
          </p:cNvPr>
          <p:cNvSpPr>
            <a:spLocks noGrp="1"/>
          </p:cNvSpPr>
          <p:nvPr>
            <p:ph type="sldNum" sz="quarter" idx="12"/>
          </p:nvPr>
        </p:nvSpPr>
        <p:spPr/>
        <p:txBody>
          <a:bodyPr/>
          <a:lstStyle/>
          <a:p>
            <a:fld id="{D1038E5A-43B8-EE4C-9D22-9EEE60710A2C}" type="slidenum">
              <a:rPr lang="es-CL" smtClean="0"/>
              <a:t>‹Nº›</a:t>
            </a:fld>
            <a:endParaRPr lang="es-CL"/>
          </a:p>
        </p:txBody>
      </p:sp>
    </p:spTree>
    <p:extLst>
      <p:ext uri="{BB962C8B-B14F-4D97-AF65-F5344CB8AC3E}">
        <p14:creationId xmlns:p14="http://schemas.microsoft.com/office/powerpoint/2010/main" val="208145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22726-9925-B74F-BF65-DBC1D1EC61F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7EDE4CDD-C57F-EC40-B2D0-B5CF984A18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CL"/>
          </a:p>
        </p:txBody>
      </p:sp>
      <p:sp>
        <p:nvSpPr>
          <p:cNvPr id="4" name="Marcador de fecha 3">
            <a:extLst>
              <a:ext uri="{FF2B5EF4-FFF2-40B4-BE49-F238E27FC236}">
                <a16:creationId xmlns:a16="http://schemas.microsoft.com/office/drawing/2014/main" id="{A5932072-5739-6F4A-AB6D-BDEBAECDFF5A}"/>
              </a:ext>
            </a:extLst>
          </p:cNvPr>
          <p:cNvSpPr>
            <a:spLocks noGrp="1"/>
          </p:cNvSpPr>
          <p:nvPr>
            <p:ph type="dt" sz="half" idx="10"/>
          </p:nvPr>
        </p:nvSpPr>
        <p:spPr/>
        <p:txBody>
          <a:bodyPr/>
          <a:lstStyle/>
          <a:p>
            <a:fld id="{387D4996-23B6-9B42-9651-951AA7DA2689}" type="datetimeFigureOut">
              <a:rPr lang="es-CL" smtClean="0"/>
              <a:t>06-08-20</a:t>
            </a:fld>
            <a:endParaRPr lang="es-CL"/>
          </a:p>
        </p:txBody>
      </p:sp>
      <p:sp>
        <p:nvSpPr>
          <p:cNvPr id="5" name="Marcador de pie de página 4">
            <a:extLst>
              <a:ext uri="{FF2B5EF4-FFF2-40B4-BE49-F238E27FC236}">
                <a16:creationId xmlns:a16="http://schemas.microsoft.com/office/drawing/2014/main" id="{EF432C22-A760-024D-A1A3-19D2412DC99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DB3D21D5-CCA9-4D4D-A3CA-0439DBBDA370}"/>
              </a:ext>
            </a:extLst>
          </p:cNvPr>
          <p:cNvSpPr>
            <a:spLocks noGrp="1"/>
          </p:cNvSpPr>
          <p:nvPr>
            <p:ph type="sldNum" sz="quarter" idx="12"/>
          </p:nvPr>
        </p:nvSpPr>
        <p:spPr/>
        <p:txBody>
          <a:bodyPr/>
          <a:lstStyle/>
          <a:p>
            <a:fld id="{D1038E5A-43B8-EE4C-9D22-9EEE60710A2C}" type="slidenum">
              <a:rPr lang="es-CL" smtClean="0"/>
              <a:t>‹Nº›</a:t>
            </a:fld>
            <a:endParaRPr lang="es-CL"/>
          </a:p>
        </p:txBody>
      </p:sp>
    </p:spTree>
    <p:extLst>
      <p:ext uri="{BB962C8B-B14F-4D97-AF65-F5344CB8AC3E}">
        <p14:creationId xmlns:p14="http://schemas.microsoft.com/office/powerpoint/2010/main" val="341142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C5BE39-529C-764A-9327-FD4398D434A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BC266DA1-1A58-7842-B54A-B76FD0273372}"/>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endParaRPr lang="es-CL"/>
          </a:p>
        </p:txBody>
      </p:sp>
      <p:sp>
        <p:nvSpPr>
          <p:cNvPr id="4" name="Marcador de contenido 3">
            <a:extLst>
              <a:ext uri="{FF2B5EF4-FFF2-40B4-BE49-F238E27FC236}">
                <a16:creationId xmlns:a16="http://schemas.microsoft.com/office/drawing/2014/main" id="{FA9B3418-5B4B-5645-9DC7-5B846705B975}"/>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CL"/>
          </a:p>
        </p:txBody>
      </p:sp>
      <p:sp>
        <p:nvSpPr>
          <p:cNvPr id="5" name="Marcador de fecha 4">
            <a:extLst>
              <a:ext uri="{FF2B5EF4-FFF2-40B4-BE49-F238E27FC236}">
                <a16:creationId xmlns:a16="http://schemas.microsoft.com/office/drawing/2014/main" id="{14298A6B-D935-8941-ADED-01ED79C1136D}"/>
              </a:ext>
            </a:extLst>
          </p:cNvPr>
          <p:cNvSpPr>
            <a:spLocks noGrp="1"/>
          </p:cNvSpPr>
          <p:nvPr>
            <p:ph type="dt" sz="half" idx="10"/>
          </p:nvPr>
        </p:nvSpPr>
        <p:spPr/>
        <p:txBody>
          <a:bodyPr/>
          <a:lstStyle/>
          <a:p>
            <a:fld id="{387D4996-23B6-9B42-9651-951AA7DA2689}" type="datetimeFigureOut">
              <a:rPr lang="es-CL" smtClean="0"/>
              <a:t>06-08-20</a:t>
            </a:fld>
            <a:endParaRPr lang="es-CL"/>
          </a:p>
        </p:txBody>
      </p:sp>
      <p:sp>
        <p:nvSpPr>
          <p:cNvPr id="6" name="Marcador de pie de página 5">
            <a:extLst>
              <a:ext uri="{FF2B5EF4-FFF2-40B4-BE49-F238E27FC236}">
                <a16:creationId xmlns:a16="http://schemas.microsoft.com/office/drawing/2014/main" id="{5D59E3A5-6DBC-CC4E-B84A-57D73B3DBC7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FF51D87B-1DF1-DD4C-B500-F4CCED1D81B9}"/>
              </a:ext>
            </a:extLst>
          </p:cNvPr>
          <p:cNvSpPr>
            <a:spLocks noGrp="1"/>
          </p:cNvSpPr>
          <p:nvPr>
            <p:ph type="sldNum" sz="quarter" idx="12"/>
          </p:nvPr>
        </p:nvSpPr>
        <p:spPr/>
        <p:txBody>
          <a:bodyPr/>
          <a:lstStyle/>
          <a:p>
            <a:fld id="{D1038E5A-43B8-EE4C-9D22-9EEE60710A2C}" type="slidenum">
              <a:rPr lang="es-CL" smtClean="0"/>
              <a:t>‹Nº›</a:t>
            </a:fld>
            <a:endParaRPr lang="es-CL"/>
          </a:p>
        </p:txBody>
      </p:sp>
    </p:spTree>
    <p:extLst>
      <p:ext uri="{BB962C8B-B14F-4D97-AF65-F5344CB8AC3E}">
        <p14:creationId xmlns:p14="http://schemas.microsoft.com/office/powerpoint/2010/main" val="3375559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446031-CA51-3946-8DFC-C74750145F9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C060F380-7AAC-0A48-A623-EB738C50DA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L"/>
          </a:p>
        </p:txBody>
      </p:sp>
      <p:sp>
        <p:nvSpPr>
          <p:cNvPr id="4" name="Marcador de contenido 3">
            <a:extLst>
              <a:ext uri="{FF2B5EF4-FFF2-40B4-BE49-F238E27FC236}">
                <a16:creationId xmlns:a16="http://schemas.microsoft.com/office/drawing/2014/main" id="{F05152E2-D91B-C14E-B8C5-DA8138903B1D}"/>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CL"/>
          </a:p>
        </p:txBody>
      </p:sp>
      <p:sp>
        <p:nvSpPr>
          <p:cNvPr id="5" name="Marcador de texto 4">
            <a:extLst>
              <a:ext uri="{FF2B5EF4-FFF2-40B4-BE49-F238E27FC236}">
                <a16:creationId xmlns:a16="http://schemas.microsoft.com/office/drawing/2014/main" id="{027FCAE0-4879-A342-8F7E-C138F0D04A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L"/>
          </a:p>
        </p:txBody>
      </p:sp>
      <p:sp>
        <p:nvSpPr>
          <p:cNvPr id="6" name="Marcador de contenido 5">
            <a:extLst>
              <a:ext uri="{FF2B5EF4-FFF2-40B4-BE49-F238E27FC236}">
                <a16:creationId xmlns:a16="http://schemas.microsoft.com/office/drawing/2014/main" id="{FB010A9B-0D02-F24B-A300-EAEC3867FDD5}"/>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CL"/>
          </a:p>
        </p:txBody>
      </p:sp>
      <p:sp>
        <p:nvSpPr>
          <p:cNvPr id="7" name="Marcador de fecha 6">
            <a:extLst>
              <a:ext uri="{FF2B5EF4-FFF2-40B4-BE49-F238E27FC236}">
                <a16:creationId xmlns:a16="http://schemas.microsoft.com/office/drawing/2014/main" id="{24C6606B-504F-DA46-A200-7DF00DE74A30}"/>
              </a:ext>
            </a:extLst>
          </p:cNvPr>
          <p:cNvSpPr>
            <a:spLocks noGrp="1"/>
          </p:cNvSpPr>
          <p:nvPr>
            <p:ph type="dt" sz="half" idx="10"/>
          </p:nvPr>
        </p:nvSpPr>
        <p:spPr/>
        <p:txBody>
          <a:bodyPr/>
          <a:lstStyle/>
          <a:p>
            <a:fld id="{387D4996-23B6-9B42-9651-951AA7DA2689}" type="datetimeFigureOut">
              <a:rPr lang="es-CL" smtClean="0"/>
              <a:t>06-08-20</a:t>
            </a:fld>
            <a:endParaRPr lang="es-CL"/>
          </a:p>
        </p:txBody>
      </p:sp>
      <p:sp>
        <p:nvSpPr>
          <p:cNvPr id="8" name="Marcador de pie de página 7">
            <a:extLst>
              <a:ext uri="{FF2B5EF4-FFF2-40B4-BE49-F238E27FC236}">
                <a16:creationId xmlns:a16="http://schemas.microsoft.com/office/drawing/2014/main" id="{979CD30F-73D9-4E40-8BB5-34AAEB42ED1B}"/>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ED8AF73D-0CDE-AD48-92EB-FE7DD3CB54D8}"/>
              </a:ext>
            </a:extLst>
          </p:cNvPr>
          <p:cNvSpPr>
            <a:spLocks noGrp="1"/>
          </p:cNvSpPr>
          <p:nvPr>
            <p:ph type="sldNum" sz="quarter" idx="12"/>
          </p:nvPr>
        </p:nvSpPr>
        <p:spPr/>
        <p:txBody>
          <a:bodyPr/>
          <a:lstStyle/>
          <a:p>
            <a:fld id="{D1038E5A-43B8-EE4C-9D22-9EEE60710A2C}" type="slidenum">
              <a:rPr lang="es-CL" smtClean="0"/>
              <a:t>‹Nº›</a:t>
            </a:fld>
            <a:endParaRPr lang="es-CL"/>
          </a:p>
        </p:txBody>
      </p:sp>
    </p:spTree>
    <p:extLst>
      <p:ext uri="{BB962C8B-B14F-4D97-AF65-F5344CB8AC3E}">
        <p14:creationId xmlns:p14="http://schemas.microsoft.com/office/powerpoint/2010/main" val="362781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A2618-7CA2-5444-88AB-B996264AEA7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B1B58C08-A410-C649-8FCD-52AAA4289B84}"/>
              </a:ext>
            </a:extLst>
          </p:cNvPr>
          <p:cNvSpPr>
            <a:spLocks noGrp="1"/>
          </p:cNvSpPr>
          <p:nvPr>
            <p:ph type="dt" sz="half" idx="10"/>
          </p:nvPr>
        </p:nvSpPr>
        <p:spPr/>
        <p:txBody>
          <a:bodyPr/>
          <a:lstStyle/>
          <a:p>
            <a:fld id="{387D4996-23B6-9B42-9651-951AA7DA2689}" type="datetimeFigureOut">
              <a:rPr lang="es-CL" smtClean="0"/>
              <a:t>06-08-20</a:t>
            </a:fld>
            <a:endParaRPr lang="es-CL"/>
          </a:p>
        </p:txBody>
      </p:sp>
      <p:sp>
        <p:nvSpPr>
          <p:cNvPr id="4" name="Marcador de pie de página 3">
            <a:extLst>
              <a:ext uri="{FF2B5EF4-FFF2-40B4-BE49-F238E27FC236}">
                <a16:creationId xmlns:a16="http://schemas.microsoft.com/office/drawing/2014/main" id="{FC06FE1C-AD0E-624A-B8A9-B444E6E0B935}"/>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9FB825F4-3BDE-1544-8268-882832691102}"/>
              </a:ext>
            </a:extLst>
          </p:cNvPr>
          <p:cNvSpPr>
            <a:spLocks noGrp="1"/>
          </p:cNvSpPr>
          <p:nvPr>
            <p:ph type="sldNum" sz="quarter" idx="12"/>
          </p:nvPr>
        </p:nvSpPr>
        <p:spPr/>
        <p:txBody>
          <a:bodyPr/>
          <a:lstStyle/>
          <a:p>
            <a:fld id="{D1038E5A-43B8-EE4C-9D22-9EEE60710A2C}" type="slidenum">
              <a:rPr lang="es-CL" smtClean="0"/>
              <a:t>‹Nº›</a:t>
            </a:fld>
            <a:endParaRPr lang="es-CL"/>
          </a:p>
        </p:txBody>
      </p:sp>
    </p:spTree>
    <p:extLst>
      <p:ext uri="{BB962C8B-B14F-4D97-AF65-F5344CB8AC3E}">
        <p14:creationId xmlns:p14="http://schemas.microsoft.com/office/powerpoint/2010/main" val="79231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449E99A-A973-7045-90C5-EAE6865A6E1C}"/>
              </a:ext>
            </a:extLst>
          </p:cNvPr>
          <p:cNvSpPr>
            <a:spLocks noGrp="1"/>
          </p:cNvSpPr>
          <p:nvPr>
            <p:ph type="dt" sz="half" idx="10"/>
          </p:nvPr>
        </p:nvSpPr>
        <p:spPr/>
        <p:txBody>
          <a:bodyPr/>
          <a:lstStyle/>
          <a:p>
            <a:fld id="{387D4996-23B6-9B42-9651-951AA7DA2689}" type="datetimeFigureOut">
              <a:rPr lang="es-CL" smtClean="0"/>
              <a:t>06-08-20</a:t>
            </a:fld>
            <a:endParaRPr lang="es-CL"/>
          </a:p>
        </p:txBody>
      </p:sp>
      <p:sp>
        <p:nvSpPr>
          <p:cNvPr id="3" name="Marcador de pie de página 2">
            <a:extLst>
              <a:ext uri="{FF2B5EF4-FFF2-40B4-BE49-F238E27FC236}">
                <a16:creationId xmlns:a16="http://schemas.microsoft.com/office/drawing/2014/main" id="{B78491B3-8021-4A4C-A592-2DD7EFBA3D11}"/>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FD5D99C2-589D-9A48-B0E1-7C43FE4B26CD}"/>
              </a:ext>
            </a:extLst>
          </p:cNvPr>
          <p:cNvSpPr>
            <a:spLocks noGrp="1"/>
          </p:cNvSpPr>
          <p:nvPr>
            <p:ph type="sldNum" sz="quarter" idx="12"/>
          </p:nvPr>
        </p:nvSpPr>
        <p:spPr/>
        <p:txBody>
          <a:bodyPr/>
          <a:lstStyle/>
          <a:p>
            <a:fld id="{D1038E5A-43B8-EE4C-9D22-9EEE60710A2C}" type="slidenum">
              <a:rPr lang="es-CL" smtClean="0"/>
              <a:t>‹Nº›</a:t>
            </a:fld>
            <a:endParaRPr lang="es-CL"/>
          </a:p>
        </p:txBody>
      </p:sp>
    </p:spTree>
    <p:extLst>
      <p:ext uri="{BB962C8B-B14F-4D97-AF65-F5344CB8AC3E}">
        <p14:creationId xmlns:p14="http://schemas.microsoft.com/office/powerpoint/2010/main" val="2839771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3AB1E-EDFC-1A43-BC70-882A93D9CD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63E2C1B9-43DA-044E-B582-D3C4C00C80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CL"/>
          </a:p>
        </p:txBody>
      </p:sp>
      <p:sp>
        <p:nvSpPr>
          <p:cNvPr id="4" name="Marcador de texto 3">
            <a:extLst>
              <a:ext uri="{FF2B5EF4-FFF2-40B4-BE49-F238E27FC236}">
                <a16:creationId xmlns:a16="http://schemas.microsoft.com/office/drawing/2014/main" id="{DEF45DE4-6A47-F649-81AD-E3B8E9CA6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L"/>
          </a:p>
        </p:txBody>
      </p:sp>
      <p:sp>
        <p:nvSpPr>
          <p:cNvPr id="5" name="Marcador de fecha 4">
            <a:extLst>
              <a:ext uri="{FF2B5EF4-FFF2-40B4-BE49-F238E27FC236}">
                <a16:creationId xmlns:a16="http://schemas.microsoft.com/office/drawing/2014/main" id="{361891CB-5932-E74C-8A39-8E5AABC4213F}"/>
              </a:ext>
            </a:extLst>
          </p:cNvPr>
          <p:cNvSpPr>
            <a:spLocks noGrp="1"/>
          </p:cNvSpPr>
          <p:nvPr>
            <p:ph type="dt" sz="half" idx="10"/>
          </p:nvPr>
        </p:nvSpPr>
        <p:spPr/>
        <p:txBody>
          <a:bodyPr/>
          <a:lstStyle/>
          <a:p>
            <a:fld id="{387D4996-23B6-9B42-9651-951AA7DA2689}" type="datetimeFigureOut">
              <a:rPr lang="es-CL" smtClean="0"/>
              <a:t>06-08-20</a:t>
            </a:fld>
            <a:endParaRPr lang="es-CL"/>
          </a:p>
        </p:txBody>
      </p:sp>
      <p:sp>
        <p:nvSpPr>
          <p:cNvPr id="6" name="Marcador de pie de página 5">
            <a:extLst>
              <a:ext uri="{FF2B5EF4-FFF2-40B4-BE49-F238E27FC236}">
                <a16:creationId xmlns:a16="http://schemas.microsoft.com/office/drawing/2014/main" id="{73D5A19A-094F-D74B-9882-4DF8523A4DF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6A4FBBBA-A330-1C4D-A591-BE019E4460F4}"/>
              </a:ext>
            </a:extLst>
          </p:cNvPr>
          <p:cNvSpPr>
            <a:spLocks noGrp="1"/>
          </p:cNvSpPr>
          <p:nvPr>
            <p:ph type="sldNum" sz="quarter" idx="12"/>
          </p:nvPr>
        </p:nvSpPr>
        <p:spPr/>
        <p:txBody>
          <a:bodyPr/>
          <a:lstStyle/>
          <a:p>
            <a:fld id="{D1038E5A-43B8-EE4C-9D22-9EEE60710A2C}" type="slidenum">
              <a:rPr lang="es-CL" smtClean="0"/>
              <a:t>‹Nº›</a:t>
            </a:fld>
            <a:endParaRPr lang="es-CL"/>
          </a:p>
        </p:txBody>
      </p:sp>
    </p:spTree>
    <p:extLst>
      <p:ext uri="{BB962C8B-B14F-4D97-AF65-F5344CB8AC3E}">
        <p14:creationId xmlns:p14="http://schemas.microsoft.com/office/powerpoint/2010/main" val="239680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DC6268-7D25-DA45-9FFD-C90A699BC88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E4B3A8B3-672E-204D-9D09-BE6FA86F56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603A02A4-02D2-F14E-9BB4-90239E1C9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L"/>
          </a:p>
        </p:txBody>
      </p:sp>
      <p:sp>
        <p:nvSpPr>
          <p:cNvPr id="5" name="Marcador de fecha 4">
            <a:extLst>
              <a:ext uri="{FF2B5EF4-FFF2-40B4-BE49-F238E27FC236}">
                <a16:creationId xmlns:a16="http://schemas.microsoft.com/office/drawing/2014/main" id="{8E8B0C96-09F4-5947-8DE1-61FADC2CBF4D}"/>
              </a:ext>
            </a:extLst>
          </p:cNvPr>
          <p:cNvSpPr>
            <a:spLocks noGrp="1"/>
          </p:cNvSpPr>
          <p:nvPr>
            <p:ph type="dt" sz="half" idx="10"/>
          </p:nvPr>
        </p:nvSpPr>
        <p:spPr/>
        <p:txBody>
          <a:bodyPr/>
          <a:lstStyle/>
          <a:p>
            <a:fld id="{387D4996-23B6-9B42-9651-951AA7DA2689}" type="datetimeFigureOut">
              <a:rPr lang="es-CL" smtClean="0"/>
              <a:t>06-08-20</a:t>
            </a:fld>
            <a:endParaRPr lang="es-CL"/>
          </a:p>
        </p:txBody>
      </p:sp>
      <p:sp>
        <p:nvSpPr>
          <p:cNvPr id="6" name="Marcador de pie de página 5">
            <a:extLst>
              <a:ext uri="{FF2B5EF4-FFF2-40B4-BE49-F238E27FC236}">
                <a16:creationId xmlns:a16="http://schemas.microsoft.com/office/drawing/2014/main" id="{8D1C3DB2-B151-C240-A596-F5995B729B4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0E499E82-86E5-B043-B07E-D414E179E9D0}"/>
              </a:ext>
            </a:extLst>
          </p:cNvPr>
          <p:cNvSpPr>
            <a:spLocks noGrp="1"/>
          </p:cNvSpPr>
          <p:nvPr>
            <p:ph type="sldNum" sz="quarter" idx="12"/>
          </p:nvPr>
        </p:nvSpPr>
        <p:spPr/>
        <p:txBody>
          <a:bodyPr/>
          <a:lstStyle/>
          <a:p>
            <a:fld id="{D1038E5A-43B8-EE4C-9D22-9EEE60710A2C}" type="slidenum">
              <a:rPr lang="es-CL" smtClean="0"/>
              <a:t>‹Nº›</a:t>
            </a:fld>
            <a:endParaRPr lang="es-CL"/>
          </a:p>
        </p:txBody>
      </p:sp>
    </p:spTree>
    <p:extLst>
      <p:ext uri="{BB962C8B-B14F-4D97-AF65-F5344CB8AC3E}">
        <p14:creationId xmlns:p14="http://schemas.microsoft.com/office/powerpoint/2010/main" val="243703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61FC3DC-F365-7B40-BA89-817E0F70C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56FD80F4-E343-AE43-A169-C3DC36F4F3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CL"/>
          </a:p>
        </p:txBody>
      </p:sp>
      <p:sp>
        <p:nvSpPr>
          <p:cNvPr id="4" name="Marcador de fecha 3">
            <a:extLst>
              <a:ext uri="{FF2B5EF4-FFF2-40B4-BE49-F238E27FC236}">
                <a16:creationId xmlns:a16="http://schemas.microsoft.com/office/drawing/2014/main" id="{8494B52B-1767-0546-8D2B-CAD69E1A5E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D4996-23B6-9B42-9651-951AA7DA2689}" type="datetimeFigureOut">
              <a:rPr lang="es-CL" smtClean="0"/>
              <a:t>06-08-20</a:t>
            </a:fld>
            <a:endParaRPr lang="es-CL"/>
          </a:p>
        </p:txBody>
      </p:sp>
      <p:sp>
        <p:nvSpPr>
          <p:cNvPr id="5" name="Marcador de pie de página 4">
            <a:extLst>
              <a:ext uri="{FF2B5EF4-FFF2-40B4-BE49-F238E27FC236}">
                <a16:creationId xmlns:a16="http://schemas.microsoft.com/office/drawing/2014/main" id="{5CBE4043-D9CF-1A43-BDF4-DE826CEFA0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FA527437-FE9A-9A4E-8C42-5B98F1A8AF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38E5A-43B8-EE4C-9D22-9EEE60710A2C}" type="slidenum">
              <a:rPr lang="es-CL" smtClean="0"/>
              <a:t>‹Nº›</a:t>
            </a:fld>
            <a:endParaRPr lang="es-CL"/>
          </a:p>
        </p:txBody>
      </p:sp>
    </p:spTree>
    <p:extLst>
      <p:ext uri="{BB962C8B-B14F-4D97-AF65-F5344CB8AC3E}">
        <p14:creationId xmlns:p14="http://schemas.microsoft.com/office/powerpoint/2010/main" val="885284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Layout" Target="../diagrams/layout1.xml"/><Relationship Id="rId7" Type="http://schemas.openxmlformats.org/officeDocument/2006/relationships/image" Target="../media/image12.jpe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3.jpe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image" Target="../media/image15.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6.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231778" y="3507909"/>
            <a:ext cx="5634317" cy="526209"/>
          </a:xfrm>
        </p:spPr>
        <p:txBody>
          <a:bodyPr>
            <a:normAutofit/>
          </a:bodyPr>
          <a:lstStyle/>
          <a:p>
            <a:r>
              <a:rPr lang="es-CL" dirty="0">
                <a:effectLst>
                  <a:outerShdw blurRad="38100" dist="38100" dir="2700000" algn="tl">
                    <a:srgbClr val="000000">
                      <a:alpha val="43137"/>
                    </a:srgbClr>
                  </a:outerShdw>
                </a:effectLst>
              </a:rPr>
              <a:t>Finanzas  para el Emprendimiento </a:t>
            </a:r>
          </a:p>
        </p:txBody>
      </p:sp>
      <p:pic>
        <p:nvPicPr>
          <p:cNvPr id="5" name="Imagen 4">
            <a:extLst>
              <a:ext uri="{FF2B5EF4-FFF2-40B4-BE49-F238E27FC236}">
                <a16:creationId xmlns:a16="http://schemas.microsoft.com/office/drawing/2014/main" id="{B03FA6DE-95DC-154E-9EA2-FDEDA952A6BB}"/>
              </a:ext>
            </a:extLst>
          </p:cNvPr>
          <p:cNvPicPr>
            <a:picLocks noChangeAspect="1"/>
          </p:cNvPicPr>
          <p:nvPr/>
        </p:nvPicPr>
        <p:blipFill>
          <a:blip r:embed="rId3"/>
          <a:stretch>
            <a:fillRect/>
          </a:stretch>
        </p:blipFill>
        <p:spPr>
          <a:xfrm>
            <a:off x="7762421" y="590736"/>
            <a:ext cx="3111500" cy="2184400"/>
          </a:xfrm>
          <a:prstGeom prst="rect">
            <a:avLst/>
          </a:prstGeom>
        </p:spPr>
      </p:pic>
    </p:spTree>
    <p:extLst>
      <p:ext uri="{BB962C8B-B14F-4D97-AF65-F5344CB8AC3E}">
        <p14:creationId xmlns:p14="http://schemas.microsoft.com/office/powerpoint/2010/main" val="1354961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ormAutofit/>
          </a:bodyPr>
          <a:lstStyle/>
          <a:p>
            <a:r>
              <a:rPr lang="es-CL" sz="4000"/>
              <a:t>Si queremos saber el precio de equilibrio:</a:t>
            </a:r>
          </a:p>
        </p:txBody>
      </p:sp>
      <p:sp>
        <p:nvSpPr>
          <p:cNvPr id="181251" name="Text Box 3"/>
          <p:cNvSpPr txBox="1">
            <a:spLocks noChangeArrowheads="1"/>
          </p:cNvSpPr>
          <p:nvPr/>
        </p:nvSpPr>
        <p:spPr bwMode="auto">
          <a:xfrm>
            <a:off x="1847850" y="1844675"/>
            <a:ext cx="560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L" sz="2400">
              <a:latin typeface="Tahoma" charset="0"/>
            </a:endParaRPr>
          </a:p>
        </p:txBody>
      </p:sp>
      <p:sp>
        <p:nvSpPr>
          <p:cNvPr id="181252" name="Text Box 4"/>
          <p:cNvSpPr txBox="1">
            <a:spLocks noChangeArrowheads="1"/>
          </p:cNvSpPr>
          <p:nvPr/>
        </p:nvSpPr>
        <p:spPr bwMode="auto">
          <a:xfrm flipV="1">
            <a:off x="2362200" y="4511676"/>
            <a:ext cx="2725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spAutoFit/>
          </a:bodyPr>
          <a:lstStyle/>
          <a:p>
            <a:pPr>
              <a:spcBef>
                <a:spcPct val="50000"/>
              </a:spcBef>
            </a:pPr>
            <a:endParaRPr lang="es-CL" sz="2000">
              <a:latin typeface="Tahoma" charset="0"/>
            </a:endParaRPr>
          </a:p>
        </p:txBody>
      </p:sp>
      <p:sp>
        <p:nvSpPr>
          <p:cNvPr id="181253" name="Text Box 5"/>
          <p:cNvSpPr txBox="1">
            <a:spLocks noChangeArrowheads="1"/>
          </p:cNvSpPr>
          <p:nvPr/>
        </p:nvSpPr>
        <p:spPr bwMode="auto">
          <a:xfrm>
            <a:off x="6816726" y="1773238"/>
            <a:ext cx="2951163" cy="341632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L" sz="2400">
                <a:latin typeface="Tahoma" charset="0"/>
              </a:rPr>
              <a:t>Entonces, tenemos que si vendemos los 12,5 kilos de pan al precio de $ 500 se cubren los costos variables y queda un margen para cubrir los costos fijos</a:t>
            </a:r>
          </a:p>
        </p:txBody>
      </p:sp>
      <p:sp>
        <p:nvSpPr>
          <p:cNvPr id="181254" name="AutoShape 6"/>
          <p:cNvSpPr>
            <a:spLocks noChangeArrowheads="1"/>
          </p:cNvSpPr>
          <p:nvPr/>
        </p:nvSpPr>
        <p:spPr bwMode="auto">
          <a:xfrm>
            <a:off x="8305800" y="4800600"/>
            <a:ext cx="533400" cy="5334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181255" name="Text Box 7"/>
          <p:cNvSpPr txBox="1">
            <a:spLocks noChangeArrowheads="1"/>
          </p:cNvSpPr>
          <p:nvPr/>
        </p:nvSpPr>
        <p:spPr bwMode="auto">
          <a:xfrm>
            <a:off x="7239000" y="5638800"/>
            <a:ext cx="3124200" cy="831850"/>
          </a:xfrm>
          <a:prstGeom prst="rect">
            <a:avLst/>
          </a:prstGeom>
          <a:noFill/>
          <a:ln w="9525">
            <a:solidFill>
              <a:srgbClr val="66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L" sz="2400">
                <a:latin typeface="Tahoma" charset="0"/>
              </a:rPr>
              <a:t>El PRECIO de equilibrio es $500</a:t>
            </a:r>
          </a:p>
        </p:txBody>
      </p:sp>
      <p:sp>
        <p:nvSpPr>
          <p:cNvPr id="181256" name="Rectangle 8"/>
          <p:cNvSpPr>
            <a:spLocks noChangeArrowheads="1"/>
          </p:cNvSpPr>
          <p:nvPr/>
        </p:nvSpPr>
        <p:spPr bwMode="auto">
          <a:xfrm>
            <a:off x="1919289" y="1700214"/>
            <a:ext cx="43211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s-CL"/>
              <a:t>Costo fijo es igual a $ 5.000</a:t>
            </a:r>
          </a:p>
          <a:p>
            <a:pPr eaLnBrk="0" hangingPunct="0"/>
            <a:r>
              <a:rPr lang="es-CL"/>
              <a:t>Costo variable es igual a $100</a:t>
            </a:r>
          </a:p>
          <a:p>
            <a:pPr eaLnBrk="0" hangingPunct="0"/>
            <a:r>
              <a:rPr lang="es-CL"/>
              <a:t>Cantidad vendida es igual 12.5 Kilos</a:t>
            </a:r>
          </a:p>
          <a:p>
            <a:pPr eaLnBrk="0" hangingPunct="0"/>
            <a:r>
              <a:rPr lang="es-CL"/>
              <a:t>La formula es:</a:t>
            </a:r>
          </a:p>
        </p:txBody>
      </p:sp>
      <p:sp>
        <p:nvSpPr>
          <p:cNvPr id="181257" name="Rectangle 9"/>
          <p:cNvSpPr>
            <a:spLocks noChangeArrowheads="1"/>
          </p:cNvSpPr>
          <p:nvPr/>
        </p:nvSpPr>
        <p:spPr bwMode="auto">
          <a:xfrm>
            <a:off x="1847850" y="3533775"/>
            <a:ext cx="48958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s-CL"/>
              <a:t>Utilidad = 0 = P*Q – CT</a:t>
            </a:r>
          </a:p>
          <a:p>
            <a:pPr eaLnBrk="0" hangingPunct="0"/>
            <a:r>
              <a:rPr lang="es-CL"/>
              <a:t>0 = P * 12.5 - 100 * 12.5 - 5.000</a:t>
            </a:r>
          </a:p>
          <a:p>
            <a:pPr eaLnBrk="0" hangingPunct="0"/>
            <a:r>
              <a:rPr lang="es-CL"/>
              <a:t>-12.5P = -1.250-5.000</a:t>
            </a:r>
          </a:p>
          <a:p>
            <a:pPr eaLnBrk="0" hangingPunct="0"/>
            <a:r>
              <a:rPr lang="es-CL"/>
              <a:t>-12.5P*-1=(-1.250-5.000)*-1</a:t>
            </a:r>
          </a:p>
          <a:p>
            <a:pPr eaLnBrk="0" hangingPunct="0"/>
            <a:r>
              <a:rPr lang="es-CL"/>
              <a:t> 12.5P = 1.250+5.000</a:t>
            </a:r>
          </a:p>
          <a:p>
            <a:pPr eaLnBrk="0" hangingPunct="0"/>
            <a:r>
              <a:rPr lang="es-CL"/>
              <a:t>P=6.250/12.5</a:t>
            </a:r>
          </a:p>
          <a:p>
            <a:pPr eaLnBrk="0" hangingPunct="0"/>
            <a:r>
              <a:rPr lang="es-CL"/>
              <a:t>P = 500</a:t>
            </a:r>
          </a:p>
        </p:txBody>
      </p:sp>
    </p:spTree>
    <p:extLst>
      <p:ext uri="{BB962C8B-B14F-4D97-AF65-F5344CB8AC3E}">
        <p14:creationId xmlns:p14="http://schemas.microsoft.com/office/powerpoint/2010/main" val="2234956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s-CL" sz="3200"/>
              <a:t>Si la meta es obtener un 25% de utilidad</a:t>
            </a:r>
          </a:p>
        </p:txBody>
      </p:sp>
      <p:sp>
        <p:nvSpPr>
          <p:cNvPr id="143363" name="Text Box 3"/>
          <p:cNvSpPr txBox="1">
            <a:spLocks noChangeArrowheads="1"/>
          </p:cNvSpPr>
          <p:nvPr/>
        </p:nvSpPr>
        <p:spPr bwMode="auto">
          <a:xfrm>
            <a:off x="2362201" y="2057400"/>
            <a:ext cx="425847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L" sz="2400">
                <a:latin typeface="Tahoma" charset="0"/>
              </a:rPr>
              <a:t>Costo fijo es igual a $ 5.000</a:t>
            </a:r>
          </a:p>
          <a:p>
            <a:r>
              <a:rPr lang="es-CL" sz="2400">
                <a:latin typeface="Tahoma" charset="0"/>
              </a:rPr>
              <a:t>Costo variable es igual a $100</a:t>
            </a:r>
          </a:p>
          <a:p>
            <a:r>
              <a:rPr lang="es-CL" sz="2400">
                <a:latin typeface="Tahoma" charset="0"/>
              </a:rPr>
              <a:t>Precio es igual $500</a:t>
            </a:r>
          </a:p>
          <a:p>
            <a:r>
              <a:rPr lang="es-CL" sz="2400">
                <a:latin typeface="Tahoma" charset="0"/>
              </a:rPr>
              <a:t>Utilidad es igual a un 25%</a:t>
            </a:r>
          </a:p>
          <a:p>
            <a:r>
              <a:rPr lang="es-CL" sz="2400">
                <a:latin typeface="Tahoma" charset="0"/>
              </a:rPr>
              <a:t>La formula es:</a:t>
            </a:r>
          </a:p>
        </p:txBody>
      </p:sp>
      <p:sp>
        <p:nvSpPr>
          <p:cNvPr id="143364" name="Text Box 4"/>
          <p:cNvSpPr txBox="1">
            <a:spLocks noChangeArrowheads="1"/>
          </p:cNvSpPr>
          <p:nvPr/>
        </p:nvSpPr>
        <p:spPr bwMode="auto">
          <a:xfrm>
            <a:off x="2209800" y="4038601"/>
            <a:ext cx="51816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L" sz="2000">
                <a:latin typeface="Tahoma" charset="0"/>
              </a:rPr>
              <a:t>Utilidad = 25% = P*Q – CT</a:t>
            </a:r>
          </a:p>
          <a:p>
            <a:pPr>
              <a:spcBef>
                <a:spcPct val="50000"/>
              </a:spcBef>
            </a:pPr>
            <a:r>
              <a:rPr lang="es-CL" sz="2000">
                <a:latin typeface="Tahoma" charset="0"/>
              </a:rPr>
              <a:t>500 * Q* 0.25 = 500 * Q - 5.000 - 100 * Q</a:t>
            </a:r>
          </a:p>
          <a:p>
            <a:pPr>
              <a:spcBef>
                <a:spcPct val="50000"/>
              </a:spcBef>
            </a:pPr>
            <a:r>
              <a:rPr lang="es-CL" sz="2000">
                <a:latin typeface="Tahoma" charset="0"/>
              </a:rPr>
              <a:t>275*Q = 5.000</a:t>
            </a:r>
          </a:p>
          <a:p>
            <a:pPr>
              <a:spcBef>
                <a:spcPct val="50000"/>
              </a:spcBef>
            </a:pPr>
            <a:r>
              <a:rPr lang="es-CL" sz="2000">
                <a:latin typeface="Tahoma" charset="0"/>
              </a:rPr>
              <a:t>Q = 18</a:t>
            </a:r>
          </a:p>
        </p:txBody>
      </p:sp>
      <p:sp>
        <p:nvSpPr>
          <p:cNvPr id="143365" name="Text Box 5"/>
          <p:cNvSpPr txBox="1">
            <a:spLocks noChangeArrowheads="1"/>
          </p:cNvSpPr>
          <p:nvPr/>
        </p:nvSpPr>
        <p:spPr bwMode="auto">
          <a:xfrm>
            <a:off x="7315200" y="2209800"/>
            <a:ext cx="2514600" cy="2308324"/>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L" sz="2400">
                <a:latin typeface="Tahoma" charset="0"/>
              </a:rPr>
              <a:t>Entonces, tenemos que vender 18 kilos de pan para obtener una utilidad del 25%</a:t>
            </a:r>
          </a:p>
        </p:txBody>
      </p:sp>
      <p:sp>
        <p:nvSpPr>
          <p:cNvPr id="143366" name="Text Box 6"/>
          <p:cNvSpPr txBox="1">
            <a:spLocks noChangeArrowheads="1"/>
          </p:cNvSpPr>
          <p:nvPr/>
        </p:nvSpPr>
        <p:spPr bwMode="auto">
          <a:xfrm>
            <a:off x="2362200" y="6248401"/>
            <a:ext cx="7772400" cy="3667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L">
                <a:latin typeface="Tahoma" charset="0"/>
              </a:rPr>
              <a:t>Se pueden considerar distintos precios y obtendremos utilidad o pérdida</a:t>
            </a:r>
          </a:p>
        </p:txBody>
      </p:sp>
    </p:spTree>
    <p:extLst>
      <p:ext uri="{BB962C8B-B14F-4D97-AF65-F5344CB8AC3E}">
        <p14:creationId xmlns:p14="http://schemas.microsoft.com/office/powerpoint/2010/main" val="246115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s-CL" sz="3200"/>
              <a:t>Un ejemplo más:</a:t>
            </a:r>
          </a:p>
        </p:txBody>
      </p:sp>
      <p:sp>
        <p:nvSpPr>
          <p:cNvPr id="144387" name="Text Box 3"/>
          <p:cNvSpPr txBox="1">
            <a:spLocks noChangeArrowheads="1"/>
          </p:cNvSpPr>
          <p:nvPr/>
        </p:nvSpPr>
        <p:spPr bwMode="auto">
          <a:xfrm>
            <a:off x="2362201" y="2057400"/>
            <a:ext cx="425847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L" sz="2400">
                <a:latin typeface="Tahoma" charset="0"/>
              </a:rPr>
              <a:t>Costo fijo es igual a $ 5.000</a:t>
            </a:r>
          </a:p>
          <a:p>
            <a:r>
              <a:rPr lang="es-CL" sz="2400">
                <a:latin typeface="Tahoma" charset="0"/>
              </a:rPr>
              <a:t>Costo variable es igual a $100</a:t>
            </a:r>
          </a:p>
          <a:p>
            <a:r>
              <a:rPr lang="es-CL" sz="2400">
                <a:latin typeface="Tahoma" charset="0"/>
              </a:rPr>
              <a:t>Precio es igual $700</a:t>
            </a:r>
          </a:p>
          <a:p>
            <a:r>
              <a:rPr lang="es-CL" sz="2400">
                <a:latin typeface="Tahoma" charset="0"/>
              </a:rPr>
              <a:t>Utilidad es igual a un 25%</a:t>
            </a:r>
          </a:p>
          <a:p>
            <a:r>
              <a:rPr lang="es-CL" sz="2400">
                <a:latin typeface="Tahoma" charset="0"/>
              </a:rPr>
              <a:t>La formula es:</a:t>
            </a:r>
          </a:p>
        </p:txBody>
      </p:sp>
      <p:sp>
        <p:nvSpPr>
          <p:cNvPr id="144388" name="Text Box 4"/>
          <p:cNvSpPr txBox="1">
            <a:spLocks noChangeArrowheads="1"/>
          </p:cNvSpPr>
          <p:nvPr/>
        </p:nvSpPr>
        <p:spPr bwMode="auto">
          <a:xfrm>
            <a:off x="2209800" y="4038601"/>
            <a:ext cx="51816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L" sz="2000">
                <a:latin typeface="Tahoma" charset="0"/>
              </a:rPr>
              <a:t>Utilidad = P*Q – CT</a:t>
            </a:r>
          </a:p>
          <a:p>
            <a:pPr>
              <a:spcBef>
                <a:spcPct val="50000"/>
              </a:spcBef>
            </a:pPr>
            <a:r>
              <a:rPr lang="es-CL" sz="2000">
                <a:latin typeface="Tahoma" charset="0"/>
              </a:rPr>
              <a:t>700 * Q * 0.25 = 700 * Q - 5.000 - 100 * Q</a:t>
            </a:r>
          </a:p>
          <a:p>
            <a:pPr>
              <a:spcBef>
                <a:spcPct val="50000"/>
              </a:spcBef>
            </a:pPr>
            <a:r>
              <a:rPr lang="es-CL" sz="2000">
                <a:latin typeface="Tahoma" charset="0"/>
              </a:rPr>
              <a:t>425*Q = 5.000</a:t>
            </a:r>
          </a:p>
          <a:p>
            <a:pPr>
              <a:spcBef>
                <a:spcPct val="50000"/>
              </a:spcBef>
            </a:pPr>
            <a:r>
              <a:rPr lang="es-CL" sz="2000">
                <a:latin typeface="Tahoma" charset="0"/>
              </a:rPr>
              <a:t>Q = 12</a:t>
            </a:r>
          </a:p>
        </p:txBody>
      </p:sp>
      <p:sp>
        <p:nvSpPr>
          <p:cNvPr id="144389" name="Text Box 5"/>
          <p:cNvSpPr txBox="1">
            <a:spLocks noChangeArrowheads="1"/>
          </p:cNvSpPr>
          <p:nvPr/>
        </p:nvSpPr>
        <p:spPr bwMode="auto">
          <a:xfrm>
            <a:off x="7315200" y="2209800"/>
            <a:ext cx="2743200" cy="1938992"/>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L" sz="2400">
                <a:latin typeface="Tahoma" charset="0"/>
              </a:rPr>
              <a:t>Entonces, tenemos que vender 12 kilos de pan para obtener una utilidad del 25%</a:t>
            </a:r>
          </a:p>
        </p:txBody>
      </p:sp>
      <p:sp>
        <p:nvSpPr>
          <p:cNvPr id="144390" name="Text Box 6"/>
          <p:cNvSpPr txBox="1">
            <a:spLocks noChangeArrowheads="1"/>
          </p:cNvSpPr>
          <p:nvPr/>
        </p:nvSpPr>
        <p:spPr bwMode="auto">
          <a:xfrm>
            <a:off x="2362200" y="6248401"/>
            <a:ext cx="7772400" cy="3667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L">
                <a:latin typeface="Tahoma" charset="0"/>
              </a:rPr>
              <a:t>Se pueden considerar distintos precios y obtendremos utilidad o pérdida</a:t>
            </a:r>
          </a:p>
        </p:txBody>
      </p:sp>
    </p:spTree>
    <p:extLst>
      <p:ext uri="{BB962C8B-B14F-4D97-AF65-F5344CB8AC3E}">
        <p14:creationId xmlns:p14="http://schemas.microsoft.com/office/powerpoint/2010/main" val="3329952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normAutofit/>
          </a:bodyPr>
          <a:lstStyle/>
          <a:p>
            <a:r>
              <a:rPr lang="es-CL" sz="3600"/>
              <a:t>Preocupaciones en torno al punto de equilibrio</a:t>
            </a:r>
          </a:p>
        </p:txBody>
      </p:sp>
      <p:sp>
        <p:nvSpPr>
          <p:cNvPr id="145411" name="Rectangle 3"/>
          <p:cNvSpPr>
            <a:spLocks noGrp="1" noChangeArrowheads="1"/>
          </p:cNvSpPr>
          <p:nvPr>
            <p:ph type="body" idx="1"/>
          </p:nvPr>
        </p:nvSpPr>
        <p:spPr/>
        <p:txBody>
          <a:bodyPr/>
          <a:lstStyle/>
          <a:p>
            <a:r>
              <a:rPr lang="es-CL"/>
              <a:t>No es sensible a la demanda del producto o servicio</a:t>
            </a:r>
          </a:p>
          <a:p>
            <a:endParaRPr lang="es-CL"/>
          </a:p>
          <a:p>
            <a:r>
              <a:rPr lang="es-CL"/>
              <a:t>¿De qué depende que el dueño del local venda 12,5 o 18 kilos al mes?</a:t>
            </a:r>
          </a:p>
          <a:p>
            <a:endParaRPr lang="es-CL"/>
          </a:p>
          <a:p>
            <a:r>
              <a:rPr lang="es-CL"/>
              <a:t>Es posible que para vender más se deba incurrir en mayores gastos.</a:t>
            </a:r>
          </a:p>
        </p:txBody>
      </p:sp>
    </p:spTree>
    <p:extLst>
      <p:ext uri="{BB962C8B-B14F-4D97-AF65-F5344CB8AC3E}">
        <p14:creationId xmlns:p14="http://schemas.microsoft.com/office/powerpoint/2010/main" val="10009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normAutofit/>
          </a:bodyPr>
          <a:lstStyle/>
          <a:p>
            <a:r>
              <a:rPr lang="es-CL" sz="3600"/>
              <a:t>Preocupaciones en torno al punto de equilibrio</a:t>
            </a:r>
          </a:p>
        </p:txBody>
      </p:sp>
      <p:sp>
        <p:nvSpPr>
          <p:cNvPr id="146435" name="Rectangle 3"/>
          <p:cNvSpPr>
            <a:spLocks noGrp="1" noChangeArrowheads="1"/>
          </p:cNvSpPr>
          <p:nvPr>
            <p:ph type="body" idx="1"/>
          </p:nvPr>
        </p:nvSpPr>
        <p:spPr/>
        <p:txBody>
          <a:bodyPr/>
          <a:lstStyle/>
          <a:p>
            <a:r>
              <a:rPr lang="es-CL" dirty="0"/>
              <a:t>Se deben tomar en cuenta todos los costos atribuibles al producto o servicio:</a:t>
            </a:r>
          </a:p>
          <a:p>
            <a:pPr lvl="1"/>
            <a:r>
              <a:rPr lang="es-CL" dirty="0"/>
              <a:t>Mantenimiento de equipos</a:t>
            </a:r>
          </a:p>
          <a:p>
            <a:pPr lvl="1"/>
            <a:r>
              <a:rPr lang="es-CL" dirty="0"/>
              <a:t>Mantenimiento del local</a:t>
            </a:r>
          </a:p>
          <a:p>
            <a:pPr lvl="1"/>
            <a:r>
              <a:rPr lang="es-CL" dirty="0"/>
              <a:t>Costos de luz, agua, gas, arriendos</a:t>
            </a:r>
          </a:p>
          <a:p>
            <a:pPr lvl="1"/>
            <a:r>
              <a:rPr lang="es-CL" dirty="0"/>
              <a:t>Materias primas</a:t>
            </a:r>
          </a:p>
          <a:p>
            <a:endParaRPr lang="es-CL" dirty="0"/>
          </a:p>
        </p:txBody>
      </p:sp>
    </p:spTree>
    <p:extLst>
      <p:ext uri="{BB962C8B-B14F-4D97-AF65-F5344CB8AC3E}">
        <p14:creationId xmlns:p14="http://schemas.microsoft.com/office/powerpoint/2010/main" val="151184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2286000" y="381000"/>
            <a:ext cx="7793038" cy="1143000"/>
          </a:xfrm>
        </p:spPr>
        <p:txBody>
          <a:bodyPr>
            <a:normAutofit/>
          </a:bodyPr>
          <a:lstStyle/>
          <a:p>
            <a:r>
              <a:rPr lang="es-CL" sz="3600"/>
              <a:t>Utilidad sobre las ventas o sobre los costos</a:t>
            </a:r>
          </a:p>
        </p:txBody>
      </p:sp>
      <p:sp>
        <p:nvSpPr>
          <p:cNvPr id="147459" name="Rectangle 3"/>
          <p:cNvSpPr>
            <a:spLocks noGrp="1" noChangeArrowheads="1"/>
          </p:cNvSpPr>
          <p:nvPr>
            <p:ph type="body" idx="1"/>
          </p:nvPr>
        </p:nvSpPr>
        <p:spPr/>
        <p:txBody>
          <a:bodyPr/>
          <a:lstStyle/>
          <a:p>
            <a:r>
              <a:rPr lang="es-CL"/>
              <a:t>Utilidad sobre la ventas:</a:t>
            </a:r>
          </a:p>
          <a:p>
            <a:pPr lvl="1"/>
            <a:r>
              <a:rPr lang="es-CL"/>
              <a:t>Es un porcentaje sobre lo que estimamos vender</a:t>
            </a:r>
          </a:p>
          <a:p>
            <a:r>
              <a:rPr lang="es-CL"/>
              <a:t>Utilidad sobre los costos:</a:t>
            </a:r>
          </a:p>
          <a:p>
            <a:pPr lvl="1"/>
            <a:r>
              <a:rPr lang="es-CL"/>
              <a:t>Es un porcentaje sobre los costos totales que tenemos</a:t>
            </a:r>
          </a:p>
        </p:txBody>
      </p:sp>
    </p:spTree>
    <p:extLst>
      <p:ext uri="{BB962C8B-B14F-4D97-AF65-F5344CB8AC3E}">
        <p14:creationId xmlns:p14="http://schemas.microsoft.com/office/powerpoint/2010/main" val="1695566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s-CL"/>
              <a:t>Resumen</a:t>
            </a:r>
          </a:p>
        </p:txBody>
      </p:sp>
      <p:sp>
        <p:nvSpPr>
          <p:cNvPr id="148483" name="Rectangle 3"/>
          <p:cNvSpPr>
            <a:spLocks noGrp="1" noChangeArrowheads="1"/>
          </p:cNvSpPr>
          <p:nvPr>
            <p:ph type="body" idx="1"/>
          </p:nvPr>
        </p:nvSpPr>
        <p:spPr/>
        <p:txBody>
          <a:bodyPr/>
          <a:lstStyle/>
          <a:p>
            <a:r>
              <a:rPr lang="es-CL"/>
              <a:t>Tanto los costos variables como los fijos son pertinentes para la fijación de precios</a:t>
            </a:r>
          </a:p>
          <a:p>
            <a:r>
              <a:rPr lang="es-CL"/>
              <a:t>El precio mínimo se puede estimar con el análisis del punto de equilibrio</a:t>
            </a:r>
          </a:p>
          <a:p>
            <a:r>
              <a:rPr lang="es-CL"/>
              <a:t>Hay que considerar todos los costos</a:t>
            </a:r>
          </a:p>
        </p:txBody>
      </p:sp>
    </p:spTree>
    <p:extLst>
      <p:ext uri="{BB962C8B-B14F-4D97-AF65-F5344CB8AC3E}">
        <p14:creationId xmlns:p14="http://schemas.microsoft.com/office/powerpoint/2010/main" val="800843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Grp="1" noChangeArrowheads="1"/>
          </p:cNvSpPr>
          <p:nvPr/>
        </p:nvSpPr>
        <p:spPr bwMode="auto">
          <a:xfrm>
            <a:off x="2208214" y="142876"/>
            <a:ext cx="7769225" cy="1139825"/>
          </a:xfrm>
          <a:prstGeom prst="rect">
            <a:avLst/>
          </a:prstGeom>
          <a:gradFill rotWithShape="0">
            <a:gsLst>
              <a:gs pos="0">
                <a:srgbClr val="DBCBC7"/>
              </a:gs>
              <a:gs pos="100000">
                <a:srgbClr val="DBCBC7">
                  <a:gamma/>
                  <a:tint val="70196"/>
                  <a:invGamma/>
                </a:srgbClr>
              </a:gs>
            </a:gsLst>
            <a:path path="shape">
              <a:fillToRect l="50000" t="50000" r="50000" b="50000"/>
            </a:path>
          </a:gradFill>
          <a:ln w="12700">
            <a:solidFill>
              <a:srgbClr val="800000"/>
            </a:solidFill>
            <a:miter lim="800000"/>
            <a:headEnd/>
            <a:tailEnd/>
          </a:ln>
          <a:effectLst/>
        </p:spPr>
        <p:txBody>
          <a:bodyPr lIns="92075" tIns="46038" rIns="92075" bIns="46038" anchor="ctr"/>
          <a:lstStyle/>
          <a:p>
            <a:pPr algn="ctr">
              <a:defRPr/>
            </a:pPr>
            <a:r>
              <a:rPr lang="en-US" sz="4400" dirty="0">
                <a:solidFill>
                  <a:srgbClr val="800000"/>
                </a:solidFill>
                <a:effectLst>
                  <a:outerShdw blurRad="38100" dist="38100" dir="2700000" algn="tl">
                    <a:srgbClr val="000000"/>
                  </a:outerShdw>
                </a:effectLst>
                <a:latin typeface="Tahoma" pitchFamily="34" charset="0"/>
              </a:rPr>
              <a:t>La Evaluación Interna</a:t>
            </a:r>
            <a:endParaRPr lang="es-MX" dirty="0"/>
          </a:p>
        </p:txBody>
      </p:sp>
      <p:sp>
        <p:nvSpPr>
          <p:cNvPr id="3" name="2 Rectángulo redondeado"/>
          <p:cNvSpPr/>
          <p:nvPr/>
        </p:nvSpPr>
        <p:spPr>
          <a:xfrm>
            <a:off x="1738282" y="1643050"/>
            <a:ext cx="3643338" cy="107157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s-CL" b="1" dirty="0"/>
              <a:t>DETERMINACIÓN DEL MARGEN DE UTILIDAD</a:t>
            </a:r>
          </a:p>
        </p:txBody>
      </p:sp>
      <p:grpSp>
        <p:nvGrpSpPr>
          <p:cNvPr id="5" name="23 Grupo"/>
          <p:cNvGrpSpPr>
            <a:grpSpLocks/>
          </p:cNvGrpSpPr>
          <p:nvPr/>
        </p:nvGrpSpPr>
        <p:grpSpPr bwMode="auto">
          <a:xfrm>
            <a:off x="2820989" y="3000376"/>
            <a:ext cx="2490787" cy="3286125"/>
            <a:chOff x="1297191" y="3000372"/>
            <a:chExt cx="2491196" cy="3286148"/>
          </a:xfrm>
        </p:grpSpPr>
        <p:sp>
          <p:nvSpPr>
            <p:cNvPr id="4" name="3 Esquina doblada"/>
            <p:cNvSpPr/>
            <p:nvPr/>
          </p:nvSpPr>
          <p:spPr>
            <a:xfrm rot="20797453">
              <a:off x="1573461" y="3000372"/>
              <a:ext cx="2214926" cy="3286148"/>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L"/>
            </a:p>
          </p:txBody>
        </p:sp>
        <p:cxnSp>
          <p:nvCxnSpPr>
            <p:cNvPr id="6" name="5 Conector recto"/>
            <p:cNvCxnSpPr>
              <a:stCxn id="4" idx="0"/>
              <a:endCxn id="4" idx="2"/>
            </p:cNvCxnSpPr>
            <p:nvPr/>
          </p:nvCxnSpPr>
          <p:spPr>
            <a:xfrm rot="16200000" flipH="1">
              <a:off x="1082300" y="4263178"/>
              <a:ext cx="3197247" cy="760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flipV="1">
              <a:off x="1357526" y="3286124"/>
              <a:ext cx="2143477" cy="500067"/>
            </a:xfrm>
            <a:prstGeom prst="line">
              <a:avLst/>
            </a:prstGeom>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rot="20900888">
              <a:off x="1297191" y="3286124"/>
              <a:ext cx="1000289"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dirty="0"/>
                <a:t>GASTOS</a:t>
              </a:r>
            </a:p>
          </p:txBody>
        </p:sp>
        <p:sp>
          <p:nvSpPr>
            <p:cNvPr id="11" name="10 Rectángulo"/>
            <p:cNvSpPr/>
            <p:nvPr/>
          </p:nvSpPr>
          <p:spPr>
            <a:xfrm rot="20900888">
              <a:off x="2410211" y="3027360"/>
              <a:ext cx="1000289" cy="284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dirty="0"/>
                <a:t>VENTAS</a:t>
              </a:r>
            </a:p>
          </p:txBody>
        </p:sp>
      </p:grpSp>
      <p:sp>
        <p:nvSpPr>
          <p:cNvPr id="16" name="15 Rectángulo"/>
          <p:cNvSpPr/>
          <p:nvPr/>
        </p:nvSpPr>
        <p:spPr>
          <a:xfrm>
            <a:off x="6238875" y="1928813"/>
            <a:ext cx="4286250" cy="2571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CL" b="1" u="sng" dirty="0">
                <a:solidFill>
                  <a:srgbClr val="FF0000"/>
                </a:solidFill>
              </a:rPr>
              <a:t>Registro de todos los GASTOS diarios</a:t>
            </a:r>
          </a:p>
          <a:p>
            <a:pPr>
              <a:defRPr/>
            </a:pPr>
            <a:r>
              <a:rPr lang="es-CL" b="1" dirty="0">
                <a:solidFill>
                  <a:srgbClr val="FF0000"/>
                </a:solidFill>
              </a:rPr>
              <a:t>	del negocio</a:t>
            </a:r>
          </a:p>
          <a:p>
            <a:pPr>
              <a:defRPr/>
            </a:pPr>
            <a:r>
              <a:rPr lang="es-CL" b="1" dirty="0">
                <a:solidFill>
                  <a:srgbClr val="FF0000"/>
                </a:solidFill>
              </a:rPr>
              <a:t>	de la casa (luz, H2O, gas, etc.)</a:t>
            </a:r>
          </a:p>
          <a:p>
            <a:pPr>
              <a:defRPr/>
            </a:pPr>
            <a:endParaRPr lang="es-CL" b="1" dirty="0">
              <a:solidFill>
                <a:srgbClr val="FF0000"/>
              </a:solidFill>
            </a:endParaRPr>
          </a:p>
          <a:p>
            <a:pPr>
              <a:defRPr/>
            </a:pPr>
            <a:r>
              <a:rPr lang="es-CL" b="1" u="sng" dirty="0">
                <a:solidFill>
                  <a:srgbClr val="FF0000"/>
                </a:solidFill>
              </a:rPr>
              <a:t>Registro de VENTAS diarias</a:t>
            </a:r>
          </a:p>
          <a:p>
            <a:pPr>
              <a:defRPr/>
            </a:pPr>
            <a:r>
              <a:rPr lang="es-CL" b="1" dirty="0">
                <a:solidFill>
                  <a:srgbClr val="FF0000"/>
                </a:solidFill>
              </a:rPr>
              <a:t>	Registro del total de ventas 	diarias</a:t>
            </a:r>
          </a:p>
          <a:p>
            <a:pPr>
              <a:defRPr/>
            </a:pPr>
            <a:r>
              <a:rPr lang="es-CL" b="1" dirty="0">
                <a:solidFill>
                  <a:srgbClr val="FF0000"/>
                </a:solidFill>
              </a:rPr>
              <a:t>	</a:t>
            </a:r>
          </a:p>
          <a:p>
            <a:pPr>
              <a:defRPr/>
            </a:pPr>
            <a:endParaRPr lang="es-CL" b="1" dirty="0">
              <a:solidFill>
                <a:srgbClr val="FF0000"/>
              </a:solidFill>
            </a:endParaRPr>
          </a:p>
        </p:txBody>
      </p:sp>
      <p:cxnSp>
        <p:nvCxnSpPr>
          <p:cNvPr id="18" name="17 Conector recto de flecha"/>
          <p:cNvCxnSpPr/>
          <p:nvPr/>
        </p:nvCxnSpPr>
        <p:spPr>
          <a:xfrm rot="10800000" flipV="1">
            <a:off x="3381376" y="2143126"/>
            <a:ext cx="2714625" cy="2214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19 Conector recto de flecha"/>
          <p:cNvCxnSpPr/>
          <p:nvPr/>
        </p:nvCxnSpPr>
        <p:spPr>
          <a:xfrm rot="5400000">
            <a:off x="4702969" y="3536157"/>
            <a:ext cx="1643063" cy="1143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20 Rectángulo"/>
          <p:cNvSpPr/>
          <p:nvPr/>
        </p:nvSpPr>
        <p:spPr>
          <a:xfrm>
            <a:off x="6524626" y="4214813"/>
            <a:ext cx="3357563" cy="20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sz="2400" b="1" u="sng" dirty="0"/>
              <a:t>VENTAS – GASTOS  </a:t>
            </a:r>
            <a:r>
              <a:rPr lang="es-CL" sz="2400" b="1" dirty="0"/>
              <a:t>= %</a:t>
            </a:r>
          </a:p>
          <a:p>
            <a:pPr algn="ctr">
              <a:defRPr/>
            </a:pPr>
            <a:r>
              <a:rPr lang="es-CL" sz="2400" b="1" dirty="0"/>
              <a:t>VENTAS</a:t>
            </a:r>
          </a:p>
        </p:txBody>
      </p:sp>
      <p:pic>
        <p:nvPicPr>
          <p:cNvPr id="23"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5143500"/>
            <a:ext cx="2286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5439" y="5541964"/>
            <a:ext cx="1571625"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019562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edge">
                                      <p:cBhvr>
                                        <p:cTn id="12" dur="2000"/>
                                        <p:tgtEl>
                                          <p:spTgt spid="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edge">
                                      <p:cBhvr>
                                        <p:cTn id="17" dur="20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edge">
                                      <p:cBhvr>
                                        <p:cTn id="22" dur="20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circle(in)">
                                      <p:cBhvr>
                                        <p:cTn id="27" dur="2000"/>
                                        <p:tgtEl>
                                          <p:spTgt spid="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circle(in)">
                                      <p:cBhvr>
                                        <p:cTn id="32" dur="2000"/>
                                        <p:tgtEl>
                                          <p:spTgt spid="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edge">
                                      <p:cBhvr>
                                        <p:cTn id="37" dur="2000"/>
                                        <p:tgtEl>
                                          <p:spTgt spid="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Grp="1" noChangeArrowheads="1"/>
          </p:cNvSpPr>
          <p:nvPr/>
        </p:nvSpPr>
        <p:spPr bwMode="auto">
          <a:xfrm>
            <a:off x="2208214" y="142876"/>
            <a:ext cx="7769225" cy="1139825"/>
          </a:xfrm>
          <a:prstGeom prst="rect">
            <a:avLst/>
          </a:prstGeom>
          <a:gradFill rotWithShape="0">
            <a:gsLst>
              <a:gs pos="0">
                <a:srgbClr val="DBCBC7"/>
              </a:gs>
              <a:gs pos="100000">
                <a:srgbClr val="DBCBC7">
                  <a:gamma/>
                  <a:tint val="70196"/>
                  <a:invGamma/>
                </a:srgbClr>
              </a:gs>
            </a:gsLst>
            <a:path path="shape">
              <a:fillToRect l="50000" t="50000" r="50000" b="50000"/>
            </a:path>
          </a:gradFill>
          <a:ln w="12700">
            <a:solidFill>
              <a:srgbClr val="800000"/>
            </a:solidFill>
            <a:miter lim="800000"/>
            <a:headEnd/>
            <a:tailEnd/>
          </a:ln>
          <a:effectLst/>
        </p:spPr>
        <p:txBody>
          <a:bodyPr lIns="92075" tIns="46038" rIns="92075" bIns="46038" anchor="ctr"/>
          <a:lstStyle/>
          <a:p>
            <a:pPr algn="ctr">
              <a:defRPr/>
            </a:pPr>
            <a:r>
              <a:rPr lang="en-US" sz="4400" dirty="0">
                <a:solidFill>
                  <a:srgbClr val="800000"/>
                </a:solidFill>
                <a:effectLst>
                  <a:outerShdw blurRad="38100" dist="38100" dir="2700000" algn="tl">
                    <a:srgbClr val="000000"/>
                  </a:outerShdw>
                </a:effectLst>
                <a:latin typeface="Tahoma" pitchFamily="34" charset="0"/>
              </a:rPr>
              <a:t>La Evaluación Interna</a:t>
            </a:r>
            <a:endParaRPr lang="es-MX" dirty="0"/>
          </a:p>
        </p:txBody>
      </p:sp>
      <p:sp>
        <p:nvSpPr>
          <p:cNvPr id="3" name="2 Rectángulo redondeado"/>
          <p:cNvSpPr/>
          <p:nvPr/>
        </p:nvSpPr>
        <p:spPr>
          <a:xfrm>
            <a:off x="1738282" y="1643050"/>
            <a:ext cx="3643338" cy="107157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s-CL" b="1" dirty="0"/>
              <a:t>DETERMINACIÓN DE COSTOS</a:t>
            </a:r>
          </a:p>
        </p:txBody>
      </p:sp>
      <p:sp>
        <p:nvSpPr>
          <p:cNvPr id="5" name="4 Rectángulo redondeado"/>
          <p:cNvSpPr/>
          <p:nvPr/>
        </p:nvSpPr>
        <p:spPr>
          <a:xfrm>
            <a:off x="2524100" y="3357564"/>
            <a:ext cx="2714644" cy="571503"/>
          </a:xfrm>
          <a:prstGeom prst="roundRect">
            <a:avLst/>
          </a:prstGeom>
          <a:ln>
            <a:solidFill>
              <a:srgbClr val="FF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dirty="0"/>
              <a:t>¿Cuál es mi sueldo mensual?</a:t>
            </a:r>
          </a:p>
        </p:txBody>
      </p:sp>
      <p:sp>
        <p:nvSpPr>
          <p:cNvPr id="6" name="5 Rectángulo redondeado"/>
          <p:cNvSpPr/>
          <p:nvPr/>
        </p:nvSpPr>
        <p:spPr>
          <a:xfrm>
            <a:off x="2524126" y="5072063"/>
            <a:ext cx="2714625"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dirty="0"/>
              <a:t>¿Cuál es mi punto de equilibrio en ventas?</a:t>
            </a:r>
          </a:p>
        </p:txBody>
      </p:sp>
      <p:sp>
        <p:nvSpPr>
          <p:cNvPr id="7" name="6 Rectángulo redondeado"/>
          <p:cNvSpPr/>
          <p:nvPr/>
        </p:nvSpPr>
        <p:spPr>
          <a:xfrm>
            <a:off x="2524126" y="4214813"/>
            <a:ext cx="2714625"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dirty="0"/>
              <a:t>¿Cómo le aplico mis gastos a cada producto?</a:t>
            </a:r>
          </a:p>
        </p:txBody>
      </p:sp>
      <p:sp>
        <p:nvSpPr>
          <p:cNvPr id="8" name="7 Rectángulo redondeado"/>
          <p:cNvSpPr/>
          <p:nvPr/>
        </p:nvSpPr>
        <p:spPr>
          <a:xfrm>
            <a:off x="6381750" y="1500188"/>
            <a:ext cx="4000500" cy="1143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sz="3200" b="1" dirty="0">
                <a:solidFill>
                  <a:srgbClr val="FF0000"/>
                </a:solidFill>
              </a:rPr>
              <a:t>¿CUANTO QUIERO GANAR?</a:t>
            </a:r>
          </a:p>
        </p:txBody>
      </p:sp>
      <p:cxnSp>
        <p:nvCxnSpPr>
          <p:cNvPr id="10" name="9 Conector recto de flecha"/>
          <p:cNvCxnSpPr/>
          <p:nvPr/>
        </p:nvCxnSpPr>
        <p:spPr>
          <a:xfrm flipV="1">
            <a:off x="5238750" y="2428875"/>
            <a:ext cx="1428750" cy="121443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10 Rectángulo"/>
          <p:cNvSpPr/>
          <p:nvPr/>
        </p:nvSpPr>
        <p:spPr>
          <a:xfrm>
            <a:off x="6667500" y="3214689"/>
            <a:ext cx="3429000" cy="30003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sz="1600" dirty="0">
                <a:solidFill>
                  <a:schemeClr val="tx2">
                    <a:lumMod val="75000"/>
                  </a:schemeClr>
                </a:solidFill>
              </a:rPr>
              <a:t>400.000 : 20(días al mes)</a:t>
            </a:r>
          </a:p>
          <a:p>
            <a:pPr algn="ctr">
              <a:defRPr/>
            </a:pPr>
            <a:endParaRPr lang="es-CL" sz="1600" dirty="0">
              <a:solidFill>
                <a:schemeClr val="tx2">
                  <a:lumMod val="75000"/>
                </a:schemeClr>
              </a:solidFill>
            </a:endParaRPr>
          </a:p>
          <a:p>
            <a:pPr algn="ctr">
              <a:defRPr/>
            </a:pPr>
            <a:r>
              <a:rPr lang="es-CL" sz="1600" dirty="0">
                <a:solidFill>
                  <a:schemeClr val="tx2">
                    <a:lumMod val="75000"/>
                  </a:schemeClr>
                </a:solidFill>
              </a:rPr>
              <a:t>=  20.000 diarios</a:t>
            </a:r>
          </a:p>
          <a:p>
            <a:pPr algn="ctr">
              <a:defRPr/>
            </a:pPr>
            <a:endParaRPr lang="es-CL" sz="1600" dirty="0">
              <a:solidFill>
                <a:schemeClr val="tx2">
                  <a:lumMod val="75000"/>
                </a:schemeClr>
              </a:solidFill>
            </a:endParaRPr>
          </a:p>
          <a:p>
            <a:pPr algn="ctr">
              <a:defRPr/>
            </a:pPr>
            <a:r>
              <a:rPr lang="es-CL" sz="1600" dirty="0">
                <a:solidFill>
                  <a:schemeClr val="tx2">
                    <a:lumMod val="75000"/>
                  </a:schemeClr>
                </a:solidFill>
              </a:rPr>
              <a:t>20.000 : 8 (horas diarias)</a:t>
            </a:r>
          </a:p>
          <a:p>
            <a:pPr algn="ctr">
              <a:defRPr/>
            </a:pPr>
            <a:endParaRPr lang="es-CL" sz="1600" dirty="0">
              <a:solidFill>
                <a:schemeClr val="tx2">
                  <a:lumMod val="75000"/>
                </a:schemeClr>
              </a:solidFill>
            </a:endParaRPr>
          </a:p>
          <a:p>
            <a:pPr algn="ctr">
              <a:defRPr/>
            </a:pPr>
            <a:r>
              <a:rPr lang="es-CL" sz="1600" dirty="0">
                <a:solidFill>
                  <a:schemeClr val="tx2">
                    <a:lumMod val="75000"/>
                  </a:schemeClr>
                </a:solidFill>
              </a:rPr>
              <a:t>=  2.500 la hora</a:t>
            </a:r>
          </a:p>
          <a:p>
            <a:pPr algn="ctr">
              <a:defRPr/>
            </a:pPr>
            <a:endParaRPr lang="es-CL" sz="1600" dirty="0">
              <a:solidFill>
                <a:schemeClr val="tx2">
                  <a:lumMod val="75000"/>
                </a:schemeClr>
              </a:solidFill>
            </a:endParaRPr>
          </a:p>
          <a:p>
            <a:pPr algn="ctr">
              <a:defRPr/>
            </a:pPr>
            <a:r>
              <a:rPr lang="es-CL" sz="1600" dirty="0">
                <a:solidFill>
                  <a:schemeClr val="tx2">
                    <a:lumMod val="75000"/>
                  </a:schemeClr>
                </a:solidFill>
              </a:rPr>
              <a:t>2.500 : 60 (minutos)</a:t>
            </a:r>
          </a:p>
          <a:p>
            <a:pPr algn="ctr">
              <a:defRPr/>
            </a:pPr>
            <a:endParaRPr lang="es-CL" sz="1600" dirty="0">
              <a:solidFill>
                <a:schemeClr val="tx2">
                  <a:lumMod val="75000"/>
                </a:schemeClr>
              </a:solidFill>
            </a:endParaRPr>
          </a:p>
          <a:p>
            <a:pPr algn="ctr">
              <a:defRPr/>
            </a:pPr>
            <a:r>
              <a:rPr lang="es-CL" sz="1600" dirty="0">
                <a:solidFill>
                  <a:schemeClr val="tx2">
                    <a:lumMod val="75000"/>
                  </a:schemeClr>
                </a:solidFill>
              </a:rPr>
              <a:t>= 42 el minuto</a:t>
            </a:r>
          </a:p>
        </p:txBody>
      </p:sp>
      <p:sp>
        <p:nvSpPr>
          <p:cNvPr id="13" name="12 Flecha abajo"/>
          <p:cNvSpPr/>
          <p:nvPr/>
        </p:nvSpPr>
        <p:spPr>
          <a:xfrm>
            <a:off x="6953251" y="2571751"/>
            <a:ext cx="2786063" cy="500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L"/>
          </a:p>
        </p:txBody>
      </p:sp>
      <p:pic>
        <p:nvPicPr>
          <p:cNvPr id="15"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5143500"/>
            <a:ext cx="2286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9842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edge">
                                      <p:cBhvr>
                                        <p:cTn id="17" dur="20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edge">
                                      <p:cBhvr>
                                        <p:cTn id="22" dur="2000"/>
                                        <p:tgtEl>
                                          <p:spTgt spid="5"/>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edge">
                                      <p:cBhvr>
                                        <p:cTn id="25" dur="2000"/>
                                        <p:tgtEl>
                                          <p:spTgt spid="6"/>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edge">
                                      <p:cBhvr>
                                        <p:cTn id="28" dur="200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circle(in)">
                                      <p:cBhvr>
                                        <p:cTn id="33" dur="2000"/>
                                        <p:tgtEl>
                                          <p:spTgt spid="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0"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edge">
                                      <p:cBhvr>
                                        <p:cTn id="38" dur="2000"/>
                                        <p:tgtEl>
                                          <p:spTgt spid="8"/>
                                        </p:tgtEl>
                                      </p:cBhvr>
                                    </p:animEffect>
                                  </p:childTnLst>
                                </p:cTn>
                              </p:par>
                              <p:par>
                                <p:cTn id="39" presetID="2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edge">
                                      <p:cBhvr>
                                        <p:cTn id="41" dur="2000"/>
                                        <p:tgtEl>
                                          <p:spTgt spid="1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0"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edge">
                                      <p:cBhvr>
                                        <p:cTn id="4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p:bldP spid="11"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Grp="1" noChangeArrowheads="1"/>
          </p:cNvSpPr>
          <p:nvPr/>
        </p:nvSpPr>
        <p:spPr bwMode="auto">
          <a:xfrm>
            <a:off x="2208214" y="142876"/>
            <a:ext cx="7769225" cy="1139825"/>
          </a:xfrm>
          <a:prstGeom prst="rect">
            <a:avLst/>
          </a:prstGeom>
          <a:gradFill rotWithShape="0">
            <a:gsLst>
              <a:gs pos="0">
                <a:srgbClr val="DBCBC7"/>
              </a:gs>
              <a:gs pos="100000">
                <a:srgbClr val="DBCBC7">
                  <a:gamma/>
                  <a:tint val="70196"/>
                  <a:invGamma/>
                </a:srgbClr>
              </a:gs>
            </a:gsLst>
            <a:path path="shape">
              <a:fillToRect l="50000" t="50000" r="50000" b="50000"/>
            </a:path>
          </a:gradFill>
          <a:ln w="12700">
            <a:solidFill>
              <a:srgbClr val="800000"/>
            </a:solidFill>
            <a:miter lim="800000"/>
            <a:headEnd/>
            <a:tailEnd/>
          </a:ln>
          <a:effectLst/>
        </p:spPr>
        <p:txBody>
          <a:bodyPr lIns="92075" tIns="46038" rIns="92075" bIns="46038" anchor="ctr"/>
          <a:lstStyle/>
          <a:p>
            <a:pPr algn="ctr">
              <a:defRPr/>
            </a:pPr>
            <a:r>
              <a:rPr lang="en-US" sz="4400" dirty="0">
                <a:solidFill>
                  <a:srgbClr val="800000"/>
                </a:solidFill>
                <a:effectLst>
                  <a:outerShdw blurRad="38100" dist="38100" dir="2700000" algn="tl">
                    <a:srgbClr val="000000"/>
                  </a:outerShdw>
                </a:effectLst>
                <a:latin typeface="Tahoma" pitchFamily="34" charset="0"/>
              </a:rPr>
              <a:t>La Evaluación Interna</a:t>
            </a:r>
            <a:endParaRPr lang="es-MX" dirty="0"/>
          </a:p>
        </p:txBody>
      </p:sp>
      <p:sp>
        <p:nvSpPr>
          <p:cNvPr id="3" name="2 Rectángulo redondeado"/>
          <p:cNvSpPr/>
          <p:nvPr/>
        </p:nvSpPr>
        <p:spPr>
          <a:xfrm>
            <a:off x="1738282" y="1643050"/>
            <a:ext cx="3643338" cy="107157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s-CL" b="1" dirty="0"/>
              <a:t>DETERMINACIÓN DE COSTOS</a:t>
            </a:r>
          </a:p>
        </p:txBody>
      </p:sp>
      <p:sp>
        <p:nvSpPr>
          <p:cNvPr id="4" name="3 Rectángulo redondeado"/>
          <p:cNvSpPr/>
          <p:nvPr/>
        </p:nvSpPr>
        <p:spPr>
          <a:xfrm>
            <a:off x="2524126" y="3357563"/>
            <a:ext cx="2714625"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dirty="0"/>
              <a:t>¿Cuál es mi sueldo mensual?</a:t>
            </a:r>
          </a:p>
        </p:txBody>
      </p:sp>
      <p:sp>
        <p:nvSpPr>
          <p:cNvPr id="7" name="6 Rectángulo redondeado"/>
          <p:cNvSpPr/>
          <p:nvPr/>
        </p:nvSpPr>
        <p:spPr>
          <a:xfrm>
            <a:off x="6381750" y="1285875"/>
            <a:ext cx="4000500" cy="1143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sz="3200" b="1" dirty="0">
                <a:solidFill>
                  <a:srgbClr val="FF0000"/>
                </a:solidFill>
              </a:rPr>
              <a:t>DETERMINACIÓN DE GASTOS</a:t>
            </a:r>
          </a:p>
        </p:txBody>
      </p:sp>
      <p:sp>
        <p:nvSpPr>
          <p:cNvPr id="8" name="7 Rectángulo"/>
          <p:cNvSpPr/>
          <p:nvPr/>
        </p:nvSpPr>
        <p:spPr>
          <a:xfrm>
            <a:off x="6667500" y="2928938"/>
            <a:ext cx="3429000" cy="307181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sz="2400" b="1" u="sng" dirty="0">
                <a:solidFill>
                  <a:schemeClr val="tx2">
                    <a:lumMod val="75000"/>
                  </a:schemeClr>
                </a:solidFill>
              </a:rPr>
              <a:t>Luz Mensual  </a:t>
            </a:r>
          </a:p>
          <a:p>
            <a:pPr algn="ctr">
              <a:defRPr/>
            </a:pPr>
            <a:r>
              <a:rPr lang="es-CL" sz="1600" dirty="0">
                <a:solidFill>
                  <a:schemeClr val="tx2">
                    <a:lumMod val="75000"/>
                  </a:schemeClr>
                </a:solidFill>
              </a:rPr>
              <a:t>20.000 : 20(días al mes)</a:t>
            </a:r>
          </a:p>
          <a:p>
            <a:pPr algn="ctr">
              <a:defRPr/>
            </a:pPr>
            <a:endParaRPr lang="es-CL" sz="1600" dirty="0">
              <a:solidFill>
                <a:schemeClr val="tx2">
                  <a:lumMod val="75000"/>
                </a:schemeClr>
              </a:solidFill>
            </a:endParaRPr>
          </a:p>
          <a:p>
            <a:pPr algn="ctr">
              <a:defRPr/>
            </a:pPr>
            <a:r>
              <a:rPr lang="es-CL" sz="1600" dirty="0">
                <a:solidFill>
                  <a:schemeClr val="tx2">
                    <a:lumMod val="75000"/>
                  </a:schemeClr>
                </a:solidFill>
              </a:rPr>
              <a:t>=  1.000 diarios</a:t>
            </a:r>
          </a:p>
          <a:p>
            <a:pPr algn="ctr">
              <a:defRPr/>
            </a:pPr>
            <a:endParaRPr lang="es-CL" sz="1600" dirty="0">
              <a:solidFill>
                <a:schemeClr val="tx2">
                  <a:lumMod val="75000"/>
                </a:schemeClr>
              </a:solidFill>
            </a:endParaRPr>
          </a:p>
          <a:p>
            <a:pPr algn="ctr">
              <a:defRPr/>
            </a:pPr>
            <a:r>
              <a:rPr lang="es-CL" sz="1600" dirty="0">
                <a:solidFill>
                  <a:schemeClr val="tx2">
                    <a:lumMod val="75000"/>
                  </a:schemeClr>
                </a:solidFill>
              </a:rPr>
              <a:t>1.000 : 8 (horas diarias)</a:t>
            </a:r>
          </a:p>
          <a:p>
            <a:pPr algn="ctr">
              <a:defRPr/>
            </a:pPr>
            <a:endParaRPr lang="es-CL" sz="1600" dirty="0">
              <a:solidFill>
                <a:schemeClr val="tx2">
                  <a:lumMod val="75000"/>
                </a:schemeClr>
              </a:solidFill>
            </a:endParaRPr>
          </a:p>
          <a:p>
            <a:pPr algn="ctr">
              <a:defRPr/>
            </a:pPr>
            <a:r>
              <a:rPr lang="es-CL" sz="1600" dirty="0">
                <a:solidFill>
                  <a:schemeClr val="tx2">
                    <a:lumMod val="75000"/>
                  </a:schemeClr>
                </a:solidFill>
              </a:rPr>
              <a:t>=  125 la hora</a:t>
            </a:r>
          </a:p>
          <a:p>
            <a:pPr algn="ctr">
              <a:defRPr/>
            </a:pPr>
            <a:endParaRPr lang="es-CL" sz="1600" dirty="0">
              <a:solidFill>
                <a:schemeClr val="tx2">
                  <a:lumMod val="75000"/>
                </a:schemeClr>
              </a:solidFill>
            </a:endParaRPr>
          </a:p>
          <a:p>
            <a:pPr algn="ctr">
              <a:defRPr/>
            </a:pPr>
            <a:r>
              <a:rPr lang="es-CL" sz="1600" dirty="0">
                <a:solidFill>
                  <a:schemeClr val="tx2">
                    <a:lumMod val="75000"/>
                  </a:schemeClr>
                </a:solidFill>
              </a:rPr>
              <a:t>125 : 60 (minutos)</a:t>
            </a:r>
          </a:p>
          <a:p>
            <a:pPr algn="ctr">
              <a:defRPr/>
            </a:pPr>
            <a:endParaRPr lang="es-CL" sz="1600" dirty="0">
              <a:solidFill>
                <a:schemeClr val="tx2">
                  <a:lumMod val="75000"/>
                </a:schemeClr>
              </a:solidFill>
            </a:endParaRPr>
          </a:p>
          <a:p>
            <a:pPr algn="ctr">
              <a:defRPr/>
            </a:pPr>
            <a:r>
              <a:rPr lang="es-CL" sz="1600" dirty="0">
                <a:solidFill>
                  <a:schemeClr val="tx2">
                    <a:lumMod val="75000"/>
                  </a:schemeClr>
                </a:solidFill>
              </a:rPr>
              <a:t>= 2,1 el minuto</a:t>
            </a:r>
          </a:p>
        </p:txBody>
      </p:sp>
      <p:sp>
        <p:nvSpPr>
          <p:cNvPr id="9" name="8 Flecha abajo"/>
          <p:cNvSpPr/>
          <p:nvPr/>
        </p:nvSpPr>
        <p:spPr>
          <a:xfrm>
            <a:off x="6953251" y="2357438"/>
            <a:ext cx="2786063" cy="500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L"/>
          </a:p>
        </p:txBody>
      </p:sp>
      <p:cxnSp>
        <p:nvCxnSpPr>
          <p:cNvPr id="11" name="10 Conector recto de flecha"/>
          <p:cNvCxnSpPr/>
          <p:nvPr/>
        </p:nvCxnSpPr>
        <p:spPr>
          <a:xfrm flipV="1">
            <a:off x="5238750" y="2428875"/>
            <a:ext cx="1428750" cy="20716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11 Rectángulo redondeado"/>
          <p:cNvSpPr/>
          <p:nvPr/>
        </p:nvSpPr>
        <p:spPr>
          <a:xfrm>
            <a:off x="2524126" y="5072063"/>
            <a:ext cx="2714625"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dirty="0"/>
              <a:t>¿Cuál es mi punto de equilibrio en ventas?</a:t>
            </a:r>
          </a:p>
        </p:txBody>
      </p:sp>
      <p:sp>
        <p:nvSpPr>
          <p:cNvPr id="13" name="12 Rectángulo redondeado"/>
          <p:cNvSpPr/>
          <p:nvPr/>
        </p:nvSpPr>
        <p:spPr>
          <a:xfrm>
            <a:off x="2524100" y="4214820"/>
            <a:ext cx="2714644" cy="571503"/>
          </a:xfrm>
          <a:prstGeom prst="roundRect">
            <a:avLst/>
          </a:prstGeom>
          <a:ln>
            <a:solidFill>
              <a:srgbClr val="FF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dirty="0"/>
              <a:t>¿Cómo le aplico mis gastos a cada producto?</a:t>
            </a:r>
          </a:p>
        </p:txBody>
      </p:sp>
      <p:pic>
        <p:nvPicPr>
          <p:cNvPr id="14"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5143500"/>
            <a:ext cx="2286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2494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out)">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edge">
                                      <p:cBhvr>
                                        <p:cTn id="17" dur="20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edge">
                                      <p:cBhvr>
                                        <p:cTn id="25" dur="2000"/>
                                        <p:tgtEl>
                                          <p:spTgt spid="12"/>
                                        </p:tgtEl>
                                      </p:cBhvr>
                                    </p:animEffect>
                                  </p:childTnLst>
                                </p:cTn>
                              </p:par>
                              <p:par>
                                <p:cTn id="26" presetID="2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edge">
                                      <p:cBhvr>
                                        <p:cTn id="28" dur="2000"/>
                                        <p:tgtEl>
                                          <p:spTgt spid="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2000"/>
                                        <p:tgtEl>
                                          <p:spTgt spid="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0"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edge">
                                      <p:cBhvr>
                                        <p:cTn id="38" dur="2000"/>
                                        <p:tgtEl>
                                          <p:spTgt spid="7"/>
                                        </p:tgtEl>
                                      </p:cBhvr>
                                    </p:animEffect>
                                  </p:childTnLst>
                                </p:cTn>
                              </p:par>
                              <p:par>
                                <p:cTn id="39" presetID="2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edge">
                                      <p:cBhvr>
                                        <p:cTn id="41" dur="2000"/>
                                        <p:tgtEl>
                                          <p:spTgt spid="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circle(in)">
                                      <p:cBhvr>
                                        <p:cTn id="4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p:bldP spid="8" grpId="0" animBg="1"/>
      <p:bldP spid="9"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ctrTitle"/>
          </p:nvPr>
        </p:nvSpPr>
        <p:spPr/>
        <p:txBody>
          <a:bodyPr>
            <a:normAutofit fontScale="90000"/>
          </a:bodyPr>
          <a:lstStyle/>
          <a:p>
            <a:r>
              <a:rPr lang="es-CL"/>
              <a:t>¿Cuáles son los costos pertinentes para fijar precios?</a:t>
            </a:r>
          </a:p>
        </p:txBody>
      </p:sp>
      <p:pic>
        <p:nvPicPr>
          <p:cNvPr id="136195" name="Picture 3" descr="Copia de CART1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800" y="3352800"/>
            <a:ext cx="3657600" cy="2763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959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Grp="1" noChangeArrowheads="1"/>
          </p:cNvSpPr>
          <p:nvPr/>
        </p:nvSpPr>
        <p:spPr bwMode="auto">
          <a:xfrm>
            <a:off x="2208214" y="142876"/>
            <a:ext cx="7769225" cy="1139825"/>
          </a:xfrm>
          <a:prstGeom prst="rect">
            <a:avLst/>
          </a:prstGeom>
          <a:gradFill rotWithShape="0">
            <a:gsLst>
              <a:gs pos="0">
                <a:srgbClr val="DBCBC7"/>
              </a:gs>
              <a:gs pos="100000">
                <a:srgbClr val="DBCBC7">
                  <a:gamma/>
                  <a:tint val="70196"/>
                  <a:invGamma/>
                </a:srgbClr>
              </a:gs>
            </a:gsLst>
            <a:path path="shape">
              <a:fillToRect l="50000" t="50000" r="50000" b="50000"/>
            </a:path>
          </a:gradFill>
          <a:ln w="12700">
            <a:solidFill>
              <a:srgbClr val="800000"/>
            </a:solidFill>
            <a:miter lim="800000"/>
            <a:headEnd/>
            <a:tailEnd/>
          </a:ln>
          <a:effectLst/>
        </p:spPr>
        <p:txBody>
          <a:bodyPr lIns="92075" tIns="46038" rIns="92075" bIns="46038" anchor="ctr"/>
          <a:lstStyle/>
          <a:p>
            <a:pPr algn="ctr">
              <a:defRPr/>
            </a:pPr>
            <a:r>
              <a:rPr lang="en-US" sz="4400" dirty="0">
                <a:solidFill>
                  <a:srgbClr val="800000"/>
                </a:solidFill>
                <a:effectLst>
                  <a:outerShdw blurRad="38100" dist="38100" dir="2700000" algn="tl">
                    <a:srgbClr val="000000"/>
                  </a:outerShdw>
                </a:effectLst>
                <a:latin typeface="Tahoma" pitchFamily="34" charset="0"/>
              </a:rPr>
              <a:t>La Evaluación Interna</a:t>
            </a:r>
            <a:endParaRPr lang="es-MX" dirty="0"/>
          </a:p>
        </p:txBody>
      </p:sp>
      <p:sp>
        <p:nvSpPr>
          <p:cNvPr id="3" name="2 Rectángulo redondeado"/>
          <p:cNvSpPr/>
          <p:nvPr/>
        </p:nvSpPr>
        <p:spPr>
          <a:xfrm>
            <a:off x="1738282" y="1643050"/>
            <a:ext cx="3643338" cy="107157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s-CL" b="1" dirty="0"/>
              <a:t>DETERMINACIÓN DE COSTOS</a:t>
            </a:r>
          </a:p>
        </p:txBody>
      </p:sp>
      <p:sp>
        <p:nvSpPr>
          <p:cNvPr id="7" name="6 Rectángulo redondeado"/>
          <p:cNvSpPr/>
          <p:nvPr/>
        </p:nvSpPr>
        <p:spPr>
          <a:xfrm>
            <a:off x="2524126" y="3357563"/>
            <a:ext cx="2714625"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dirty="0"/>
              <a:t>¿Cuál es mi sueldo mensual?</a:t>
            </a:r>
          </a:p>
        </p:txBody>
      </p:sp>
      <p:sp>
        <p:nvSpPr>
          <p:cNvPr id="8" name="7 Rectángulo redondeado"/>
          <p:cNvSpPr/>
          <p:nvPr/>
        </p:nvSpPr>
        <p:spPr>
          <a:xfrm>
            <a:off x="2524100" y="5072076"/>
            <a:ext cx="2714644" cy="571503"/>
          </a:xfrm>
          <a:prstGeom prst="roundRect">
            <a:avLst/>
          </a:prstGeom>
          <a:ln>
            <a:solidFill>
              <a:srgbClr val="FF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dirty="0"/>
              <a:t>¿Cuál es mi punto de equilibrio en ventas?</a:t>
            </a:r>
          </a:p>
        </p:txBody>
      </p:sp>
      <p:sp>
        <p:nvSpPr>
          <p:cNvPr id="9" name="8 Rectángulo redondeado"/>
          <p:cNvSpPr/>
          <p:nvPr/>
        </p:nvSpPr>
        <p:spPr>
          <a:xfrm>
            <a:off x="2524126" y="4214813"/>
            <a:ext cx="2714625"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dirty="0"/>
              <a:t>¿Cómo le aplico mis gastos a cada producto?</a:t>
            </a:r>
          </a:p>
        </p:txBody>
      </p:sp>
      <p:sp>
        <p:nvSpPr>
          <p:cNvPr id="10" name="Rectangle 11"/>
          <p:cNvSpPr>
            <a:spLocks noChangeArrowheads="1"/>
          </p:cNvSpPr>
          <p:nvPr/>
        </p:nvSpPr>
        <p:spPr bwMode="auto">
          <a:xfrm>
            <a:off x="6667500" y="3316288"/>
            <a:ext cx="3240088"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s-CO" b="1" u="sng">
                <a:latin typeface="Calibri" pitchFamily="34" charset="0"/>
              </a:rPr>
              <a:t>Ventas en Punto de Equilibrio</a:t>
            </a:r>
          </a:p>
          <a:p>
            <a:pPr algn="ctr"/>
            <a:endParaRPr lang="es-CO" sz="1400">
              <a:latin typeface="Calibri" pitchFamily="34" charset="0"/>
            </a:endParaRPr>
          </a:p>
          <a:p>
            <a:pPr algn="ctr"/>
            <a:r>
              <a:rPr lang="es-CO" sz="1400">
                <a:latin typeface="Calibri" pitchFamily="34" charset="0"/>
              </a:rPr>
              <a:t> =  Costos fijos  x    </a:t>
            </a:r>
            <a:r>
              <a:rPr lang="es-CO" sz="1400" u="sng">
                <a:latin typeface="Calibri" pitchFamily="34" charset="0"/>
              </a:rPr>
              <a:t>                 1                   </a:t>
            </a:r>
            <a:endParaRPr lang="es-ES" sz="1400">
              <a:latin typeface="Calibri" pitchFamily="34" charset="0"/>
            </a:endParaRPr>
          </a:p>
          <a:p>
            <a:pPr algn="ctr"/>
            <a:r>
              <a:rPr lang="es-CO" sz="1400">
                <a:latin typeface="Calibri" pitchFamily="34" charset="0"/>
              </a:rPr>
              <a:t>                                  1  -  </a:t>
            </a:r>
            <a:r>
              <a:rPr lang="es-CO" sz="1400" u="sng">
                <a:latin typeface="Calibri" pitchFamily="34" charset="0"/>
              </a:rPr>
              <a:t>   Costos variables</a:t>
            </a:r>
            <a:endParaRPr lang="es-ES" sz="1400">
              <a:latin typeface="Calibri" pitchFamily="34" charset="0"/>
            </a:endParaRPr>
          </a:p>
          <a:p>
            <a:pPr algn="ctr"/>
            <a:r>
              <a:rPr lang="es-CO" sz="1400">
                <a:latin typeface="Calibri" pitchFamily="34" charset="0"/>
              </a:rPr>
              <a:t>                                          Ventas totales</a:t>
            </a:r>
          </a:p>
        </p:txBody>
      </p:sp>
      <p:sp>
        <p:nvSpPr>
          <p:cNvPr id="15" name="14 Llamada con línea 3"/>
          <p:cNvSpPr/>
          <p:nvPr/>
        </p:nvSpPr>
        <p:spPr>
          <a:xfrm>
            <a:off x="6453188" y="1571625"/>
            <a:ext cx="1143000" cy="1143000"/>
          </a:xfrm>
          <a:prstGeom prst="borderCallout3">
            <a:avLst>
              <a:gd name="adj1" fmla="val 18750"/>
              <a:gd name="adj2" fmla="val -8333"/>
              <a:gd name="adj3" fmla="val 18750"/>
              <a:gd name="adj4" fmla="val -16667"/>
              <a:gd name="adj5" fmla="val 100000"/>
              <a:gd name="adj6" fmla="val -16667"/>
              <a:gd name="adj7" fmla="val 199634"/>
              <a:gd name="adj8" fmla="val 5566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28600" indent="-228600">
              <a:buFont typeface="+mj-lt"/>
              <a:buAutoNum type="arabicPeriod"/>
              <a:defRPr/>
            </a:pPr>
            <a:r>
              <a:rPr lang="es-CL" sz="1200" dirty="0"/>
              <a:t>Arriendo</a:t>
            </a:r>
          </a:p>
          <a:p>
            <a:pPr marL="228600" indent="-228600">
              <a:buFont typeface="+mj-lt"/>
              <a:buAutoNum type="arabicPeriod"/>
              <a:defRPr/>
            </a:pPr>
            <a:r>
              <a:rPr lang="es-CL" sz="1200" dirty="0"/>
              <a:t>Luz</a:t>
            </a:r>
          </a:p>
          <a:p>
            <a:pPr marL="228600" indent="-228600">
              <a:buFont typeface="+mj-lt"/>
              <a:buAutoNum type="arabicPeriod"/>
              <a:defRPr/>
            </a:pPr>
            <a:r>
              <a:rPr lang="es-CL" sz="1200" dirty="0"/>
              <a:t>Agua</a:t>
            </a:r>
          </a:p>
          <a:p>
            <a:pPr marL="228600" indent="-228600">
              <a:buFont typeface="+mj-lt"/>
              <a:buAutoNum type="arabicPeriod"/>
              <a:defRPr/>
            </a:pPr>
            <a:r>
              <a:rPr lang="es-CL" sz="1200" dirty="0"/>
              <a:t>Gas</a:t>
            </a:r>
          </a:p>
          <a:p>
            <a:pPr marL="228600" indent="-228600">
              <a:buFont typeface="+mj-lt"/>
              <a:buAutoNum type="arabicPeriod"/>
              <a:defRPr/>
            </a:pPr>
            <a:r>
              <a:rPr lang="es-CL" sz="1200" dirty="0"/>
              <a:t>RR.HH</a:t>
            </a:r>
          </a:p>
          <a:p>
            <a:pPr marL="228600" indent="-228600">
              <a:buFont typeface="+mj-lt"/>
              <a:buAutoNum type="arabicPeriod"/>
              <a:defRPr/>
            </a:pPr>
            <a:r>
              <a:rPr lang="es-CL" sz="1200" dirty="0"/>
              <a:t>Dividendos</a:t>
            </a:r>
          </a:p>
        </p:txBody>
      </p:sp>
      <p:sp>
        <p:nvSpPr>
          <p:cNvPr id="17" name="16 Llamada con línea 3"/>
          <p:cNvSpPr/>
          <p:nvPr/>
        </p:nvSpPr>
        <p:spPr>
          <a:xfrm>
            <a:off x="6310313" y="5214938"/>
            <a:ext cx="1143000" cy="1143000"/>
          </a:xfrm>
          <a:prstGeom prst="borderCallout3">
            <a:avLst>
              <a:gd name="adj1" fmla="val 18750"/>
              <a:gd name="adj2" fmla="val -8333"/>
              <a:gd name="adj3" fmla="val 18750"/>
              <a:gd name="adj4" fmla="val -16667"/>
              <a:gd name="adj5" fmla="val -32266"/>
              <a:gd name="adj6" fmla="val -17734"/>
              <a:gd name="adj7" fmla="val -90497"/>
              <a:gd name="adj8" fmla="val 18046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sz="1200" dirty="0"/>
              <a:t>RR.HH</a:t>
            </a:r>
          </a:p>
          <a:p>
            <a:pPr algn="ctr">
              <a:defRPr/>
            </a:pPr>
            <a:r>
              <a:rPr lang="es-CL" sz="1200" dirty="0"/>
              <a:t>Transporte</a:t>
            </a:r>
          </a:p>
          <a:p>
            <a:pPr algn="ctr">
              <a:defRPr/>
            </a:pPr>
            <a:r>
              <a:rPr lang="es-CL" sz="1200" dirty="0"/>
              <a:t>Mantenciones</a:t>
            </a:r>
          </a:p>
          <a:p>
            <a:pPr algn="ctr">
              <a:defRPr/>
            </a:pPr>
            <a:r>
              <a:rPr lang="es-CL" sz="1200" dirty="0"/>
              <a:t>Reparaciones</a:t>
            </a:r>
          </a:p>
          <a:p>
            <a:pPr algn="ctr">
              <a:defRPr/>
            </a:pPr>
            <a:r>
              <a:rPr lang="es-CL" sz="1200" dirty="0"/>
              <a:t>capacitación</a:t>
            </a:r>
          </a:p>
          <a:p>
            <a:pPr algn="ctr">
              <a:defRPr/>
            </a:pPr>
            <a:r>
              <a:rPr lang="es-CL" sz="1200" dirty="0"/>
              <a:t>otros</a:t>
            </a:r>
          </a:p>
        </p:txBody>
      </p:sp>
      <p:sp>
        <p:nvSpPr>
          <p:cNvPr id="18" name="17 Llamada con línea 3"/>
          <p:cNvSpPr/>
          <p:nvPr/>
        </p:nvSpPr>
        <p:spPr>
          <a:xfrm>
            <a:off x="9453563" y="5214938"/>
            <a:ext cx="1143000" cy="1143000"/>
          </a:xfrm>
          <a:prstGeom prst="borderCallout3">
            <a:avLst>
              <a:gd name="adj1" fmla="val 18750"/>
              <a:gd name="adj2" fmla="val -8333"/>
              <a:gd name="adj3" fmla="val 18750"/>
              <a:gd name="adj4" fmla="val -16667"/>
              <a:gd name="adj5" fmla="val 5067"/>
              <a:gd name="adj6" fmla="val -17734"/>
              <a:gd name="adj7" fmla="val -57431"/>
              <a:gd name="adj8" fmla="val -19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L" sz="1200" dirty="0"/>
              <a:t>Total de ventas en el mes</a:t>
            </a:r>
          </a:p>
        </p:txBody>
      </p:sp>
      <p:sp>
        <p:nvSpPr>
          <p:cNvPr id="19" name="18 Abrir llave"/>
          <p:cNvSpPr/>
          <p:nvPr/>
        </p:nvSpPr>
        <p:spPr>
          <a:xfrm>
            <a:off x="5381626" y="1714500"/>
            <a:ext cx="714375" cy="4857750"/>
          </a:xfrm>
          <a:prstGeom prst="leftBrace">
            <a:avLst>
              <a:gd name="adj1" fmla="val 8333"/>
              <a:gd name="adj2" fmla="val 74345"/>
            </a:avLst>
          </a:prstGeom>
        </p:spPr>
        <p:style>
          <a:lnRef idx="3">
            <a:schemeClr val="accent2"/>
          </a:lnRef>
          <a:fillRef idx="0">
            <a:schemeClr val="accent2"/>
          </a:fillRef>
          <a:effectRef idx="2">
            <a:schemeClr val="accent2"/>
          </a:effectRef>
          <a:fontRef idx="minor">
            <a:schemeClr val="tx1"/>
          </a:fontRef>
        </p:style>
        <p:txBody>
          <a:bodyPr anchor="ctr"/>
          <a:lstStyle/>
          <a:p>
            <a:pPr algn="ctr">
              <a:defRPr/>
            </a:pPr>
            <a:endParaRPr lang="es-CL"/>
          </a:p>
        </p:txBody>
      </p:sp>
    </p:spTree>
    <p:extLst>
      <p:ext uri="{BB962C8B-B14F-4D97-AF65-F5344CB8AC3E}">
        <p14:creationId xmlns:p14="http://schemas.microsoft.com/office/powerpoint/2010/main" val="2233477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par>
                                <p:cTn id="16" presetID="6" presetClass="entr" presetSubtype="16"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20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circle(in)">
                                      <p:cBhvr>
                                        <p:cTn id="26" dur="2000"/>
                                        <p:tgtEl>
                                          <p:spTgt spid="1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ircle(in)">
                                      <p:cBhvr>
                                        <p:cTn id="31" dur="2000"/>
                                        <p:tgtEl>
                                          <p:spTgt spid="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edge">
                                      <p:cBhvr>
                                        <p:cTn id="36" dur="2000"/>
                                        <p:tgtEl>
                                          <p:spTgt spid="1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0"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edge">
                                      <p:cBhvr>
                                        <p:cTn id="41" dur="2000"/>
                                        <p:tgtEl>
                                          <p:spTgt spid="1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0"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edge">
                                      <p:cBhvr>
                                        <p:cTn id="46"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animBg="1"/>
      <p:bldP spid="10" grpId="0"/>
      <p:bldP spid="15" grpId="0" animBg="1"/>
      <p:bldP spid="17" grpId="0" animBg="1"/>
      <p:bldP spid="18"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puntojet.com.ar/abc%2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2708276"/>
            <a:ext cx="34290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 Box 4"/>
          <p:cNvSpPr txBox="1">
            <a:spLocks noChangeArrowheads="1"/>
          </p:cNvSpPr>
          <p:nvPr/>
        </p:nvSpPr>
        <p:spPr bwMode="auto">
          <a:xfrm>
            <a:off x="5880101" y="3124062"/>
            <a:ext cx="385762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48" charset="-128"/>
              </a:defRPr>
            </a:lvl9pPr>
          </a:lstStyle>
          <a:p>
            <a:pPr algn="l"/>
            <a:r>
              <a:rPr lang="es-ES" altLang="es-CL" sz="5400" b="1" dirty="0">
                <a:latin typeface="+mn-lt"/>
              </a:rPr>
              <a:t>El ABC de los bancos</a:t>
            </a:r>
          </a:p>
        </p:txBody>
      </p:sp>
    </p:spTree>
    <p:extLst>
      <p:ext uri="{BB962C8B-B14F-4D97-AF65-F5344CB8AC3E}">
        <p14:creationId xmlns:p14="http://schemas.microsoft.com/office/powerpoint/2010/main" val="4035835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4738689" y="-1428750"/>
            <a:ext cx="2143125" cy="924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48" charset="-128"/>
              </a:defRPr>
            </a:lvl9pPr>
          </a:lstStyle>
          <a:p>
            <a:pPr algn="ctr">
              <a:buFont typeface="Wingdings" pitchFamily="2" charset="2"/>
              <a:buNone/>
            </a:pPr>
            <a:r>
              <a:rPr lang="es-ES" altLang="es-CL" sz="59500" b="1" dirty="0">
                <a:solidFill>
                  <a:srgbClr val="92D050"/>
                </a:solidFill>
              </a:rPr>
              <a:t>?</a:t>
            </a:r>
          </a:p>
        </p:txBody>
      </p:sp>
      <p:sp>
        <p:nvSpPr>
          <p:cNvPr id="3075" name="Text Box 4"/>
          <p:cNvSpPr txBox="1">
            <a:spLocks noChangeArrowheads="1"/>
          </p:cNvSpPr>
          <p:nvPr/>
        </p:nvSpPr>
        <p:spPr bwMode="auto">
          <a:xfrm>
            <a:off x="1809751" y="2852738"/>
            <a:ext cx="8715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48" charset="-128"/>
              </a:defRPr>
            </a:lvl9pPr>
          </a:lstStyle>
          <a:p>
            <a:pPr algn="ctr">
              <a:buFont typeface="Wingdings" pitchFamily="2" charset="2"/>
              <a:buNone/>
            </a:pPr>
            <a:r>
              <a:rPr lang="es-ES" altLang="es-CL" sz="4800" b="1" dirty="0">
                <a:solidFill>
                  <a:schemeClr val="bg1"/>
                </a:solidFill>
              </a:rPr>
              <a:t>¿</a:t>
            </a:r>
            <a:r>
              <a:rPr lang="es-ES" altLang="es-CL" sz="4800" b="1" dirty="0">
                <a:latin typeface="+mn-lt"/>
              </a:rPr>
              <a:t>Qué son los bancos?</a:t>
            </a:r>
          </a:p>
        </p:txBody>
      </p:sp>
    </p:spTree>
    <p:extLst>
      <p:ext uri="{BB962C8B-B14F-4D97-AF65-F5344CB8AC3E}">
        <p14:creationId xmlns:p14="http://schemas.microsoft.com/office/powerpoint/2010/main" val="2932229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519738" y="1219201"/>
            <a:ext cx="36433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48" charset="-128"/>
              </a:defRPr>
            </a:lvl9pPr>
          </a:lstStyle>
          <a:p>
            <a:pPr algn="l">
              <a:buClr>
                <a:srgbClr val="FF6600"/>
              </a:buClr>
            </a:pPr>
            <a:r>
              <a:rPr lang="es-ES" altLang="es-CL" sz="8000" dirty="0">
                <a:solidFill>
                  <a:srgbClr val="FF0000"/>
                </a:solidFill>
              </a:rPr>
              <a:t>¿Una</a:t>
            </a:r>
          </a:p>
        </p:txBody>
      </p:sp>
      <p:sp>
        <p:nvSpPr>
          <p:cNvPr id="4099" name="Text Box 2"/>
          <p:cNvSpPr txBox="1">
            <a:spLocks noChangeArrowheads="1"/>
          </p:cNvSpPr>
          <p:nvPr/>
        </p:nvSpPr>
        <p:spPr bwMode="auto">
          <a:xfrm>
            <a:off x="5453064" y="2357439"/>
            <a:ext cx="55721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48" charset="-128"/>
              </a:defRPr>
            </a:lvl9pPr>
          </a:lstStyle>
          <a:p>
            <a:pPr algn="l">
              <a:buClr>
                <a:srgbClr val="FF6600"/>
              </a:buClr>
            </a:pPr>
            <a:r>
              <a:rPr lang="es-ES" altLang="es-CL" sz="8000" b="1" dirty="0">
                <a:solidFill>
                  <a:srgbClr val="FF0000"/>
                </a:solidFill>
                <a:latin typeface="+mn-lt"/>
              </a:rPr>
              <a:t>pesadilla?</a:t>
            </a:r>
          </a:p>
        </p:txBody>
      </p:sp>
      <p:pic>
        <p:nvPicPr>
          <p:cNvPr id="4100" name="Picture 8" descr="42651473gv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047" y="908050"/>
            <a:ext cx="3527425"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7446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7024689" y="1644651"/>
            <a:ext cx="35718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48" charset="-128"/>
              </a:defRPr>
            </a:lvl9pPr>
          </a:lstStyle>
          <a:p>
            <a:pPr>
              <a:buClr>
                <a:srgbClr val="FF6600"/>
              </a:buClr>
            </a:pPr>
            <a:r>
              <a:rPr lang="es-ES" altLang="es-CL" sz="8000">
                <a:solidFill>
                  <a:srgbClr val="3333FF"/>
                </a:solidFill>
              </a:rPr>
              <a:t>¿Un </a:t>
            </a:r>
          </a:p>
        </p:txBody>
      </p:sp>
      <p:sp>
        <p:nvSpPr>
          <p:cNvPr id="5123" name="Text Box 2"/>
          <p:cNvSpPr txBox="1">
            <a:spLocks noChangeArrowheads="1"/>
          </p:cNvSpPr>
          <p:nvPr/>
        </p:nvSpPr>
        <p:spPr bwMode="auto">
          <a:xfrm>
            <a:off x="5953126" y="3144839"/>
            <a:ext cx="478631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48" charset="-128"/>
              </a:defRPr>
            </a:lvl9pPr>
          </a:lstStyle>
          <a:p>
            <a:pPr>
              <a:buClr>
                <a:srgbClr val="FF6600"/>
              </a:buClr>
            </a:pPr>
            <a:r>
              <a:rPr lang="es-ES" altLang="es-CL" sz="9600" b="1">
                <a:solidFill>
                  <a:srgbClr val="3333FF"/>
                </a:solidFill>
              </a:rPr>
              <a:t>apoyo?</a:t>
            </a:r>
          </a:p>
        </p:txBody>
      </p:sp>
      <p:pic>
        <p:nvPicPr>
          <p:cNvPr id="5124" name="Picture 8" descr="man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47164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2118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img265.imageshack.us/img265/8610/chino2ao.jpg"/>
          <p:cNvPicPr>
            <a:picLocks noChangeAspect="1" noChangeArrowheads="1"/>
          </p:cNvPicPr>
          <p:nvPr/>
        </p:nvPicPr>
        <p:blipFill>
          <a:blip r:embed="rId3">
            <a:extLst>
              <a:ext uri="{28A0092B-C50C-407E-A947-70E740481C1C}">
                <a14:useLocalDpi xmlns:a14="http://schemas.microsoft.com/office/drawing/2010/main" val="0"/>
              </a:ext>
            </a:extLst>
          </a:blip>
          <a:srcRect b="5740"/>
          <a:stretch>
            <a:fillRect/>
          </a:stretch>
        </p:blipFill>
        <p:spPr bwMode="auto">
          <a:xfrm>
            <a:off x="1524001" y="0"/>
            <a:ext cx="5370513" cy="684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2"/>
          <p:cNvSpPr txBox="1">
            <a:spLocks noChangeArrowheads="1"/>
          </p:cNvSpPr>
          <p:nvPr/>
        </p:nvSpPr>
        <p:spPr bwMode="auto">
          <a:xfrm>
            <a:off x="6894514" y="1563894"/>
            <a:ext cx="353017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48" charset="-128"/>
              </a:defRPr>
            </a:lvl9pPr>
          </a:lstStyle>
          <a:p>
            <a:pPr>
              <a:buClr>
                <a:srgbClr val="FF6600"/>
              </a:buClr>
            </a:pPr>
            <a:r>
              <a:rPr lang="es-ES" altLang="es-CL" sz="3600" dirty="0">
                <a:latin typeface="+mn-lt"/>
              </a:rPr>
              <a:t>Los  emprendedores hemos </a:t>
            </a:r>
            <a:r>
              <a:rPr lang="es-ES" altLang="es-CL" sz="3600" b="1" dirty="0">
                <a:latin typeface="+mn-lt"/>
              </a:rPr>
              <a:t>sienten </a:t>
            </a:r>
            <a:r>
              <a:rPr lang="es-ES" altLang="es-CL" sz="3600" dirty="0">
                <a:latin typeface="+mn-lt"/>
              </a:rPr>
              <a:t>que los bancos nos </a:t>
            </a:r>
            <a:r>
              <a:rPr lang="es-ES" altLang="es-CL" sz="3600" b="1" dirty="0">
                <a:latin typeface="+mn-lt"/>
              </a:rPr>
              <a:t>hablan en chino</a:t>
            </a:r>
          </a:p>
        </p:txBody>
      </p:sp>
    </p:spTree>
    <p:extLst>
      <p:ext uri="{BB962C8B-B14F-4D97-AF65-F5344CB8AC3E}">
        <p14:creationId xmlns:p14="http://schemas.microsoft.com/office/powerpoint/2010/main" val="194816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descr="http://www.marinaboats.com/barcos/137_Elan_33_42.jpg"/>
          <p:cNvPicPr>
            <a:picLocks noChangeAspect="1" noChangeArrowheads="1"/>
          </p:cNvPicPr>
          <p:nvPr/>
        </p:nvPicPr>
        <p:blipFill>
          <a:blip r:embed="rId3">
            <a:extLst>
              <a:ext uri="{28A0092B-C50C-407E-A947-70E740481C1C}">
                <a14:useLocalDpi xmlns:a14="http://schemas.microsoft.com/office/drawing/2010/main" val="0"/>
              </a:ext>
            </a:extLst>
          </a:blip>
          <a:srcRect l="32031" r="7813" b="8749"/>
          <a:stretch>
            <a:fillRect/>
          </a:stretch>
        </p:blipFill>
        <p:spPr bwMode="auto">
          <a:xfrm>
            <a:off x="5167314" y="0"/>
            <a:ext cx="55006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 Box 2"/>
          <p:cNvSpPr txBox="1">
            <a:spLocks noChangeArrowheads="1"/>
          </p:cNvSpPr>
          <p:nvPr/>
        </p:nvSpPr>
        <p:spPr bwMode="auto">
          <a:xfrm>
            <a:off x="1809750" y="582613"/>
            <a:ext cx="321468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48" charset="-128"/>
              </a:defRPr>
            </a:lvl9pPr>
          </a:lstStyle>
          <a:p>
            <a:pPr algn="l">
              <a:buClr>
                <a:srgbClr val="FF6600"/>
              </a:buClr>
            </a:pPr>
            <a:r>
              <a:rPr lang="es-ES" altLang="es-CL" sz="4000" dirty="0"/>
              <a:t>Pero reconozcan que </a:t>
            </a:r>
            <a:r>
              <a:rPr lang="es-ES" altLang="es-CL" sz="4000" b="1" dirty="0"/>
              <a:t>muchos de sus trabajos pueden ser “chino” para otras personas</a:t>
            </a:r>
          </a:p>
        </p:txBody>
      </p:sp>
    </p:spTree>
    <p:extLst>
      <p:ext uri="{BB962C8B-B14F-4D97-AF65-F5344CB8AC3E}">
        <p14:creationId xmlns:p14="http://schemas.microsoft.com/office/powerpoint/2010/main" val="921992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1747936" y="498442"/>
            <a:ext cx="8380513" cy="1015663"/>
          </a:xfrm>
          <a:prstGeom prst="rect">
            <a:avLst/>
          </a:prstGeom>
        </p:spPr>
        <p:txBody>
          <a:bodyPr wrap="square">
            <a:spAutoFit/>
          </a:bodyPr>
          <a:lstStyle/>
          <a:p>
            <a:pPr marL="363538" indent="-363538">
              <a:buAutoNum type="arabicPeriod"/>
            </a:pPr>
            <a:r>
              <a:rPr lang="es-ES_tradnl" sz="2000" b="1" dirty="0"/>
              <a:t>¿Qué se entiende por inversión?: </a:t>
            </a:r>
            <a:r>
              <a:rPr lang="es-ES_tradnl" sz="2000" dirty="0"/>
              <a:t>Inversión es la acción de desembolsar dinero para adquirir bienes que no son de consumo final y que permiten generar más ingresos en un determinado periodo de tiempo. </a:t>
            </a:r>
          </a:p>
        </p:txBody>
      </p:sp>
      <p:sp>
        <p:nvSpPr>
          <p:cNvPr id="9" name="8 Rectángulo"/>
          <p:cNvSpPr/>
          <p:nvPr/>
        </p:nvSpPr>
        <p:spPr>
          <a:xfrm>
            <a:off x="2618029" y="129108"/>
            <a:ext cx="3211135" cy="369332"/>
          </a:xfrm>
          <a:prstGeom prst="rect">
            <a:avLst/>
          </a:prstGeom>
        </p:spPr>
        <p:txBody>
          <a:bodyPr wrap="none">
            <a:spAutoFit/>
          </a:bodyPr>
          <a:lstStyle/>
          <a:p>
            <a:r>
              <a:rPr lang="es-CL" dirty="0">
                <a:solidFill>
                  <a:schemeClr val="tx1">
                    <a:lumMod val="75000"/>
                    <a:lumOff val="25000"/>
                  </a:schemeClr>
                </a:solidFill>
                <a:latin typeface="Arial" pitchFamily="34" charset="0"/>
                <a:cs typeface="Arial" pitchFamily="34" charset="0"/>
              </a:rPr>
              <a:t>Inversión en la Microempresa</a:t>
            </a:r>
          </a:p>
        </p:txBody>
      </p:sp>
      <p:sp>
        <p:nvSpPr>
          <p:cNvPr id="8" name="7 Rectángulo"/>
          <p:cNvSpPr/>
          <p:nvPr/>
        </p:nvSpPr>
        <p:spPr>
          <a:xfrm>
            <a:off x="1747936" y="1579649"/>
            <a:ext cx="6562852" cy="5324535"/>
          </a:xfrm>
          <a:prstGeom prst="rect">
            <a:avLst/>
          </a:prstGeom>
        </p:spPr>
        <p:txBody>
          <a:bodyPr wrap="square">
            <a:spAutoFit/>
          </a:bodyPr>
          <a:lstStyle/>
          <a:p>
            <a:pPr marL="363538" indent="-363538"/>
            <a:r>
              <a:rPr lang="es-ES_tradnl" sz="2000" b="1" dirty="0"/>
              <a:t>2. 	¿Cómo diferenciar gasto de inversión?:</a:t>
            </a:r>
            <a:r>
              <a:rPr lang="es-ES_tradnl" sz="2000" dirty="0"/>
              <a:t> Es importante diferenciarlos en la medida que se busque mejorar los bienes y derechos que tiene nuestro microemprendimiento. </a:t>
            </a:r>
          </a:p>
          <a:p>
            <a:pPr marL="363538" indent="-363538"/>
            <a:endParaRPr lang="es-ES_tradnl" sz="2000" dirty="0"/>
          </a:p>
          <a:p>
            <a:pPr marL="363538" indent="-363538"/>
            <a:r>
              <a:rPr lang="es-ES_tradnl" sz="2000" dirty="0"/>
              <a:t>	Existen dos tipos de gastos: los </a:t>
            </a:r>
            <a:r>
              <a:rPr lang="es-ES_tradnl" sz="2000" b="1" dirty="0"/>
              <a:t>corrientes</a:t>
            </a:r>
            <a:r>
              <a:rPr lang="es-ES_tradnl" sz="2000" dirty="0"/>
              <a:t>, que se consumen y poseen poco efecto en la capacidad de producir más recursos en el futuro, y los de </a:t>
            </a:r>
            <a:r>
              <a:rPr lang="es-ES_tradnl" sz="2000" b="1" dirty="0"/>
              <a:t>capital</a:t>
            </a:r>
            <a:r>
              <a:rPr lang="es-ES_tradnl" sz="2000" dirty="0"/>
              <a:t>, que crean riqueza. </a:t>
            </a:r>
          </a:p>
          <a:p>
            <a:pPr marL="363538" indent="-363538"/>
            <a:endParaRPr lang="es-ES_tradnl" sz="2000" dirty="0"/>
          </a:p>
          <a:p>
            <a:pPr marL="363538" indent="-363538"/>
            <a:r>
              <a:rPr lang="es-ES_tradnl" sz="2000" dirty="0"/>
              <a:t>	No todos los egresos tienen las mismas características y efectos, en este caso la renta, luz o agua son gastos, y no obstante son </a:t>
            </a:r>
            <a:r>
              <a:rPr lang="es-ES_tradnl" sz="2000" b="1" dirty="0"/>
              <a:t>necesarios</a:t>
            </a:r>
            <a:r>
              <a:rPr lang="es-ES_tradnl" sz="2000" dirty="0"/>
              <a:t>, es dinero que se fue y no se recuperará. A diferencia del pago para la compra de un horno, estudios universitarios o un computador, son </a:t>
            </a:r>
            <a:r>
              <a:rPr lang="es-ES_tradnl" sz="2000" b="1" dirty="0"/>
              <a:t>inversiones</a:t>
            </a:r>
            <a:r>
              <a:rPr lang="es-ES_tradnl" sz="2000" dirty="0"/>
              <a:t> que mejorarán el patrimonio futuro del negocio.</a:t>
            </a:r>
          </a:p>
        </p:txBody>
      </p:sp>
      <p:pic>
        <p:nvPicPr>
          <p:cNvPr id="6146" name="Picture 2" descr="C:\Documents and Settings\carlos\Mis documentos\Dollenz Consultores\FOSIS Educación Financiera 2013\Material para Talleres\Para enviar a Dollenz\imagenes PPT\Inversión\gast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0788" y="1679510"/>
            <a:ext cx="2088232" cy="1566174"/>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Documents and Settings\carlos\Mis documentos\Dollenz Consultores\FOSIS Educación Financiera 2013\Material para Talleres\Para enviar a Dollenz\imagenes PPT\Inversión\universitari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0789" y="4077072"/>
            <a:ext cx="1822987" cy="144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461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1524000" y="130631"/>
            <a:ext cx="7788628" cy="4401205"/>
          </a:xfrm>
          <a:prstGeom prst="rect">
            <a:avLst/>
          </a:prstGeom>
        </p:spPr>
        <p:txBody>
          <a:bodyPr wrap="square">
            <a:spAutoFit/>
          </a:bodyPr>
          <a:lstStyle/>
          <a:p>
            <a:r>
              <a:rPr lang="es-ES_tradnl" sz="1400" b="1" dirty="0"/>
              <a:t>¿</a:t>
            </a:r>
            <a:r>
              <a:rPr lang="es-ES_tradnl" sz="2000" b="1" dirty="0"/>
              <a:t>En qué gasto o invierto mi dinero?</a:t>
            </a:r>
          </a:p>
          <a:p>
            <a:endParaRPr lang="es-ES_tradnl" sz="2000" b="1" dirty="0"/>
          </a:p>
          <a:p>
            <a:r>
              <a:rPr lang="es-ES_tradnl" sz="2000" dirty="0"/>
              <a:t>Para maximizar nuestro presupuesto es necesario diferenciar claramente estos dos tipos de egresos, así como organizar, planificar, establecer estrategias, ejecutar y controlar adecuadamente el </a:t>
            </a:r>
            <a:r>
              <a:rPr lang="es-ES_tradnl" sz="2000" b="1" dirty="0"/>
              <a:t>plan financiero</a:t>
            </a:r>
            <a:r>
              <a:rPr lang="es-ES_tradnl" sz="2000" dirty="0"/>
              <a:t>. Al mismo tiempo analizar el origen de los ingresos para buscar incrementarlo utilizando nuevas formas apoyado en la maximización de recursos. </a:t>
            </a:r>
          </a:p>
          <a:p>
            <a:endParaRPr lang="es-ES_tradnl" sz="2000" dirty="0"/>
          </a:p>
          <a:p>
            <a:r>
              <a:rPr lang="es-ES_tradnl" sz="2000" dirty="0"/>
              <a:t>Diferenciar el gasto de una inversión es la clave para incrementar consistentemente la capacidad económica del negocio. Cuando no se analiza cómo estamos gastando los ingresos, corremos el riesgo de ocupar nuestro presupuesto en cosas que no apoyarán el futuro de nuestro emprendimiento. </a:t>
            </a:r>
            <a:r>
              <a:rPr lang="es-ES_tradnl" sz="2000" b="1" dirty="0"/>
              <a:t> </a:t>
            </a:r>
            <a:endParaRPr lang="es-ES_tradnl" sz="2000" dirty="0"/>
          </a:p>
        </p:txBody>
      </p:sp>
      <p:graphicFrame>
        <p:nvGraphicFramePr>
          <p:cNvPr id="2" name="1 Tabla"/>
          <p:cNvGraphicFramePr>
            <a:graphicFrameLocks noGrp="1"/>
          </p:cNvGraphicFramePr>
          <p:nvPr>
            <p:extLst/>
          </p:nvPr>
        </p:nvGraphicFramePr>
        <p:xfrm>
          <a:off x="2731097" y="4531835"/>
          <a:ext cx="5374434" cy="2164080"/>
        </p:xfrm>
        <a:graphic>
          <a:graphicData uri="http://schemas.openxmlformats.org/drawingml/2006/table">
            <a:tbl>
              <a:tblPr firstRow="1" bandRow="1">
                <a:tableStyleId>{5940675A-B579-460E-94D1-54222C63F5DA}</a:tableStyleId>
              </a:tblPr>
              <a:tblGrid>
                <a:gridCol w="2777072">
                  <a:extLst>
                    <a:ext uri="{9D8B030D-6E8A-4147-A177-3AD203B41FA5}">
                      <a16:colId xmlns:a16="http://schemas.microsoft.com/office/drawing/2014/main" val="20000"/>
                    </a:ext>
                  </a:extLst>
                </a:gridCol>
                <a:gridCol w="2597362">
                  <a:extLst>
                    <a:ext uri="{9D8B030D-6E8A-4147-A177-3AD203B41FA5}">
                      <a16:colId xmlns:a16="http://schemas.microsoft.com/office/drawing/2014/main" val="20001"/>
                    </a:ext>
                  </a:extLst>
                </a:gridCol>
              </a:tblGrid>
              <a:tr h="3034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L" sz="1600" b="1" i="0" u="none" strike="noStrike" kern="1200" baseline="0" dirty="0">
                          <a:solidFill>
                            <a:schemeClr val="tx1"/>
                          </a:solidFill>
                          <a:latin typeface="+mn-lt"/>
                          <a:ea typeface="+mn-ea"/>
                          <a:cs typeface="+mn-cs"/>
                        </a:rPr>
                        <a:t>GASTO</a:t>
                      </a:r>
                      <a:endParaRPr lang="es-CL" sz="1600" b="0" i="0" u="none" strike="noStrike" kern="1200" baseline="0" dirty="0">
                        <a:solidFill>
                          <a:schemeClr val="tx1"/>
                        </a:solidFill>
                        <a:latin typeface="+mn-lt"/>
                        <a:ea typeface="+mn-ea"/>
                        <a:cs typeface="+mn-cs"/>
                      </a:endParaRP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L" sz="1600" b="1" i="0" u="none" strike="noStrike" kern="1200" baseline="0" dirty="0">
                          <a:solidFill>
                            <a:schemeClr val="tx1"/>
                          </a:solidFill>
                          <a:latin typeface="+mn-lt"/>
                          <a:ea typeface="+mn-ea"/>
                          <a:cs typeface="+mn-cs"/>
                        </a:rPr>
                        <a:t>INVERSIÓN</a:t>
                      </a:r>
                      <a:endParaRPr lang="es-CL" sz="1600" b="0" i="0" u="none" strike="noStrike" kern="1200" baseline="0" dirty="0">
                        <a:solidFill>
                          <a:schemeClr val="tx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r h="275825">
                <a:tc>
                  <a:txBody>
                    <a:bodyPr/>
                    <a:lstStyle/>
                    <a:p>
                      <a:pPr algn="ctr"/>
                      <a:r>
                        <a:rPr lang="es-ES_tradnl" sz="1400" dirty="0"/>
                        <a:t>Equipo</a:t>
                      </a:r>
                      <a:r>
                        <a:rPr lang="es-ES_tradnl" sz="1400" baseline="0" dirty="0"/>
                        <a:t> de Sonido</a:t>
                      </a:r>
                      <a:endParaRPr lang="es-CL" sz="1400" dirty="0"/>
                    </a:p>
                  </a:txBody>
                  <a:tcPr/>
                </a:tc>
                <a:tc>
                  <a:txBody>
                    <a:bodyPr/>
                    <a:lstStyle/>
                    <a:p>
                      <a:pPr algn="ctr"/>
                      <a:r>
                        <a:rPr lang="es-ES_tradnl" sz="1400" dirty="0"/>
                        <a:t>Curso de Ingles</a:t>
                      </a:r>
                      <a:endParaRPr lang="es-CL" sz="1400" dirty="0"/>
                    </a:p>
                  </a:txBody>
                  <a:tcPr/>
                </a:tc>
                <a:extLst>
                  <a:ext uri="{0D108BD9-81ED-4DB2-BD59-A6C34878D82A}">
                    <a16:rowId xmlns:a16="http://schemas.microsoft.com/office/drawing/2014/main" val="10001"/>
                  </a:ext>
                </a:extLst>
              </a:tr>
              <a:tr h="275825">
                <a:tc>
                  <a:txBody>
                    <a:bodyPr/>
                    <a:lstStyle/>
                    <a:p>
                      <a:pPr algn="ctr"/>
                      <a:r>
                        <a:rPr lang="es-ES_tradnl" sz="1400" dirty="0"/>
                        <a:t>Entradas para el Cine</a:t>
                      </a:r>
                      <a:endParaRPr lang="es-CL" sz="1400" dirty="0"/>
                    </a:p>
                  </a:txBody>
                  <a:tcPr/>
                </a:tc>
                <a:tc>
                  <a:txBody>
                    <a:bodyPr/>
                    <a:lstStyle/>
                    <a:p>
                      <a:pPr algn="ctr"/>
                      <a:r>
                        <a:rPr lang="es-ES_tradnl" sz="1400" dirty="0"/>
                        <a:t>Cuota de</a:t>
                      </a:r>
                      <a:r>
                        <a:rPr lang="es-ES_tradnl" sz="1400" baseline="0" dirty="0"/>
                        <a:t> Gimnasio</a:t>
                      </a:r>
                      <a:endParaRPr lang="es-ES_tradnl" sz="1400" dirty="0"/>
                    </a:p>
                  </a:txBody>
                  <a:tcPr/>
                </a:tc>
                <a:extLst>
                  <a:ext uri="{0D108BD9-81ED-4DB2-BD59-A6C34878D82A}">
                    <a16:rowId xmlns:a16="http://schemas.microsoft.com/office/drawing/2014/main" val="10002"/>
                  </a:ext>
                </a:extLst>
              </a:tr>
              <a:tr h="275825">
                <a:tc>
                  <a:txBody>
                    <a:bodyPr/>
                    <a:lstStyle/>
                    <a:p>
                      <a:pPr algn="ctr"/>
                      <a:r>
                        <a:rPr lang="es-ES_tradnl" sz="1400" dirty="0"/>
                        <a:t>TV LED para el hogar </a:t>
                      </a:r>
                      <a:endParaRPr lang="es-CL" sz="1400" dirty="0"/>
                    </a:p>
                  </a:txBody>
                  <a:tcPr/>
                </a:tc>
                <a:tc>
                  <a:txBody>
                    <a:bodyPr/>
                    <a:lstStyle/>
                    <a:p>
                      <a:pPr algn="ctr"/>
                      <a:r>
                        <a:rPr lang="es-ES_tradnl" sz="1400" dirty="0"/>
                        <a:t>TV</a:t>
                      </a:r>
                      <a:r>
                        <a:rPr lang="es-ES_tradnl" sz="1400" baseline="0" dirty="0"/>
                        <a:t> LED para el negocios</a:t>
                      </a:r>
                      <a:endParaRPr lang="es-CL" sz="1400" dirty="0"/>
                    </a:p>
                  </a:txBody>
                  <a:tcPr/>
                </a:tc>
                <a:extLst>
                  <a:ext uri="{0D108BD9-81ED-4DB2-BD59-A6C34878D82A}">
                    <a16:rowId xmlns:a16="http://schemas.microsoft.com/office/drawing/2014/main" val="10003"/>
                  </a:ext>
                </a:extLst>
              </a:tr>
              <a:tr h="275825">
                <a:tc>
                  <a:txBody>
                    <a:bodyPr/>
                    <a:lstStyle/>
                    <a:p>
                      <a:pPr algn="ctr"/>
                      <a:r>
                        <a:rPr lang="es-ES_tradnl" sz="1400" dirty="0"/>
                        <a:t>Pintado de paredes</a:t>
                      </a:r>
                      <a:r>
                        <a:rPr lang="es-ES_tradnl" sz="1400" baseline="0" dirty="0"/>
                        <a:t> del hogar</a:t>
                      </a:r>
                      <a:endParaRPr lang="es-CL" sz="1400" dirty="0"/>
                    </a:p>
                  </a:txBody>
                  <a:tcPr/>
                </a:tc>
                <a:tc>
                  <a:txBody>
                    <a:bodyPr/>
                    <a:lstStyle/>
                    <a:p>
                      <a:pPr algn="ctr"/>
                      <a:r>
                        <a:rPr lang="es-ES_tradnl" sz="1400" dirty="0"/>
                        <a:t>Compra de un terreno</a:t>
                      </a:r>
                      <a:endParaRPr lang="es-CL" sz="1400" dirty="0"/>
                    </a:p>
                  </a:txBody>
                  <a:tcPr/>
                </a:tc>
                <a:extLst>
                  <a:ext uri="{0D108BD9-81ED-4DB2-BD59-A6C34878D82A}">
                    <a16:rowId xmlns:a16="http://schemas.microsoft.com/office/drawing/2014/main" val="10004"/>
                  </a:ext>
                </a:extLst>
              </a:tr>
              <a:tr h="275825">
                <a:tc>
                  <a:txBody>
                    <a:bodyPr/>
                    <a:lstStyle/>
                    <a:p>
                      <a:pPr algn="ctr"/>
                      <a:r>
                        <a:rPr lang="es-ES_tradnl" sz="1400" dirty="0"/>
                        <a:t>Compra de cortinas nuevas</a:t>
                      </a:r>
                      <a:endParaRPr lang="es-CL" sz="1400" dirty="0"/>
                    </a:p>
                  </a:txBody>
                  <a:tcPr/>
                </a:tc>
                <a:tc>
                  <a:txBody>
                    <a:bodyPr/>
                    <a:lstStyle/>
                    <a:p>
                      <a:pPr algn="ctr"/>
                      <a:r>
                        <a:rPr lang="es-ES_tradnl" sz="1400" dirty="0"/>
                        <a:t>Compra de notebook</a:t>
                      </a:r>
                      <a:endParaRPr lang="es-CL" sz="1400" dirty="0"/>
                    </a:p>
                  </a:txBody>
                  <a:tcPr/>
                </a:tc>
                <a:extLst>
                  <a:ext uri="{0D108BD9-81ED-4DB2-BD59-A6C34878D82A}">
                    <a16:rowId xmlns:a16="http://schemas.microsoft.com/office/drawing/2014/main" val="10005"/>
                  </a:ext>
                </a:extLst>
              </a:tr>
              <a:tr h="275825">
                <a:tc>
                  <a:txBody>
                    <a:bodyPr/>
                    <a:lstStyle/>
                    <a:p>
                      <a:pPr algn="ctr"/>
                      <a:r>
                        <a:rPr lang="es-ES_tradnl" sz="1400" dirty="0"/>
                        <a:t>Renta de la Casa</a:t>
                      </a:r>
                      <a:endParaRPr lang="es-CL" sz="1400" dirty="0"/>
                    </a:p>
                  </a:txBody>
                  <a:tcPr/>
                </a:tc>
                <a:tc>
                  <a:txBody>
                    <a:bodyPr/>
                    <a:lstStyle/>
                    <a:p>
                      <a:pPr algn="ctr"/>
                      <a:r>
                        <a:rPr lang="es-ES_tradnl" sz="1400" dirty="0"/>
                        <a:t>Compra de maquina</a:t>
                      </a:r>
                      <a:endParaRPr lang="es-CL" sz="1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66525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618028" y="129108"/>
            <a:ext cx="3011594" cy="369332"/>
          </a:xfrm>
          <a:prstGeom prst="rect">
            <a:avLst/>
          </a:prstGeom>
        </p:spPr>
        <p:txBody>
          <a:bodyPr wrap="none">
            <a:spAutoFit/>
          </a:bodyPr>
          <a:lstStyle/>
          <a:p>
            <a:r>
              <a:rPr lang="es-CL" b="1" dirty="0">
                <a:solidFill>
                  <a:schemeClr val="tx1">
                    <a:lumMod val="75000"/>
                    <a:lumOff val="25000"/>
                  </a:schemeClr>
                </a:solidFill>
                <a:cs typeface="Arial" pitchFamily="34" charset="0"/>
              </a:rPr>
              <a:t>Inversión en la Microempresa</a:t>
            </a:r>
          </a:p>
        </p:txBody>
      </p:sp>
      <p:graphicFrame>
        <p:nvGraphicFramePr>
          <p:cNvPr id="3" name="2 Diagrama"/>
          <p:cNvGraphicFramePr/>
          <p:nvPr>
            <p:extLst/>
          </p:nvPr>
        </p:nvGraphicFramePr>
        <p:xfrm>
          <a:off x="2457061" y="4262827"/>
          <a:ext cx="7768605" cy="2246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descr="C:\Documents and Settings\carlos\Mis documentos\Dollenz Consultores\FOSIS Educación Financiera 2013\Material para Talleres\Para enviar a Dollenz\imagenes PPT\Inversión\proyect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25397" y="2946229"/>
            <a:ext cx="1406701" cy="937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1 Diagrama"/>
          <p:cNvGraphicFramePr/>
          <p:nvPr>
            <p:extLst/>
          </p:nvPr>
        </p:nvGraphicFramePr>
        <p:xfrm>
          <a:off x="2618028" y="769554"/>
          <a:ext cx="7632440" cy="205928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3 Rectángulo"/>
          <p:cNvSpPr/>
          <p:nvPr/>
        </p:nvSpPr>
        <p:spPr>
          <a:xfrm>
            <a:off x="2139820" y="2960113"/>
            <a:ext cx="7072604" cy="923330"/>
          </a:xfrm>
          <a:prstGeom prst="rect">
            <a:avLst/>
          </a:prstGeom>
        </p:spPr>
        <p:txBody>
          <a:bodyPr wrap="square">
            <a:spAutoFit/>
          </a:bodyPr>
          <a:lstStyle/>
          <a:p>
            <a:pPr lvl="0"/>
            <a:r>
              <a:rPr lang="es-ES_tradnl" b="1" dirty="0"/>
              <a:t>Un proyecto de inversión, por lo tanto, es una propuesta de acción que, a partir de la utilización de los recursos disponibles, considera posible obtener ganancias. </a:t>
            </a:r>
            <a:endParaRPr lang="es-CL" b="1" dirty="0"/>
          </a:p>
        </p:txBody>
      </p:sp>
    </p:spTree>
    <p:extLst>
      <p:ext uri="{BB962C8B-B14F-4D97-AF65-F5344CB8AC3E}">
        <p14:creationId xmlns:p14="http://schemas.microsoft.com/office/powerpoint/2010/main" val="158187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s-CL"/>
              <a:t>Costos variables y Costos fijos</a:t>
            </a:r>
          </a:p>
        </p:txBody>
      </p:sp>
      <p:sp>
        <p:nvSpPr>
          <p:cNvPr id="137219" name="Rectangle 3"/>
          <p:cNvSpPr>
            <a:spLocks noGrp="1" noChangeArrowheads="1"/>
          </p:cNvSpPr>
          <p:nvPr>
            <p:ph type="body" idx="1"/>
          </p:nvPr>
        </p:nvSpPr>
        <p:spPr/>
        <p:txBody>
          <a:bodyPr/>
          <a:lstStyle/>
          <a:p>
            <a:r>
              <a:rPr lang="es-CL"/>
              <a:t>Costos variables: varían con el volumen</a:t>
            </a:r>
          </a:p>
          <a:p>
            <a:pPr lvl="1"/>
            <a:r>
              <a:rPr lang="es-CL"/>
              <a:t>Materias primas: harina, tubos de pvc, madera, etc.</a:t>
            </a:r>
          </a:p>
          <a:p>
            <a:pPr lvl="1"/>
            <a:r>
              <a:rPr lang="es-CL"/>
              <a:t>Mano de Obra: personas que trabajan conmigo</a:t>
            </a:r>
          </a:p>
          <a:p>
            <a:r>
              <a:rPr lang="es-CL"/>
              <a:t>Costos fijos: no varían con el volumen</a:t>
            </a:r>
          </a:p>
          <a:p>
            <a:pPr lvl="1"/>
            <a:r>
              <a:rPr lang="es-CL"/>
              <a:t>Luz, agua, mantenimiento de maquinas, edificios, etc.</a:t>
            </a:r>
          </a:p>
        </p:txBody>
      </p:sp>
    </p:spTree>
    <p:extLst>
      <p:ext uri="{BB962C8B-B14F-4D97-AF65-F5344CB8AC3E}">
        <p14:creationId xmlns:p14="http://schemas.microsoft.com/office/powerpoint/2010/main" val="3235940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nvPr>
        </p:nvGraphicFramePr>
        <p:xfrm>
          <a:off x="1859902" y="261258"/>
          <a:ext cx="6736702" cy="6400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C:\Documents and Settings\carlos\Mis documentos\Dollenz Consultores\FOSIS Educación Financiera 2013\Material para Talleres\Para enviar a Dollenz\imagenes PPT\Inversión\financiamient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98024" y="4145314"/>
            <a:ext cx="2153137" cy="1489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464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1803919" y="709126"/>
            <a:ext cx="8423209" cy="2862322"/>
          </a:xfrm>
          <a:prstGeom prst="rect">
            <a:avLst/>
          </a:prstGeom>
        </p:spPr>
        <p:txBody>
          <a:bodyPr wrap="square">
            <a:spAutoFit/>
          </a:bodyPr>
          <a:lstStyle/>
          <a:p>
            <a:pPr marL="363538" indent="-363538">
              <a:buAutoNum type="arabicPeriod" startAt="6"/>
            </a:pPr>
            <a:r>
              <a:rPr lang="es-ES_tradnl" sz="2000" b="1" dirty="0"/>
              <a:t>¿Cuáles son los factores que hay que tener en cuenta al momento de invertir en un proyecto?: </a:t>
            </a:r>
            <a:r>
              <a:rPr lang="es-ES_tradnl" sz="2000" dirty="0"/>
              <a:t>Al momento de decidir emprender muchos buscan la respuesta en sus fortalezas, en eso que saben hacer bien o creen hacer bien. Muchas veces les basta solo con una idea, un poco de capital y luego se lanzan a la conquista de los mercados. Lamentablemente, del 100% de estos emprendimientos, entre el 80% y un 90% mueren antes del primer año. ¿A qué se debe esto? Básicamente, a que muchos desconocen los factores que hay que tener en cuenta al momento de invertir en una “buena” idea. </a:t>
            </a:r>
          </a:p>
        </p:txBody>
      </p:sp>
      <p:pic>
        <p:nvPicPr>
          <p:cNvPr id="3074" name="Picture 2" descr="C:\Documents and Settings\carlos\Mis documentos\Dollenz Consultores\FOSIS Educación Financiera 2013\Material para Talleres\Para enviar a Dollenz\imagenes PPT\Inversión\ide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746" y="4360990"/>
            <a:ext cx="3558348"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554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nvPr>
        </p:nvGraphicFramePr>
        <p:xfrm>
          <a:off x="1597826" y="313774"/>
          <a:ext cx="8864901" cy="28992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2 Diagrama"/>
          <p:cNvGraphicFramePr/>
          <p:nvPr>
            <p:extLst/>
          </p:nvPr>
        </p:nvGraphicFramePr>
        <p:xfrm>
          <a:off x="5874499" y="2907345"/>
          <a:ext cx="4430960" cy="31085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050" name="Picture 2" descr="C:\Documents and Settings\carlos\Mis documentos\Dollenz Consultores\FOSIS Educación Financiera 2013\Material para Talleres\Para enviar a Dollenz\imagenes PPT\Inversión\riesgo.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03715" y="3573016"/>
            <a:ext cx="3350698" cy="2113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341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nvPr>
        </p:nvGraphicFramePr>
        <p:xfrm>
          <a:off x="1915886" y="129108"/>
          <a:ext cx="5281126" cy="6215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70" name="Picture 2" descr="C:\Documents and Settings\carlos\Mis documentos\Dollenz Consultores\FOSIS Educación Financiera 2013\Material para Talleres\Para enviar a Dollenz\imagenes PPT\Inversión\mercados.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39319" y="2471193"/>
            <a:ext cx="2338217" cy="1753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305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1841241" y="2051227"/>
            <a:ext cx="7707085" cy="2246769"/>
          </a:xfrm>
          <a:prstGeom prst="rect">
            <a:avLst/>
          </a:prstGeom>
        </p:spPr>
        <p:txBody>
          <a:bodyPr wrap="square">
            <a:spAutoFit/>
          </a:bodyPr>
          <a:lstStyle/>
          <a:p>
            <a:r>
              <a:rPr lang="es-CL" sz="2000" b="1" dirty="0"/>
              <a:t>VI. Jerarquía: </a:t>
            </a:r>
            <a:r>
              <a:rPr lang="es-ES_tradnl" sz="2000" dirty="0"/>
              <a:t>Nada de lo anterior tendría sentido si el emprendedor no jerarquiza sus ideas. Es por eso que debe hacerse un diagnostico de la situación de la microempresa y con ello determinar prioridades respecto de cuáles son las necesidades para mejorarla, considerando que resuelvan los problemas inmediatos. Los proyectos a mediano y largo plazo son útiles cuando las necesidades inmediatas que tiene la microempresa están resueltas.</a:t>
            </a:r>
          </a:p>
        </p:txBody>
      </p:sp>
      <p:sp>
        <p:nvSpPr>
          <p:cNvPr id="9" name="8 Rectángulo"/>
          <p:cNvSpPr/>
          <p:nvPr/>
        </p:nvSpPr>
        <p:spPr>
          <a:xfrm>
            <a:off x="1841241" y="429209"/>
            <a:ext cx="8060250" cy="1323439"/>
          </a:xfrm>
          <a:prstGeom prst="rect">
            <a:avLst/>
          </a:prstGeom>
        </p:spPr>
        <p:txBody>
          <a:bodyPr wrap="square">
            <a:spAutoFit/>
          </a:bodyPr>
          <a:lstStyle/>
          <a:p>
            <a:r>
              <a:rPr lang="es-CL" sz="2000" b="1" dirty="0"/>
              <a:t>V. La rentabilidad: </a:t>
            </a:r>
            <a:r>
              <a:rPr lang="es-ES_tradnl" sz="2000" dirty="0"/>
              <a:t>Cuando se piensa en un proyecto de inversión el objetivo es aumentar las utilidades y beneficios de la empresa. Por esta razón, al decidir sobre el proyecto de inversión que se va a realizar se considerará mejor al que tenga una rentabilidad más alta. </a:t>
            </a:r>
          </a:p>
        </p:txBody>
      </p:sp>
      <p:sp>
        <p:nvSpPr>
          <p:cNvPr id="10" name="9 Rectángulo"/>
          <p:cNvSpPr/>
          <p:nvPr/>
        </p:nvSpPr>
        <p:spPr>
          <a:xfrm>
            <a:off x="1841242" y="4679884"/>
            <a:ext cx="8377491" cy="1323439"/>
          </a:xfrm>
          <a:prstGeom prst="rect">
            <a:avLst/>
          </a:prstGeom>
        </p:spPr>
        <p:txBody>
          <a:bodyPr wrap="square">
            <a:spAutoFit/>
          </a:bodyPr>
          <a:lstStyle/>
          <a:p>
            <a:r>
              <a:rPr lang="es-CL" sz="2000" b="1" dirty="0"/>
              <a:t>VII. La decisión del microempresario: </a:t>
            </a:r>
            <a:r>
              <a:rPr lang="es-ES_tradnl" sz="2000" dirty="0"/>
              <a:t>Este es el factor decisivo de todo este ejercicio. Puede ser que en una microempresa existan muchas posibilidades de realizar un proyecto de inversión, pero si el dueño de la microempresa no lo desea, estos no se llevaran a cabo. </a:t>
            </a:r>
          </a:p>
        </p:txBody>
      </p:sp>
    </p:spTree>
    <p:extLst>
      <p:ext uri="{BB962C8B-B14F-4D97-AF65-F5344CB8AC3E}">
        <p14:creationId xmlns:p14="http://schemas.microsoft.com/office/powerpoint/2010/main" val="812238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85257" y="1215843"/>
            <a:ext cx="8658808" cy="4462760"/>
          </a:xfrm>
          <a:prstGeom prst="rect">
            <a:avLst/>
          </a:prstGeom>
        </p:spPr>
        <p:txBody>
          <a:bodyPr wrap="square">
            <a:spAutoFit/>
          </a:bodyPr>
          <a:lstStyle/>
          <a:p>
            <a:r>
              <a:rPr lang="es-CL" sz="2000" b="1" dirty="0"/>
              <a:t>Activo Circulante: </a:t>
            </a:r>
            <a:r>
              <a:rPr lang="es-CL" dirty="0"/>
              <a:t>son aquellos bienes que se pueden convertir en dinero rápidamente. Por ejemplo, la materia prima (cuero, madero, telas, etc.) </a:t>
            </a:r>
          </a:p>
          <a:p>
            <a:endParaRPr lang="es-CL" b="1" dirty="0"/>
          </a:p>
          <a:p>
            <a:r>
              <a:rPr lang="es-CL" sz="2000" b="1" dirty="0"/>
              <a:t>Pasivo Circulante: </a:t>
            </a:r>
            <a:r>
              <a:rPr lang="es-CL" dirty="0"/>
              <a:t>son las deudas que tiene la empresa a corto plazo. Por ejemplo, pago de arriendo, sueldos y salarios, prestamos a menos de un año. </a:t>
            </a:r>
          </a:p>
          <a:p>
            <a:r>
              <a:rPr lang="es-CL" dirty="0"/>
              <a:t>	</a:t>
            </a:r>
          </a:p>
          <a:p>
            <a:r>
              <a:rPr lang="es-CL" dirty="0"/>
              <a:t>	Entonces los dos conceptos anteriores nos permiten definir que el capital de trabajo son los activos circulantes menos los pasivos circulantes. </a:t>
            </a:r>
          </a:p>
          <a:p>
            <a:endParaRPr lang="es-CL" dirty="0"/>
          </a:p>
          <a:p>
            <a:r>
              <a:rPr lang="es-CL" b="1" dirty="0"/>
              <a:t>Capital de trabajo = Activo Circulante – Pasivo Circulante </a:t>
            </a:r>
          </a:p>
          <a:p>
            <a:endParaRPr lang="es-CL" sz="2000" dirty="0"/>
          </a:p>
          <a:p>
            <a:r>
              <a:rPr lang="es-CL" sz="2000" dirty="0"/>
              <a:t>	Por lo tanto, cuando se invierte en capital de trabajo se está invirtiendo, por ejemplo en mercadería o materia prima, o en aumentar el stock del producto terminado. O cuando se utiliza el dinero para el funcionamiento de la microempresa mientras se espera el pago de los clientes que deben</a:t>
            </a:r>
          </a:p>
        </p:txBody>
      </p:sp>
    </p:spTree>
    <p:extLst>
      <p:ext uri="{BB962C8B-B14F-4D97-AF65-F5344CB8AC3E}">
        <p14:creationId xmlns:p14="http://schemas.microsoft.com/office/powerpoint/2010/main" val="415895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1897224" y="261257"/>
            <a:ext cx="8629232" cy="6309420"/>
          </a:xfrm>
          <a:prstGeom prst="rect">
            <a:avLst/>
          </a:prstGeom>
        </p:spPr>
        <p:txBody>
          <a:bodyPr wrap="square">
            <a:spAutoFit/>
          </a:bodyPr>
          <a:lstStyle/>
          <a:p>
            <a:pPr marL="363538" indent="-363538">
              <a:buAutoNum type="arabicPeriod" startAt="7"/>
            </a:pPr>
            <a:r>
              <a:rPr lang="es-ES_tradnl" sz="2000" b="1" dirty="0"/>
              <a:t>¿</a:t>
            </a:r>
            <a:r>
              <a:rPr lang="es-ES_tradnl" sz="2400" b="1" dirty="0"/>
              <a:t>Cuáles son los tipos de inversión que se pueden realizar en una microempresa?: </a:t>
            </a:r>
            <a:r>
              <a:rPr lang="es-ES_tradnl" sz="2400" dirty="0"/>
              <a:t>La rentabilidad de un proyecto debe ser calculada y comparada con la de otros proyectos de inversión para poder tomar la decisión más acertada. En una microempresa se puede invertir en </a:t>
            </a:r>
            <a:r>
              <a:rPr lang="es-ES_tradnl" sz="2400" b="1" dirty="0"/>
              <a:t>capital de trabajo</a:t>
            </a:r>
            <a:r>
              <a:rPr lang="es-ES_tradnl" sz="2400" dirty="0"/>
              <a:t>, en </a:t>
            </a:r>
            <a:r>
              <a:rPr lang="es-ES_tradnl" sz="2400" b="1" dirty="0"/>
              <a:t>activos fijos </a:t>
            </a:r>
            <a:r>
              <a:rPr lang="es-ES_tradnl" sz="2400" dirty="0"/>
              <a:t>o en una combinación de ambos. </a:t>
            </a:r>
          </a:p>
          <a:p>
            <a:pPr marL="536575" indent="-536575"/>
            <a:r>
              <a:rPr lang="es-CL" sz="2400" dirty="0"/>
              <a:t> 	</a:t>
            </a:r>
            <a:r>
              <a:rPr lang="es-CL" sz="2400" u="sng" dirty="0"/>
              <a:t>Inversión en </a:t>
            </a:r>
            <a:r>
              <a:rPr lang="es-CL" sz="2400" b="1" u="sng" dirty="0"/>
              <a:t>Capital de Trabajo</a:t>
            </a:r>
            <a:r>
              <a:rPr lang="es-CL" sz="2400" b="1" dirty="0"/>
              <a:t> </a:t>
            </a:r>
          </a:p>
          <a:p>
            <a:pPr marL="363538" indent="-363538"/>
            <a:endParaRPr lang="es-CL" sz="2400" dirty="0"/>
          </a:p>
          <a:p>
            <a:pPr marL="900113" indent="-900113"/>
            <a:r>
              <a:rPr lang="es-ES_tradnl" sz="2400" dirty="0"/>
              <a:t>a) </a:t>
            </a:r>
            <a:r>
              <a:rPr lang="es-ES_tradnl" sz="2400" b="1" dirty="0"/>
              <a:t>Materias Primas: </a:t>
            </a:r>
            <a:r>
              <a:rPr lang="es-ES_tradnl" sz="2400" dirty="0"/>
              <a:t>por ejemplo, cuero para la confección de zapatos, telas para hacer ropa, etc. </a:t>
            </a:r>
          </a:p>
          <a:p>
            <a:pPr marL="900113" indent="-900113"/>
            <a:r>
              <a:rPr lang="es-ES_tradnl" sz="2400" dirty="0"/>
              <a:t>b) </a:t>
            </a:r>
            <a:r>
              <a:rPr lang="es-ES_tradnl" sz="2400" b="1" dirty="0"/>
              <a:t>Productos terminados: </a:t>
            </a:r>
            <a:r>
              <a:rPr lang="es-ES_tradnl" sz="2400" dirty="0"/>
              <a:t>Por ejemplo, compra de abarrotes para su venta </a:t>
            </a:r>
          </a:p>
          <a:p>
            <a:pPr marL="900113" indent="-900113"/>
            <a:r>
              <a:rPr lang="es-ES_tradnl" sz="2400" dirty="0"/>
              <a:t>c) </a:t>
            </a:r>
            <a:r>
              <a:rPr lang="es-ES_tradnl" sz="2400" b="1" dirty="0"/>
              <a:t>Dinero </a:t>
            </a:r>
            <a:r>
              <a:rPr lang="es-ES_tradnl" sz="2400" dirty="0"/>
              <a:t>para financiar la operación de la empresa, para pago de sueldos, arriendo, patente, etc. </a:t>
            </a:r>
            <a:endParaRPr lang="es-CL" sz="2400" dirty="0"/>
          </a:p>
          <a:p>
            <a:pPr marL="900113" indent="-900113"/>
            <a:r>
              <a:rPr lang="es-ES_tradnl" sz="2400" dirty="0"/>
              <a:t>	Para saber lo que es el capital de trabajo necesitamos conocer algunos conceptos de contabilidad: </a:t>
            </a:r>
          </a:p>
          <a:p>
            <a:pPr marL="1611313" indent="-1611313"/>
            <a:r>
              <a:rPr lang="es-ES_tradnl" sz="2000" b="1" dirty="0"/>
              <a:t>	</a:t>
            </a:r>
            <a:r>
              <a:rPr lang="es-ES_tradnl" sz="2000" dirty="0"/>
              <a:t>. </a:t>
            </a:r>
          </a:p>
        </p:txBody>
      </p:sp>
    </p:spTree>
    <p:extLst>
      <p:ext uri="{BB962C8B-B14F-4D97-AF65-F5344CB8AC3E}">
        <p14:creationId xmlns:p14="http://schemas.microsoft.com/office/powerpoint/2010/main" val="1524598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1524000" y="216571"/>
            <a:ext cx="9144000" cy="6678751"/>
          </a:xfrm>
          <a:prstGeom prst="rect">
            <a:avLst/>
          </a:prstGeom>
        </p:spPr>
        <p:txBody>
          <a:bodyPr wrap="square">
            <a:spAutoFit/>
          </a:bodyPr>
          <a:lstStyle/>
          <a:p>
            <a:pPr marL="536575" indent="-536575"/>
            <a:r>
              <a:rPr lang="es-CL" sz="1400" dirty="0"/>
              <a:t>	</a:t>
            </a:r>
            <a:r>
              <a:rPr lang="es-CL" sz="2000" u="sng" dirty="0"/>
              <a:t>Inversiones en </a:t>
            </a:r>
            <a:r>
              <a:rPr lang="es-CL" sz="2000" b="1" u="sng" dirty="0"/>
              <a:t>Activos Fijos </a:t>
            </a:r>
            <a:endParaRPr lang="es-CL" sz="2000" u="sng" dirty="0"/>
          </a:p>
          <a:p>
            <a:pPr marL="900113" indent="-900113"/>
            <a:r>
              <a:rPr lang="es-ES_tradnl" sz="2000" dirty="0"/>
              <a:t>	</a:t>
            </a:r>
          </a:p>
          <a:p>
            <a:pPr marL="900113" indent="-900113"/>
            <a:r>
              <a:rPr lang="es-ES_tradnl" sz="2000" dirty="0"/>
              <a:t>	a) </a:t>
            </a:r>
            <a:r>
              <a:rPr lang="es-ES_tradnl" sz="2000" b="1" dirty="0"/>
              <a:t>Maquinaria, equipos, muebles, etc.</a:t>
            </a:r>
          </a:p>
          <a:p>
            <a:pPr marL="900113" indent="-900113"/>
            <a:r>
              <a:rPr lang="es-CL" sz="2000" dirty="0"/>
              <a:t>	b) </a:t>
            </a:r>
            <a:r>
              <a:rPr lang="es-CL" sz="2000" b="1" dirty="0"/>
              <a:t>Construcciones </a:t>
            </a:r>
          </a:p>
          <a:p>
            <a:pPr marL="900113" indent="-900113"/>
            <a:r>
              <a:rPr lang="es-CL" sz="2000" dirty="0"/>
              <a:t>	c) </a:t>
            </a:r>
            <a:r>
              <a:rPr lang="es-CL" sz="2000" b="1" dirty="0"/>
              <a:t>Vehículo </a:t>
            </a:r>
          </a:p>
          <a:p>
            <a:pPr marL="900113" indent="-900113"/>
            <a:endParaRPr lang="es-CL" sz="1400" dirty="0"/>
          </a:p>
          <a:p>
            <a:pPr marL="900113" indent="-900113"/>
            <a:r>
              <a:rPr lang="es-ES_tradnl" sz="1400" dirty="0"/>
              <a:t>	</a:t>
            </a:r>
          </a:p>
          <a:p>
            <a:pPr marL="900113" indent="-900113"/>
            <a:r>
              <a:rPr lang="es-ES_tradnl" sz="2000" dirty="0"/>
              <a:t>	Los activos fijos son los elementos necesarios para el funcionamiento de la empresa y su conversión a dinero es más lenta que la del activo circulante ya que se tardan mucho en ser vendidos. </a:t>
            </a:r>
          </a:p>
          <a:p>
            <a:pPr marL="900113" indent="-900113"/>
            <a:endParaRPr lang="es-ES_tradnl" sz="2000" dirty="0"/>
          </a:p>
          <a:p>
            <a:pPr marL="900113" indent="-900113"/>
            <a:r>
              <a:rPr lang="es-ES_tradnl" sz="2000" dirty="0"/>
              <a:t>	El objetivo de estas inversiones debe ser lograr un aumento de la producción y las ventas. También se puede buscar una reducción de costos al hacer más eficiente una de ellas o las dos. </a:t>
            </a:r>
          </a:p>
          <a:p>
            <a:pPr marL="900113" indent="-900113"/>
            <a:endParaRPr lang="es-ES_tradnl" sz="2000" dirty="0"/>
          </a:p>
          <a:p>
            <a:pPr marL="900113" indent="-900113"/>
            <a:r>
              <a:rPr lang="es-ES_tradnl" sz="2000" dirty="0"/>
              <a:t>	Antes de decidir si hacer o no una inversión de este tipo, es necesario hacer un análisis respecto de si los activos fijos con los que cuenta la microempresa no están siendo subutilizados. Por ejemplo, si se tiene una maquinaria necesaria para la producción pero que no se está utilizando porque hay que repararla. </a:t>
            </a:r>
          </a:p>
          <a:p>
            <a:pPr marL="900113" indent="-900113"/>
            <a:endParaRPr lang="es-ES_tradnl" sz="2000" dirty="0"/>
          </a:p>
          <a:p>
            <a:pPr marL="900113" indent="-900113"/>
            <a:r>
              <a:rPr lang="es-ES_tradnl" sz="2000" dirty="0"/>
              <a:t>	</a:t>
            </a:r>
          </a:p>
        </p:txBody>
      </p:sp>
    </p:spTree>
    <p:extLst>
      <p:ext uri="{BB962C8B-B14F-4D97-AF65-F5344CB8AC3E}">
        <p14:creationId xmlns:p14="http://schemas.microsoft.com/office/powerpoint/2010/main" val="644362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s-CL"/>
              <a:t>El precio y los costos</a:t>
            </a:r>
          </a:p>
        </p:txBody>
      </p:sp>
      <p:sp>
        <p:nvSpPr>
          <p:cNvPr id="138243" name="Rectangle 3"/>
          <p:cNvSpPr>
            <a:spLocks noGrp="1" noChangeArrowheads="1"/>
          </p:cNvSpPr>
          <p:nvPr>
            <p:ph type="body" idx="1"/>
          </p:nvPr>
        </p:nvSpPr>
        <p:spPr/>
        <p:txBody>
          <a:bodyPr/>
          <a:lstStyle/>
          <a:p>
            <a:r>
              <a:rPr lang="es-CL"/>
              <a:t>El precio debe cubrir los costos fijos y los costos variables más la utilidad que queremos ganar</a:t>
            </a:r>
          </a:p>
          <a:p>
            <a:r>
              <a:rPr lang="es-CL"/>
              <a:t>Por lo tanto, cuando fijamos un precio, siempre debemos considerar qué costos tenemos que pagar por dar un servicio o elaborar un producto</a:t>
            </a:r>
          </a:p>
        </p:txBody>
      </p:sp>
    </p:spTree>
    <p:extLst>
      <p:ext uri="{BB962C8B-B14F-4D97-AF65-F5344CB8AC3E}">
        <p14:creationId xmlns:p14="http://schemas.microsoft.com/office/powerpoint/2010/main" val="172475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s-CL"/>
              <a:t>Otra forma de verlo es:</a:t>
            </a:r>
          </a:p>
        </p:txBody>
      </p:sp>
      <p:sp>
        <p:nvSpPr>
          <p:cNvPr id="139267" name="Text Box 3"/>
          <p:cNvSpPr txBox="1">
            <a:spLocks noChangeArrowheads="1"/>
          </p:cNvSpPr>
          <p:nvPr/>
        </p:nvSpPr>
        <p:spPr bwMode="auto">
          <a:xfrm>
            <a:off x="1981200" y="3352801"/>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L" sz="2800">
                <a:latin typeface="Tahoma" charset="0"/>
              </a:rPr>
              <a:t>Precio</a:t>
            </a:r>
          </a:p>
        </p:txBody>
      </p:sp>
      <p:sp>
        <p:nvSpPr>
          <p:cNvPr id="139268" name="Line 4"/>
          <p:cNvSpPr>
            <a:spLocks noChangeShapeType="1"/>
          </p:cNvSpPr>
          <p:nvPr/>
        </p:nvSpPr>
        <p:spPr bwMode="auto">
          <a:xfrm>
            <a:off x="3429000" y="3276600"/>
            <a:ext cx="381000" cy="304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139269" name="Line 5"/>
          <p:cNvSpPr>
            <a:spLocks noChangeShapeType="1"/>
          </p:cNvSpPr>
          <p:nvPr/>
        </p:nvSpPr>
        <p:spPr bwMode="auto">
          <a:xfrm flipH="1">
            <a:off x="3429000" y="3581400"/>
            <a:ext cx="381000" cy="3810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139270" name="Text Box 6"/>
          <p:cNvSpPr txBox="1">
            <a:spLocks noChangeArrowheads="1"/>
          </p:cNvSpPr>
          <p:nvPr/>
        </p:nvSpPr>
        <p:spPr bwMode="auto">
          <a:xfrm>
            <a:off x="4008438" y="3276600"/>
            <a:ext cx="1524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L" sz="2800">
                <a:latin typeface="Tahoma" charset="0"/>
              </a:rPr>
              <a:t>Costos Variable</a:t>
            </a:r>
          </a:p>
        </p:txBody>
      </p:sp>
      <p:sp>
        <p:nvSpPr>
          <p:cNvPr id="139271" name="Text Box 7"/>
          <p:cNvSpPr txBox="1">
            <a:spLocks noChangeArrowheads="1"/>
          </p:cNvSpPr>
          <p:nvPr/>
        </p:nvSpPr>
        <p:spPr bwMode="auto">
          <a:xfrm>
            <a:off x="6383338" y="3276600"/>
            <a:ext cx="1295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L" sz="2800">
                <a:latin typeface="Tahoma" charset="0"/>
              </a:rPr>
              <a:t>Costos Fijos y Gastos</a:t>
            </a:r>
          </a:p>
        </p:txBody>
      </p:sp>
      <p:sp>
        <p:nvSpPr>
          <p:cNvPr id="139272" name="Line 8"/>
          <p:cNvSpPr>
            <a:spLocks noChangeShapeType="1"/>
          </p:cNvSpPr>
          <p:nvPr/>
        </p:nvSpPr>
        <p:spPr bwMode="auto">
          <a:xfrm>
            <a:off x="5880100" y="3429000"/>
            <a:ext cx="0" cy="609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139273" name="Line 9"/>
          <p:cNvSpPr>
            <a:spLocks noChangeShapeType="1"/>
          </p:cNvSpPr>
          <p:nvPr/>
        </p:nvSpPr>
        <p:spPr bwMode="auto">
          <a:xfrm>
            <a:off x="5519739" y="3716338"/>
            <a:ext cx="720725"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139274" name="Line 10"/>
          <p:cNvSpPr>
            <a:spLocks noChangeShapeType="1"/>
          </p:cNvSpPr>
          <p:nvPr/>
        </p:nvSpPr>
        <p:spPr bwMode="auto">
          <a:xfrm>
            <a:off x="8256588" y="3500438"/>
            <a:ext cx="0" cy="533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139275" name="Line 11"/>
          <p:cNvSpPr>
            <a:spLocks noChangeShapeType="1"/>
          </p:cNvSpPr>
          <p:nvPr/>
        </p:nvSpPr>
        <p:spPr bwMode="auto">
          <a:xfrm>
            <a:off x="7967663" y="3716338"/>
            <a:ext cx="609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139276" name="Text Box 12"/>
          <p:cNvSpPr txBox="1">
            <a:spLocks noChangeArrowheads="1"/>
          </p:cNvSpPr>
          <p:nvPr/>
        </p:nvSpPr>
        <p:spPr bwMode="auto">
          <a:xfrm>
            <a:off x="8904288" y="3429001"/>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L" sz="2800">
                <a:latin typeface="Tahoma" charset="0"/>
              </a:rPr>
              <a:t>Utilidad</a:t>
            </a:r>
          </a:p>
        </p:txBody>
      </p:sp>
      <p:sp>
        <p:nvSpPr>
          <p:cNvPr id="139277" name="Text Box 13"/>
          <p:cNvSpPr txBox="1">
            <a:spLocks noChangeArrowheads="1"/>
          </p:cNvSpPr>
          <p:nvPr/>
        </p:nvSpPr>
        <p:spPr bwMode="auto">
          <a:xfrm>
            <a:off x="2422526" y="4797426"/>
            <a:ext cx="7788275" cy="830997"/>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L" sz="2400">
                <a:latin typeface="Tahoma" charset="0"/>
              </a:rPr>
              <a:t>El precio debe ser mayor al costo variable más el costo fijo, los gastos, más utilidad</a:t>
            </a:r>
          </a:p>
        </p:txBody>
      </p:sp>
    </p:spTree>
    <p:extLst>
      <p:ext uri="{BB962C8B-B14F-4D97-AF65-F5344CB8AC3E}">
        <p14:creationId xmlns:p14="http://schemas.microsoft.com/office/powerpoint/2010/main" val="1773400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s-CL"/>
              <a:t>El punto de equilibrio:</a:t>
            </a:r>
          </a:p>
        </p:txBody>
      </p:sp>
      <p:sp>
        <p:nvSpPr>
          <p:cNvPr id="140291" name="Text Box 3"/>
          <p:cNvSpPr txBox="1">
            <a:spLocks noChangeArrowheads="1"/>
          </p:cNvSpPr>
          <p:nvPr/>
        </p:nvSpPr>
        <p:spPr bwMode="auto">
          <a:xfrm>
            <a:off x="1981200" y="3352801"/>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L" sz="2800">
                <a:latin typeface="Tahoma" charset="0"/>
              </a:rPr>
              <a:t>Precio</a:t>
            </a:r>
          </a:p>
        </p:txBody>
      </p:sp>
      <p:sp>
        <p:nvSpPr>
          <p:cNvPr id="140292" name="Text Box 4"/>
          <p:cNvSpPr txBox="1">
            <a:spLocks noChangeArrowheads="1"/>
          </p:cNvSpPr>
          <p:nvPr/>
        </p:nvSpPr>
        <p:spPr bwMode="auto">
          <a:xfrm>
            <a:off x="4495800" y="3276600"/>
            <a:ext cx="1524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L" sz="2800">
                <a:latin typeface="Tahoma" charset="0"/>
              </a:rPr>
              <a:t>Costos Variable</a:t>
            </a:r>
          </a:p>
        </p:txBody>
      </p:sp>
      <p:sp>
        <p:nvSpPr>
          <p:cNvPr id="140293" name="Text Box 5"/>
          <p:cNvSpPr txBox="1">
            <a:spLocks noChangeArrowheads="1"/>
          </p:cNvSpPr>
          <p:nvPr/>
        </p:nvSpPr>
        <p:spPr bwMode="auto">
          <a:xfrm>
            <a:off x="7239000" y="3276600"/>
            <a:ext cx="1295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L" sz="2800">
                <a:latin typeface="Tahoma" charset="0"/>
              </a:rPr>
              <a:t>Costos Fijo</a:t>
            </a:r>
          </a:p>
        </p:txBody>
      </p:sp>
      <p:sp>
        <p:nvSpPr>
          <p:cNvPr id="140294" name="Line 6"/>
          <p:cNvSpPr>
            <a:spLocks noChangeShapeType="1"/>
          </p:cNvSpPr>
          <p:nvPr/>
        </p:nvSpPr>
        <p:spPr bwMode="auto">
          <a:xfrm>
            <a:off x="6400800" y="3429000"/>
            <a:ext cx="0" cy="609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140295" name="Line 7"/>
          <p:cNvSpPr>
            <a:spLocks noChangeShapeType="1"/>
          </p:cNvSpPr>
          <p:nvPr/>
        </p:nvSpPr>
        <p:spPr bwMode="auto">
          <a:xfrm>
            <a:off x="6096000" y="3733800"/>
            <a:ext cx="609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140296" name="Text Box 8"/>
          <p:cNvSpPr txBox="1">
            <a:spLocks noChangeArrowheads="1"/>
          </p:cNvSpPr>
          <p:nvPr/>
        </p:nvSpPr>
        <p:spPr bwMode="auto">
          <a:xfrm>
            <a:off x="2422526" y="4452939"/>
            <a:ext cx="7788275" cy="830997"/>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L" sz="2400">
                <a:latin typeface="Tahoma" charset="0"/>
              </a:rPr>
              <a:t>El precio es igual al costo fijo más el costo variable y la utilidad es cero</a:t>
            </a:r>
          </a:p>
        </p:txBody>
      </p:sp>
      <p:sp>
        <p:nvSpPr>
          <p:cNvPr id="140297" name="Line 9"/>
          <p:cNvSpPr>
            <a:spLocks noChangeShapeType="1"/>
          </p:cNvSpPr>
          <p:nvPr/>
        </p:nvSpPr>
        <p:spPr bwMode="auto">
          <a:xfrm>
            <a:off x="3505200" y="3581400"/>
            <a:ext cx="609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
        <p:nvSpPr>
          <p:cNvPr id="140298" name="Line 10"/>
          <p:cNvSpPr>
            <a:spLocks noChangeShapeType="1"/>
          </p:cNvSpPr>
          <p:nvPr/>
        </p:nvSpPr>
        <p:spPr bwMode="auto">
          <a:xfrm>
            <a:off x="3505200" y="3886200"/>
            <a:ext cx="609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p:spTree>
    <p:extLst>
      <p:ext uri="{BB962C8B-B14F-4D97-AF65-F5344CB8AC3E}">
        <p14:creationId xmlns:p14="http://schemas.microsoft.com/office/powerpoint/2010/main" val="3267065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s-CL" sz="4000"/>
              <a:t>El punto de equilibrio: un ejemplo</a:t>
            </a:r>
          </a:p>
        </p:txBody>
      </p:sp>
      <p:sp>
        <p:nvSpPr>
          <p:cNvPr id="141315" name="Rectangle 3"/>
          <p:cNvSpPr>
            <a:spLocks noGrp="1" noChangeArrowheads="1"/>
          </p:cNvSpPr>
          <p:nvPr>
            <p:ph type="body" idx="1"/>
          </p:nvPr>
        </p:nvSpPr>
        <p:spPr/>
        <p:txBody>
          <a:bodyPr/>
          <a:lstStyle/>
          <a:p>
            <a:r>
              <a:rPr lang="es-CL"/>
              <a:t>Una dueña de una amasandería</a:t>
            </a:r>
          </a:p>
          <a:p>
            <a:r>
              <a:rPr lang="es-CL"/>
              <a:t>Compra harina, levadura, etc. a $100</a:t>
            </a:r>
          </a:p>
          <a:p>
            <a:r>
              <a:rPr lang="es-CL"/>
              <a:t>Debe pagar arriendo de $ 5.000</a:t>
            </a:r>
          </a:p>
          <a:p>
            <a:r>
              <a:rPr lang="es-CL"/>
              <a:t>El precio de un kilo de pan es $500</a:t>
            </a:r>
          </a:p>
          <a:p>
            <a:r>
              <a:rPr lang="es-CL"/>
              <a:t>¿Cuántos kilos debe vender para llegar al punto de equilibrio?</a:t>
            </a:r>
          </a:p>
        </p:txBody>
      </p:sp>
    </p:spTree>
    <p:extLst>
      <p:ext uri="{BB962C8B-B14F-4D97-AF65-F5344CB8AC3E}">
        <p14:creationId xmlns:p14="http://schemas.microsoft.com/office/powerpoint/2010/main" val="340690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s-CL"/>
              <a:t>¿Como sería esto?:</a:t>
            </a:r>
          </a:p>
        </p:txBody>
      </p:sp>
      <p:sp>
        <p:nvSpPr>
          <p:cNvPr id="142339" name="Text Box 3"/>
          <p:cNvSpPr txBox="1">
            <a:spLocks noChangeArrowheads="1"/>
          </p:cNvSpPr>
          <p:nvPr/>
        </p:nvSpPr>
        <p:spPr bwMode="auto">
          <a:xfrm>
            <a:off x="2362201" y="2057400"/>
            <a:ext cx="425847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L" sz="2400">
                <a:latin typeface="Tahoma" charset="0"/>
              </a:rPr>
              <a:t>Costo fijo es igual a $ 5.000</a:t>
            </a:r>
          </a:p>
          <a:p>
            <a:r>
              <a:rPr lang="es-CL" sz="2400">
                <a:latin typeface="Tahoma" charset="0"/>
              </a:rPr>
              <a:t>Costo variable es igual a $100</a:t>
            </a:r>
          </a:p>
          <a:p>
            <a:r>
              <a:rPr lang="es-CL" sz="2400">
                <a:latin typeface="Tahoma" charset="0"/>
              </a:rPr>
              <a:t>Precio es igual $500</a:t>
            </a:r>
          </a:p>
          <a:p>
            <a:r>
              <a:rPr lang="es-CL" sz="2400">
                <a:latin typeface="Tahoma" charset="0"/>
              </a:rPr>
              <a:t>La formula es:</a:t>
            </a:r>
          </a:p>
        </p:txBody>
      </p:sp>
      <p:sp>
        <p:nvSpPr>
          <p:cNvPr id="142340" name="Text Box 4"/>
          <p:cNvSpPr txBox="1">
            <a:spLocks noChangeArrowheads="1"/>
          </p:cNvSpPr>
          <p:nvPr/>
        </p:nvSpPr>
        <p:spPr bwMode="auto">
          <a:xfrm>
            <a:off x="2362200" y="3810001"/>
            <a:ext cx="47244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L" sz="2000">
                <a:latin typeface="Tahoma" charset="0"/>
              </a:rPr>
              <a:t>Utilidad = 0 = P*Q – CT</a:t>
            </a:r>
          </a:p>
          <a:p>
            <a:pPr>
              <a:spcBef>
                <a:spcPct val="50000"/>
              </a:spcBef>
            </a:pPr>
            <a:r>
              <a:rPr lang="es-CL" sz="2000">
                <a:latin typeface="Tahoma" charset="0"/>
              </a:rPr>
              <a:t>0 = 500 * Q - 100 * Q - 5.000 </a:t>
            </a:r>
          </a:p>
          <a:p>
            <a:pPr>
              <a:spcBef>
                <a:spcPct val="50000"/>
              </a:spcBef>
            </a:pPr>
            <a:r>
              <a:rPr lang="es-CL" sz="2000">
                <a:latin typeface="Tahoma" charset="0"/>
              </a:rPr>
              <a:t>400 *Q = 5.000</a:t>
            </a:r>
          </a:p>
          <a:p>
            <a:pPr>
              <a:spcBef>
                <a:spcPct val="50000"/>
              </a:spcBef>
            </a:pPr>
            <a:r>
              <a:rPr lang="es-CL" sz="2000">
                <a:latin typeface="Tahoma" charset="0"/>
              </a:rPr>
              <a:t>Q = 12,5</a:t>
            </a:r>
          </a:p>
        </p:txBody>
      </p:sp>
      <p:sp>
        <p:nvSpPr>
          <p:cNvPr id="142341" name="Text Box 5"/>
          <p:cNvSpPr txBox="1">
            <a:spLocks noChangeArrowheads="1"/>
          </p:cNvSpPr>
          <p:nvPr/>
        </p:nvSpPr>
        <p:spPr bwMode="auto">
          <a:xfrm>
            <a:off x="7315200" y="2209800"/>
            <a:ext cx="2514600" cy="2308324"/>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L" sz="2400">
                <a:latin typeface="Tahoma" charset="0"/>
              </a:rPr>
              <a:t>Entonces, tenemos que vender 12,5 kilos de pan para pagar nuestros costos totales</a:t>
            </a:r>
          </a:p>
        </p:txBody>
      </p:sp>
      <p:sp>
        <p:nvSpPr>
          <p:cNvPr id="142342" name="AutoShape 6"/>
          <p:cNvSpPr>
            <a:spLocks noChangeArrowheads="1"/>
          </p:cNvSpPr>
          <p:nvPr/>
        </p:nvSpPr>
        <p:spPr bwMode="auto">
          <a:xfrm>
            <a:off x="8305800" y="4800600"/>
            <a:ext cx="533400" cy="5334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142343" name="Text Box 7"/>
          <p:cNvSpPr txBox="1">
            <a:spLocks noChangeArrowheads="1"/>
          </p:cNvSpPr>
          <p:nvPr/>
        </p:nvSpPr>
        <p:spPr bwMode="auto">
          <a:xfrm>
            <a:off x="7239000" y="5638800"/>
            <a:ext cx="3124200" cy="831850"/>
          </a:xfrm>
          <a:prstGeom prst="rect">
            <a:avLst/>
          </a:prstGeom>
          <a:noFill/>
          <a:ln w="9525">
            <a:solidFill>
              <a:srgbClr val="66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L" sz="2400">
                <a:latin typeface="Tahoma" charset="0"/>
              </a:rPr>
              <a:t>El punto de equilibrio es 12,5 Kilos</a:t>
            </a:r>
          </a:p>
        </p:txBody>
      </p:sp>
    </p:spTree>
    <p:extLst>
      <p:ext uri="{BB962C8B-B14F-4D97-AF65-F5344CB8AC3E}">
        <p14:creationId xmlns:p14="http://schemas.microsoft.com/office/powerpoint/2010/main" val="323422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s-CL"/>
              <a:t>O bien:</a:t>
            </a:r>
          </a:p>
        </p:txBody>
      </p:sp>
      <p:sp>
        <p:nvSpPr>
          <p:cNvPr id="180227" name="Text Box 3"/>
          <p:cNvSpPr txBox="1">
            <a:spLocks noChangeArrowheads="1"/>
          </p:cNvSpPr>
          <p:nvPr/>
        </p:nvSpPr>
        <p:spPr bwMode="auto">
          <a:xfrm>
            <a:off x="1847850" y="1844675"/>
            <a:ext cx="560705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L" sz="2400">
                <a:latin typeface="Tahoma" charset="0"/>
              </a:rPr>
              <a:t>Costo fijo es igual a $ 5.000</a:t>
            </a:r>
          </a:p>
          <a:p>
            <a:r>
              <a:rPr lang="es-CL" sz="2400">
                <a:latin typeface="Tahoma" charset="0"/>
              </a:rPr>
              <a:t>Costo variable es igual a $100</a:t>
            </a:r>
          </a:p>
          <a:p>
            <a:r>
              <a:rPr lang="es-CL" sz="2400">
                <a:latin typeface="Tahoma" charset="0"/>
              </a:rPr>
              <a:t>Precio es igual $500</a:t>
            </a:r>
          </a:p>
          <a:p>
            <a:r>
              <a:rPr lang="es-CL" sz="2400">
                <a:latin typeface="Tahoma" charset="0"/>
              </a:rPr>
              <a:t>Margen=Precio-Costo Variable</a:t>
            </a:r>
          </a:p>
          <a:p>
            <a:r>
              <a:rPr lang="es-CL" sz="2400">
                <a:latin typeface="Tahoma" charset="0"/>
              </a:rPr>
              <a:t>=500-100=400</a:t>
            </a:r>
          </a:p>
          <a:p>
            <a:r>
              <a:rPr lang="es-CL" sz="2400">
                <a:latin typeface="Tahoma" charset="0"/>
              </a:rPr>
              <a:t>Pto. de Equilibrio*Margen=Costo Fijo</a:t>
            </a:r>
          </a:p>
          <a:p>
            <a:r>
              <a:rPr lang="es-CL" sz="2400">
                <a:latin typeface="Tahoma" charset="0"/>
              </a:rPr>
              <a:t>12.5*400=5.000</a:t>
            </a:r>
          </a:p>
          <a:p>
            <a:r>
              <a:rPr lang="es-CL" sz="2400">
                <a:latin typeface="Tahoma" charset="0"/>
              </a:rPr>
              <a:t> </a:t>
            </a:r>
          </a:p>
        </p:txBody>
      </p:sp>
      <p:sp>
        <p:nvSpPr>
          <p:cNvPr id="180228" name="Text Box 4"/>
          <p:cNvSpPr txBox="1">
            <a:spLocks noChangeArrowheads="1"/>
          </p:cNvSpPr>
          <p:nvPr/>
        </p:nvSpPr>
        <p:spPr bwMode="auto">
          <a:xfrm flipV="1">
            <a:off x="2362200" y="4511676"/>
            <a:ext cx="2725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spAutoFit/>
          </a:bodyPr>
          <a:lstStyle/>
          <a:p>
            <a:pPr>
              <a:spcBef>
                <a:spcPct val="50000"/>
              </a:spcBef>
            </a:pPr>
            <a:endParaRPr lang="es-CL" sz="2000">
              <a:latin typeface="Tahoma" charset="0"/>
            </a:endParaRPr>
          </a:p>
        </p:txBody>
      </p:sp>
      <p:sp>
        <p:nvSpPr>
          <p:cNvPr id="180229" name="Text Box 5"/>
          <p:cNvSpPr txBox="1">
            <a:spLocks noChangeArrowheads="1"/>
          </p:cNvSpPr>
          <p:nvPr/>
        </p:nvSpPr>
        <p:spPr bwMode="auto">
          <a:xfrm>
            <a:off x="7315200" y="2209800"/>
            <a:ext cx="2452688" cy="2677656"/>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L" sz="2400">
                <a:latin typeface="Tahoma" charset="0"/>
              </a:rPr>
              <a:t>Entonces, tenemos que vender 12,5 kilos de pan para pagar nuestros costos fijos</a:t>
            </a:r>
          </a:p>
        </p:txBody>
      </p:sp>
      <p:sp>
        <p:nvSpPr>
          <p:cNvPr id="180230" name="AutoShape 6"/>
          <p:cNvSpPr>
            <a:spLocks noChangeArrowheads="1"/>
          </p:cNvSpPr>
          <p:nvPr/>
        </p:nvSpPr>
        <p:spPr bwMode="auto">
          <a:xfrm>
            <a:off x="8305800" y="4800600"/>
            <a:ext cx="533400" cy="5334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180231" name="Text Box 7"/>
          <p:cNvSpPr txBox="1">
            <a:spLocks noChangeArrowheads="1"/>
          </p:cNvSpPr>
          <p:nvPr/>
        </p:nvSpPr>
        <p:spPr bwMode="auto">
          <a:xfrm>
            <a:off x="7239000" y="5638800"/>
            <a:ext cx="3124200" cy="831850"/>
          </a:xfrm>
          <a:prstGeom prst="rect">
            <a:avLst/>
          </a:prstGeom>
          <a:noFill/>
          <a:ln w="9525">
            <a:solidFill>
              <a:srgbClr val="66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L" sz="2400">
                <a:latin typeface="Tahoma" charset="0"/>
              </a:rPr>
              <a:t>El punto de equilibrio es 12,5 Kilos</a:t>
            </a:r>
          </a:p>
        </p:txBody>
      </p:sp>
    </p:spTree>
    <p:extLst>
      <p:ext uri="{BB962C8B-B14F-4D97-AF65-F5344CB8AC3E}">
        <p14:creationId xmlns:p14="http://schemas.microsoft.com/office/powerpoint/2010/main" val="62065415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2887</Words>
  <Application>Microsoft Macintosh PowerPoint</Application>
  <PresentationFormat>Panorámica</PresentationFormat>
  <Paragraphs>268</Paragraphs>
  <Slides>37</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37</vt:i4>
      </vt:variant>
    </vt:vector>
  </HeadingPairs>
  <TitlesOfParts>
    <vt:vector size="44" baseType="lpstr">
      <vt:lpstr>ＭＳ Ｐゴシック</vt:lpstr>
      <vt:lpstr>Arial</vt:lpstr>
      <vt:lpstr>Calibri</vt:lpstr>
      <vt:lpstr>Calibri Light</vt:lpstr>
      <vt:lpstr>Tahoma</vt:lpstr>
      <vt:lpstr>Wingdings</vt:lpstr>
      <vt:lpstr>Tema de Office</vt:lpstr>
      <vt:lpstr>Presentación de PowerPoint</vt:lpstr>
      <vt:lpstr>¿Cuáles son los costos pertinentes para fijar precios?</vt:lpstr>
      <vt:lpstr>Costos variables y Costos fijos</vt:lpstr>
      <vt:lpstr>El precio y los costos</vt:lpstr>
      <vt:lpstr>Otra forma de verlo es:</vt:lpstr>
      <vt:lpstr>El punto de equilibrio:</vt:lpstr>
      <vt:lpstr>El punto de equilibrio: un ejemplo</vt:lpstr>
      <vt:lpstr>¿Como sería esto?:</vt:lpstr>
      <vt:lpstr>O bien:</vt:lpstr>
      <vt:lpstr>Si queremos saber el precio de equilibrio:</vt:lpstr>
      <vt:lpstr>Si la meta es obtener un 25% de utilidad</vt:lpstr>
      <vt:lpstr>Un ejemplo más:</vt:lpstr>
      <vt:lpstr>Preocupaciones en torno al punto de equilibrio</vt:lpstr>
      <vt:lpstr>Preocupaciones en torno al punto de equilibrio</vt:lpstr>
      <vt:lpstr>Utilidad sobre las ventas o sobre los costos</vt:lpstr>
      <vt:lpstr>Resumen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Microsoft Office User</dc:creator>
  <cp:lastModifiedBy>Microsoft Office User</cp:lastModifiedBy>
  <cp:revision>2</cp:revision>
  <dcterms:created xsi:type="dcterms:W3CDTF">2020-08-06T21:46:06Z</dcterms:created>
  <dcterms:modified xsi:type="dcterms:W3CDTF">2020-08-06T21:49:50Z</dcterms:modified>
</cp:coreProperties>
</file>