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82" r:id="rId4"/>
    <p:sldId id="284" r:id="rId5"/>
    <p:sldId id="287" r:id="rId6"/>
    <p:sldId id="283" r:id="rId7"/>
    <p:sldId id="285" r:id="rId8"/>
    <p:sldId id="289" r:id="rId9"/>
    <p:sldId id="290" r:id="rId10"/>
    <p:sldId id="295" r:id="rId11"/>
    <p:sldId id="291" r:id="rId12"/>
    <p:sldId id="292" r:id="rId13"/>
    <p:sldId id="293" r:id="rId14"/>
    <p:sldId id="294" r:id="rId15"/>
    <p:sldId id="297" r:id="rId16"/>
    <p:sldId id="298" r:id="rId17"/>
    <p:sldId id="296" r:id="rId18"/>
    <p:sldId id="299" r:id="rId19"/>
    <p:sldId id="300" r:id="rId20"/>
    <p:sldId id="301" r:id="rId21"/>
    <p:sldId id="302" r:id="rId22"/>
    <p:sldId id="316" r:id="rId23"/>
    <p:sldId id="317" r:id="rId24"/>
    <p:sldId id="318" r:id="rId25"/>
    <p:sldId id="319" r:id="rId26"/>
    <p:sldId id="320" r:id="rId27"/>
    <p:sldId id="321" r:id="rId28"/>
    <p:sldId id="322" r:id="rId29"/>
    <p:sldId id="288" r:id="rId3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7"/>
    <p:restoredTop sz="93089"/>
  </p:normalViewPr>
  <p:slideViewPr>
    <p:cSldViewPr snapToGrid="0" snapToObjects="1">
      <p:cViewPr varScale="1">
        <p:scale>
          <a:sx n="101" d="100"/>
          <a:sy n="101"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Hoja1!$B$1</c:f>
              <c:strCache>
                <c:ptCount val="1"/>
                <c:pt idx="0">
                  <c:v>IDEAS </c:v>
                </c:pt>
              </c:strCache>
            </c:strRef>
          </c:tx>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Hoja1!$A$2:$A$5</c:f>
              <c:strCache>
                <c:ptCount val="4"/>
                <c:pt idx="0">
                  <c:v>Replica  de  una  actividad   ya  conocida   empleo  anterior </c:v>
                </c:pt>
                <c:pt idx="1">
                  <c:v>(suerte )    de  manera aleatoria  o  inprevista </c:v>
                </c:pt>
                <c:pt idx="2">
                  <c:v>nuevas  tegnologias</c:v>
                </c:pt>
                <c:pt idx="3">
                  <c:v>busqueda   sistematica  de  oportunidades </c:v>
                </c:pt>
              </c:strCache>
            </c:strRef>
          </c:cat>
          <c:val>
            <c:numRef>
              <c:f>Hoja1!$B$2:$B$5</c:f>
              <c:numCache>
                <c:formatCode>0%</c:formatCode>
                <c:ptCount val="4"/>
                <c:pt idx="0">
                  <c:v>0.71</c:v>
                </c:pt>
                <c:pt idx="1">
                  <c:v>0.2</c:v>
                </c:pt>
                <c:pt idx="2">
                  <c:v>0.05</c:v>
                </c:pt>
                <c:pt idx="3">
                  <c:v>0.04</c:v>
                </c:pt>
              </c:numCache>
            </c:numRef>
          </c:val>
          <c:extLst>
            <c:ext xmlns:c16="http://schemas.microsoft.com/office/drawing/2014/chart" uri="{C3380CC4-5D6E-409C-BE32-E72D297353CC}">
              <c16:uniqueId val="{00000000-CB32-C748-ADD7-8E58A1918641}"/>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54074893923606115"/>
          <c:y val="6.7985183362263363E-2"/>
          <c:w val="0.4592510607639389"/>
          <c:h val="0.8371376428532461"/>
        </c:manualLayout>
      </c:layout>
      <c:overlay val="0"/>
    </c:legend>
    <c:plotVisOnly val="1"/>
    <c:dispBlanksAs val="gap"/>
    <c:showDLblsOverMax val="0"/>
  </c:chart>
  <c:txPr>
    <a:bodyPr/>
    <a:lstStyle/>
    <a:p>
      <a:pPr>
        <a:defRPr sz="1800"/>
      </a:pPr>
      <a:endParaRPr lang="es-CL"/>
    </a:p>
  </c:txPr>
  <c:externalData r:id="rId1">
    <c:autoUpdate val="0"/>
  </c:externalData>
</c:chartSpace>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1EACC-FA94-443F-82E3-DEB26B98BC5C}" type="doc">
      <dgm:prSet loTypeId="urn:microsoft.com/office/officeart/2005/8/layout/hList7" loCatId="list" qsTypeId="urn:microsoft.com/office/officeart/2005/8/quickstyle/simple1" qsCatId="simple" csTypeId="urn:microsoft.com/office/officeart/2005/8/colors/accent1_2" csCatId="accent1" phldr="1"/>
      <dgm:spPr/>
    </dgm:pt>
    <dgm:pt modelId="{0E6C7263-837B-48AD-A310-3A9A045C186E}">
      <dgm:prSet phldrT="[Texto]"/>
      <dgm:spPr/>
      <dgm:t>
        <a:bodyPr/>
        <a:lstStyle/>
        <a:p>
          <a:r>
            <a:rPr lang="es-CL" dirty="0"/>
            <a:t>TEN  UN HIJO </a:t>
          </a:r>
        </a:p>
      </dgm:t>
    </dgm:pt>
    <dgm:pt modelId="{EA3766A1-94EC-456D-8B3E-721804511E2F}" type="parTrans" cxnId="{128DF3EE-7366-4943-B94F-367A3C29D0F0}">
      <dgm:prSet/>
      <dgm:spPr/>
      <dgm:t>
        <a:bodyPr/>
        <a:lstStyle/>
        <a:p>
          <a:endParaRPr lang="es-CL"/>
        </a:p>
      </dgm:t>
    </dgm:pt>
    <dgm:pt modelId="{24783D21-A279-4C16-9004-642B37E521B9}" type="sibTrans" cxnId="{128DF3EE-7366-4943-B94F-367A3C29D0F0}">
      <dgm:prSet/>
      <dgm:spPr/>
      <dgm:t>
        <a:bodyPr/>
        <a:lstStyle/>
        <a:p>
          <a:endParaRPr lang="es-CL"/>
        </a:p>
      </dgm:t>
    </dgm:pt>
    <dgm:pt modelId="{538572D2-D6E5-4502-A345-A7FBEE232D04}">
      <dgm:prSet phldrT="[Texto]"/>
      <dgm:spPr/>
      <dgm:t>
        <a:bodyPr/>
        <a:lstStyle/>
        <a:p>
          <a:r>
            <a:rPr lang="es-CL" dirty="0"/>
            <a:t>SIEMBRA  UN  ARBOL </a:t>
          </a:r>
        </a:p>
      </dgm:t>
    </dgm:pt>
    <dgm:pt modelId="{6E4C8DDA-93B7-4999-A3C6-1C008A594466}" type="parTrans" cxnId="{54F0923D-3BFB-4D9A-86BB-F366CA411F84}">
      <dgm:prSet/>
      <dgm:spPr/>
      <dgm:t>
        <a:bodyPr/>
        <a:lstStyle/>
        <a:p>
          <a:endParaRPr lang="es-CL"/>
        </a:p>
      </dgm:t>
    </dgm:pt>
    <dgm:pt modelId="{93DB2230-6A40-4E6F-BD5E-FD0FBF9812EB}" type="sibTrans" cxnId="{54F0923D-3BFB-4D9A-86BB-F366CA411F84}">
      <dgm:prSet/>
      <dgm:spPr/>
      <dgm:t>
        <a:bodyPr/>
        <a:lstStyle/>
        <a:p>
          <a:endParaRPr lang="es-CL"/>
        </a:p>
      </dgm:t>
    </dgm:pt>
    <dgm:pt modelId="{0A5E5948-F5AC-47F6-A527-7CC7DB33B93E}">
      <dgm:prSet phldrT="[Texto]"/>
      <dgm:spPr/>
      <dgm:t>
        <a:bodyPr/>
        <a:lstStyle/>
        <a:p>
          <a:r>
            <a:rPr lang="es-CL" dirty="0"/>
            <a:t>ESCRIBE  UN  LIBRO </a:t>
          </a:r>
        </a:p>
      </dgm:t>
    </dgm:pt>
    <dgm:pt modelId="{BCC1A493-666C-4BE1-8E70-BBD6624E845D}" type="parTrans" cxnId="{24D7A767-EDAE-4463-8BEF-7D9C2F1B2774}">
      <dgm:prSet/>
      <dgm:spPr/>
      <dgm:t>
        <a:bodyPr/>
        <a:lstStyle/>
        <a:p>
          <a:endParaRPr lang="es-CL"/>
        </a:p>
      </dgm:t>
    </dgm:pt>
    <dgm:pt modelId="{B59F17F4-EF91-45D0-85EF-58520D766568}" type="sibTrans" cxnId="{24D7A767-EDAE-4463-8BEF-7D9C2F1B2774}">
      <dgm:prSet/>
      <dgm:spPr/>
      <dgm:t>
        <a:bodyPr/>
        <a:lstStyle/>
        <a:p>
          <a:endParaRPr lang="es-CL"/>
        </a:p>
      </dgm:t>
    </dgm:pt>
    <dgm:pt modelId="{6B1E9458-102A-4FEB-81EA-CF900687428E}" type="pres">
      <dgm:prSet presAssocID="{43C1EACC-FA94-443F-82E3-DEB26B98BC5C}" presName="Name0" presStyleCnt="0">
        <dgm:presLayoutVars>
          <dgm:dir/>
          <dgm:resizeHandles val="exact"/>
        </dgm:presLayoutVars>
      </dgm:prSet>
      <dgm:spPr/>
    </dgm:pt>
    <dgm:pt modelId="{F32C2181-7DE7-4540-8C11-7B3ECCBEFB1C}" type="pres">
      <dgm:prSet presAssocID="{43C1EACC-FA94-443F-82E3-DEB26B98BC5C}" presName="fgShape" presStyleLbl="fgShp" presStyleIdx="0" presStyleCnt="1"/>
      <dgm:spPr>
        <a:solidFill>
          <a:srgbClr val="FF0000"/>
        </a:solidFill>
      </dgm:spPr>
    </dgm:pt>
    <dgm:pt modelId="{3BE25F26-1182-4CEC-AF5D-9FBB19564156}" type="pres">
      <dgm:prSet presAssocID="{43C1EACC-FA94-443F-82E3-DEB26B98BC5C}" presName="linComp" presStyleCnt="0"/>
      <dgm:spPr/>
    </dgm:pt>
    <dgm:pt modelId="{799C5EB4-C060-468B-B25E-DE28E2714023}" type="pres">
      <dgm:prSet presAssocID="{0E6C7263-837B-48AD-A310-3A9A045C186E}" presName="compNode" presStyleCnt="0"/>
      <dgm:spPr/>
    </dgm:pt>
    <dgm:pt modelId="{C35D8D66-EF4A-45CD-934D-B46ECE0263D3}" type="pres">
      <dgm:prSet presAssocID="{0E6C7263-837B-48AD-A310-3A9A045C186E}" presName="bkgdShape" presStyleLbl="node1" presStyleIdx="0" presStyleCnt="3"/>
      <dgm:spPr/>
    </dgm:pt>
    <dgm:pt modelId="{828FD195-6201-446C-933F-CD1368559525}" type="pres">
      <dgm:prSet presAssocID="{0E6C7263-837B-48AD-A310-3A9A045C186E}" presName="nodeTx" presStyleLbl="node1" presStyleIdx="0" presStyleCnt="3">
        <dgm:presLayoutVars>
          <dgm:bulletEnabled val="1"/>
        </dgm:presLayoutVars>
      </dgm:prSet>
      <dgm:spPr/>
    </dgm:pt>
    <dgm:pt modelId="{B067BC63-A43D-4174-A617-AFAA43A76F38}" type="pres">
      <dgm:prSet presAssocID="{0E6C7263-837B-48AD-A310-3A9A045C186E}" presName="invisiNode" presStyleLbl="node1" presStyleIdx="0" presStyleCnt="3"/>
      <dgm:spPr/>
    </dgm:pt>
    <dgm:pt modelId="{DC5D048B-5DF6-449B-9118-77BB14E7698D}" type="pres">
      <dgm:prSet presAssocID="{0E6C7263-837B-48AD-A310-3A9A045C186E}"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E6DD33C5-CA32-46DD-97D1-F34661A8ED71}" type="pres">
      <dgm:prSet presAssocID="{24783D21-A279-4C16-9004-642B37E521B9}" presName="sibTrans" presStyleLbl="sibTrans2D1" presStyleIdx="0" presStyleCnt="0"/>
      <dgm:spPr/>
    </dgm:pt>
    <dgm:pt modelId="{1F217FD0-E02E-414F-B93F-6FC4CE5019D3}" type="pres">
      <dgm:prSet presAssocID="{538572D2-D6E5-4502-A345-A7FBEE232D04}" presName="compNode" presStyleCnt="0"/>
      <dgm:spPr/>
    </dgm:pt>
    <dgm:pt modelId="{4193C5D0-BFE5-4EB0-8E3D-BD2572D86739}" type="pres">
      <dgm:prSet presAssocID="{538572D2-D6E5-4502-A345-A7FBEE232D04}" presName="bkgdShape" presStyleLbl="node1" presStyleIdx="1" presStyleCnt="3"/>
      <dgm:spPr/>
    </dgm:pt>
    <dgm:pt modelId="{FE3C69F4-067A-43C9-8908-57016EEC5AEF}" type="pres">
      <dgm:prSet presAssocID="{538572D2-D6E5-4502-A345-A7FBEE232D04}" presName="nodeTx" presStyleLbl="node1" presStyleIdx="1" presStyleCnt="3">
        <dgm:presLayoutVars>
          <dgm:bulletEnabled val="1"/>
        </dgm:presLayoutVars>
      </dgm:prSet>
      <dgm:spPr/>
    </dgm:pt>
    <dgm:pt modelId="{DA49A1EE-7E0B-40C7-9C62-65498A2AB8A8}" type="pres">
      <dgm:prSet presAssocID="{538572D2-D6E5-4502-A345-A7FBEE232D04}" presName="invisiNode" presStyleLbl="node1" presStyleIdx="1" presStyleCnt="3"/>
      <dgm:spPr/>
    </dgm:pt>
    <dgm:pt modelId="{CF9EF444-280D-4D7A-B0D5-2F8207D2CE66}" type="pres">
      <dgm:prSet presAssocID="{538572D2-D6E5-4502-A345-A7FBEE232D04}" presName="imagNod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ECFF6E14-99E5-4EBF-8245-951CD5C0E6AE}" type="pres">
      <dgm:prSet presAssocID="{93DB2230-6A40-4E6F-BD5E-FD0FBF9812EB}" presName="sibTrans" presStyleLbl="sibTrans2D1" presStyleIdx="0" presStyleCnt="0"/>
      <dgm:spPr/>
    </dgm:pt>
    <dgm:pt modelId="{983CF58C-2793-4EE3-AE70-74D7D103C16C}" type="pres">
      <dgm:prSet presAssocID="{0A5E5948-F5AC-47F6-A527-7CC7DB33B93E}" presName="compNode" presStyleCnt="0"/>
      <dgm:spPr/>
    </dgm:pt>
    <dgm:pt modelId="{9495E228-7A9F-4ADA-981A-29CF3FF01EA5}" type="pres">
      <dgm:prSet presAssocID="{0A5E5948-F5AC-47F6-A527-7CC7DB33B93E}" presName="bkgdShape" presStyleLbl="node1" presStyleIdx="2" presStyleCnt="3" custScaleX="93065"/>
      <dgm:spPr/>
    </dgm:pt>
    <dgm:pt modelId="{1F414E45-1B80-4618-8B6A-E799DFD9D56C}" type="pres">
      <dgm:prSet presAssocID="{0A5E5948-F5AC-47F6-A527-7CC7DB33B93E}" presName="nodeTx" presStyleLbl="node1" presStyleIdx="2" presStyleCnt="3">
        <dgm:presLayoutVars>
          <dgm:bulletEnabled val="1"/>
        </dgm:presLayoutVars>
      </dgm:prSet>
      <dgm:spPr/>
    </dgm:pt>
    <dgm:pt modelId="{184004AA-1C02-42C0-8097-62C4DF52FD84}" type="pres">
      <dgm:prSet presAssocID="{0A5E5948-F5AC-47F6-A527-7CC7DB33B93E}" presName="invisiNode" presStyleLbl="node1" presStyleIdx="2" presStyleCnt="3"/>
      <dgm:spPr/>
    </dgm:pt>
    <dgm:pt modelId="{59AF436B-9E80-4D02-871C-6935F59B229C}" type="pres">
      <dgm:prSet presAssocID="{0A5E5948-F5AC-47F6-A527-7CC7DB33B93E}"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8000" r="-28000"/>
          </a:stretch>
        </a:blipFill>
      </dgm:spPr>
    </dgm:pt>
  </dgm:ptLst>
  <dgm:cxnLst>
    <dgm:cxn modelId="{16FC4201-5DF3-471B-830C-E7FB8557C7FA}" type="presOf" srcId="{0E6C7263-837B-48AD-A310-3A9A045C186E}" destId="{C35D8D66-EF4A-45CD-934D-B46ECE0263D3}" srcOrd="0" destOrd="0" presId="urn:microsoft.com/office/officeart/2005/8/layout/hList7"/>
    <dgm:cxn modelId="{F7378008-1433-426D-B10D-A63692D62F54}" type="presOf" srcId="{0E6C7263-837B-48AD-A310-3A9A045C186E}" destId="{828FD195-6201-446C-933F-CD1368559525}" srcOrd="1" destOrd="0" presId="urn:microsoft.com/office/officeart/2005/8/layout/hList7"/>
    <dgm:cxn modelId="{10789E10-A51A-4596-BDE2-4C57B6CA0EC8}" type="presOf" srcId="{538572D2-D6E5-4502-A345-A7FBEE232D04}" destId="{4193C5D0-BFE5-4EB0-8E3D-BD2572D86739}" srcOrd="0" destOrd="0" presId="urn:microsoft.com/office/officeart/2005/8/layout/hList7"/>
    <dgm:cxn modelId="{71AFF62E-0335-4C8D-97E9-D611610A1384}" type="presOf" srcId="{93DB2230-6A40-4E6F-BD5E-FD0FBF9812EB}" destId="{ECFF6E14-99E5-4EBF-8245-951CD5C0E6AE}" srcOrd="0" destOrd="0" presId="urn:microsoft.com/office/officeart/2005/8/layout/hList7"/>
    <dgm:cxn modelId="{54F0923D-3BFB-4D9A-86BB-F366CA411F84}" srcId="{43C1EACC-FA94-443F-82E3-DEB26B98BC5C}" destId="{538572D2-D6E5-4502-A345-A7FBEE232D04}" srcOrd="1" destOrd="0" parTransId="{6E4C8DDA-93B7-4999-A3C6-1C008A594466}" sibTransId="{93DB2230-6A40-4E6F-BD5E-FD0FBF9812EB}"/>
    <dgm:cxn modelId="{9D02D157-B17C-44DB-BBA6-3DCC87D0343F}" type="presOf" srcId="{0A5E5948-F5AC-47F6-A527-7CC7DB33B93E}" destId="{1F414E45-1B80-4618-8B6A-E799DFD9D56C}" srcOrd="1" destOrd="0" presId="urn:microsoft.com/office/officeart/2005/8/layout/hList7"/>
    <dgm:cxn modelId="{24D7A767-EDAE-4463-8BEF-7D9C2F1B2774}" srcId="{43C1EACC-FA94-443F-82E3-DEB26B98BC5C}" destId="{0A5E5948-F5AC-47F6-A527-7CC7DB33B93E}" srcOrd="2" destOrd="0" parTransId="{BCC1A493-666C-4BE1-8E70-BBD6624E845D}" sibTransId="{B59F17F4-EF91-45D0-85EF-58520D766568}"/>
    <dgm:cxn modelId="{8F9DCF70-867D-45D8-B890-5C82F67F1989}" type="presOf" srcId="{43C1EACC-FA94-443F-82E3-DEB26B98BC5C}" destId="{6B1E9458-102A-4FEB-81EA-CF900687428E}" srcOrd="0" destOrd="0" presId="urn:microsoft.com/office/officeart/2005/8/layout/hList7"/>
    <dgm:cxn modelId="{AF0D7380-06AE-4CDE-BFE0-43DD4EB54CF1}" type="presOf" srcId="{538572D2-D6E5-4502-A345-A7FBEE232D04}" destId="{FE3C69F4-067A-43C9-8908-57016EEC5AEF}" srcOrd="1" destOrd="0" presId="urn:microsoft.com/office/officeart/2005/8/layout/hList7"/>
    <dgm:cxn modelId="{237F2BCF-B107-4C9D-BD22-99E9D3B0CBD5}" type="presOf" srcId="{24783D21-A279-4C16-9004-642B37E521B9}" destId="{E6DD33C5-CA32-46DD-97D1-F34661A8ED71}" srcOrd="0" destOrd="0" presId="urn:microsoft.com/office/officeart/2005/8/layout/hList7"/>
    <dgm:cxn modelId="{128DF3EE-7366-4943-B94F-367A3C29D0F0}" srcId="{43C1EACC-FA94-443F-82E3-DEB26B98BC5C}" destId="{0E6C7263-837B-48AD-A310-3A9A045C186E}" srcOrd="0" destOrd="0" parTransId="{EA3766A1-94EC-456D-8B3E-721804511E2F}" sibTransId="{24783D21-A279-4C16-9004-642B37E521B9}"/>
    <dgm:cxn modelId="{77B828F9-4EE3-4D78-B942-89B68BF9BFBB}" type="presOf" srcId="{0A5E5948-F5AC-47F6-A527-7CC7DB33B93E}" destId="{9495E228-7A9F-4ADA-981A-29CF3FF01EA5}" srcOrd="0" destOrd="0" presId="urn:microsoft.com/office/officeart/2005/8/layout/hList7"/>
    <dgm:cxn modelId="{35E92FF0-9700-46F5-9325-579801CE9E12}" type="presParOf" srcId="{6B1E9458-102A-4FEB-81EA-CF900687428E}" destId="{F32C2181-7DE7-4540-8C11-7B3ECCBEFB1C}" srcOrd="0" destOrd="0" presId="urn:microsoft.com/office/officeart/2005/8/layout/hList7"/>
    <dgm:cxn modelId="{D952AC96-7A07-4336-8336-83DBF969A290}" type="presParOf" srcId="{6B1E9458-102A-4FEB-81EA-CF900687428E}" destId="{3BE25F26-1182-4CEC-AF5D-9FBB19564156}" srcOrd="1" destOrd="0" presId="urn:microsoft.com/office/officeart/2005/8/layout/hList7"/>
    <dgm:cxn modelId="{66CAE102-2E61-408B-A3CE-54B1AC368944}" type="presParOf" srcId="{3BE25F26-1182-4CEC-AF5D-9FBB19564156}" destId="{799C5EB4-C060-468B-B25E-DE28E2714023}" srcOrd="0" destOrd="0" presId="urn:microsoft.com/office/officeart/2005/8/layout/hList7"/>
    <dgm:cxn modelId="{5ADAB9E9-A6C6-4156-965F-ECADFBB87A89}" type="presParOf" srcId="{799C5EB4-C060-468B-B25E-DE28E2714023}" destId="{C35D8D66-EF4A-45CD-934D-B46ECE0263D3}" srcOrd="0" destOrd="0" presId="urn:microsoft.com/office/officeart/2005/8/layout/hList7"/>
    <dgm:cxn modelId="{9A84BE5F-D833-422E-8728-BFACF8FC5180}" type="presParOf" srcId="{799C5EB4-C060-468B-B25E-DE28E2714023}" destId="{828FD195-6201-446C-933F-CD1368559525}" srcOrd="1" destOrd="0" presId="urn:microsoft.com/office/officeart/2005/8/layout/hList7"/>
    <dgm:cxn modelId="{83282A33-C9E1-459C-AFFD-DC412411D590}" type="presParOf" srcId="{799C5EB4-C060-468B-B25E-DE28E2714023}" destId="{B067BC63-A43D-4174-A617-AFAA43A76F38}" srcOrd="2" destOrd="0" presId="urn:microsoft.com/office/officeart/2005/8/layout/hList7"/>
    <dgm:cxn modelId="{E3FA15E4-304D-464E-893F-041260E8AEE6}" type="presParOf" srcId="{799C5EB4-C060-468B-B25E-DE28E2714023}" destId="{DC5D048B-5DF6-449B-9118-77BB14E7698D}" srcOrd="3" destOrd="0" presId="urn:microsoft.com/office/officeart/2005/8/layout/hList7"/>
    <dgm:cxn modelId="{CF80D247-0700-47A1-A50E-5365B88D3FBF}" type="presParOf" srcId="{3BE25F26-1182-4CEC-AF5D-9FBB19564156}" destId="{E6DD33C5-CA32-46DD-97D1-F34661A8ED71}" srcOrd="1" destOrd="0" presId="urn:microsoft.com/office/officeart/2005/8/layout/hList7"/>
    <dgm:cxn modelId="{940FEAF2-E1E8-4B13-9B21-FE677DCC30E2}" type="presParOf" srcId="{3BE25F26-1182-4CEC-AF5D-9FBB19564156}" destId="{1F217FD0-E02E-414F-B93F-6FC4CE5019D3}" srcOrd="2" destOrd="0" presId="urn:microsoft.com/office/officeart/2005/8/layout/hList7"/>
    <dgm:cxn modelId="{5B70B1A1-049F-4CA7-9F31-8D7E14338C47}" type="presParOf" srcId="{1F217FD0-E02E-414F-B93F-6FC4CE5019D3}" destId="{4193C5D0-BFE5-4EB0-8E3D-BD2572D86739}" srcOrd="0" destOrd="0" presId="urn:microsoft.com/office/officeart/2005/8/layout/hList7"/>
    <dgm:cxn modelId="{F357A5A9-09A7-4001-A58A-277FB44857E1}" type="presParOf" srcId="{1F217FD0-E02E-414F-B93F-6FC4CE5019D3}" destId="{FE3C69F4-067A-43C9-8908-57016EEC5AEF}" srcOrd="1" destOrd="0" presId="urn:microsoft.com/office/officeart/2005/8/layout/hList7"/>
    <dgm:cxn modelId="{09D984D8-2FBE-4079-A816-BE73EBB097D4}" type="presParOf" srcId="{1F217FD0-E02E-414F-B93F-6FC4CE5019D3}" destId="{DA49A1EE-7E0B-40C7-9C62-65498A2AB8A8}" srcOrd="2" destOrd="0" presId="urn:microsoft.com/office/officeart/2005/8/layout/hList7"/>
    <dgm:cxn modelId="{C5B5F0F3-0D15-459C-8B30-198BF74635AA}" type="presParOf" srcId="{1F217FD0-E02E-414F-B93F-6FC4CE5019D3}" destId="{CF9EF444-280D-4D7A-B0D5-2F8207D2CE66}" srcOrd="3" destOrd="0" presId="urn:microsoft.com/office/officeart/2005/8/layout/hList7"/>
    <dgm:cxn modelId="{939158FF-D36E-4DFE-B01F-E7C928C6B62B}" type="presParOf" srcId="{3BE25F26-1182-4CEC-AF5D-9FBB19564156}" destId="{ECFF6E14-99E5-4EBF-8245-951CD5C0E6AE}" srcOrd="3" destOrd="0" presId="urn:microsoft.com/office/officeart/2005/8/layout/hList7"/>
    <dgm:cxn modelId="{778C9D75-378D-461C-8939-B7162D880428}" type="presParOf" srcId="{3BE25F26-1182-4CEC-AF5D-9FBB19564156}" destId="{983CF58C-2793-4EE3-AE70-74D7D103C16C}" srcOrd="4" destOrd="0" presId="urn:microsoft.com/office/officeart/2005/8/layout/hList7"/>
    <dgm:cxn modelId="{4FD6CC99-8620-4BF7-BA07-F6172304BE05}" type="presParOf" srcId="{983CF58C-2793-4EE3-AE70-74D7D103C16C}" destId="{9495E228-7A9F-4ADA-981A-29CF3FF01EA5}" srcOrd="0" destOrd="0" presId="urn:microsoft.com/office/officeart/2005/8/layout/hList7"/>
    <dgm:cxn modelId="{8D3E41C4-D6A0-4153-B985-750072DB5A4C}" type="presParOf" srcId="{983CF58C-2793-4EE3-AE70-74D7D103C16C}" destId="{1F414E45-1B80-4618-8B6A-E799DFD9D56C}" srcOrd="1" destOrd="0" presId="urn:microsoft.com/office/officeart/2005/8/layout/hList7"/>
    <dgm:cxn modelId="{D61740AD-A832-4196-9433-C91A84E1E1C4}" type="presParOf" srcId="{983CF58C-2793-4EE3-AE70-74D7D103C16C}" destId="{184004AA-1C02-42C0-8097-62C4DF52FD84}" srcOrd="2" destOrd="0" presId="urn:microsoft.com/office/officeart/2005/8/layout/hList7"/>
    <dgm:cxn modelId="{49C91101-8105-43C9-BB57-DAB502A208E1}" type="presParOf" srcId="{983CF58C-2793-4EE3-AE70-74D7D103C16C}" destId="{59AF436B-9E80-4D02-871C-6935F59B229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E6A88A-03B7-44BC-A9B4-30639827C037}" type="doc">
      <dgm:prSet loTypeId="urn:microsoft.com/office/officeart/2005/8/layout/hList7" loCatId="list" qsTypeId="urn:microsoft.com/office/officeart/2005/8/quickstyle/simple1" qsCatId="simple" csTypeId="urn:microsoft.com/office/officeart/2005/8/colors/accent1_2" csCatId="accent1" phldr="1"/>
      <dgm:spPr/>
    </dgm:pt>
    <dgm:pt modelId="{980B746B-7F08-41F1-B5CA-2EF19B44126C}">
      <dgm:prSet phldrT="[Texto]"/>
      <dgm:spPr/>
      <dgm:t>
        <a:bodyPr/>
        <a:lstStyle/>
        <a:p>
          <a:r>
            <a:rPr lang="es-CL" dirty="0"/>
            <a:t>CREA  UNA EMPRESA </a:t>
          </a:r>
        </a:p>
      </dgm:t>
    </dgm:pt>
    <dgm:pt modelId="{A0630819-A53E-438B-90EA-8AA981299EBE}" type="parTrans" cxnId="{CB20F89D-A327-437D-AFF1-4B60545D319E}">
      <dgm:prSet/>
      <dgm:spPr/>
      <dgm:t>
        <a:bodyPr/>
        <a:lstStyle/>
        <a:p>
          <a:endParaRPr lang="es-CL"/>
        </a:p>
      </dgm:t>
    </dgm:pt>
    <dgm:pt modelId="{1F2F89FE-DE9C-4F62-BE8C-4442EA696D77}" type="sibTrans" cxnId="{CB20F89D-A327-437D-AFF1-4B60545D319E}">
      <dgm:prSet/>
      <dgm:spPr/>
      <dgm:t>
        <a:bodyPr/>
        <a:lstStyle/>
        <a:p>
          <a:endParaRPr lang="es-CL"/>
        </a:p>
      </dgm:t>
    </dgm:pt>
    <dgm:pt modelId="{E3871C57-86ED-40D6-A6BA-5CD1F3B6371A}" type="pres">
      <dgm:prSet presAssocID="{1DE6A88A-03B7-44BC-A9B4-30639827C037}" presName="Name0" presStyleCnt="0">
        <dgm:presLayoutVars>
          <dgm:dir/>
          <dgm:resizeHandles val="exact"/>
        </dgm:presLayoutVars>
      </dgm:prSet>
      <dgm:spPr/>
    </dgm:pt>
    <dgm:pt modelId="{D96B764B-E207-4E10-AA80-115D900AC762}" type="pres">
      <dgm:prSet presAssocID="{1DE6A88A-03B7-44BC-A9B4-30639827C037}" presName="fgShape" presStyleLbl="fgShp" presStyleIdx="0" presStyleCnt="1"/>
      <dgm:spPr>
        <a:solidFill>
          <a:srgbClr val="FF0000"/>
        </a:solidFill>
      </dgm:spPr>
    </dgm:pt>
    <dgm:pt modelId="{19C81BB2-BD2F-46C7-B192-AEC3B68DDC5F}" type="pres">
      <dgm:prSet presAssocID="{1DE6A88A-03B7-44BC-A9B4-30639827C037}" presName="linComp" presStyleCnt="0"/>
      <dgm:spPr/>
    </dgm:pt>
    <dgm:pt modelId="{74153692-8D65-415A-870D-1D099AD7D836}" type="pres">
      <dgm:prSet presAssocID="{980B746B-7F08-41F1-B5CA-2EF19B44126C}" presName="compNode" presStyleCnt="0"/>
      <dgm:spPr/>
    </dgm:pt>
    <dgm:pt modelId="{A47DD2ED-B883-43F4-9439-2AB4EEA867F4}" type="pres">
      <dgm:prSet presAssocID="{980B746B-7F08-41F1-B5CA-2EF19B44126C}" presName="bkgdShape" presStyleLbl="node1" presStyleIdx="0" presStyleCnt="1"/>
      <dgm:spPr/>
    </dgm:pt>
    <dgm:pt modelId="{EBDD4DFA-043C-490D-AF7E-B0C960BD1E58}" type="pres">
      <dgm:prSet presAssocID="{980B746B-7F08-41F1-B5CA-2EF19B44126C}" presName="nodeTx" presStyleLbl="node1" presStyleIdx="0" presStyleCnt="1">
        <dgm:presLayoutVars>
          <dgm:bulletEnabled val="1"/>
        </dgm:presLayoutVars>
      </dgm:prSet>
      <dgm:spPr/>
    </dgm:pt>
    <dgm:pt modelId="{3339EA24-38FA-43EE-9338-760843673B01}" type="pres">
      <dgm:prSet presAssocID="{980B746B-7F08-41F1-B5CA-2EF19B44126C}" presName="invisiNode" presStyleLbl="node1" presStyleIdx="0" presStyleCnt="1"/>
      <dgm:spPr/>
    </dgm:pt>
    <dgm:pt modelId="{6829FA47-D3D4-49C5-8748-9E56FB5E1D4B}" type="pres">
      <dgm:prSet presAssocID="{980B746B-7F08-41F1-B5CA-2EF19B44126C}"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Lst>
  <dgm:cxnLst>
    <dgm:cxn modelId="{9E622F8D-F76E-4AFA-92AF-534E63574148}" type="presOf" srcId="{980B746B-7F08-41F1-B5CA-2EF19B44126C}" destId="{EBDD4DFA-043C-490D-AF7E-B0C960BD1E58}" srcOrd="1" destOrd="0" presId="urn:microsoft.com/office/officeart/2005/8/layout/hList7"/>
    <dgm:cxn modelId="{CB20F89D-A327-437D-AFF1-4B60545D319E}" srcId="{1DE6A88A-03B7-44BC-A9B4-30639827C037}" destId="{980B746B-7F08-41F1-B5CA-2EF19B44126C}" srcOrd="0" destOrd="0" parTransId="{A0630819-A53E-438B-90EA-8AA981299EBE}" sibTransId="{1F2F89FE-DE9C-4F62-BE8C-4442EA696D77}"/>
    <dgm:cxn modelId="{FF70E3BB-C6AE-42C6-A7C4-37F32D6207CD}" type="presOf" srcId="{980B746B-7F08-41F1-B5CA-2EF19B44126C}" destId="{A47DD2ED-B883-43F4-9439-2AB4EEA867F4}" srcOrd="0" destOrd="0" presId="urn:microsoft.com/office/officeart/2005/8/layout/hList7"/>
    <dgm:cxn modelId="{32188BF9-49E9-44E7-8946-5E559412985B}" type="presOf" srcId="{1DE6A88A-03B7-44BC-A9B4-30639827C037}" destId="{E3871C57-86ED-40D6-A6BA-5CD1F3B6371A}" srcOrd="0" destOrd="0" presId="urn:microsoft.com/office/officeart/2005/8/layout/hList7"/>
    <dgm:cxn modelId="{7DFD8DD9-735F-47B2-9580-70B1843A4F0B}" type="presParOf" srcId="{E3871C57-86ED-40D6-A6BA-5CD1F3B6371A}" destId="{D96B764B-E207-4E10-AA80-115D900AC762}" srcOrd="0" destOrd="0" presId="urn:microsoft.com/office/officeart/2005/8/layout/hList7"/>
    <dgm:cxn modelId="{F11C87B2-63AC-4EAA-BF16-3F36008C70C3}" type="presParOf" srcId="{E3871C57-86ED-40D6-A6BA-5CD1F3B6371A}" destId="{19C81BB2-BD2F-46C7-B192-AEC3B68DDC5F}" srcOrd="1" destOrd="0" presId="urn:microsoft.com/office/officeart/2005/8/layout/hList7"/>
    <dgm:cxn modelId="{47AB5D39-7B61-40FF-8176-35B9C42688B6}" type="presParOf" srcId="{19C81BB2-BD2F-46C7-B192-AEC3B68DDC5F}" destId="{74153692-8D65-415A-870D-1D099AD7D836}" srcOrd="0" destOrd="0" presId="urn:microsoft.com/office/officeart/2005/8/layout/hList7"/>
    <dgm:cxn modelId="{5B2CEAFE-5204-4766-B144-329E267E1333}" type="presParOf" srcId="{74153692-8D65-415A-870D-1D099AD7D836}" destId="{A47DD2ED-B883-43F4-9439-2AB4EEA867F4}" srcOrd="0" destOrd="0" presId="urn:microsoft.com/office/officeart/2005/8/layout/hList7"/>
    <dgm:cxn modelId="{E44D5ED5-4EAF-4B57-B9F2-12EECC6598BD}" type="presParOf" srcId="{74153692-8D65-415A-870D-1D099AD7D836}" destId="{EBDD4DFA-043C-490D-AF7E-B0C960BD1E58}" srcOrd="1" destOrd="0" presId="urn:microsoft.com/office/officeart/2005/8/layout/hList7"/>
    <dgm:cxn modelId="{99735607-59D2-49F4-B517-146BD1B9DE00}" type="presParOf" srcId="{74153692-8D65-415A-870D-1D099AD7D836}" destId="{3339EA24-38FA-43EE-9338-760843673B01}" srcOrd="2" destOrd="0" presId="urn:microsoft.com/office/officeart/2005/8/layout/hList7"/>
    <dgm:cxn modelId="{3C402F26-472A-44C8-B0A1-F4BDBAE2D893}" type="presParOf" srcId="{74153692-8D65-415A-870D-1D099AD7D836}" destId="{6829FA47-D3D4-49C5-8748-9E56FB5E1D4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D8D66-EF4A-45CD-934D-B46ECE0263D3}">
      <dsp:nvSpPr>
        <dsp:cNvPr id="0" name=""/>
        <dsp:cNvSpPr/>
      </dsp:nvSpPr>
      <dsp:spPr>
        <a:xfrm>
          <a:off x="43522" y="0"/>
          <a:ext cx="2635312" cy="4266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s-CL" sz="3600" kern="1200" dirty="0"/>
            <a:t>TEN  UN HIJO </a:t>
          </a:r>
        </a:p>
      </dsp:txBody>
      <dsp:txXfrm>
        <a:off x="43522" y="1706672"/>
        <a:ext cx="2635312" cy="1706672"/>
      </dsp:txXfrm>
    </dsp:sp>
    <dsp:sp modelId="{DC5D048B-5DF6-449B-9118-77BB14E7698D}">
      <dsp:nvSpPr>
        <dsp:cNvPr id="0" name=""/>
        <dsp:cNvSpPr/>
      </dsp:nvSpPr>
      <dsp:spPr>
        <a:xfrm>
          <a:off x="650776" y="256000"/>
          <a:ext cx="1420805" cy="1420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93C5D0-BFE5-4EB0-8E3D-BD2572D86739}">
      <dsp:nvSpPr>
        <dsp:cNvPr id="0" name=""/>
        <dsp:cNvSpPr/>
      </dsp:nvSpPr>
      <dsp:spPr>
        <a:xfrm>
          <a:off x="2757894" y="0"/>
          <a:ext cx="2635312" cy="4266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s-CL" sz="3600" kern="1200" dirty="0"/>
            <a:t>SIEMBRA  UN  ARBOL </a:t>
          </a:r>
        </a:p>
      </dsp:txBody>
      <dsp:txXfrm>
        <a:off x="2757894" y="1706672"/>
        <a:ext cx="2635312" cy="1706672"/>
      </dsp:txXfrm>
    </dsp:sp>
    <dsp:sp modelId="{CF9EF444-280D-4D7A-B0D5-2F8207D2CE66}">
      <dsp:nvSpPr>
        <dsp:cNvPr id="0" name=""/>
        <dsp:cNvSpPr/>
      </dsp:nvSpPr>
      <dsp:spPr>
        <a:xfrm>
          <a:off x="3365148" y="256000"/>
          <a:ext cx="1420805" cy="142080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95E228-7A9F-4ADA-981A-29CF3FF01EA5}">
      <dsp:nvSpPr>
        <dsp:cNvPr id="0" name=""/>
        <dsp:cNvSpPr/>
      </dsp:nvSpPr>
      <dsp:spPr>
        <a:xfrm>
          <a:off x="5472266" y="0"/>
          <a:ext cx="2452553" cy="4266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s-CL" sz="3600" kern="1200" dirty="0"/>
            <a:t>ESCRIBE  UN  LIBRO </a:t>
          </a:r>
        </a:p>
      </dsp:txBody>
      <dsp:txXfrm>
        <a:off x="5472266" y="1706672"/>
        <a:ext cx="2452553" cy="1706672"/>
      </dsp:txXfrm>
    </dsp:sp>
    <dsp:sp modelId="{59AF436B-9E80-4D02-871C-6935F59B229C}">
      <dsp:nvSpPr>
        <dsp:cNvPr id="0" name=""/>
        <dsp:cNvSpPr/>
      </dsp:nvSpPr>
      <dsp:spPr>
        <a:xfrm>
          <a:off x="5988141" y="256000"/>
          <a:ext cx="1420805" cy="142080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C2181-7DE7-4540-8C11-7B3ECCBEFB1C}">
      <dsp:nvSpPr>
        <dsp:cNvPr id="0" name=""/>
        <dsp:cNvSpPr/>
      </dsp:nvSpPr>
      <dsp:spPr>
        <a:xfrm>
          <a:off x="356502" y="3413345"/>
          <a:ext cx="7255338" cy="640002"/>
        </a:xfrm>
        <a:prstGeom prst="leftRightArrow">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DD2ED-B883-43F4-9439-2AB4EEA867F4}">
      <dsp:nvSpPr>
        <dsp:cNvPr id="0" name=""/>
        <dsp:cNvSpPr/>
      </dsp:nvSpPr>
      <dsp:spPr>
        <a:xfrm>
          <a:off x="0" y="0"/>
          <a:ext cx="3321697" cy="4555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CL" sz="4300" kern="1200" dirty="0"/>
            <a:t>CREA  UNA EMPRESA </a:t>
          </a:r>
        </a:p>
      </dsp:txBody>
      <dsp:txXfrm>
        <a:off x="0" y="1822372"/>
        <a:ext cx="3321697" cy="1822372"/>
      </dsp:txXfrm>
    </dsp:sp>
    <dsp:sp modelId="{6829FA47-D3D4-49C5-8748-9E56FB5E1D4B}">
      <dsp:nvSpPr>
        <dsp:cNvPr id="0" name=""/>
        <dsp:cNvSpPr/>
      </dsp:nvSpPr>
      <dsp:spPr>
        <a:xfrm>
          <a:off x="902286" y="273355"/>
          <a:ext cx="1517125" cy="15171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B764B-E207-4E10-AA80-115D900AC762}">
      <dsp:nvSpPr>
        <dsp:cNvPr id="0" name=""/>
        <dsp:cNvSpPr/>
      </dsp:nvSpPr>
      <dsp:spPr>
        <a:xfrm>
          <a:off x="132867" y="3644744"/>
          <a:ext cx="3055962" cy="683389"/>
        </a:xfrm>
        <a:prstGeom prst="leftRightArrow">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DC041-EE04-594D-9D8C-09BC2D13EEA1}" type="datetimeFigureOut">
              <a:rPr lang="es-CL" smtClean="0"/>
              <a:t>06-08-20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1DE7E-76DD-2841-BCD3-7314D9C2EE5A}" type="slidenum">
              <a:rPr lang="es-CL" smtClean="0"/>
              <a:t>‹Nº›</a:t>
            </a:fld>
            <a:endParaRPr lang="es-CL"/>
          </a:p>
        </p:txBody>
      </p:sp>
    </p:spTree>
    <p:extLst>
      <p:ext uri="{BB962C8B-B14F-4D97-AF65-F5344CB8AC3E}">
        <p14:creationId xmlns:p14="http://schemas.microsoft.com/office/powerpoint/2010/main" val="387144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6A341-EEA6-43F4-BFCF-07113910846C}" type="slidenum">
              <a:rPr lang="es-ES" altLang="es-CL"/>
              <a:pPr/>
              <a:t>22</a:t>
            </a:fld>
            <a:endParaRPr lang="es-ES" altLang="es-CL"/>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769655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F6CEF-6A28-4D7C-ACDF-168A208CACEE}" type="slidenum">
              <a:rPr lang="es-ES" altLang="es-CL"/>
              <a:pPr/>
              <a:t>23</a:t>
            </a:fld>
            <a:endParaRPr lang="es-ES" altLang="es-CL"/>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21688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4EC7B8-1900-4915-AC97-74581D3B39E7}" type="slidenum">
              <a:rPr lang="es-ES" altLang="es-CL"/>
              <a:pPr/>
              <a:t>24</a:t>
            </a:fld>
            <a:endParaRPr lang="es-ES" altLang="es-CL"/>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149020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137CB-4774-4392-BFB4-861E602C21A2}" type="slidenum">
              <a:rPr lang="es-ES" altLang="es-CL"/>
              <a:pPr/>
              <a:t>25</a:t>
            </a:fld>
            <a:endParaRPr lang="es-ES" altLang="es-CL"/>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427414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47C2C-122C-482B-BEF3-ED8B4513B8B1}" type="slidenum">
              <a:rPr lang="es-ES" altLang="es-CL"/>
              <a:pPr/>
              <a:t>26</a:t>
            </a:fld>
            <a:endParaRPr lang="es-ES" altLang="es-C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365081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9EE26-E30D-41D6-A199-4C8D892CD210}" type="slidenum">
              <a:rPr lang="es-ES" altLang="es-CL"/>
              <a:pPr/>
              <a:t>27</a:t>
            </a:fld>
            <a:endParaRPr lang="es-ES" altLang="es-C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2591900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BF136-514F-4A32-AF5D-ED330FB2D026}" type="slidenum">
              <a:rPr lang="es-ES" altLang="es-CL"/>
              <a:pPr/>
              <a:t>28</a:t>
            </a:fld>
            <a:endParaRPr lang="es-ES" altLang="es-CL"/>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es-CL" altLang="es-CL"/>
          </a:p>
        </p:txBody>
      </p:sp>
    </p:spTree>
    <p:extLst>
      <p:ext uri="{BB962C8B-B14F-4D97-AF65-F5344CB8AC3E}">
        <p14:creationId xmlns:p14="http://schemas.microsoft.com/office/powerpoint/2010/main" val="48070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092F3-5A83-9E47-8842-00AC392DEB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89117B97-3A86-6A42-8B5C-873C275E3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3E4FE233-6771-664B-A5DA-6DE9350A7ECE}"/>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5" name="Marcador de pie de página 4">
            <a:extLst>
              <a:ext uri="{FF2B5EF4-FFF2-40B4-BE49-F238E27FC236}">
                <a16:creationId xmlns:a16="http://schemas.microsoft.com/office/drawing/2014/main" id="{90B3073D-6138-194B-AE02-D8D05F490AF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5737131-FF79-4A4E-8618-5ED744A10ABE}"/>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251841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0B569-4BA7-6D4A-A2FD-6CFFC0B8CAB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77AC391-E316-1748-A5FC-366BDA83AC62}"/>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5E629D0F-5438-244F-9479-599D964559E9}"/>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5" name="Marcador de pie de página 4">
            <a:extLst>
              <a:ext uri="{FF2B5EF4-FFF2-40B4-BE49-F238E27FC236}">
                <a16:creationId xmlns:a16="http://schemas.microsoft.com/office/drawing/2014/main" id="{43B08DA9-EFC0-9946-9CBE-7E771F76391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1229199-A855-AE47-9B1D-3C8F748DBC38}"/>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387315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7F9FBE-4F4C-B944-B6AE-727049A31A8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5432443-0ABB-6A46-966C-B4F1E615DA6F}"/>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F4C2E228-911A-324F-A3A9-704720D93C03}"/>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5" name="Marcador de pie de página 4">
            <a:extLst>
              <a:ext uri="{FF2B5EF4-FFF2-40B4-BE49-F238E27FC236}">
                <a16:creationId xmlns:a16="http://schemas.microsoft.com/office/drawing/2014/main" id="{44466B2A-2F12-CF4B-88EA-EEB713E67E0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0875A21-0377-394D-A47A-F3FFF559E744}"/>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253675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767EC-F3F5-2144-95BC-06E791B8B3F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E34FEAD-E639-4E42-A915-3553EA91BD1A}"/>
              </a:ext>
            </a:extLst>
          </p:cNvPr>
          <p:cNvSpPr>
            <a:spLocks noGrp="1"/>
          </p:cNvSpPr>
          <p:nvPr>
            <p:ph idx="1"/>
          </p:nvPr>
        </p:nvSpPr>
        <p:spPr/>
        <p:txBody>
          <a:bodyPr/>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4A3F95C8-01BF-CC42-9029-27F5A67BA7E6}"/>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5" name="Marcador de pie de página 4">
            <a:extLst>
              <a:ext uri="{FF2B5EF4-FFF2-40B4-BE49-F238E27FC236}">
                <a16:creationId xmlns:a16="http://schemas.microsoft.com/office/drawing/2014/main" id="{CCD4B81F-B38E-8F45-A203-1C46943E5AC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DAD8FF-B169-E645-8866-395241541CED}"/>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389959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16867-75BE-3549-B2A6-EC5E63A775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A056359-A082-F244-B6BC-4E64D7834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8D55BDFD-C7E1-8347-96FD-DA9BD8005834}"/>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5" name="Marcador de pie de página 4">
            <a:extLst>
              <a:ext uri="{FF2B5EF4-FFF2-40B4-BE49-F238E27FC236}">
                <a16:creationId xmlns:a16="http://schemas.microsoft.com/office/drawing/2014/main" id="{4C14C66B-B37D-114D-854A-04CC4EE0F72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4B9644B-6798-3944-8F04-7B802FD88C60}"/>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207147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7CD97-4A84-BF4F-AA6D-FA480D5F41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1AECBC5-839A-C148-933A-352EE6EB2036}"/>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L"/>
          </a:p>
        </p:txBody>
      </p:sp>
      <p:sp>
        <p:nvSpPr>
          <p:cNvPr id="4" name="Marcador de contenido 3">
            <a:extLst>
              <a:ext uri="{FF2B5EF4-FFF2-40B4-BE49-F238E27FC236}">
                <a16:creationId xmlns:a16="http://schemas.microsoft.com/office/drawing/2014/main" id="{18567A93-B39E-D443-9016-590CECD00979}"/>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L"/>
          </a:p>
        </p:txBody>
      </p:sp>
      <p:sp>
        <p:nvSpPr>
          <p:cNvPr id="5" name="Marcador de fecha 4">
            <a:extLst>
              <a:ext uri="{FF2B5EF4-FFF2-40B4-BE49-F238E27FC236}">
                <a16:creationId xmlns:a16="http://schemas.microsoft.com/office/drawing/2014/main" id="{7C46E762-FCBD-2749-B197-536997666DAA}"/>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6" name="Marcador de pie de página 5">
            <a:extLst>
              <a:ext uri="{FF2B5EF4-FFF2-40B4-BE49-F238E27FC236}">
                <a16:creationId xmlns:a16="http://schemas.microsoft.com/office/drawing/2014/main" id="{00040597-D66A-CE41-82AE-7A04733CB57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3172487-25FB-8344-9365-9EA1444FC2F7}"/>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394722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C423E-45C7-0B4A-AB53-02D37BC5BAD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4D19B43-340E-C342-9FB2-C01D2C7F2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L"/>
          </a:p>
        </p:txBody>
      </p:sp>
      <p:sp>
        <p:nvSpPr>
          <p:cNvPr id="4" name="Marcador de contenido 3">
            <a:extLst>
              <a:ext uri="{FF2B5EF4-FFF2-40B4-BE49-F238E27FC236}">
                <a16:creationId xmlns:a16="http://schemas.microsoft.com/office/drawing/2014/main" id="{4B22DF3E-40A5-BD4A-87CC-65BFC04CBBDC}"/>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L"/>
          </a:p>
        </p:txBody>
      </p:sp>
      <p:sp>
        <p:nvSpPr>
          <p:cNvPr id="5" name="Marcador de texto 4">
            <a:extLst>
              <a:ext uri="{FF2B5EF4-FFF2-40B4-BE49-F238E27FC236}">
                <a16:creationId xmlns:a16="http://schemas.microsoft.com/office/drawing/2014/main" id="{732E5DE9-5C3C-D14E-92A2-322D2A6AA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L"/>
          </a:p>
        </p:txBody>
      </p:sp>
      <p:sp>
        <p:nvSpPr>
          <p:cNvPr id="6" name="Marcador de contenido 5">
            <a:extLst>
              <a:ext uri="{FF2B5EF4-FFF2-40B4-BE49-F238E27FC236}">
                <a16:creationId xmlns:a16="http://schemas.microsoft.com/office/drawing/2014/main" id="{9669302E-74CE-D34F-8314-2F0D2A1DA2CC}"/>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L"/>
          </a:p>
        </p:txBody>
      </p:sp>
      <p:sp>
        <p:nvSpPr>
          <p:cNvPr id="7" name="Marcador de fecha 6">
            <a:extLst>
              <a:ext uri="{FF2B5EF4-FFF2-40B4-BE49-F238E27FC236}">
                <a16:creationId xmlns:a16="http://schemas.microsoft.com/office/drawing/2014/main" id="{1B66015C-6BD5-4E4D-9C00-AE1B8D2A0142}"/>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8" name="Marcador de pie de página 7">
            <a:extLst>
              <a:ext uri="{FF2B5EF4-FFF2-40B4-BE49-F238E27FC236}">
                <a16:creationId xmlns:a16="http://schemas.microsoft.com/office/drawing/2014/main" id="{7DCC2D74-954A-DD44-89B0-F58873ADE37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C014C22D-BAB7-3342-A1F3-E23B55F1DF84}"/>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285931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DD088-09DB-B742-93A3-AF86091154F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24C1335A-0DC7-E54A-BC45-866AA352C067}"/>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4" name="Marcador de pie de página 3">
            <a:extLst>
              <a:ext uri="{FF2B5EF4-FFF2-40B4-BE49-F238E27FC236}">
                <a16:creationId xmlns:a16="http://schemas.microsoft.com/office/drawing/2014/main" id="{A73EAC89-8009-B443-97A3-EDF6BD24437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16366D6D-A833-B040-B53A-56954158F43F}"/>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145991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127CA5-517F-DA4D-BE4B-7359FEC29847}"/>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3" name="Marcador de pie de página 2">
            <a:extLst>
              <a:ext uri="{FF2B5EF4-FFF2-40B4-BE49-F238E27FC236}">
                <a16:creationId xmlns:a16="http://schemas.microsoft.com/office/drawing/2014/main" id="{D01315C4-00C8-F247-BF01-D3E4146E8157}"/>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C20A116-D91B-E54C-BFA6-D549437119B1}"/>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289038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89A82-6ED8-E049-B91B-F86F24FE25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117751A-AC99-B64A-94C5-A7217B7FC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L"/>
          </a:p>
        </p:txBody>
      </p:sp>
      <p:sp>
        <p:nvSpPr>
          <p:cNvPr id="4" name="Marcador de texto 3">
            <a:extLst>
              <a:ext uri="{FF2B5EF4-FFF2-40B4-BE49-F238E27FC236}">
                <a16:creationId xmlns:a16="http://schemas.microsoft.com/office/drawing/2014/main" id="{4B01C89A-CAD9-054D-85DE-AC765B37B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L"/>
          </a:p>
        </p:txBody>
      </p:sp>
      <p:sp>
        <p:nvSpPr>
          <p:cNvPr id="5" name="Marcador de fecha 4">
            <a:extLst>
              <a:ext uri="{FF2B5EF4-FFF2-40B4-BE49-F238E27FC236}">
                <a16:creationId xmlns:a16="http://schemas.microsoft.com/office/drawing/2014/main" id="{6A852CF0-D074-2043-8CC4-DB5F53D77700}"/>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6" name="Marcador de pie de página 5">
            <a:extLst>
              <a:ext uri="{FF2B5EF4-FFF2-40B4-BE49-F238E27FC236}">
                <a16:creationId xmlns:a16="http://schemas.microsoft.com/office/drawing/2014/main" id="{2FFFD89B-ED9D-3343-B9BE-7EAFD100CB2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0989877-6628-8741-84AC-65301C23E3F1}"/>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382148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4704D-EF78-0A45-BCD7-BF61504517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4C5E652-9118-CD44-9D6B-D8D620BEE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3A588D40-2EFB-804A-B5F0-390ECDD9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L"/>
          </a:p>
        </p:txBody>
      </p:sp>
      <p:sp>
        <p:nvSpPr>
          <p:cNvPr id="5" name="Marcador de fecha 4">
            <a:extLst>
              <a:ext uri="{FF2B5EF4-FFF2-40B4-BE49-F238E27FC236}">
                <a16:creationId xmlns:a16="http://schemas.microsoft.com/office/drawing/2014/main" id="{5F509AE9-D071-EF4C-918F-207C30A10823}"/>
              </a:ext>
            </a:extLst>
          </p:cNvPr>
          <p:cNvSpPr>
            <a:spLocks noGrp="1"/>
          </p:cNvSpPr>
          <p:nvPr>
            <p:ph type="dt" sz="half" idx="10"/>
          </p:nvPr>
        </p:nvSpPr>
        <p:spPr/>
        <p:txBody>
          <a:bodyPr/>
          <a:lstStyle/>
          <a:p>
            <a:fld id="{64B8369D-83ED-2D4C-8336-E005711DB003}" type="datetimeFigureOut">
              <a:rPr lang="es-CL" smtClean="0"/>
              <a:t>06-08-20</a:t>
            </a:fld>
            <a:endParaRPr lang="es-CL"/>
          </a:p>
        </p:txBody>
      </p:sp>
      <p:sp>
        <p:nvSpPr>
          <p:cNvPr id="6" name="Marcador de pie de página 5">
            <a:extLst>
              <a:ext uri="{FF2B5EF4-FFF2-40B4-BE49-F238E27FC236}">
                <a16:creationId xmlns:a16="http://schemas.microsoft.com/office/drawing/2014/main" id="{5D3F6FF7-7689-F844-B17B-7F686E3AD01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EC945ED-7E2E-6244-83E1-D08D73D153A9}"/>
              </a:ext>
            </a:extLst>
          </p:cNvPr>
          <p:cNvSpPr>
            <a:spLocks noGrp="1"/>
          </p:cNvSpPr>
          <p:nvPr>
            <p:ph type="sldNum" sz="quarter" idx="12"/>
          </p:nvPr>
        </p:nvSpPr>
        <p:spPr/>
        <p:txBody>
          <a:bodyPr/>
          <a:lstStyle/>
          <a:p>
            <a:fld id="{9B9919AA-B560-9C49-87B7-0B69290823C1}" type="slidenum">
              <a:rPr lang="es-CL" smtClean="0"/>
              <a:t>‹Nº›</a:t>
            </a:fld>
            <a:endParaRPr lang="es-CL"/>
          </a:p>
        </p:txBody>
      </p:sp>
    </p:spTree>
    <p:extLst>
      <p:ext uri="{BB962C8B-B14F-4D97-AF65-F5344CB8AC3E}">
        <p14:creationId xmlns:p14="http://schemas.microsoft.com/office/powerpoint/2010/main" val="383600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7CDEE7-DAE8-034D-95D2-03B93BFB0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E012B22-E94B-6B48-8349-23C8BE49F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L"/>
          </a:p>
        </p:txBody>
      </p:sp>
      <p:sp>
        <p:nvSpPr>
          <p:cNvPr id="4" name="Marcador de fecha 3">
            <a:extLst>
              <a:ext uri="{FF2B5EF4-FFF2-40B4-BE49-F238E27FC236}">
                <a16:creationId xmlns:a16="http://schemas.microsoft.com/office/drawing/2014/main" id="{E78292F2-D8C6-C041-919C-BDEB56E9E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8369D-83ED-2D4C-8336-E005711DB003}" type="datetimeFigureOut">
              <a:rPr lang="es-CL" smtClean="0"/>
              <a:t>06-08-20</a:t>
            </a:fld>
            <a:endParaRPr lang="es-CL"/>
          </a:p>
        </p:txBody>
      </p:sp>
      <p:sp>
        <p:nvSpPr>
          <p:cNvPr id="5" name="Marcador de pie de página 4">
            <a:extLst>
              <a:ext uri="{FF2B5EF4-FFF2-40B4-BE49-F238E27FC236}">
                <a16:creationId xmlns:a16="http://schemas.microsoft.com/office/drawing/2014/main" id="{6E4EDAC7-ADD6-D449-8517-6543BEA15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0A4AC2D9-31E2-9944-8AD4-27EA474CF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919AA-B560-9C49-87B7-0B69290823C1}" type="slidenum">
              <a:rPr lang="es-CL" smtClean="0"/>
              <a:t>‹Nº›</a:t>
            </a:fld>
            <a:endParaRPr lang="es-CL"/>
          </a:p>
        </p:txBody>
      </p:sp>
    </p:spTree>
    <p:extLst>
      <p:ext uri="{BB962C8B-B14F-4D97-AF65-F5344CB8AC3E}">
        <p14:creationId xmlns:p14="http://schemas.microsoft.com/office/powerpoint/2010/main" val="3489847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degerencia.com/glosario.php?pid=118" TargetMode="External"/><Relationship Id="rId2" Type="http://schemas.openxmlformats.org/officeDocument/2006/relationships/hyperlink" Target="http://definicion.de/emprendimiento/#ixzz3vryTjH9z" TargetMode="External"/><Relationship Id="rId1" Type="http://schemas.openxmlformats.org/officeDocument/2006/relationships/slideLayout" Target="../slideLayouts/slideLayout6.xml"/><Relationship Id="rId4" Type="http://schemas.openxmlformats.org/officeDocument/2006/relationships/hyperlink" Target="https://es.wikipedia.org/wiki/Compa%C3%B1%C3%ADa_startu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827B2D5-391B-3643-A884-03989C5A4A2C}"/>
              </a:ext>
            </a:extLst>
          </p:cNvPr>
          <p:cNvPicPr>
            <a:picLocks noChangeAspect="1"/>
          </p:cNvPicPr>
          <p:nvPr/>
        </p:nvPicPr>
        <p:blipFill>
          <a:blip r:embed="rId2"/>
          <a:stretch>
            <a:fillRect/>
          </a:stretch>
        </p:blipFill>
        <p:spPr>
          <a:xfrm>
            <a:off x="8208085" y="4056429"/>
            <a:ext cx="3636085" cy="2552680"/>
          </a:xfrm>
          <a:prstGeom prst="rect">
            <a:avLst/>
          </a:prstGeom>
        </p:spPr>
      </p:pic>
    </p:spTree>
    <p:extLst>
      <p:ext uri="{BB962C8B-B14F-4D97-AF65-F5344CB8AC3E}">
        <p14:creationId xmlns:p14="http://schemas.microsoft.com/office/powerpoint/2010/main" val="75404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Características   distintivas de un  emprendedor </a:t>
            </a:r>
          </a:p>
        </p:txBody>
      </p:sp>
      <p:sp>
        <p:nvSpPr>
          <p:cNvPr id="3" name="2 Marcador de contenido"/>
          <p:cNvSpPr>
            <a:spLocks noGrp="1"/>
          </p:cNvSpPr>
          <p:nvPr>
            <p:ph idx="1"/>
          </p:nvPr>
        </p:nvSpPr>
        <p:spPr/>
        <p:txBody>
          <a:bodyPr>
            <a:normAutofit/>
          </a:bodyPr>
          <a:lstStyle/>
          <a:p>
            <a:r>
              <a:rPr lang="es-CL" dirty="0">
                <a:solidFill>
                  <a:srgbClr val="000000"/>
                </a:solidFill>
                <a:latin typeface="Georgia"/>
              </a:rPr>
              <a:t>Los expertos sostienen que los emprendedores deben contar con ciertas capacidades para tener éxito: flexibilidad, dinamismo, creatividad, empuje, etc. </a:t>
            </a:r>
          </a:p>
          <a:p>
            <a:endParaRPr lang="es-CL" dirty="0">
              <a:solidFill>
                <a:srgbClr val="000000"/>
              </a:solidFill>
              <a:latin typeface="Georgia"/>
            </a:endParaRPr>
          </a:p>
          <a:p>
            <a:r>
              <a:rPr lang="es-CL" dirty="0">
                <a:solidFill>
                  <a:srgbClr val="000000"/>
                </a:solidFill>
                <a:latin typeface="Georgia"/>
              </a:rPr>
              <a:t>A continuación   las  7  características  Básicas   que  un  alumno   Emprendedor  debe  tener ..</a:t>
            </a:r>
            <a:endParaRPr lang="es-CL" dirty="0"/>
          </a:p>
        </p:txBody>
      </p:sp>
      <p:pic>
        <p:nvPicPr>
          <p:cNvPr id="4" name="Imagen 3">
            <a:extLst>
              <a:ext uri="{FF2B5EF4-FFF2-40B4-BE49-F238E27FC236}">
                <a16:creationId xmlns:a16="http://schemas.microsoft.com/office/drawing/2014/main" id="{BF8DD669-91B5-0F45-83AD-83C46257133C}"/>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178723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88124" y="572869"/>
            <a:ext cx="6717322" cy="369332"/>
          </a:xfrm>
          <a:prstGeom prst="rect">
            <a:avLst/>
          </a:prstGeom>
        </p:spPr>
        <p:txBody>
          <a:bodyPr vert="horz" wrap="square">
            <a:spAutoFit/>
          </a:bodyPr>
          <a:lstStyle/>
          <a:p>
            <a:r>
              <a:rPr lang="es-CL" dirty="0"/>
              <a:t>Que   características   debe  tener   un  Emprendedor  :</a:t>
            </a:r>
          </a:p>
        </p:txBody>
      </p:sp>
      <p:sp>
        <p:nvSpPr>
          <p:cNvPr id="4" name="3 Rectángulo"/>
          <p:cNvSpPr/>
          <p:nvPr/>
        </p:nvSpPr>
        <p:spPr>
          <a:xfrm>
            <a:off x="6686066" y="2890345"/>
            <a:ext cx="3806089" cy="3139321"/>
          </a:xfrm>
          <a:prstGeom prst="rect">
            <a:avLst/>
          </a:prstGeom>
        </p:spPr>
        <p:txBody>
          <a:bodyPr wrap="square">
            <a:spAutoFit/>
          </a:bodyPr>
          <a:lstStyle/>
          <a:p>
            <a:endParaRPr lang="es-CL" b="1" dirty="0"/>
          </a:p>
          <a:p>
            <a:r>
              <a:rPr lang="es-CL" dirty="0"/>
              <a:t>Tiene confianza en sí mismo y cree en sus potencialidades y habilidades para llevar adelante su propio negocio.</a:t>
            </a:r>
          </a:p>
          <a:p>
            <a:r>
              <a:rPr lang="es-CL" dirty="0"/>
              <a:t>Sus objetivos personales actúan como el principal motivador de su conducta.</a:t>
            </a:r>
          </a:p>
          <a:p>
            <a:r>
              <a:rPr lang="es-CL" dirty="0"/>
              <a:t>Es consiente de la necesidad de su desarrollo, y por ello, se capacita permanentemente.</a:t>
            </a:r>
          </a:p>
          <a:p>
            <a:r>
              <a:rPr lang="es-CL" dirty="0"/>
              <a:t>Asume riesgos de una manera natural.</a:t>
            </a:r>
          </a:p>
          <a:p>
            <a:r>
              <a:rPr lang="es-CL" dirty="0"/>
              <a:t> </a:t>
            </a:r>
          </a:p>
        </p:txBody>
      </p:sp>
      <p:sp>
        <p:nvSpPr>
          <p:cNvPr id="5" name="4 Rectángulo"/>
          <p:cNvSpPr/>
          <p:nvPr/>
        </p:nvSpPr>
        <p:spPr>
          <a:xfrm>
            <a:off x="1582616" y="2410262"/>
            <a:ext cx="4208584" cy="2585323"/>
          </a:xfrm>
          <a:prstGeom prst="rect">
            <a:avLst/>
          </a:prstGeom>
        </p:spPr>
        <p:txBody>
          <a:bodyPr wrap="square">
            <a:spAutoFit/>
          </a:bodyPr>
          <a:lstStyle/>
          <a:p>
            <a:endParaRPr lang="es-CL" b="1" dirty="0"/>
          </a:p>
          <a:p>
            <a:r>
              <a:rPr lang="es-CL" dirty="0"/>
              <a:t>El deseo personal es el principal motor de sus acciones.</a:t>
            </a:r>
          </a:p>
          <a:p>
            <a:r>
              <a:rPr lang="es-CL" dirty="0"/>
              <a:t>Ama profundamente los productos o servicios, objetos de su actividad.</a:t>
            </a:r>
          </a:p>
          <a:p>
            <a:r>
              <a:rPr lang="es-CL" dirty="0"/>
              <a:t>Trabaja incansablemente muchas horas, sin demostrar cansancio.</a:t>
            </a:r>
          </a:p>
          <a:p>
            <a:r>
              <a:rPr lang="es-CL" dirty="0"/>
              <a:t>Interpreta el trabajo como un juego más que como una obligación</a:t>
            </a:r>
          </a:p>
        </p:txBody>
      </p:sp>
      <p:pic>
        <p:nvPicPr>
          <p:cNvPr id="9" name="8 Imagen" descr="emprendedores marketing"/>
          <p:cNvPicPr/>
          <p:nvPr/>
        </p:nvPicPr>
        <p:blipFill rotWithShape="1">
          <a:blip r:embed="rId2">
            <a:extLst>
              <a:ext uri="{28A0092B-C50C-407E-A947-70E740481C1C}">
                <a14:useLocalDpi xmlns:a14="http://schemas.microsoft.com/office/drawing/2010/main" val="0"/>
              </a:ext>
            </a:extLst>
          </a:blip>
          <a:srcRect l="1172" t="10251" r="54324" b="68994"/>
          <a:stretch/>
        </p:blipFill>
        <p:spPr bwMode="auto">
          <a:xfrm>
            <a:off x="1688124" y="905793"/>
            <a:ext cx="1809750" cy="1504469"/>
          </a:xfrm>
          <a:prstGeom prst="rect">
            <a:avLst/>
          </a:prstGeom>
          <a:noFill/>
          <a:ln>
            <a:noFill/>
          </a:ln>
          <a:extLst>
            <a:ext uri="{53640926-AAD7-44D8-BBD7-CCE9431645EC}">
              <a14:shadowObscured xmlns:a14="http://schemas.microsoft.com/office/drawing/2010/main"/>
            </a:ext>
          </a:extLst>
        </p:spPr>
      </p:pic>
      <p:pic>
        <p:nvPicPr>
          <p:cNvPr id="10" name="9 Imagen" descr="emprendedores marketing"/>
          <p:cNvPicPr/>
          <p:nvPr/>
        </p:nvPicPr>
        <p:blipFill rotWithShape="1">
          <a:blip r:embed="rId2">
            <a:extLst>
              <a:ext uri="{28A0092B-C50C-407E-A947-70E740481C1C}">
                <a14:useLocalDpi xmlns:a14="http://schemas.microsoft.com/office/drawing/2010/main" val="0"/>
              </a:ext>
            </a:extLst>
          </a:blip>
          <a:srcRect l="57855" t="10250" b="66229"/>
          <a:stretch/>
        </p:blipFill>
        <p:spPr bwMode="auto">
          <a:xfrm>
            <a:off x="6686065" y="1185370"/>
            <a:ext cx="1713230" cy="1704975"/>
          </a:xfrm>
          <a:prstGeom prst="rect">
            <a:avLst/>
          </a:prstGeom>
          <a:noFill/>
          <a:ln>
            <a:noFill/>
          </a:ln>
          <a:extLst>
            <a:ext uri="{53640926-AAD7-44D8-BBD7-CCE9431645EC}">
              <a14:shadowObscured xmlns:a14="http://schemas.microsoft.com/office/drawing/2010/main"/>
            </a:ext>
          </a:extLst>
        </p:spPr>
      </p:pic>
      <p:pic>
        <p:nvPicPr>
          <p:cNvPr id="7" name="Imagen 6">
            <a:extLst>
              <a:ext uri="{FF2B5EF4-FFF2-40B4-BE49-F238E27FC236}">
                <a16:creationId xmlns:a16="http://schemas.microsoft.com/office/drawing/2014/main" id="{71940398-7A2C-044D-A0B0-8692E0EDD3C7}"/>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11270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350081" y="2206880"/>
            <a:ext cx="4032737" cy="4031873"/>
          </a:xfrm>
          <a:prstGeom prst="rect">
            <a:avLst/>
          </a:prstGeom>
        </p:spPr>
        <p:txBody>
          <a:bodyPr wrap="square">
            <a:spAutoFit/>
          </a:bodyPr>
          <a:lstStyle/>
          <a:p>
            <a:endParaRPr lang="es-CL" sz="1600" b="1" dirty="0">
              <a:latin typeface="Arial" panose="020B0604020202020204" pitchFamily="34" charset="0"/>
              <a:cs typeface="Arial" panose="020B0604020202020204" pitchFamily="34" charset="0"/>
            </a:endParaRPr>
          </a:p>
          <a:p>
            <a:r>
              <a:rPr lang="es-CL" sz="1600" dirty="0">
                <a:latin typeface="Arial" panose="020B0604020202020204" pitchFamily="34" charset="0"/>
                <a:cs typeface="Arial" panose="020B0604020202020204" pitchFamily="34" charset="0"/>
              </a:rPr>
              <a:t>Determina el valor relativo de los problemas asignándoles, a cada uno, su correcta dimensión.</a:t>
            </a:r>
          </a:p>
          <a:p>
            <a:r>
              <a:rPr lang="es-CL" sz="1600" dirty="0">
                <a:latin typeface="Arial" panose="020B0604020202020204" pitchFamily="34" charset="0"/>
                <a:cs typeface="Arial" panose="020B0604020202020204" pitchFamily="34" charset="0"/>
              </a:rPr>
              <a:t>Es flexible para buscar caminos alternativos cuando los originales se cierran.</a:t>
            </a:r>
          </a:p>
          <a:p>
            <a:r>
              <a:rPr lang="es-CL" sz="1600" dirty="0">
                <a:latin typeface="Arial" panose="020B0604020202020204" pitchFamily="34" charset="0"/>
                <a:cs typeface="Arial" panose="020B0604020202020204" pitchFamily="34" charset="0"/>
              </a:rPr>
              <a:t>Es tenaz, perseverante, insistente en el logro de sus objetivos sin caer en la testarudez.</a:t>
            </a:r>
          </a:p>
          <a:p>
            <a:r>
              <a:rPr lang="es-CL" sz="1600" dirty="0">
                <a:latin typeface="Arial" panose="020B0604020202020204" pitchFamily="34" charset="0"/>
                <a:cs typeface="Arial" panose="020B0604020202020204" pitchFamily="34" charset="0"/>
              </a:rPr>
              <a:t>Es capaz de tolerar la frustración y el fracaso aceptando la realidad, reponiéndose y comenzando nuevamente.</a:t>
            </a:r>
          </a:p>
          <a:p>
            <a:endParaRPr lang="es-CL" sz="1600" b="1" dirty="0">
              <a:latin typeface="Arial" panose="020B0604020202020204" pitchFamily="34" charset="0"/>
              <a:cs typeface="Arial" panose="020B0604020202020204" pitchFamily="34" charset="0"/>
            </a:endParaRPr>
          </a:p>
          <a:p>
            <a:endParaRPr lang="es-CL" sz="1600" b="1" dirty="0">
              <a:latin typeface="Arial" panose="020B0604020202020204" pitchFamily="34" charset="0"/>
              <a:cs typeface="Arial" panose="020B0604020202020204" pitchFamily="34" charset="0"/>
            </a:endParaRPr>
          </a:p>
          <a:p>
            <a:endParaRPr lang="es-CL" sz="1600" dirty="0">
              <a:latin typeface="Arial" panose="020B0604020202020204" pitchFamily="34" charset="0"/>
              <a:cs typeface="Arial" panose="020B0604020202020204" pitchFamily="34" charset="0"/>
            </a:endParaRPr>
          </a:p>
        </p:txBody>
      </p:sp>
      <p:sp>
        <p:nvSpPr>
          <p:cNvPr id="3" name="2 Rectángulo"/>
          <p:cNvSpPr/>
          <p:nvPr/>
        </p:nvSpPr>
        <p:spPr>
          <a:xfrm>
            <a:off x="1711568" y="2196538"/>
            <a:ext cx="3528647" cy="2308324"/>
          </a:xfrm>
          <a:prstGeom prst="rect">
            <a:avLst/>
          </a:prstGeom>
        </p:spPr>
        <p:txBody>
          <a:bodyPr wrap="square">
            <a:spAutoFit/>
          </a:bodyPr>
          <a:lstStyle/>
          <a:p>
            <a:r>
              <a:rPr lang="es-CL" sz="1600" dirty="0">
                <a:latin typeface="Arial" panose="020B0604020202020204" pitchFamily="34" charset="0"/>
                <a:cs typeface="Arial" panose="020B0604020202020204" pitchFamily="34" charset="0"/>
              </a:rPr>
              <a:t>Tiene motor propio y no depende de los estímulos externos para ponerse en movimiento.</a:t>
            </a:r>
          </a:p>
          <a:p>
            <a:r>
              <a:rPr lang="es-CL" sz="1600" dirty="0">
                <a:latin typeface="Arial" panose="020B0604020202020204" pitchFamily="34" charset="0"/>
                <a:cs typeface="Arial" panose="020B0604020202020204" pitchFamily="34" charset="0"/>
              </a:rPr>
              <a:t>Está orientado, principalmente hacia la acción y resolución de problemas.</a:t>
            </a:r>
          </a:p>
          <a:p>
            <a:r>
              <a:rPr lang="es-CL" sz="1600" dirty="0">
                <a:latin typeface="Arial" panose="020B0604020202020204" pitchFamily="34" charset="0"/>
                <a:cs typeface="Arial" panose="020B0604020202020204" pitchFamily="34" charset="0"/>
              </a:rPr>
              <a:t>No se conforma con el </a:t>
            </a:r>
            <a:r>
              <a:rPr lang="es-CL" sz="1600" i="1" dirty="0">
                <a:latin typeface="Arial" panose="020B0604020202020204" pitchFamily="34" charset="0"/>
                <a:cs typeface="Arial" panose="020B0604020202020204" pitchFamily="34" charset="0"/>
              </a:rPr>
              <a:t>status quo</a:t>
            </a:r>
            <a:r>
              <a:rPr lang="es-CL" sz="1600" dirty="0">
                <a:latin typeface="Arial" panose="020B0604020202020204" pitchFamily="34" charset="0"/>
                <a:cs typeface="Arial" panose="020B0604020202020204" pitchFamily="34" charset="0"/>
              </a:rPr>
              <a:t>.</a:t>
            </a:r>
          </a:p>
          <a:p>
            <a:r>
              <a:rPr lang="es-CL" sz="1600" dirty="0">
                <a:latin typeface="Arial" panose="020B0604020202020204" pitchFamily="34" charset="0"/>
                <a:cs typeface="Arial" panose="020B0604020202020204" pitchFamily="34" charset="0"/>
              </a:rPr>
              <a:t>Está permanentemente pensando y comenzando proyectos y acciones nuevas.</a:t>
            </a:r>
          </a:p>
        </p:txBody>
      </p:sp>
      <p:pic>
        <p:nvPicPr>
          <p:cNvPr id="7" name="6 Imagen" descr="emprendedores marketing"/>
          <p:cNvPicPr/>
          <p:nvPr/>
        </p:nvPicPr>
        <p:blipFill rotWithShape="1">
          <a:blip r:embed="rId2">
            <a:extLst>
              <a:ext uri="{28A0092B-C50C-407E-A947-70E740481C1C}">
                <a14:useLocalDpi xmlns:a14="http://schemas.microsoft.com/office/drawing/2010/main" val="0"/>
              </a:ext>
            </a:extLst>
          </a:blip>
          <a:srcRect l="2391" t="35192" r="53651" b="44939"/>
          <a:stretch/>
        </p:blipFill>
        <p:spPr bwMode="auto">
          <a:xfrm>
            <a:off x="1711569" y="567104"/>
            <a:ext cx="2009775" cy="1619250"/>
          </a:xfrm>
          <a:prstGeom prst="rect">
            <a:avLst/>
          </a:prstGeom>
          <a:noFill/>
          <a:ln>
            <a:noFill/>
          </a:ln>
          <a:extLst>
            <a:ext uri="{53640926-AAD7-44D8-BBD7-CCE9431645EC}">
              <a14:shadowObscured xmlns:a14="http://schemas.microsoft.com/office/drawing/2010/main"/>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987" y="927759"/>
            <a:ext cx="2030413"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a:extLst>
              <a:ext uri="{FF2B5EF4-FFF2-40B4-BE49-F238E27FC236}">
                <a16:creationId xmlns:a16="http://schemas.microsoft.com/office/drawing/2014/main" id="{C8F12E00-EC63-4442-A882-D9E2AD8E32A3}"/>
              </a:ext>
            </a:extLst>
          </p:cNvPr>
          <p:cNvPicPr>
            <a:picLocks noChangeAspect="1"/>
          </p:cNvPicPr>
          <p:nvPr/>
        </p:nvPicPr>
        <p:blipFill>
          <a:blip r:embed="rId4"/>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08516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661139" y="3188677"/>
            <a:ext cx="5647931" cy="2585323"/>
          </a:xfrm>
          <a:prstGeom prst="rect">
            <a:avLst/>
          </a:prstGeom>
        </p:spPr>
        <p:txBody>
          <a:bodyPr wrap="square">
            <a:spAutoFit/>
          </a:bodyPr>
          <a:lstStyle/>
          <a:p>
            <a:r>
              <a:rPr lang="es-CL" dirty="0">
                <a:latin typeface="Arial" panose="020B0604020202020204" pitchFamily="34" charset="0"/>
                <a:cs typeface="Arial" panose="020B0604020202020204" pitchFamily="34" charset="0"/>
              </a:rPr>
              <a:t>Sus ricas y variadas experiencias personales actúan como fuente de inspiración.</a:t>
            </a:r>
          </a:p>
          <a:p>
            <a:r>
              <a:rPr lang="es-CL" dirty="0">
                <a:latin typeface="Arial" panose="020B0604020202020204" pitchFamily="34" charset="0"/>
                <a:cs typeface="Arial" panose="020B0604020202020204" pitchFamily="34" charset="0"/>
              </a:rPr>
              <a:t>Tiene la capacidad de visualizar alternativas distintas a los paradigmas establecidos.</a:t>
            </a:r>
          </a:p>
          <a:p>
            <a:endParaRPr lang="es-CL" dirty="0">
              <a:latin typeface="Arial" panose="020B0604020202020204" pitchFamily="34" charset="0"/>
              <a:cs typeface="Arial" panose="020B0604020202020204" pitchFamily="34" charset="0"/>
            </a:endParaRPr>
          </a:p>
          <a:p>
            <a:r>
              <a:rPr lang="es-CL" dirty="0">
                <a:latin typeface="Arial" panose="020B0604020202020204" pitchFamily="34" charset="0"/>
                <a:cs typeface="Arial" panose="020B0604020202020204" pitchFamily="34" charset="0"/>
              </a:rPr>
              <a:t>Es capaz de improvisar ideas y acciones para solucionar problemas nuevos.</a:t>
            </a:r>
          </a:p>
          <a:p>
            <a:r>
              <a:rPr lang="es-CL" dirty="0">
                <a:latin typeface="Arial" panose="020B0604020202020204" pitchFamily="34" charset="0"/>
                <a:cs typeface="Arial" panose="020B0604020202020204" pitchFamily="34" charset="0"/>
              </a:rPr>
              <a:t>Tiene una amplia apertura mental que le permite encontrar alternativas innovadoras.</a:t>
            </a:r>
            <a:endParaRPr lang="es-CL" dirty="0"/>
          </a:p>
        </p:txBody>
      </p:sp>
      <p:sp>
        <p:nvSpPr>
          <p:cNvPr id="3" name="AutoShape 4" descr="data:image/jpeg;base64,/9j/4AAQSkZJRgABAQAAAQABAAD/2wCEAAkGBxQTEhUSExQWFhUXGBgbFxcXGBccHBoYGhgaGiAeGBsYHCggGiAlHRwfITEhJSkrLi4uGCAzODMsNygtLisBCgoKDg0OGxAQGi4kICQ0LCwvLSwsLiwwLS0tLCwsLCw0LCwsLCwsLCwsLCwsLCwsLDUsLDQsLSwsLCwsLywsLP/AABEIALcBEwMBIgACEQEDEQH/xAAcAAACAwEBAQEAAAAAAAAAAAAEBQIDBgABBwj/xAA/EAACAQMDAwIEBAMGBAYDAAABAhEDEiEABDEFIkETUQYyYXEjQoGRUqHBFDNisdHwBxWS8SRDcoKi4VOD0v/EABoBAAMBAQEBAAAAAAAAAAAAAAABAgMEBQb/xAAyEQACAgECAwYFAwUBAQAAAAAAAQIRAxIhBDFBEyJRYXHwBYGRobHB0fEjMkJS4XIz/9oADAMBAAIRAxEAPwCSLqynT1OnT99X000gK1ojmNEpS1YlPRC0tAFNKnohaWp06eiaVLRQFCUdWrR0QKerRT0UAOlLUxT0UlLUjS0mhoGWnq0bf/caKp0tTVdJIYEtDOp+ifGiWYDHJgxz4+3HI0jqdda4oqKTIAOTPbSY4H0qR91OolSGrYxqgKJJge/6/wAtV7eoHkr4IB+8AxPB5HHnGjk2/q0hcp7lBxbAJXkSfr51jvjPpdUUKdLbU68LUbsEsI5ntkxJxJ9/vqpRUceqnfv37314bss0+zcqd83yXv2zUGiD7aj6Ohvhim1PZ0Fqq4cdoQiG+YhR4xEZPvk6JG6tplQpetSVA1MsJLEAAlpIInJMng+cahUROozcU7rw6+ZAUP8APXr0o17sm3DORVpBVibgRz/1En9gPP0B5piYxI+uRP8Av+WqjurJbF3pf9tRO30z9LXnpabQWJmoaiaGm5paralpaQsTPR1S9HTp6ehqlLRQWJqtL6apNP6abvQAHGh2p6KAVNR0PUo6bPT1Q1LOnQCipS0NUpacVaWhKtPToQsZNDvT0zelod6emkAtNPXaJZM67QBq0TVtOhGvUTRKJqiSNJNFU01BF+mikTSA9Sjq6nS1KnohF0hlKJq9U16tPVwXTEQVNWQJA85P6f7I1Yq640e9WxAVgffJUiP2P8tAHBfB1ClVDSF4U2zj5gcjHtifv9NEOuk3UOoJRp/2mCwZZlYbtkQALgD83MzP6azy5I446pOl+7oa3PHLsxIwRBQqfmTtfI+sqD9H5GSCUrUApBpLGREUiCPoLuD9Y+2ljb/1qIYLYW5i24AlomCRP5ufI0p3AKFZqG0kglnUG4wFVQVCmZPkGVHMnXdweCGbGsqez/g+Y+L/ABueDO+HhFWqu76q+ldPM1zbX1lLMSBDqEgQoDESI4btBDTjxGqttcpBS4I1rZUsIaZACmFAhTHux+2l3R9wzOqOMx8rmQYU8QCpb/T2jTahtzTKEwbVKSOWLMkE4A8fz41nxGPQ9N0/E9D4bnXF4+0S25Nef6+pXWpAgOe38NvVCBQwvhi0GTyp+v31nfg7p9ekz1d7gHtQNDMzMbmbtk+POfm4A0829NPVrVXVe9EWqSMMFZ1Mz8ygXZgDnmSdIPiyvvk3amml6kr6IUE8ASag4+Zjk8YOIzy5cMYy7at9vxVnr8Bqy6+FWlWub2ap3Sf58aNLX3CAlVAVA0MTCrcckf8AbkkcTOllGtSckkFgLXkA59Ihw1qjmCIGT2n6Tma+5d61Wmy2ilUpgfUMrKT9ZIGfqJ0dsLkRmGIpqB73fgiB+hbj2Ok8vclOuUq+Wm7+uxm1OHFR4d8nBSvzbpL6bm6WmNRZNEW+dcw1oaApTVbU9GsmhWrD0zVXuW0sII7hEiDxn30qAqaljQ70tWb3qAR7LGb+IqOPb7/vodN0xIBpOLiQrKCw+7SBbnGfY+M6KAprpA0IaejX3QPM/MU9+4OUyBxJ8/5a409IYtenqlqemTpoeomqEK6yaDq09NqiaErUtACt01RUTTE09UVKemgFbJrtEumddooDSU10Wg1CmmiqSY0AkeoNXIuogRzolE0gao5Bq6mNeKmiKa6Yjwa8qMwggSPIHP3HvHkf9jbbr23QMhUqgRySeAOT9p1aPUjhB9Lj/nb/AE1TtVl3b2IUfYAE/uT/ACGia24VbQTkkAAc5IGfYSRn6j30jSt6StlK1uQcEcg+3vPkGDB1NaauoDLjkAxiDg448HQ28H4qL/ElQfzSMa9r1DaAJnBMFhExiV4/cfz1n/lpfIcorSmhdUqIvb6jLa5p2pUQEKAQHcOpY8fN9Z0OOp7cem25hGqgsLSWBWTDNaO0GORg540+23Y5BugxFxkzJ85wcASZwdVbj4Wp1ialT5iST+bAbtyfpGPGtIOeFXB+VcjzOKww4h6MkFJLff8Agw/Rus03LPUX0R6gCfmBQyQSVthhE4znBOdaelvirOhB9KFCmrm+6Rhhwpz82RzHjSyhT9Pd+koUrcV+QhlUKe+ZttJkD7/voPSFwX1DyCApj9sfX+eqeSc0nPmbcPwWPhY9yGnV3qu/L5cuQPVqmneM3BB25b+MEiMljMR5LYGc30OrmoGCZtNpNjAkm8YEt7BpzgxAOu2nRmSuKgY2hWBDZnJggziFgAACBPvnxtm9N6KqzwisS7ODcqsJRy3cxNwKkDFhyJyOUnydDWCF29yW0rkSXuMEwLTNqYLyYJuEH9QImZuPWaa/3hCCQqljyTODHynEwfDCYmNC7CqpyJXJQABTCjwBEL5HH5RPA1b1PpVKrYroHAuEkkFZz2xgfTiI1WCCk1q5Gk8uKD/qNpPw5jjQL7liJEKVZARIOWPym6IORn6/rqrqdaqLBTDFSGuIBJEFYz4kTnXtHZuQshYYKXBLSDIYgT4uLnnkjwI0ZFW5zcLku4b7da238Hyfn4E1HqVGwoKhZEEmZaLuJA8A+5OZU6q3Qc3A2lQ2SLl8AgEgk+SbhGbRHJF+2oU3u7VKhhBIJaVAOS2ZBj9tU74TUiYFoMwSCSWEMODMYuwM++szsJLvJCimA+B9BJUkAxIWY+wwPOggzBb5diAAxm43XQwsCwImbo4HGiK+1uErAtI+ecVELAHBAI7uMeIjxTQouZLCqpLE2hqcCSWI8SJJ5H6nB0AA9SrhAWkABmDNyRKSpyO4zGf89V7YCmzF6kg5i4tHueMa86xsmqrWRlWkptPqErJI/it5x+2o7HpcKxDqQ3JAkZVRwZH1986SGMmTQ9RNDdH6O9CQ1YuCSYIIxaBGWPEaNqjVkgFZNBVl0fVqCQo5if0mP5/0OhaoxpMYCV0NUTRjDVFQaaEAOudeasfnXaANRTp6JpLrymur1/3xoA7050RSTUFXRdJdJDbZEJq2kMTqdNdW26YiqzUUYGYM+DHvq4rII51GlSgk/oB4A9gNICikbWacBiCD4BgAg+3E/WdRq0goNIQPUB9Mxw3zRP37h9j7DRajOhN9snM2sopgTaV4dSDcGntxx4BEmZ1O9HRCUdW7r3t8/ewHTqK24Wo+FZAoJwFYD1CD91Mg+DTbTPb10dUZZioMSCpMDyGAPE6yPTmrbu9GWwDvgAZZGDp8xxLs2DE2RwCNPesVHanSqKGJQu7xg/howOBJy2IBPOljd7mnHYFjbje+3J8tvfvkdvd4qKztConz1XYIi8YLZ9x4jnIjQ1bbVKhDq8AcK3KsI7TB9+QP3I5s29amzU1cFXcG1lMM5Ve4wvuByJGAfCnUtw6Kosp1UI72YUnqPkk2tZcXLZ8ngeSp0ZVGdJ+px48bxPz8zL9K9YVKUeuapqD11cG0UycySMESTExjGInVtUZjCrCSZeCSSrDCgZAORfP5TAyG11PeCrTS05Z0VgpGMB2Ukcdkn3yPfULXpgHCU1DCpYPlAYBGCtIWFkt9I5jV8zXLPXLlXv2vQktRoKGT3QkqRdMnN4k2jk548kxqVGi7ky6j0rlKQODawN2IwAZtxnmNeh1DA95YlkVi6guR8wRWIHKeAPkPjOqWVm25i4mtetzlpFI+pZIg2zKj5ZF0kSI0GRPpFOlBAvS5mcKVAm6GJEr3dzEEgkfvo16CkEB6k+4WY+o7I0i29AipX9T0kLstWm4ZmZ6noikxdHpgQBAAE4+o022/epupR4MUhBwPluElfqQNEZMjTF7tFG63i0QtMu+At1RkybjaCbUCjugGF/MIAyQn6vumX0vTAX1S4LnLj8NQHQkkKwVyJNxgR9NX/Ee4oUKaK4qoogIKdOmCFQq1q9ogQBx7e8ahT6nsaoOMKpbl5Ve1SRBkcqMfTVPHka1LkZTyY01ijJKW2335eaCN3WUdhqhQ9YzCAsJDWhSPlYVFBlgfb2hd0Tqm4qVarVqdQUyfwgUYG3MiQOYC/QljniHqbQn1PTIM3EXZhpdgRMWGWPg4j9ROmbauqN61RmLVIQkiUDOZAKnIGAJJyBrSDioStJ39V6HTHiIwbxuFuS/u6Kv1fvqS9MAQ6kKKgcgjHbTUrngkOFjPK69q7v01qM0sQGdubFtAFqmDwBmJyCYExqX9tAlVFS4erJckg+kYIaZADDMiIn9NVNTqX+iLxSsi7AZYwBNnBGJBBE4yDGNAI9zvqjA9wZRHzKJdijSEgjESRg5wSBJBRZ6dMilTaSrN3CZYAAQEY2z7GP5HV5Ur6TpSp3OokqkSxW6JkFQY/N/M41ftajEGJPc0FiJtLYIAjtA48+/vpUBT6zhVLLkhZzHcbREQYEn9I86hUrFTD+03AGOYgnxyOTn9NT3lFiwnEEZjEyYI55x9rfrqqopZgt3AMlboJBEiRGYmIJjPkDToQr3VEhixBtJl2BMWWkxb9/b3+41UHJS+eWECfF2RHBMfrpmFZAAQCoAEgGfIyuZxGZ8nGhdwKfYCoN5hYWR8pbJAgCAcn6DzooAcwQCONDVNepvlaIghmZQU7lFpPzGBbxBB4bHtr2oNAwJxnXak6512gDYINX0Toak2NX0jOixFobOp7jepSptVqMFRAWZvYD7ZP2GqgM6T/HnTW3GwrUkBLQrBV5ax1YqAOSQOPfQMq6Z/xO2FautANVRnIVGqUyqsxMATMiT7ga2pbX5x6H8Obld5RepRq07a1MpKNbCkg+ATBA4+uv0UmdNW3Qp1FWTu0j69170WVBaZMMSTiRyI9udFdR6kqQtMgu3An75+vB/bSD4Y26brc1NywuFCaSzkNUOajfWMKMe/vpyhKhRyR6mypgRPgwc/6HOo1qZZ1F62AEmnGWMiDM/KM4jJj7az3R9+zVHoXm5QPTECy224AiLiPF0zEfrX1nqnprt2WQtcGo5JtZoVCFLD5cMTj+H2kG8eNyeldTn4jiIY4vJJ7Lyv369DVtt1m6IPMiRP3jn7HWZ+It4UptTpNYrhVWACSCSG9JeFFk9xgfLHzAmdXdUXrpTUk0jTqs7Co1kqaYtYAxP4k+D94MD9R6dT3lNrqjE01JR6fczKGqqMD57gAMclJ4MaS0339l1LfaRheJputr3Xl79qG2rMlXbABgLYm4sjVDbBJYkgFGdQxGSSOVUa0+53IqD5UNJiAGYSHQqxYCSLTAOTjWE2e3jaUam73gp0rKdQKFN1NbgQFYfmJAUkhsEqBmdH/wBq/tSekCzBCaYphyrVQ1Ig1GbLIoFRRa0RDTdKDUNJLVF2vdGsJyySUGql4bdOb58r8eQftaarUrMhUU1AghKZ/JcxlKgveAcxwTzJGnG46YAvYFJAjuVWJOBfLfmGTPniOIx/SNoVSqruPXpJXoMalaFaVDhlphO+KboZkZqMMTrT7XriVy1MMFZTSPa8ko9S3BEHxBji4ZzpQilGkVmyNzvySCqm2WaUUyRTqM4vBYgsjqSpLYY3mSZwW8wR5Y6NNNXgwLGLRMkkhgxtweCI7fGglq1zVtFFwgPzl6ue8LAF+MSZ4yPbQW63u8VHddsxtYBR6lYSvpuzN858hIWJyV506Jvaxt1ndnbC7NSo4Oe6ISIUANP5p5J5/TLn43qMrH+z7hI8hZ/inGeAv/yETqqv1OvUSKlGpa1xVWFWRbcATJ9gDgT3ededFrVnqgVKVZQHQLNSoLwCbgtzAYjg8T9tdqwxhC5JP5/8PmcnxDLxGdwxSlFbL+1bNuv9vv8AyWUfiMVSfVo7gKpIBNk+DI/w8Zx8s6bdA3aOwha1LDgCsAjwBTMwMFGDgTiChBzIWdVVQWAVhU9RiFSqSwBJKhhcwUNgT49xObulpcWaoHVhFrMsm1lBjuLsCJyCYzgcnXNknF/2qj3OFwZca/qyUn41X3L0oelTf0jUYm9qZqMX7yJAUsblUtwODJERGvnvQKu7bfUyWrFWgOhJtYXEsxBxIBENyCB7CfpLNdIDMxxhgUUzOBKmeD7n7aDqbh6QhjwBc5bJgfM7Lt4+p1eLJFQlFxu/tz/c9nhcmmE4KClq+q5/uA7N3auajK1tcUgfl/JTZmMA8MQBjkaM3TVzWUp2i6HkGbZIFotK4BLkk84+hB/5WoiGqKyVKXysnBZfIQEgqSCDzJBwdG7zeWkqjs9SQLeyFJ81DbCKBnOTECSQNc7ONxcXTK910w3sbkzBkhhGAM24AMefroSn0mxy3q2zA7G4wTMNg4IGQcR9NersJCF61Z7WvvaoKakqCLracFx9GkYGSAJv6bTgWH1bkCi+qVBqYksAjYEnPauZ0EgW43q03UBi0U2fuVjcFtmHIiSLyM5jyAYur7WkSWMEgmTccHmOcczGl1bo1RGRaYupLwA/cIuAuD/MvcJAYfKcQxGvdvtzSVKbFiRlmY072ay2+0Ej8oAH1k5GQA1qKsJyfY3N/rpT1esAadhi1zwDGKVTBjHtjXtR3sMraSkn5rTUmTIkC2THmcfbVO/2TkkgLbiASBaoVvGRy3MgftoAEO5LZYAEFvlEEqEDHkkGZJg4wPvqNOrasZa3DGc4HJBMgjzGOdSO2gHKcNw45KW+366B3u1LMWDIMyO4SNABb11nka7SOrtd2SSGUjwQ8f5L/PzrtAz6NS0Sp0JRGiG4/rjSfIBjtKNx+mJP6wP302pW2AqBB41lOq7tvw9pt6qB3Hfer90CZVogRaeD7a0HS6wNBCGuxExEmSDjxmdaxjtuZSlvRHqtWynPMeJ+usLvurVnqpRpB2DkwBzaoghp8iCbjjIzp18YdYCIVBBm4CD87DkL7KnLP4MDzrDbb40/sZrCFZ+xVwLgxDM/mQoFixMXCc6ttJCpse9YVtnRFBanqb3ctbTBtJQPapJYAcWwGgZJ51tvhzo6bTbpQT8o7m/iY8sfuf6a+b/AVKrVap1jdOXdSbUYCBR/MywBlVm2OYP8Uj61ojJSVoxzQlCdS5i5+jJ6prL2uwKkjmCI7cwP1B4Htqvrex29QU6dSkahAIp00JBt7ZyCAqiFySOAOTBYbzcinTeo02orMY5hQSY/bWN6f8XAV2qV4W5FS2mpIW1mOXZu6CxBKqOcgY1pDHOVuPQ482fHCo5HzJ7L4b29Omlapt1VCLnK1qriHUCaiuACoESfEAmQCQt+K+kJuTTXbU0RVK+mT2rXaWBVIEtFyuGPaLSQeSNDv97Tfa1dvTZXV6bordrBUYFe9SwwoMTwe330JR3yPWu3leijZagqtTtsULcSzFocMZMRgLkxjkyqclpbfzPa4eUMc+2xpc9mq/H58DMbX4XqLQqU64qMEUIbSHaiFCuCgZ+1GKzKCce5YCPS9oKG8qJS3dd6bSzsKTN3qxS31FOGBtUBgTJCnzGx6/WFjMN1Rpv6ZC+oLWdKqsArZEy2VIXBHB7g1fQN2G21JqVOoqxVDJdVuVkMABFbuAJIaDggDM61wxlBOSZx8XlhlnonFNu3+PfhsAfDm5UVwBTe6o9w3VRtuS/qUlY2P6UkAKixiRYfoNNWrXUXIVTVPqICQoBZajItxOMsBx748aTDdGkzo3rU6J9Oor21rUDOvrU6jusUwCS4eVgOcgJovr3VNtQKr69FGpj5XYi01SId6gcFFyZJmb/JIke/MIKmkkLKvU7ZiptzKllWdr8oprlmkBR6pIuJiCnkkFjRrB3QFaIspuXEUjntF+XQHAfuthZI86Q9K2W33KB6VLb7hqtRqdSpUVgiN6ZY0gPUZlCqoFoUA4Mk51d0/aotXcb23bM1H1KbWVKqlglT1qsSWzf+U+UIwG1mdNGsXc7YLJRFk23lKUXWk5tJjCk+2NLN1vko7ctTpK7s24UVqap+GZdg8TJUDwpJ4EZwX6tJa1KmxRCapYAF2DuKPpW3FAMKy+TkAc6WMtRwiOZJVGY0VCgOyOzta90KRYIH5iTknUtUWqZR1LC1FACr6lJWW4kgetUyQrkEtzGI8DzojorKaZYwwglcT2L9blEAFf3GktTcU3qVFdt5bUamuKSg3erWyfw5Ck+fZp4k6M6DRQbYWGqwX0VK1BTkisKUhTweQO+RckfXQmGnut+Y1qMpthUkMIDXT2tBtirhplQZ59+NMdqVZTR/E7xUEubiYMMAxJ4J4P6TB0IOnd5YhqaBGlmXbTNwbFqmB8zfc6O2dOmvcG7ibZfBBY3kBYABYm4wJOOYEUSm07RR1bbVFp1TRF1RvTsGMMpUAniQIu/fVWz2jItNQpUUx2rAbxElsFmyZJ5Yk+2mleoRECSTAEx9Tn7aujRzCUm3bFgaDLTLH/AJiBiWnGP9nVO7Apq1b0u9VgE23ETxcCTE511e4lAALajstdmIBAW4BEB5uaB/6STyZ15V3S2m6WpthSRMrAEyTkSYDeec8koQtp/ECPVSkihmJioqk3UcE/jKyCwkiADk5IkAnVW69GuyqbiDawBBAMBipyvsSRMTb9NMgyTdbJnBvU5BtnufwTH3Oq6SoSbVIKdoBJhe0GBkgCCOPf8ATQAmodGpg1EC2qHUggLmUBmSpk3FhP21ZvlzHHaYweSR7fb+ehv7PUepNQsGDXIoMWgIULXDhSSe2MlfIJJY1Ff+Jf8ApP8A/WgBPuKhgqKzA5A7CW8Z4nyM/XVD1X5JODOEqCRnB7T4I/UaJp1kuYgEVHJlTJPYFBicBcj2GffQW9R8xibYzIGTIgsJwPbz9NICW2wuR+Zufa4x/LXaXPQcn2+yL/VtdoGbG8+NHbfOlqt9dEUDbkeedJOnuEk2tgb4h6VWLruduZqIDCFrRMESJBHnIxPv40v6Z8aUNtRXa7h2G4plxWCoYVr2JyBbJ5AnyPGtJtKjMxBOP/vXw7403Y/tm9Ynnc1x+i1GX+mte0vdGUYVszU7n4x21eqoBZWjypCiJKrcfC8x+YhpkuYwfTKZr7lAyuTVqC4AMT3GSBAnAnMaEpOA6kcH+utR8E3DfUCgBa5sEA/+W3ALKCf/AHD+mok7NEqPqHS67UqdRDtq7UmVksSnUmALe0iLcYnnAjR1PqMKxo0txSjFqUmdAy57kskHwbYJ+8HRI69YiyjtWJCtRpgMwaBccmAgkG4mIIzkanuqVBGJqV6qXszBBWdATgsVFMhozJzidOC2pM1zZVlm5zgm9uV9PK0Muj13rbdGrU7WdSHpspHuCCrZEjwZ55OqKvw/tef7PTJmZtHOcz75OfqdCbSns65Ip1qlQjJA3W5mPePUmNZ7oVPabXa0aRpu3Z6mTMB3c+WHmePAzrSTlF6epxyxwVzyd1Lmmqq/VhPxV0DbolB1o0wBuKKMgFqulSoqFWKjgEhv/aR515sOjbUUaKVdgWqqqXEUnMMAJN9oIg+w8kCQTonZVNjWZfwlED1EL2gdpXI7j5Yaab/qgkUqcO9RalpDgRaoPIkznGPB1lcuUjZPFKKeP6qvHyEVWnt93eUotTKVQt67fcMyNSkXDsAmAEgCQDzxCnr/AEqhthTPq791LKLe5HkCoS/4lEK+XkiRBY+GjRu33tRUNx2zonqNUUVEJliasQ6CTFQAZ8Cc5171KsgLKljlKVQ1PTCgZZbFIpghoBJnBkgCTC6tzko90yhhxPKnlW36Hr7FUorWNfqNVGtPpVa9N7uDBVQzRAJPsJOq9ttuwi2o9UslNaCKQlGiVa1AxVQTSlluYki0lQJgx2/St5uK19RKRQMk00cW00IQimpS28D+8YYBZaeDi0z4j6iaO3aqKS1qlK0Cm1ZrVaQjgKrGCLlEyfnAxnTTlKrJ0RUqxrn7SO6l1DcBaSii1Co7FpBqsUNj3sRAWQJzLCXQZkTdsl9Wgu2o1WtqhkABpNYFIWoGijIhSTJe4kpkFhpX02gld97+F6xFREoqwchPUo0RWuW6GpqYa0kyVMZIOm216btdvSqbt1ZqlGlWkVAy3ItSo93pkAEv2/lMQgAEAahpqW50adKpl++VBFdqgaojEilUFMqWFWAaZVAy3tTBEfNHHJIVKm9Nqld2VQD6YDNUYNSpmmoqU/RP5knBMK7AZMjXv/Mkaom7rIaICqKRekygzewvX1ovBpQtPJFy+SAgHxB1A1UaruGNM2E0qPpOzFVF/qVFFTxGFmASswxUCHuXCbjdddn+f0D3UFKim5HrR5b1VvuXFxMFEUHyLmOc6ZbKuhT1ERoQIR6iKOXKQsRBhSQRIypyDrF0+qxVUgvS9MhQsl2IY1VDlFJcLc7TFxMQWJAjZdT3CKbL2BgMhrGuUZgTAMMAIIBkzyDGNC2E3aEnV/iGx2qNVmkKlYWszgWrRqOoZZwLwviRjRHSPiwVKtKVAV0Z2MsxVaYMEgyRluRA7W58C061OsRTWhRWp3N6npq9I4sIe8TFzhiAwNqtkeX226atRy1tMUQ0hBRpie0qVYlZOTc3EG1Z7XBokP2HUxXhwrKFr1KeY7rA4uW0mVJiNR6j11UYoguYEBpMBZnx8zceB5Gdemk1Mr+IW/GlFIUBVKkWC0CQq3QTn3mNWbnYoWV5scGQyxn+IZ9xg/fQAoqdYfDVaAhu1iUqJjgd1RQDmPbGZxokvTaklSmfwwpgN6g5ZGET3YKwAAeYHEal1eiHCAuWRiMErZyDcSBmADavBJE8Y8G6BpkESVMdvB8ggiAJH1H7EHTEAbjpiVFIamj90Mj3Y/EFWCQzD5obAPA4jVbL6NJ+LgsovqFR2U1UAkQc2CTb540WzSAyhgGIlpYmxTMAiSOSMQB3Z4mv1iKd5Rmde3AAZoMSL7YB5zGkAFSoWK7JN4uWCS4EkEEyZICwxgyR+mh6u7cggM04gxTiSATI+gJPP5dWrehVT/hFwBKlLgAD5uEhZxIlvFoGFqVWPCj1WI8CPTyB9M/9R0AR3u4ZWVlSWYIHWQImooEnzaGc/WNV7mqS1q5wSx8DxE+/0+n71ekVIJ5IuOZM5EE8m0E/Qs+IAjVFTdIhgkGSFWGWJiQolu7E5++kM9z7k/7+h12gTvmOZXIHj6fV9doA1l08njV6MONCAgZ1HbboOLgDEnkEHBIODnUFjvpVQEkCcNEwYwcgHzB/qOQY/Pvxwn/id0Tz/adwf3rOdfcvhmp8wkmatSPb+8Yn+ZP7a+LfGO3nqFam0y26YHBMhqmMDJwRx7a220qjGKep2Jq+19OEYQyOVb7qSD/lrQfDu5anuaLoSWFRQAsTk2xlYHMZ99Lviehbu6ySWIrPkggm5pJt5kz50fsWtro6kEI6Ee2GnH76zkaI++bLbKGNS1fUcKKjqIvKiBySYHifGk3xF04bsoIqC01UBimwPcA2DUH/AOMgT78aK3vVhSU4BeGYLIGFUsWPsMZPvHvoFOvUFt/EBirXkqQRl6kC75fbE6MeWUJKUeaNMc5Y5KUXTQto0dpsHQ1FrMbKiAFaRDAFCSReRIwBxyfvoPd9f2VRxZTqU2aymFB29MOPVthQSZYeoTA5/TVHxSKu6KGnbg1ZBKqVDenHc7AMSF/KCAcScEoemdBqLVWozU1pirTyXTtjcKDE9zczI7YByTru7k8XaSk9e/X6eZwcRmzZs+nKtUdrtXt68tunofRem0aVKotUesWAYd5pcMQc2qP4RwfHnR/Ud4rMhJdWpsxW00+SGpmblPgnH68xpE20RK39obc0hQFNrlVgZeZLKJySojgn25Mz3VtSohR0tlmNxERLgDPB4MHXBwmvI5dt4WvU9dcNwsIvsuSUntybVNdBxW3JJVC1ZzUOBNABioLQSqKY7ffxpejsKZq02MC6o73U+6qpIJUOhPaVMAi0Eq2bYMalcrUpWNTvF9lzgJd6FW24rwJImPfR7ulLZPSNWkbaTAFW5MEk2ljGfEn9ONeVx/G8Vg4iMMWPVF1vTfNu91sq2MHig4J3u1ZH4ioU6Z2xSoZ/tNNCSqklWYswLBAe5lFzZPORJOsrv6KDa7qwFRW3NUVMfN+L2hmIJLFo84IPltbXpXwjSpipe9SqH3D7hAXdVpszlwECtiJ58nONM36DQIKlXKlriDVrQWm6fn5kTPuNfQxlVNIwxcRjxVStqt/Rv9z591CuwbdNTrOt3UQIp1HWUXaSVNvi4L/0xqn4f69UWt/46satCHVSKbFldRThiUW+fw2Mg4k+4jQdd6Vt/SNr1aKiu1Qu1QFWcFqZ7alYEgnAMZgcg5THoqA2u9dmyWUCiAhYH5yG+YhiLVLROYwdc2XJDHOU5ulW1/7dDHLHNn4hSwbra15b2N26vsylNaxoVVRkCPWarRIa2L7KiQpGcqcAk4EwdX2e0r0qV1Ra9lq3B1dWe0SWL32+88i7GY0mb4c29YD1K9ZLe7vsUD8vzAlc3xBM5xpp0T4TGze+nutwVkFqbemUYAHkBJxjMz2jOs8U3KCk6+XI9DLDDG1FyvwaX7/oe9K6TtdmtwrU6dOmjDtspiCVJao6m52AUC4n38nT00Qym13W4YZWnB8i+5T+oOk+869SrIaVJmapVp1LBa2bblP2yGzwbftoltzWK0mKspaoRUAUEqJZRi49swb/AOHMCcWc4m6l1AqoLq3rEsGpgVb3J7QaZBCkQB2gZAWSQM63bUyEUNAIVQQOAYEx9NU7Q1ZqepbF/wCHaT8lq/NIw108T4+wvL6Yind0ibSPmVgwH7g//EmPrGlu/wBm1RvUdTAAaMMVtntRRyx5kyO6PEFm5A7v1JP28nQ46gpIw0HAYiBJ45yP1AHHuNCExftmalTamalNWgOq9t6qxN2OOZCmCBxmNVbqsEqKAxNzFfTd7lYBWYvADMJMDOBaMCZJvUKgUNUWmrPAH5QSJxLHwJnz5gE40hp1itQVCnqMwCFUWjIkzNzVJtX+ERzME50WOgil1BrkIYlWUyrAAElAwNMqCQFwlvGSeR3U7ffE1E72IdLiGtAGFaUjPLhbT++O4lqiu9i2gJIaMGcQBAwOfIOB45jScQ0iYZgCeYBjP6yP0nQKyvqG5UgoHAbsMAi4C8ZA/T+WkO5pEmqPVeQtQHGSDAIH4YGSB5+2n1WijAyoyCswAbTyARnSypt6nqMz1AaRAMBSGwZ7jcVC+8KJ+mgYHut9FdxcLWYC7GBZwMQM5z7nQ+33iwTcMxyf8LHyfc6eVG0FWbSAy7VhjPhfJ9h7Y/3wONdp45zrtIodKxPjViUSwMsQSCsqSIBJggHFwHmOdU0zq6i+qaIso6aL9vSNqkmmhVYEBiuIHA18v6kvodQpyMJX27mc/MKbtlpPzE6+rdOhTaghEYzMmSTcVWTgCfsPlAxj5l/xR25TcXDhqVMj3lCVzHmLc6SKKfjivHUKxA/8xRHuVppz+uvOsfhCn6TXD0wQzBZMTJ7QARIgeYAJOcK+sJdu6qgswV6uWYsTZMkscn5eTrTb7ojN6XcBctiyeYJGB/T6HVxUKernW3qJtrkfRt3RVdrgZNKoWOJJNBpZj5M+dLtx1laG5amyD01o7quxHPZWqyB5/Lo2kTWorTuQE0ynDctS9+CQDMa83vR6asa1WsqswqUwzYFlWoz2RcAT3RIydZ0Ow3pnWtrVSk2EatSaqqtP92hhiWHbj76o+It5ths3qh0t/BeQZ7WqraY5gkY+x9tQ2PSaZdG9VLqNJkCimEC0qhzKE4BtIB450t3z7Zw9NXpOxCL/AHCtIRhaJIMxJg8auEf8l0J0zyJqnVczNdWrm2qmbVQxkxJJHHj/AO9bWnuh6KWqLok/qScDWR3poVHqUhUe4lgE9NUNwzHJ9piBjHnR2265RH4dzg5wVUgdzrEjAzTbnwJ08sZ5LbW7fl5/8OyeFQjix4X3Yqn9I/e07HFS61SSbp8M2Da3GZ8n651Glv2MgmQZUgkH6HPAg+f85gKKnxPRDBXLrlhLJiQAPynAJbnjn6aM6fvKNWRTqn1AtR7GpNDWRPdxAuGMHOuKXD59Vv8AJGTFojtsa3p3Xd3uExs6lPvqKz301BCsVHpXG6T/ABFYEYnBBI2bnPpVaZHyrSamqj/1kVlarPkm3gRBkk7r/onb1V3BApMtjEm3D9o7vy5Ig+DB0s+HN89PboKi7goAVFSvZ6gtJX8UhyrBiJWoDBUiYEM3pV4nk+gZtUNChZT273KkXfgSzBYloqySTk886ynS6l1JHggsqsboJlhJJImSSSSZ5J1vWqAyubh4OPsfqPqPbWardFZSfStKkk2MSLZMkKYMrPCmI4mIA8f4vwuTNCOjp79D1vhPEQxSevr79TJfFNGpU2rmn4qTuFHzhFJFIRyUOXxcLnP8OmvwV1ep/wArV7TVsqWU8nNO9RIIBwksPOKf66ZJsXWrTd6iU7WJUKxZ3BGVAtEA4kd3A4IBDbZ0wWFMbcijDNebFUMSSRYTfJLE/KBz9J34THPQlKOl1VdC+K4iOlxTtXd9fQoHW6AQ1ADEIbghE+oGcWlwtw5M+SYEkxqr/nNQU7zTlStdgyzAFNntDCPKqMzkk49tEFA1AoIiBGu7smed28TO7zdVaVIBQWsWg3qFsuTUUOpkRLCeD+YfTTmpMEAx9dUDaKqinati2lRyAVMi0Hi0gEe3iI0t3/UWF5W4FalgECP7u+ZtJPtAj/XNpxZsmmrRd1SsRRsYdzyhPgSrGefpiSMnQv8Aab6ZBFRSVjC3QfDC2czkZ150zqrOCWB4bx5V7cYgg8/SNQ6j1Ah8PatikSVWSWYHLKZiBx7/AF0PIowbaF2blPZ0CfEK1q1AAIcVR4IJS1s28jJAj6TgayNHZVl7QtQmbsUnWBcbZ+0RP0nWu6Vvqj1FDsJK1SUFRHwr0wrSqgiQTj6+dV9Y6mlIo5PlhA5ZCMkCfDBTJ+oHOsXFS7x3YuMlgxuG1ePr9Crq+7VHPA4/jyzfRWHuNRTqIChSVBkiBTc5yTPcTIEsZyJkxOhalaluXApOLmKsQyGR6cMDMiYKrgSefExKrsT3AOhJLEypW5ipQwbjm3tMca6U00jz1T3QVT3oKMw8RBA5uAIMH6n+U6EWoppq4jhWY+YGTzBOBGo7d1pgpAPyyp7bQBaFjPFs/qI1CrVQn5FnyA3Me4iDqLRVPoXototB4/11W51BK1wLCRkj/pYgx+2oltO73YdSl+ddqLNnXaVDGtMjXv8AaSHt9NiIBvFtvJBBlgQRzxwccHQ1OrolamgCOzZjQSxgpIRiYnlg7Y/xAsJ8XTrD/wDEJa9Z0UUHZVRrXRCbrwMQhNoBAw3dIPAMa1tLeKjVKGbgrOva0WH/ABRGCbYngDRG46wKT00KyrKxLT8rCwII83k2j6wPOkB8zek9OtXcUKrLVSot7I6hfVIJcyg+XI+x1sW22abu8JTJgnMC5HN30EEfUN9JJ3XOqIwWkx+emSy5lQ0KoJ4m8gEeMaH6YHrJSmmq+rBPqFgVKZcenAJUkBRmSJJiRoGOdnvFXb009OtUvciaVNjaSzMHlgAApAg58Y1f1ncGjuKTn8QqjlFPuSoYoEElohRhvngZaCF8L7astSsX3QqUw7BKSKkLOe4wWEE4W7gDJ4B/V+o0wzLn1qVF66xiAAV+YgjPEEH3jGgQo+JOmbrcuhEUTUcLTVmmYpBgrFDOCKh4IAZpHs1p/BaUUZzULsPl7QAMiD7yPedM6VFKTncVHZ2C2BnI7QSMIqACWaPFzYHgDVm86rKwVVFPmrUFMn/0gBj+8H6a2xy0xasmWXKu7DkQ6ntqQRjf6zeKYaWYz4F3jJn6HVW+6ZRekcOyBSxaHACAfMl2HJGQByBkjElv8RKr0abLmsxVGRrkwpbuaARxHHJH1jJ/D/XrA1OrLrWLB2Lt2/xe/h+JmB4iAnKKdIWN5UtSdVQw2XSNqjVUqG8qwtawm4cQtpJbux9Tx76aJstvHpJVClhFqOQYK38Xfwm7jzOp7DbUTY9JrlmW4N5DEjIi21wTAH5R7a7a7RUU0nRahMAlgguC/L2kkkKAB7YnWOqVd5/SzqzZZZpuTb+dfhbCj/id8R+jRRVqgGoWRh2FSrJkVFYEMCMQR50T8H9bmglqiFp0y9NBKtTK2k0UzaVIyiyCIgSwjNf8TXp1tvStXC1nUgiIa2SP5TI51T8OKafogoxUFirJNwBVu02d2DxGIAnjM5c7hFT9TqhwSngaap3+3Py8D6NWrbYxZWAZfk/8Q4EYle18KQI4xg+NVbzc2D1bidvHeVcNbmLg+Wt9/IkEEANpG/XHVKUViSykkMaZI48WXDmMzr3b31lp1FHqmo7K2aSllAcG10RTdC4loxGORlDjseRel/ZtHl9moTo0VGqOaVLn8z9k/csDUJ+6/rqfT91VAQVSjMWYOygqFEMRAZif4RyefHjNdN3xpVU294ZKhZaYMhw6rUdxURsrheIi6YgEKI7jdCmxB9S1anpqlNitgCAi4BgWkCcye4QNVPP2VS6fk6I4FlTj1NfuOoxUWkoLMcmOEX+Jj9TgDkk/QwQ1TSDoO9BBDsnqlnU/KGf02Khsc4GQMAluNNNwLlZeLgR+4jXbhlrWq+f2PPzQ0PTXL7g1Wo834gjCliIHOe050JvPlIsILyBYxi8gmWBAA45Oqeo7SnUV1ehIqfPYQCxEZDXK3jnB1VS24ZqbLTVVQdrXd0QMQMeBkk8fU6xm7Z1QXdQyoUVT5RExOSePafH01nuofE1P0itStTp1Hp5pwSwLSv8AEJgznHGja3VGC3rTuWLsNkLF0tIgY8Ak5GNZ6vQpJuht2cmpUvqCaYIhndgpN3iCOPyj30km+RtjWO++xlsviL1msxlSTarE2yvsTyG9tLOrbYOWa251ZVEhhAtDHtZ6fLMTM8Hzo7a7cUqhaSxAIMKBlrT5fP6e513UFWp3WsG4ntyB4IuzEn201aV1ZnxLxzuMOQp2W1sUuUUOrKacCDMxz61SZ48cn317vN66M4+VFwQbTItB7iRJwY+w0RToBTLMxIMBQAADyCQWNx4AMxJGNeVKiH0r0W9TkfPYLW5aPeP108eRJ3KPyOd4XoqLojW2pqItyk3Uxdc0EHOCRkwHI/TOgvSUM1P0sqoJz22txBMTlOI/KNMKlQgBvUJE+4M5JgYz4X7E+QNLnrNZfHIkteQRiSbYIEH8uoOgrqsUAFqkm9m4PLg8n2Dfy11LdMtiextzEwsicMeQAc/xDVjC4C5QTHnwTEj/AH7aX16MoCoyGYiJ/iMcA+Pp7e2qEMKlcTyP312klOQMmD5HYP3uBM/cnXaQzTrU99EJV0qpVRwM/rq9KmlYUF9Q3YWkxPkEAc5P+5+wPtoYWbioUlp9GmSeAJZ7SsiZuFwP+BdA7+tc4pi75ZmDALSCZiAQgYf/ALNE7QqrM0sEMErDxif8Ihck2/X2xosCNbYoTUqOhLXVG7rYRrFEqRzcFVozkyYPBtyswJCM5ExUaRTQ8X5l2MfL8ojERLe1KqMpRcXAjCsMkfUasp7mKrrYWZgrLAxGVOTgQRPv3aLAtpbxaBqEemQxLN6a2TCqAZuIMmFz9TMA6nu90KtHcVFBtbasBI/MPVBU/UHB0BvemtULExJtMJAthSBF2HiSc2/MftonofTkFAK4Vw1x4YAq5JEq2Rg5BnRYhl8S9Q9CkawEusimDxe3mPcCf3IxJOsr0v4j9Uy/99EGOHCiZH8LAA4+U/4ScsfiihSemaQhXMQxutU/4yPlDCRPiQdZnadNfbK71EZXbsErwgAZiGUkdxhRkSEPvrXB/wDRKzTK8S4WbauXQ13TesKKyWsYdocZz2kgx5IIH1iRpXt+jVHQsIyKgEesYuRR4pQTcokAgD/EdLvh6uBuErVFNqhgi+xYWl+PYkeOfpnXUviShtqg23eS1RYgCFFSAMyJUSPrHvnXRxWOKyWtkcvBSlPC485eHkLujdPrbd2rMQbNvUAAWp8xY1I7qaiAfMif4RrKrWVqq3m5nPc5mSbSRcwBK3ERIyoMjjX1upvUiajKi/4iBP3J/wAtIm+DNlVClbvTBMLTqdh5BzlvJ4bXJ2EZtNvZHdw/xB8PCa096XXwW9/UQjp+83u0RNxaHSuWVsENSNPBUgkMJbBmIA9tNendFqU7D6Sm2RBs84k59s6Y9VaklaihJRFoVoWmWUSr7dVUKnJgkAD9NUhwCA9OqJBYRVqMQAQO4K8z3DC3ffWWbGpLTLcMXFzUajsvCj2rtKhWkvooLFIJlck2/wCh/fVdHpX92W26koSTFS2/DDuCkA/NyZjXtGsjFrUrlVMFr6g8A4VqgYiDzGfE6rFYTmlViCRFZ7oGJKlxEngST7gca58fC48d6Vzvq+u5i93qfMv2vSX9em6oEpq1UslwKgupAKfmBANpExknBmQfjOotK1yAtqHIwAy1KdjNaDIQ+PIqEec+Vq+4pvQYW2lyHQPVLCUYhe+pY+JkkDIBGjOp1TXCI1HAdGJqemYCuGMBWaTiB99bqMFGgTldh1CoVSksWpjtkyPw3JDe5nM+TP30LuOsqDUW6CnIiTNrNCyfoAZ9zx486kS62owVgeTnFpB4+h1na3wncZauAWYs0U+f/lxk6a3fMOzi33jQbGqfUANX1LWjCgRFNpLMuGLEzjA48ToirukNU07O6y8sU7cmIuIgtOY0l6fs2pVpNQN2ti1QTNufm8GRx5GjzufxDhvkBmMcnz/T76b25E49Wnvqme02JKRSLArdcPTADAAjFsyScEDwdVtui9yVaTJ3W21GpOHW4eFEwQSY+mqahlATapYDKobgTwVN2CD51FarcARHsFA/zOoad3ZoVdQ3VQVWCUyVMG4BubQPHMRxpH1mrXL07DUYWmbcQwdgJCgZgDn+mnNTdsGEmROYgxzzCA/z0Ltq0BwxMs7nAbCljbEj+GP1nTbnqT1bLoVjcIS1KKsq2INNVwUUPEBcAWDxGAMmeMe+hd+zwtjPNuVVl5HnLLM+8mY0c1W8ePYifcDBBWP6Z0HvEFqqFhUIFq5ER9sACceZHjVPclveyzaV4DEAuwC4lZLfmtuaPaTPIOdU7uoj9wRiUbIWySbYtaT7NMGPGqzVF0kG6RBhhiYyIgQMe2lg6gRgu0j6rk/9eiyWO6jStRgoZgogGOe7/ePbQG1+QgqPlJm2IJJgfUj/AHzqla1y3dpYHJaOJJ8E+Ne1GUyJx5Fx/wBdSosq1XIvFYwMTgefprtA1NyQYAX/AKo/prtaEjIb5B/21eN6P9zrzXaz1MqgnbVAxCjk+P01ZV6kVRoZvlMZPtrtdosKPU6q7FUWWBXuJYiJxgRB86q/5klS0EkPAKxMi76xGfY4wMa7XaLsVF24rqP7yoxU4tgd30Nq8fTz5xq09TvIUXIJE8SYqBSMEwPsZP089rtKxoD6pVAwuIqngAYNIE/bJ8fX3016bvl9HJIChgRHgEjgTj6a7Xauu4peZN99xEO52o9Kk9O6WK8kfKaRbE8ZH30JQ2vqblWYmFIz5LU2JE/TA17rtSskpZO87/k3x/08dw258v8AyPeo3MrSSQChgkkYDA8/f+WqaHW6tGynTAt7y8+wdSTzMxd75I17rtTib7OD8v1Z5+XbiZe/Ahvd61estpFM0jVAcAk82nIKlZCeP56l6NQsGG4eQrjPq/mKkH+88BePP017rtEpNNI6IPU3fQrmossK5IaGEmtOFAzFQSIHHP10BW373BxWbGP/ADSLTBg/iz45+vnXuu1Lm7NaRFt4zMrNUJVWDDNUHgjn1TkgkTHHjzonYde9IFSz1JYmXIJA9gYGPv7nXa7RqYUT3nW1qKV7lBz2kg/vqB60p/iMR+ep7/8Aq/3Ou12iLtjeSSjSZ50/qBBILtAkqggzEMRJH1tyfAiM6vbrcU/UcFSaIZhgxgk8c8412u10xgmY5ZtP5L8JllXqAKJEwSkfYOs+P0/pqFTdgtC5nOTHkf1Gu12lNaXt75hinKr99AGrWZshohzMT7tx75Pn21BHYFe4kCZ+s/riMfuddrtc/U3K26nHqQcgzEf4F1Ud+Vd4li0NBwFEAcx5j6/prtdrRMlJblZ32OIaYYcwSf2ONClabSTTUnBk+Z5nXa7TTE0eJUAAAUAebSY/bE6Fr1nNQyZQ+DxHsR515rtFsRBuqxiPb/LXa7Xa6FBUdUcUGk6P/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dirty="0"/>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2" y="2508740"/>
            <a:ext cx="2579077" cy="337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139" y="1750402"/>
            <a:ext cx="194468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a:extLst>
              <a:ext uri="{FF2B5EF4-FFF2-40B4-BE49-F238E27FC236}">
                <a16:creationId xmlns:a16="http://schemas.microsoft.com/office/drawing/2014/main" id="{0DA39ECF-7DC4-AD4A-B5CE-1B141131CA2F}"/>
              </a:ext>
            </a:extLst>
          </p:cNvPr>
          <p:cNvPicPr>
            <a:picLocks noChangeAspect="1"/>
          </p:cNvPicPr>
          <p:nvPr/>
        </p:nvPicPr>
        <p:blipFill>
          <a:blip r:embed="rId4"/>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378863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24245" y="3411414"/>
            <a:ext cx="4114801" cy="2308324"/>
          </a:xfrm>
          <a:prstGeom prst="rect">
            <a:avLst/>
          </a:prstGeom>
        </p:spPr>
        <p:txBody>
          <a:bodyPr wrap="square">
            <a:spAutoFit/>
          </a:bodyPr>
          <a:lstStyle/>
          <a:p>
            <a:r>
              <a:rPr lang="es-CL" dirty="0"/>
              <a:t>Tiene capacidad de autocontrol.</a:t>
            </a:r>
          </a:p>
          <a:p>
            <a:r>
              <a:rPr lang="es-CL" dirty="0"/>
              <a:t>Define bien sus prioridades, pone el foco de su trabajo en ellas y administra su tiempo con efectividad.</a:t>
            </a:r>
          </a:p>
          <a:p>
            <a:r>
              <a:rPr lang="es-CL" dirty="0"/>
              <a:t>Busca, permanentemente, los medios apropiados para alcanzar sus objetivos.</a:t>
            </a:r>
          </a:p>
          <a:p>
            <a:r>
              <a:rPr lang="es-CL" dirty="0"/>
              <a:t>Utiliza con eficacia las nuevas tecnologías (internet, mails, redes sociales, etc.)</a:t>
            </a:r>
          </a:p>
        </p:txBody>
      </p:sp>
      <p:sp>
        <p:nvSpPr>
          <p:cNvPr id="3" name="2 Rectángulo"/>
          <p:cNvSpPr/>
          <p:nvPr/>
        </p:nvSpPr>
        <p:spPr>
          <a:xfrm>
            <a:off x="1629509" y="2257252"/>
            <a:ext cx="4407878" cy="2308324"/>
          </a:xfrm>
          <a:prstGeom prst="rect">
            <a:avLst/>
          </a:prstGeom>
        </p:spPr>
        <p:txBody>
          <a:bodyPr wrap="square">
            <a:spAutoFit/>
          </a:bodyPr>
          <a:lstStyle/>
          <a:p>
            <a:r>
              <a:rPr lang="es-CL" dirty="0"/>
              <a:t>Tiene visión y capacidad de convocar a otros en torno a esa visión.</a:t>
            </a:r>
          </a:p>
          <a:p>
            <a:r>
              <a:rPr lang="es-CL" dirty="0"/>
              <a:t>Debido a su capacidad de influencia es un referente en los ámbitos donde actúa.</a:t>
            </a:r>
          </a:p>
          <a:p>
            <a:r>
              <a:rPr lang="es-CL" dirty="0"/>
              <a:t>Comunica claramente sus emociones e ideas.</a:t>
            </a:r>
          </a:p>
          <a:p>
            <a:r>
              <a:rPr lang="es-CL" dirty="0"/>
              <a:t>Utiliza con naturalidad los distintos estilos de liderazgo, según las personas y las circunstancias.</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509" y="520223"/>
            <a:ext cx="1754014" cy="1535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246" y="1666812"/>
            <a:ext cx="2509911" cy="151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a:extLst>
              <a:ext uri="{FF2B5EF4-FFF2-40B4-BE49-F238E27FC236}">
                <a16:creationId xmlns:a16="http://schemas.microsoft.com/office/drawing/2014/main" id="{2FBE5DA5-C337-A546-A048-1411408A71F1}"/>
              </a:ext>
            </a:extLst>
          </p:cNvPr>
          <p:cNvPicPr>
            <a:picLocks noChangeAspect="1"/>
          </p:cNvPicPr>
          <p:nvPr/>
        </p:nvPicPr>
        <p:blipFill>
          <a:blip r:embed="rId4"/>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81451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nvPr>
        </p:nvGraphicFramePr>
        <p:xfrm>
          <a:off x="1971870" y="1194319"/>
          <a:ext cx="7968343" cy="4266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a:extLst>
              <a:ext uri="{FF2B5EF4-FFF2-40B4-BE49-F238E27FC236}">
                <a16:creationId xmlns:a16="http://schemas.microsoft.com/office/drawing/2014/main" id="{83C0437E-EE41-D441-9A46-F310243A2A72}"/>
              </a:ext>
            </a:extLst>
          </p:cNvPr>
          <p:cNvPicPr>
            <a:picLocks noChangeAspect="1"/>
          </p:cNvPicPr>
          <p:nvPr/>
        </p:nvPicPr>
        <p:blipFill>
          <a:blip r:embed="rId7"/>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44205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10053" y="594441"/>
            <a:ext cx="7963527" cy="769441"/>
          </a:xfrm>
          <a:prstGeom prst="rect">
            <a:avLst/>
          </a:prstGeom>
        </p:spPr>
        <p:txBody>
          <a:bodyPr wrap="none">
            <a:spAutoFit/>
          </a:bodyPr>
          <a:lstStyle/>
          <a:p>
            <a:r>
              <a:rPr lang="es-CL" sz="4400" dirty="0"/>
              <a:t>Ampliando el Proverbio Diremos…</a:t>
            </a:r>
          </a:p>
        </p:txBody>
      </p:sp>
      <p:graphicFrame>
        <p:nvGraphicFramePr>
          <p:cNvPr id="3" name="2 Diagrama"/>
          <p:cNvGraphicFramePr/>
          <p:nvPr>
            <p:extLst/>
          </p:nvPr>
        </p:nvGraphicFramePr>
        <p:xfrm>
          <a:off x="6469224" y="1397000"/>
          <a:ext cx="3321698" cy="4555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Rectángulo"/>
          <p:cNvSpPr/>
          <p:nvPr/>
        </p:nvSpPr>
        <p:spPr>
          <a:xfrm rot="18736391">
            <a:off x="2081978" y="3522138"/>
            <a:ext cx="4529106" cy="1015663"/>
          </a:xfrm>
          <a:prstGeom prst="rect">
            <a:avLst/>
          </a:prstGeom>
        </p:spPr>
        <p:txBody>
          <a:bodyPr wrap="square">
            <a:spAutoFit/>
          </a:bodyPr>
          <a:lstStyle/>
          <a:p>
            <a:r>
              <a:rPr lang="es-CL" sz="6000" dirty="0"/>
              <a:t>Trascender</a:t>
            </a:r>
            <a:endParaRPr lang="es-CL" dirty="0"/>
          </a:p>
        </p:txBody>
      </p:sp>
      <p:pic>
        <p:nvPicPr>
          <p:cNvPr id="5" name="Imagen 4">
            <a:extLst>
              <a:ext uri="{FF2B5EF4-FFF2-40B4-BE49-F238E27FC236}">
                <a16:creationId xmlns:a16="http://schemas.microsoft.com/office/drawing/2014/main" id="{36C49DF6-B5E9-7F42-BF4C-09A09F9C6C88}"/>
              </a:ext>
            </a:extLst>
          </p:cNvPr>
          <p:cNvPicPr>
            <a:picLocks noChangeAspect="1"/>
          </p:cNvPicPr>
          <p:nvPr/>
        </p:nvPicPr>
        <p:blipFill>
          <a:blip r:embed="rId7"/>
          <a:stretch>
            <a:fillRect/>
          </a:stretch>
        </p:blipFill>
        <p:spPr>
          <a:xfrm>
            <a:off x="9721975" y="-106960"/>
            <a:ext cx="1853254" cy="1301060"/>
          </a:xfrm>
          <a:prstGeom prst="rect">
            <a:avLst/>
          </a:prstGeom>
        </p:spPr>
      </p:pic>
    </p:spTree>
    <p:extLst>
      <p:ext uri="{BB962C8B-B14F-4D97-AF65-F5344CB8AC3E}">
        <p14:creationId xmlns:p14="http://schemas.microsoft.com/office/powerpoint/2010/main" val="307345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85258" y="335903"/>
            <a:ext cx="6596743" cy="5293757"/>
          </a:xfrm>
          <a:prstGeom prst="rect">
            <a:avLst/>
          </a:prstGeom>
        </p:spPr>
        <p:txBody>
          <a:bodyPr wrap="square">
            <a:spAutoFit/>
          </a:bodyPr>
          <a:lstStyle/>
          <a:p>
            <a:r>
              <a:rPr lang="es-CL" sz="3200" dirty="0"/>
              <a:t>El emprendedor… ¿nace o se hace?</a:t>
            </a:r>
          </a:p>
          <a:p>
            <a:endParaRPr lang="es-CL" sz="3200" dirty="0"/>
          </a:p>
          <a:p>
            <a:endParaRPr lang="es-CL" dirty="0"/>
          </a:p>
          <a:p>
            <a:endParaRPr lang="es-CL" dirty="0"/>
          </a:p>
          <a:p>
            <a:endParaRPr lang="es-CL" dirty="0"/>
          </a:p>
          <a:p>
            <a:r>
              <a:rPr lang="es-CL" sz="2000" dirty="0"/>
              <a:t>Unos nacen, otros  se   hacen …</a:t>
            </a:r>
          </a:p>
          <a:p>
            <a:endParaRPr lang="es-CL" sz="2000" dirty="0"/>
          </a:p>
          <a:p>
            <a:endParaRPr lang="es-CL" sz="2000" dirty="0"/>
          </a:p>
          <a:p>
            <a:r>
              <a:rPr lang="es-CL" sz="3200" dirty="0"/>
              <a:t>Lo importante es que el</a:t>
            </a:r>
          </a:p>
          <a:p>
            <a:r>
              <a:rPr lang="es-CL" sz="3200" dirty="0"/>
              <a:t>PROCESO de identificar,</a:t>
            </a:r>
          </a:p>
          <a:p>
            <a:r>
              <a:rPr lang="es-CL" sz="3200" dirty="0"/>
              <a:t>evaluar e implementar</a:t>
            </a:r>
          </a:p>
          <a:p>
            <a:r>
              <a:rPr lang="es-CL" sz="3200" dirty="0"/>
              <a:t>oportunidades  se</a:t>
            </a:r>
          </a:p>
          <a:p>
            <a:r>
              <a:rPr lang="es-CL" sz="3200" dirty="0"/>
              <a:t>puede SISTEMATIZAR</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307" y="1983922"/>
            <a:ext cx="3494287" cy="225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Imagen 3">
            <a:extLst>
              <a:ext uri="{FF2B5EF4-FFF2-40B4-BE49-F238E27FC236}">
                <a16:creationId xmlns:a16="http://schemas.microsoft.com/office/drawing/2014/main" id="{B8420C0B-A271-244B-9037-3B62940ABC3C}"/>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423728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040016" y="4382104"/>
            <a:ext cx="3937519" cy="1631216"/>
          </a:xfrm>
          <a:prstGeom prst="rect">
            <a:avLst/>
          </a:prstGeom>
        </p:spPr>
        <p:txBody>
          <a:bodyPr wrap="square">
            <a:spAutoFit/>
          </a:bodyPr>
          <a:lstStyle/>
          <a:p>
            <a:r>
              <a:rPr lang="es-CL" sz="2000" b="1" dirty="0"/>
              <a:t>IDEAS - </a:t>
            </a:r>
            <a:r>
              <a:rPr lang="es-CL" sz="2000" dirty="0"/>
              <a:t>Son gratis - Todos las tienen - No tienen valor - No tienen límite en el tiempo - No se relacionan con los negocios - No implican necesidades </a:t>
            </a:r>
          </a:p>
        </p:txBody>
      </p:sp>
      <p:sp>
        <p:nvSpPr>
          <p:cNvPr id="4" name="3 Rectángulo"/>
          <p:cNvSpPr/>
          <p:nvPr/>
        </p:nvSpPr>
        <p:spPr>
          <a:xfrm>
            <a:off x="1990531" y="1250304"/>
            <a:ext cx="6410131" cy="1015663"/>
          </a:xfrm>
          <a:prstGeom prst="rect">
            <a:avLst/>
          </a:prstGeom>
        </p:spPr>
        <p:txBody>
          <a:bodyPr wrap="square">
            <a:spAutoFit/>
          </a:bodyPr>
          <a:lstStyle/>
          <a:p>
            <a:r>
              <a:rPr lang="es-CL" sz="2000" b="1" dirty="0"/>
              <a:t>OPORTUNIDADES </a:t>
            </a:r>
            <a:r>
              <a:rPr lang="es-CL" sz="2000" dirty="0"/>
              <a:t>- Implican trabajo - Están o no están - Pueden transarse - Solo funcionan en ciertas ventanas - Permiten crear negocios - Requieren clientes</a:t>
            </a:r>
          </a:p>
        </p:txBody>
      </p:sp>
      <p:sp>
        <p:nvSpPr>
          <p:cNvPr id="5" name="4 Flecha abajo"/>
          <p:cNvSpPr/>
          <p:nvPr/>
        </p:nvSpPr>
        <p:spPr>
          <a:xfrm>
            <a:off x="6917094" y="226596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5 Flecha abajo"/>
          <p:cNvSpPr/>
          <p:nvPr/>
        </p:nvSpPr>
        <p:spPr>
          <a:xfrm rot="8830910">
            <a:off x="5962846" y="310706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771" y="2872392"/>
            <a:ext cx="28289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a:extLst>
              <a:ext uri="{FF2B5EF4-FFF2-40B4-BE49-F238E27FC236}">
                <a16:creationId xmlns:a16="http://schemas.microsoft.com/office/drawing/2014/main" id="{3E5E8796-9424-7748-8341-FE557DAE2824}"/>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1615572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23936"/>
            <a:ext cx="8994710" cy="1466754"/>
          </a:xfrm>
        </p:spPr>
        <p:txBody>
          <a:bodyPr/>
          <a:lstStyle/>
          <a:p>
            <a:r>
              <a:rPr lang="es-CL" dirty="0"/>
              <a:t>¿de dónde sacan sus ideas los</a:t>
            </a:r>
            <a:br>
              <a:rPr lang="es-CL" dirty="0"/>
            </a:br>
            <a:r>
              <a:rPr lang="es-CL" dirty="0"/>
              <a:t>emprendedores?</a:t>
            </a:r>
          </a:p>
        </p:txBody>
      </p:sp>
      <p:graphicFrame>
        <p:nvGraphicFramePr>
          <p:cNvPr id="4" name="3 Gráfico"/>
          <p:cNvGraphicFramePr/>
          <p:nvPr>
            <p:extLst/>
          </p:nvPr>
        </p:nvGraphicFramePr>
        <p:xfrm>
          <a:off x="2009192" y="1434139"/>
          <a:ext cx="8472196" cy="5022462"/>
        </p:xfrm>
        <a:graphic>
          <a:graphicData uri="http://schemas.openxmlformats.org/drawingml/2006/chart">
            <c:chart xmlns:c="http://schemas.openxmlformats.org/drawingml/2006/chart" xmlns:r="http://schemas.openxmlformats.org/officeDocument/2006/relationships" r:id="rId2"/>
          </a:graphicData>
        </a:graphic>
      </p:graphicFrame>
      <p:sp>
        <p:nvSpPr>
          <p:cNvPr id="5" name="4 Rectángulo"/>
          <p:cNvSpPr/>
          <p:nvPr/>
        </p:nvSpPr>
        <p:spPr>
          <a:xfrm rot="10800000" flipV="1">
            <a:off x="1897223" y="5924131"/>
            <a:ext cx="6593793" cy="307777"/>
          </a:xfrm>
          <a:prstGeom prst="rect">
            <a:avLst/>
          </a:prstGeom>
        </p:spPr>
        <p:txBody>
          <a:bodyPr wrap="square">
            <a:spAutoFit/>
          </a:bodyPr>
          <a:lstStyle/>
          <a:p>
            <a:r>
              <a:rPr lang="en-US" sz="1400" dirty="0"/>
              <a:t>Amar Bhide (1994), “How entrepreneurs craft strategies that work” - HBR</a:t>
            </a:r>
          </a:p>
        </p:txBody>
      </p:sp>
      <p:pic>
        <p:nvPicPr>
          <p:cNvPr id="6" name="Imagen 5">
            <a:extLst>
              <a:ext uri="{FF2B5EF4-FFF2-40B4-BE49-F238E27FC236}">
                <a16:creationId xmlns:a16="http://schemas.microsoft.com/office/drawing/2014/main" id="{0236695F-8533-354A-997C-6C766FCE8A57}"/>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3424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45976" y="1801906"/>
            <a:ext cx="7247965" cy="1587033"/>
          </a:xfrm>
        </p:spPr>
        <p:txBody>
          <a:bodyPr>
            <a:normAutofit/>
          </a:bodyPr>
          <a:lstStyle/>
          <a:p>
            <a:r>
              <a:rPr lang="es-CL" sz="4800" b="1" dirty="0">
                <a:effectLst>
                  <a:outerShdw blurRad="38100" dist="38100" dir="2700000" algn="tl">
                    <a:srgbClr val="000000">
                      <a:alpha val="43137"/>
                    </a:srgbClr>
                  </a:outerShdw>
                </a:effectLst>
              </a:rPr>
              <a:t>Desarrollo  de  Habilidades  Emprendedoras </a:t>
            </a:r>
          </a:p>
        </p:txBody>
      </p:sp>
      <p:sp>
        <p:nvSpPr>
          <p:cNvPr id="3" name="Subtítulo 2"/>
          <p:cNvSpPr>
            <a:spLocks noGrp="1"/>
          </p:cNvSpPr>
          <p:nvPr>
            <p:ph type="subTitle" idx="1"/>
          </p:nvPr>
        </p:nvSpPr>
        <p:spPr>
          <a:xfrm>
            <a:off x="3231778" y="3507909"/>
            <a:ext cx="5634317" cy="526209"/>
          </a:xfrm>
        </p:spPr>
        <p:txBody>
          <a:bodyPr>
            <a:normAutofit fontScale="92500"/>
          </a:bodyPr>
          <a:lstStyle/>
          <a:p>
            <a:r>
              <a:rPr lang="es-CL" sz="1800" dirty="0">
                <a:effectLst>
                  <a:outerShdw blurRad="38100" dist="38100" dir="2700000" algn="tl">
                    <a:srgbClr val="000000">
                      <a:alpha val="43137"/>
                    </a:srgbClr>
                  </a:outerShdw>
                </a:effectLst>
              </a:rPr>
              <a:t>Unidad   1 </a:t>
            </a:r>
            <a:r>
              <a:rPr lang="es-CL" sz="1800" b="1" dirty="0"/>
              <a:t>Nociones  fundamentales  sobre  emprendimiento </a:t>
            </a:r>
          </a:p>
          <a:p>
            <a:endParaRPr lang="es-CL" sz="1800" dirty="0">
              <a:solidFill>
                <a:srgbClr val="FF0000"/>
              </a:solidFill>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D20AF060-4DBF-7F41-83F5-3E77E169DD6F}"/>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3861016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¿cómo identificar oportunidades</a:t>
            </a:r>
            <a:br>
              <a:rPr lang="es-CL" dirty="0"/>
            </a:br>
            <a:r>
              <a:rPr lang="es-CL" dirty="0"/>
              <a:t>de negocio?</a:t>
            </a:r>
          </a:p>
        </p:txBody>
      </p:sp>
      <p:sp>
        <p:nvSpPr>
          <p:cNvPr id="3" name="2 Rectángulo"/>
          <p:cNvSpPr/>
          <p:nvPr/>
        </p:nvSpPr>
        <p:spPr>
          <a:xfrm>
            <a:off x="1822581" y="2146041"/>
            <a:ext cx="5689641" cy="523220"/>
          </a:xfrm>
          <a:prstGeom prst="rect">
            <a:avLst/>
          </a:prstGeom>
        </p:spPr>
        <p:txBody>
          <a:bodyPr wrap="square">
            <a:spAutoFit/>
          </a:bodyPr>
          <a:lstStyle/>
          <a:p>
            <a:r>
              <a:rPr lang="es-CL" sz="2800" dirty="0"/>
              <a:t>1. La necesidad insatisfecha</a:t>
            </a:r>
            <a:r>
              <a:rPr lang="es-CL" dirty="0"/>
              <a:t>.</a:t>
            </a:r>
          </a:p>
        </p:txBody>
      </p:sp>
      <p:sp>
        <p:nvSpPr>
          <p:cNvPr id="5" name="4 Llamada de nube"/>
          <p:cNvSpPr/>
          <p:nvPr/>
        </p:nvSpPr>
        <p:spPr>
          <a:xfrm>
            <a:off x="4005943" y="2669262"/>
            <a:ext cx="5710335" cy="2813967"/>
          </a:xfrm>
          <a:prstGeom prst="cloudCallout">
            <a:avLst>
              <a:gd name="adj1" fmla="val -36519"/>
              <a:gd name="adj2" fmla="val 85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¿Qué me gustaría que</a:t>
            </a:r>
          </a:p>
          <a:p>
            <a:pPr algn="ctr"/>
            <a:r>
              <a:rPr lang="es-CL" dirty="0"/>
              <a:t>exista y que aún no está</a:t>
            </a:r>
          </a:p>
          <a:p>
            <a:pPr algn="ctr"/>
            <a:r>
              <a:rPr lang="es-CL" dirty="0"/>
              <a:t>disponible?</a:t>
            </a:r>
          </a:p>
        </p:txBody>
      </p:sp>
      <p:pic>
        <p:nvPicPr>
          <p:cNvPr id="6" name="Imagen 5">
            <a:extLst>
              <a:ext uri="{FF2B5EF4-FFF2-40B4-BE49-F238E27FC236}">
                <a16:creationId xmlns:a16="http://schemas.microsoft.com/office/drawing/2014/main" id="{439106E4-5178-074E-B9A1-09A35970EAA6}"/>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95898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¿de dónde sacan sus ideas los</a:t>
            </a:r>
            <a:br>
              <a:rPr lang="es-CL" dirty="0"/>
            </a:br>
            <a:r>
              <a:rPr lang="es-CL" dirty="0"/>
              <a:t>emprendedores?</a:t>
            </a:r>
          </a:p>
        </p:txBody>
      </p:sp>
      <p:sp>
        <p:nvSpPr>
          <p:cNvPr id="3" name="2 Llamada de nube"/>
          <p:cNvSpPr/>
          <p:nvPr/>
        </p:nvSpPr>
        <p:spPr>
          <a:xfrm>
            <a:off x="5237584" y="2668555"/>
            <a:ext cx="4945224" cy="2612572"/>
          </a:xfrm>
          <a:prstGeom prst="cloudCallout">
            <a:avLst>
              <a:gd name="adj1" fmla="val -48910"/>
              <a:gd name="adj2" fmla="val 10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Si este producto o</a:t>
            </a:r>
          </a:p>
          <a:p>
            <a:pPr algn="ctr"/>
            <a:r>
              <a:rPr lang="es-CL" dirty="0"/>
              <a:t>servicio actualmente</a:t>
            </a:r>
          </a:p>
          <a:p>
            <a:pPr algn="ctr"/>
            <a:r>
              <a:rPr lang="es-CL" dirty="0"/>
              <a:t>tiene demanda,</a:t>
            </a:r>
          </a:p>
          <a:p>
            <a:pPr algn="ctr"/>
            <a:r>
              <a:rPr lang="es-CL" dirty="0"/>
              <a:t>entonces… </a:t>
            </a:r>
          </a:p>
        </p:txBody>
      </p:sp>
      <p:sp>
        <p:nvSpPr>
          <p:cNvPr id="4" name="3 Rectángulo"/>
          <p:cNvSpPr/>
          <p:nvPr/>
        </p:nvSpPr>
        <p:spPr>
          <a:xfrm>
            <a:off x="2065176" y="1959429"/>
            <a:ext cx="6079654" cy="400110"/>
          </a:xfrm>
          <a:prstGeom prst="rect">
            <a:avLst/>
          </a:prstGeom>
        </p:spPr>
        <p:txBody>
          <a:bodyPr wrap="square">
            <a:spAutoFit/>
          </a:bodyPr>
          <a:lstStyle/>
          <a:p>
            <a:r>
              <a:rPr lang="es-CL" sz="2000" b="1" dirty="0"/>
              <a:t>2. El actual producto o servicio es exitoso.</a:t>
            </a:r>
          </a:p>
        </p:txBody>
      </p:sp>
      <p:pic>
        <p:nvPicPr>
          <p:cNvPr id="5" name="Imagen 4">
            <a:extLst>
              <a:ext uri="{FF2B5EF4-FFF2-40B4-BE49-F238E27FC236}">
                <a16:creationId xmlns:a16="http://schemas.microsoft.com/office/drawing/2014/main" id="{89CD8BDC-6B3D-494D-9C82-120D4FD07D84}"/>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3686598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836613"/>
            <a:ext cx="8229600" cy="1143000"/>
          </a:xfrm>
        </p:spPr>
        <p:txBody>
          <a:bodyPr/>
          <a:lstStyle/>
          <a:p>
            <a:r>
              <a:rPr lang="es-ES" altLang="es-CL" sz="4000" b="1"/>
              <a:t>DEFINA SU SUEÑO</a:t>
            </a:r>
          </a:p>
        </p:txBody>
      </p:sp>
      <p:sp>
        <p:nvSpPr>
          <p:cNvPr id="40963" name="Rectangle 3"/>
          <p:cNvSpPr>
            <a:spLocks noGrp="1" noChangeArrowheads="1"/>
          </p:cNvSpPr>
          <p:nvPr>
            <p:ph type="body" idx="1"/>
          </p:nvPr>
        </p:nvSpPr>
        <p:spPr>
          <a:xfrm>
            <a:off x="1981200" y="1916113"/>
            <a:ext cx="8229600" cy="4392612"/>
          </a:xfrm>
        </p:spPr>
        <p:txBody>
          <a:bodyPr/>
          <a:lstStyle/>
          <a:p>
            <a:pPr algn="ctr">
              <a:buFontTx/>
              <a:buNone/>
            </a:pPr>
            <a:r>
              <a:rPr lang="es-ES" altLang="es-CL" sz="2400" b="1"/>
              <a:t>SUEÑO</a:t>
            </a:r>
          </a:p>
          <a:p>
            <a:pPr algn="just"/>
            <a:r>
              <a:rPr lang="es-ES" altLang="es-CL" sz="2400"/>
              <a:t>Es un objetivo una meta importante que se quiere alcanzar y por la cual uno está dispuesto a dar todo de sí hasta lograrlo.</a:t>
            </a:r>
          </a:p>
          <a:p>
            <a:pPr algn="just"/>
            <a:endParaRPr lang="es-ES" altLang="es-CL" sz="1800"/>
          </a:p>
          <a:p>
            <a:pPr algn="just"/>
            <a:r>
              <a:rPr lang="es-ES" altLang="es-CL" sz="2400"/>
              <a:t>Aliciente para que la gente esté estimulada y haga un esfuerzo constante.</a:t>
            </a:r>
          </a:p>
          <a:p>
            <a:pPr algn="just"/>
            <a:endParaRPr lang="es-ES" altLang="es-CL" sz="1800"/>
          </a:p>
          <a:p>
            <a:pPr algn="just"/>
            <a:r>
              <a:rPr lang="es-ES" altLang="es-CL" sz="2400"/>
              <a:t>¿Qué queremos en el futuro?</a:t>
            </a:r>
          </a:p>
          <a:p>
            <a:pPr algn="just"/>
            <a:endParaRPr lang="es-ES" altLang="es-CL" sz="1800"/>
          </a:p>
          <a:p>
            <a:pPr algn="just"/>
            <a:r>
              <a:rPr lang="es-ES" altLang="es-CL" sz="2400"/>
              <a:t>¿Qué buscamos y deseamos?</a:t>
            </a:r>
          </a:p>
        </p:txBody>
      </p:sp>
      <p:pic>
        <p:nvPicPr>
          <p:cNvPr id="4" name="Imagen 3">
            <a:extLst>
              <a:ext uri="{FF2B5EF4-FFF2-40B4-BE49-F238E27FC236}">
                <a16:creationId xmlns:a16="http://schemas.microsoft.com/office/drawing/2014/main" id="{A18DF72E-662D-614F-84EB-4B25C86DB32E}"/>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15953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981200" y="836613"/>
            <a:ext cx="8229600" cy="1143000"/>
          </a:xfrm>
        </p:spPr>
        <p:txBody>
          <a:bodyPr/>
          <a:lstStyle/>
          <a:p>
            <a:r>
              <a:rPr lang="en-US" altLang="es-CL" sz="4000" b="1"/>
              <a:t>INNOVACIÓN CREATIVIDAD</a:t>
            </a:r>
            <a:endParaRPr lang="es-ES" altLang="es-CL" sz="4000" b="1"/>
          </a:p>
        </p:txBody>
      </p:sp>
      <p:sp>
        <p:nvSpPr>
          <p:cNvPr id="226307" name="Rectangle 3"/>
          <p:cNvSpPr>
            <a:spLocks noGrp="1" noChangeArrowheads="1"/>
          </p:cNvSpPr>
          <p:nvPr>
            <p:ph type="body" idx="1"/>
          </p:nvPr>
        </p:nvSpPr>
        <p:spPr>
          <a:xfrm>
            <a:off x="1981200" y="2060576"/>
            <a:ext cx="8229600" cy="4392613"/>
          </a:xfrm>
        </p:spPr>
        <p:txBody>
          <a:bodyPr>
            <a:normAutofit lnSpcReduction="10000"/>
          </a:bodyPr>
          <a:lstStyle/>
          <a:p>
            <a:pPr algn="just">
              <a:lnSpc>
                <a:spcPct val="90000"/>
              </a:lnSpc>
            </a:pPr>
            <a:r>
              <a:rPr lang="es-CO" altLang="es-CL"/>
              <a:t>Solamente un soñador puede hacer que un sueño se convierta en realidad. Walt Disney.</a:t>
            </a:r>
          </a:p>
          <a:p>
            <a:pPr algn="just">
              <a:lnSpc>
                <a:spcPct val="90000"/>
              </a:lnSpc>
            </a:pPr>
            <a:endParaRPr lang="es-CO" altLang="es-CL" sz="2400"/>
          </a:p>
          <a:p>
            <a:pPr algn="just">
              <a:lnSpc>
                <a:spcPct val="90000"/>
              </a:lnSpc>
            </a:pPr>
            <a:r>
              <a:rPr lang="es-CO" altLang="es-CL"/>
              <a:t>Como no sabían que era imposible, lo hicieron. </a:t>
            </a:r>
          </a:p>
          <a:p>
            <a:pPr algn="just">
              <a:lnSpc>
                <a:spcPct val="90000"/>
              </a:lnSpc>
            </a:pPr>
            <a:endParaRPr lang="es-CO" altLang="es-CL" sz="2400"/>
          </a:p>
          <a:p>
            <a:pPr algn="just">
              <a:lnSpc>
                <a:spcPct val="90000"/>
              </a:lnSpc>
            </a:pPr>
            <a:r>
              <a:rPr lang="es-CO" altLang="es-CL"/>
              <a:t>Más creatividad es el único camino para que el mañana sea mejor que hoy.</a:t>
            </a:r>
          </a:p>
          <a:p>
            <a:pPr algn="just">
              <a:lnSpc>
                <a:spcPct val="90000"/>
              </a:lnSpc>
            </a:pPr>
            <a:endParaRPr lang="es-CO" altLang="es-CL" sz="2400"/>
          </a:p>
          <a:p>
            <a:pPr algn="just">
              <a:lnSpc>
                <a:spcPct val="90000"/>
              </a:lnSpc>
            </a:pPr>
            <a:r>
              <a:rPr lang="es-CO" altLang="es-CL"/>
              <a:t>Quien hace puede equivocarse. Quien nada hace, ya está equivocado.</a:t>
            </a:r>
          </a:p>
        </p:txBody>
      </p:sp>
      <p:pic>
        <p:nvPicPr>
          <p:cNvPr id="4" name="Imagen 3">
            <a:extLst>
              <a:ext uri="{FF2B5EF4-FFF2-40B4-BE49-F238E27FC236}">
                <a16:creationId xmlns:a16="http://schemas.microsoft.com/office/drawing/2014/main" id="{6DBF2A9C-589A-D741-9754-E016903D0291}"/>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94772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981200" y="836613"/>
            <a:ext cx="8229600" cy="1143000"/>
          </a:xfrm>
        </p:spPr>
        <p:txBody>
          <a:bodyPr/>
          <a:lstStyle/>
          <a:p>
            <a:pPr algn="r"/>
            <a:r>
              <a:rPr lang="en-US" altLang="es-CL" sz="1800" b="1" dirty="0"/>
              <a:t>INNOVACIÓN CREATIVIDAD</a:t>
            </a:r>
            <a:endParaRPr lang="es-ES" altLang="es-CL" sz="1800" b="1" dirty="0"/>
          </a:p>
        </p:txBody>
      </p:sp>
      <p:sp>
        <p:nvSpPr>
          <p:cNvPr id="227331" name="Rectangle 3"/>
          <p:cNvSpPr>
            <a:spLocks noGrp="1" noChangeArrowheads="1"/>
          </p:cNvSpPr>
          <p:nvPr>
            <p:ph type="body" idx="1"/>
          </p:nvPr>
        </p:nvSpPr>
        <p:spPr>
          <a:xfrm>
            <a:off x="1981200" y="1855788"/>
            <a:ext cx="8229600" cy="3949700"/>
          </a:xfrm>
        </p:spPr>
        <p:txBody>
          <a:bodyPr/>
          <a:lstStyle/>
          <a:p>
            <a:pPr algn="just"/>
            <a:r>
              <a:rPr lang="es-CO" altLang="es-CL"/>
              <a:t>Es útil, es factible, es comercial. Henry Ford.</a:t>
            </a:r>
          </a:p>
          <a:p>
            <a:pPr algn="just"/>
            <a:endParaRPr lang="es-CO" altLang="es-CL"/>
          </a:p>
          <a:p>
            <a:pPr algn="just"/>
            <a:r>
              <a:rPr lang="es-CO" altLang="es-CL"/>
              <a:t>Asi, ¿De qué vale una idea? De nada! No, a menos que usted la convierta en algo significativo. Weismantel y Kisling.</a:t>
            </a:r>
          </a:p>
          <a:p>
            <a:pPr algn="just"/>
            <a:endParaRPr lang="es-CO" altLang="es-CL"/>
          </a:p>
          <a:p>
            <a:pPr algn="just"/>
            <a:r>
              <a:rPr lang="es-CO" altLang="es-CL"/>
              <a:t>La esencia del conocimiento es, cuando se tiene, saber aplicarlo. Confucio.</a:t>
            </a:r>
          </a:p>
        </p:txBody>
      </p:sp>
      <p:pic>
        <p:nvPicPr>
          <p:cNvPr id="2" name="Imagen 1">
            <a:extLst>
              <a:ext uri="{FF2B5EF4-FFF2-40B4-BE49-F238E27FC236}">
                <a16:creationId xmlns:a16="http://schemas.microsoft.com/office/drawing/2014/main" id="{217CB41D-56F3-334C-AB00-24DC00EE40D9}"/>
              </a:ext>
            </a:extLst>
          </p:cNvPr>
          <p:cNvPicPr>
            <a:picLocks noChangeAspect="1"/>
          </p:cNvPicPr>
          <p:nvPr/>
        </p:nvPicPr>
        <p:blipFill>
          <a:blip r:embed="rId3"/>
          <a:stretch>
            <a:fillRect/>
          </a:stretch>
        </p:blipFill>
        <p:spPr>
          <a:xfrm>
            <a:off x="1648677" y="836613"/>
            <a:ext cx="10360443" cy="5827749"/>
          </a:xfrm>
          <a:prstGeom prst="rect">
            <a:avLst/>
          </a:prstGeom>
        </p:spPr>
      </p:pic>
      <p:pic>
        <p:nvPicPr>
          <p:cNvPr id="5" name="Imagen 4">
            <a:extLst>
              <a:ext uri="{FF2B5EF4-FFF2-40B4-BE49-F238E27FC236}">
                <a16:creationId xmlns:a16="http://schemas.microsoft.com/office/drawing/2014/main" id="{34168999-A97B-1D48-A241-F1B8807AE3A5}"/>
              </a:ext>
            </a:extLst>
          </p:cNvPr>
          <p:cNvPicPr>
            <a:picLocks noChangeAspect="1"/>
          </p:cNvPicPr>
          <p:nvPr/>
        </p:nvPicPr>
        <p:blipFill>
          <a:blip r:embed="rId4"/>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360734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0" y="578498"/>
            <a:ext cx="8686800" cy="1410640"/>
          </a:xfrm>
        </p:spPr>
        <p:txBody>
          <a:bodyPr/>
          <a:lstStyle/>
          <a:p>
            <a:r>
              <a:rPr lang="es-ES" altLang="es-CL" sz="4000" b="1" dirty="0"/>
              <a:t>DEFINA SU SUEÑO</a:t>
            </a:r>
          </a:p>
        </p:txBody>
      </p:sp>
      <p:sp>
        <p:nvSpPr>
          <p:cNvPr id="80899" name="Rectangle 3"/>
          <p:cNvSpPr>
            <a:spLocks noGrp="1" noChangeArrowheads="1"/>
          </p:cNvSpPr>
          <p:nvPr>
            <p:ph type="body" idx="1"/>
          </p:nvPr>
        </p:nvSpPr>
        <p:spPr>
          <a:xfrm>
            <a:off x="1981200" y="1844675"/>
            <a:ext cx="8229600" cy="4464050"/>
          </a:xfrm>
        </p:spPr>
        <p:txBody>
          <a:bodyPr/>
          <a:lstStyle/>
          <a:p>
            <a:pPr>
              <a:buFont typeface="Wingdings" panose="05000000000000000000" pitchFamily="2" charset="2"/>
              <a:buChar char="Ø"/>
            </a:pPr>
            <a:r>
              <a:rPr lang="es-ES" altLang="es-CL" sz="2400" dirty="0"/>
              <a:t>Qué quiere para usted sino tuviera problemas económicos ni de tiempo, sea específico.</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Mentalice como sería su vida si obtuviera.</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Vale la pena luchar por ese sueño.</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Sería feliz alcanzando ese sueño.</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Cómo me gustaría estar financieramente en el futuro.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122" y="2488552"/>
            <a:ext cx="2258009"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259B8BDE-D886-6D4C-B808-A94EF2AB3363}"/>
              </a:ext>
            </a:extLst>
          </p:cNvPr>
          <p:cNvPicPr>
            <a:picLocks noChangeAspect="1"/>
          </p:cNvPicPr>
          <p:nvPr/>
        </p:nvPicPr>
        <p:blipFill>
          <a:blip r:embed="rId4"/>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11805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981200" y="836613"/>
            <a:ext cx="1981200" cy="1143000"/>
          </a:xfrm>
        </p:spPr>
        <p:txBody>
          <a:bodyPr/>
          <a:lstStyle/>
          <a:p>
            <a:pPr algn="r"/>
            <a:r>
              <a:rPr lang="es-ES" altLang="es-CL" sz="1800" b="1" dirty="0"/>
              <a:t>DEFINA SU SUEÑO</a:t>
            </a:r>
          </a:p>
        </p:txBody>
      </p:sp>
      <p:sp>
        <p:nvSpPr>
          <p:cNvPr id="81923" name="Rectangle 3"/>
          <p:cNvSpPr>
            <a:spLocks noGrp="1" noChangeArrowheads="1"/>
          </p:cNvSpPr>
          <p:nvPr>
            <p:ph type="body" idx="1"/>
          </p:nvPr>
        </p:nvSpPr>
        <p:spPr>
          <a:xfrm>
            <a:off x="1981200" y="1927225"/>
            <a:ext cx="8229600" cy="3949700"/>
          </a:xfrm>
        </p:spPr>
        <p:txBody>
          <a:bodyPr/>
          <a:lstStyle/>
          <a:p>
            <a:pPr>
              <a:buFont typeface="Wingdings" panose="05000000000000000000" pitchFamily="2" charset="2"/>
              <a:buChar char="Ø"/>
            </a:pPr>
            <a:r>
              <a:rPr lang="es-ES" altLang="es-CL" sz="2400" dirty="0"/>
              <a:t>¿Qué me gustaría tener? ¿Algún día?</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¿Qué me gustaría hacer en mi tiempo libre?</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Preguntas relacionadas con su familia, esposa, hijos, bienestar público, etc.</a:t>
            </a:r>
          </a:p>
          <a:p>
            <a:pPr>
              <a:buFont typeface="Wingdings" panose="05000000000000000000" pitchFamily="2" charset="2"/>
              <a:buChar char="Ø"/>
            </a:pPr>
            <a:endParaRPr lang="es-ES" altLang="es-CL" sz="2400" dirty="0"/>
          </a:p>
          <a:p>
            <a:pPr>
              <a:buFont typeface="Wingdings" panose="05000000000000000000" pitchFamily="2" charset="2"/>
              <a:buChar char="Ø"/>
            </a:pPr>
            <a:r>
              <a:rPr lang="es-ES" altLang="es-CL" sz="2400" dirty="0"/>
              <a:t>Los sueños son y para volverlos realidad es necesario trabajar. </a:t>
            </a:r>
          </a:p>
        </p:txBody>
      </p:sp>
      <p:pic>
        <p:nvPicPr>
          <p:cNvPr id="4" name="Imagen 3">
            <a:extLst>
              <a:ext uri="{FF2B5EF4-FFF2-40B4-BE49-F238E27FC236}">
                <a16:creationId xmlns:a16="http://schemas.microsoft.com/office/drawing/2014/main" id="{9BF7A22D-B349-A847-8BF5-5882146CD193}"/>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18215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981200" y="836613"/>
            <a:ext cx="8229600" cy="1143000"/>
          </a:xfrm>
        </p:spPr>
        <p:txBody>
          <a:bodyPr/>
          <a:lstStyle/>
          <a:p>
            <a:r>
              <a:rPr lang="es-CO" altLang="es-CL" sz="4000" b="1" dirty="0"/>
              <a:t>PENSAR</a:t>
            </a:r>
            <a:endParaRPr lang="es-ES" altLang="es-CL" sz="4000" b="1" dirty="0"/>
          </a:p>
        </p:txBody>
      </p:sp>
      <p:sp>
        <p:nvSpPr>
          <p:cNvPr id="187395" name="Rectangle 3"/>
          <p:cNvSpPr>
            <a:spLocks noGrp="1" noChangeArrowheads="1"/>
          </p:cNvSpPr>
          <p:nvPr>
            <p:ph type="body" idx="1"/>
          </p:nvPr>
        </p:nvSpPr>
        <p:spPr>
          <a:xfrm>
            <a:off x="1981200" y="2360613"/>
            <a:ext cx="8229600" cy="2868612"/>
          </a:xfrm>
        </p:spPr>
        <p:txBody>
          <a:bodyPr/>
          <a:lstStyle/>
          <a:p>
            <a:pPr algn="just">
              <a:buFont typeface="Wingdings" panose="05000000000000000000" pitchFamily="2" charset="2"/>
              <a:buChar char="Ø"/>
            </a:pPr>
            <a:r>
              <a:rPr lang="es-CO" altLang="es-CL" dirty="0"/>
              <a:t> No solo cuesta trabajo pensar, sino que muchas personas temen hacerlo. Algunos siguen fácilmente las sugerencias de los demás, porque les ahorra el trabajo de pensar.</a:t>
            </a:r>
          </a:p>
          <a:p>
            <a:pPr algn="just"/>
            <a:endParaRPr lang="es-ES" altLang="es-CL"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082" y="3915608"/>
            <a:ext cx="1156996" cy="271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AABBCF32-0603-9F4F-A1B2-5B3B1B4A848B}"/>
              </a:ext>
            </a:extLst>
          </p:cNvPr>
          <p:cNvPicPr>
            <a:picLocks noChangeAspect="1"/>
          </p:cNvPicPr>
          <p:nvPr/>
        </p:nvPicPr>
        <p:blipFill>
          <a:blip r:embed="rId4"/>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3011556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1981201" y="836613"/>
            <a:ext cx="1875453" cy="1143000"/>
          </a:xfrm>
        </p:spPr>
        <p:txBody>
          <a:bodyPr>
            <a:normAutofit/>
          </a:bodyPr>
          <a:lstStyle/>
          <a:p>
            <a:pPr algn="r"/>
            <a:r>
              <a:rPr lang="es-CO" altLang="es-CL" sz="3600" b="1" dirty="0">
                <a:latin typeface="+mn-lt"/>
              </a:rPr>
              <a:t>PENSAR</a:t>
            </a:r>
            <a:endParaRPr lang="es-ES" altLang="es-CL" sz="3600" b="1" dirty="0">
              <a:latin typeface="+mn-lt"/>
            </a:endParaRPr>
          </a:p>
        </p:txBody>
      </p:sp>
      <p:sp>
        <p:nvSpPr>
          <p:cNvPr id="433155" name="Rectangle 3"/>
          <p:cNvSpPr>
            <a:spLocks noGrp="1" noChangeArrowheads="1"/>
          </p:cNvSpPr>
          <p:nvPr>
            <p:ph type="body" idx="1"/>
          </p:nvPr>
        </p:nvSpPr>
        <p:spPr>
          <a:xfrm>
            <a:off x="1981200" y="2071688"/>
            <a:ext cx="8229600" cy="3949700"/>
          </a:xfrm>
        </p:spPr>
        <p:txBody>
          <a:bodyPr/>
          <a:lstStyle/>
          <a:p>
            <a:pPr algn="just"/>
            <a:r>
              <a:rPr lang="es-CO" altLang="es-CL" dirty="0"/>
              <a:t>Complique los problemas y se saldrá siempre con la suya.</a:t>
            </a:r>
          </a:p>
          <a:p>
            <a:pPr algn="just"/>
            <a:endParaRPr lang="es-CO" altLang="es-CL" dirty="0"/>
          </a:p>
          <a:p>
            <a:pPr algn="just"/>
            <a:r>
              <a:rPr lang="es-CO" altLang="es-CL" dirty="0"/>
              <a:t>El éxito no es una serie de ideas brillantes o decisiones valientes, sino una atención fanática en el detalle. </a:t>
            </a:r>
            <a:endParaRPr lang="es-ES" altLang="es-CL" dirty="0"/>
          </a:p>
        </p:txBody>
      </p:sp>
      <p:pic>
        <p:nvPicPr>
          <p:cNvPr id="4" name="Imagen 3">
            <a:extLst>
              <a:ext uri="{FF2B5EF4-FFF2-40B4-BE49-F238E27FC236}">
                <a16:creationId xmlns:a16="http://schemas.microsoft.com/office/drawing/2014/main" id="{DF7B0D21-4D77-D048-860C-75CF409B71DE}"/>
              </a:ext>
            </a:extLst>
          </p:cNvPr>
          <p:cNvPicPr>
            <a:picLocks noChangeAspect="1"/>
          </p:cNvPicPr>
          <p:nvPr/>
        </p:nvPicPr>
        <p:blipFill>
          <a:blip r:embed="rId3"/>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48757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009192" y="1306287"/>
            <a:ext cx="6372808" cy="646331"/>
          </a:xfrm>
          <a:prstGeom prst="rect">
            <a:avLst/>
          </a:prstGeom>
        </p:spPr>
        <p:txBody>
          <a:bodyPr wrap="square">
            <a:spAutoFit/>
          </a:bodyPr>
          <a:lstStyle/>
          <a:p>
            <a:r>
              <a:rPr lang="es-CL" dirty="0">
                <a:hlinkClick r:id="rId2"/>
              </a:rPr>
              <a:t>http://definicion.de/emprendimiento/#ixzz3vryTjH9z</a:t>
            </a:r>
            <a:endParaRPr lang="es-CL" dirty="0"/>
          </a:p>
          <a:p>
            <a:endParaRPr lang="es-CL" dirty="0"/>
          </a:p>
        </p:txBody>
      </p:sp>
      <p:sp>
        <p:nvSpPr>
          <p:cNvPr id="2" name="1 Rectángulo"/>
          <p:cNvSpPr/>
          <p:nvPr/>
        </p:nvSpPr>
        <p:spPr>
          <a:xfrm>
            <a:off x="2009192" y="1952618"/>
            <a:ext cx="6372808" cy="646331"/>
          </a:xfrm>
          <a:prstGeom prst="rect">
            <a:avLst/>
          </a:prstGeom>
        </p:spPr>
        <p:txBody>
          <a:bodyPr wrap="square">
            <a:spAutoFit/>
          </a:bodyPr>
          <a:lstStyle/>
          <a:p>
            <a:r>
              <a:rPr lang="es-CL" dirty="0">
                <a:hlinkClick r:id="rId3"/>
              </a:rPr>
              <a:t>http://www.degerencia.com/glosario.php?pid=118</a:t>
            </a:r>
            <a:endParaRPr lang="es-CL" dirty="0"/>
          </a:p>
          <a:p>
            <a:endParaRPr lang="es-CL" dirty="0"/>
          </a:p>
        </p:txBody>
      </p:sp>
      <p:sp>
        <p:nvSpPr>
          <p:cNvPr id="4" name="3 Rectángulo"/>
          <p:cNvSpPr/>
          <p:nvPr/>
        </p:nvSpPr>
        <p:spPr>
          <a:xfrm>
            <a:off x="2009192" y="2463284"/>
            <a:ext cx="6372808" cy="646331"/>
          </a:xfrm>
          <a:prstGeom prst="rect">
            <a:avLst/>
          </a:prstGeom>
        </p:spPr>
        <p:txBody>
          <a:bodyPr wrap="square">
            <a:spAutoFit/>
          </a:bodyPr>
          <a:lstStyle/>
          <a:p>
            <a:r>
              <a:rPr lang="es-CL" dirty="0">
                <a:hlinkClick r:id="rId4"/>
              </a:rPr>
              <a:t>https://es.wikipedia.org/wiki/Compa%C3%B1%C3%ADa_startup</a:t>
            </a:r>
            <a:endParaRPr lang="es-CL" dirty="0"/>
          </a:p>
          <a:p>
            <a:endParaRPr lang="es-CL" dirty="0"/>
          </a:p>
        </p:txBody>
      </p:sp>
    </p:spTree>
    <p:extLst>
      <p:ext uri="{BB962C8B-B14F-4D97-AF65-F5344CB8AC3E}">
        <p14:creationId xmlns:p14="http://schemas.microsoft.com/office/powerpoint/2010/main" val="376625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617307" y="933063"/>
            <a:ext cx="8005665" cy="5262979"/>
          </a:xfrm>
          <a:prstGeom prst="rect">
            <a:avLst/>
          </a:prstGeom>
          <a:noFill/>
        </p:spPr>
        <p:txBody>
          <a:bodyPr wrap="square" rtlCol="0">
            <a:spAutoFit/>
          </a:bodyPr>
          <a:lstStyle/>
          <a:p>
            <a:pPr algn="just"/>
            <a:r>
              <a:rPr lang="es-CL" sz="2400" dirty="0"/>
              <a:t>Emprender un negocio es un gran reto y para lograrlo necesitas de un plan que permita dar forma a la idea de negocio y así poder alcanzar tu sueño.</a:t>
            </a:r>
          </a:p>
          <a:p>
            <a:pPr algn="just"/>
            <a:endParaRPr lang="es-CL" sz="2400" dirty="0"/>
          </a:p>
          <a:p>
            <a:pPr algn="just"/>
            <a:r>
              <a:rPr lang="es-CL" sz="2400" dirty="0"/>
              <a:t>Las razones para iniciar un negocio son diversas, quizá deseas ser tu propio jefe, no encuentras empleo, conoces el mundo de los negocios o encontraste una buena oportunidad. Cualquiera de ellas es una buena razón, pero recuerda que el punto de partida es tu propia motivación, tu voluntad de hacer, de creer en lo que estás iniciando y la constancia en el trabajo para lograr tu meta.</a:t>
            </a:r>
          </a:p>
          <a:p>
            <a:pPr algn="just"/>
            <a:endParaRPr lang="es-CL" sz="2400" dirty="0"/>
          </a:p>
          <a:p>
            <a:pPr algn="just"/>
            <a:r>
              <a:rPr lang="es-CL" sz="2400" dirty="0"/>
              <a:t>Los negocios exitosos se basan en tres pilares  fundamentales: el emprendedor, la idea de negocio y el plan de negocio.</a:t>
            </a:r>
          </a:p>
        </p:txBody>
      </p:sp>
      <p:sp>
        <p:nvSpPr>
          <p:cNvPr id="4" name="3 CuadroTexto"/>
          <p:cNvSpPr txBox="1"/>
          <p:nvPr/>
        </p:nvSpPr>
        <p:spPr>
          <a:xfrm>
            <a:off x="1710613" y="429208"/>
            <a:ext cx="2489743" cy="400110"/>
          </a:xfrm>
          <a:prstGeom prst="rect">
            <a:avLst/>
          </a:prstGeom>
          <a:noFill/>
        </p:spPr>
        <p:txBody>
          <a:bodyPr wrap="square" rtlCol="0">
            <a:spAutoFit/>
          </a:bodyPr>
          <a:lstStyle/>
          <a:p>
            <a:r>
              <a:rPr lang="es-CL" sz="2000" dirty="0"/>
              <a:t>INTRODUCCION :</a:t>
            </a:r>
            <a:r>
              <a:rPr lang="es-CL" dirty="0"/>
              <a:t> </a:t>
            </a:r>
          </a:p>
        </p:txBody>
      </p:sp>
      <p:pic>
        <p:nvPicPr>
          <p:cNvPr id="5" name="Imagen 4">
            <a:extLst>
              <a:ext uri="{FF2B5EF4-FFF2-40B4-BE49-F238E27FC236}">
                <a16:creationId xmlns:a16="http://schemas.microsoft.com/office/drawing/2014/main" id="{5ECD5AD8-1214-2C47-AA4B-B6B97F52DC13}"/>
              </a:ext>
            </a:extLst>
          </p:cNvPr>
          <p:cNvPicPr>
            <a:picLocks noChangeAspect="1"/>
          </p:cNvPicPr>
          <p:nvPr/>
        </p:nvPicPr>
        <p:blipFill>
          <a:blip r:embed="rId2"/>
          <a:stretch>
            <a:fillRect/>
          </a:stretch>
        </p:blipFill>
        <p:spPr>
          <a:xfrm>
            <a:off x="9354214" y="-106961"/>
            <a:ext cx="2221015" cy="1559243"/>
          </a:xfrm>
          <a:prstGeom prst="rect">
            <a:avLst/>
          </a:prstGeom>
        </p:spPr>
      </p:pic>
    </p:spTree>
    <p:extLst>
      <p:ext uri="{BB962C8B-B14F-4D97-AF65-F5344CB8AC3E}">
        <p14:creationId xmlns:p14="http://schemas.microsoft.com/office/powerpoint/2010/main" val="213555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03918" y="746449"/>
            <a:ext cx="8658809" cy="5430514"/>
          </a:xfrm>
        </p:spPr>
        <p:txBody>
          <a:bodyPr/>
          <a:lstStyle/>
          <a:p>
            <a:pPr marL="0" indent="0">
              <a:buNone/>
            </a:pPr>
            <a:r>
              <a:rPr lang="es-CL" b="1" dirty="0"/>
              <a:t>Objetivo  …</a:t>
            </a:r>
          </a:p>
          <a:p>
            <a:pPr marL="0" indent="0" algn="just">
              <a:buNone/>
            </a:pPr>
            <a:r>
              <a:rPr lang="es-CL" dirty="0"/>
              <a:t>Entregar  las  competencias ,habilidades y destrezas para   aplicar  herramientas y técnicas de  generación de  ideas creativas  que  permitan tomar  decisiones  innovadoras para  minimizar los  riesgos  de inversión y  asegurar  el  desarrollo  de  empresas así  como  dotar  a los  estudiantes  con las  capacidades  para  identificar los  mecanismos de  financiamiento de  la  innovación tanto  del  ámbito  publico como  el  sector  privado .</a:t>
            </a:r>
          </a:p>
        </p:txBody>
      </p:sp>
      <p:pic>
        <p:nvPicPr>
          <p:cNvPr id="4" name="Imagen 3">
            <a:extLst>
              <a:ext uri="{FF2B5EF4-FFF2-40B4-BE49-F238E27FC236}">
                <a16:creationId xmlns:a16="http://schemas.microsoft.com/office/drawing/2014/main" id="{A1802FAB-0C3F-AA43-9717-C3C5051850F1}"/>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84279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1952" y="365127"/>
            <a:ext cx="8347399" cy="1325563"/>
          </a:xfrm>
        </p:spPr>
        <p:txBody>
          <a:bodyPr/>
          <a:lstStyle/>
          <a:p>
            <a:r>
              <a:rPr lang="es-CL" dirty="0"/>
              <a:t>Contenidos  de aprendizajes    Esperados :</a:t>
            </a:r>
          </a:p>
        </p:txBody>
      </p:sp>
      <p:sp>
        <p:nvSpPr>
          <p:cNvPr id="3" name="2 CuadroTexto"/>
          <p:cNvSpPr txBox="1"/>
          <p:nvPr/>
        </p:nvSpPr>
        <p:spPr>
          <a:xfrm>
            <a:off x="1897225" y="1660849"/>
            <a:ext cx="8770776" cy="4678204"/>
          </a:xfrm>
          <a:prstGeom prst="rect">
            <a:avLst/>
          </a:prstGeom>
          <a:noFill/>
        </p:spPr>
        <p:txBody>
          <a:bodyPr wrap="square" rtlCol="0">
            <a:spAutoFit/>
          </a:bodyPr>
          <a:lstStyle/>
          <a:p>
            <a:pPr algn="just"/>
            <a:r>
              <a:rPr lang="es-CL" sz="2400" b="1" dirty="0"/>
              <a:t>Unidad  1  Nociones  fundamentales  sobre  emprendimiento </a:t>
            </a:r>
          </a:p>
          <a:p>
            <a:pPr algn="just"/>
            <a:endParaRPr lang="es-CL" b="1" dirty="0"/>
          </a:p>
          <a:p>
            <a:pPr algn="just"/>
            <a:endParaRPr lang="es-CL" dirty="0"/>
          </a:p>
          <a:p>
            <a:pPr marL="285750" indent="-285750" algn="just">
              <a:buFont typeface="Wingdings" panose="05000000000000000000" pitchFamily="2" charset="2"/>
              <a:buChar char="Ø"/>
            </a:pPr>
            <a:r>
              <a:rPr lang="es-CL" sz="2000" dirty="0"/>
              <a:t>Definición  de  emprendimiento;  emprendedor,intrepreneurship, empresas  gacelas  </a:t>
            </a:r>
          </a:p>
          <a:p>
            <a:pPr marL="285750" indent="-285750" algn="just">
              <a:buFont typeface="Wingdings" panose="05000000000000000000" pitchFamily="2" charset="2"/>
              <a:buChar char="Ø"/>
            </a:pPr>
            <a:r>
              <a:rPr lang="es-CL" sz="2000" dirty="0"/>
              <a:t>Características  distintivas  de un emprendedor</a:t>
            </a:r>
          </a:p>
          <a:p>
            <a:pPr marL="285750" indent="-285750" algn="just">
              <a:buFont typeface="Wingdings" panose="05000000000000000000" pitchFamily="2" charset="2"/>
              <a:buChar char="Ø"/>
            </a:pPr>
            <a:r>
              <a:rPr lang="es-CL" sz="2000" dirty="0"/>
              <a:t>Descubre  y explota  oportunidades </a:t>
            </a:r>
          </a:p>
          <a:p>
            <a:pPr marL="285750" indent="-285750" algn="just">
              <a:buFont typeface="Wingdings" panose="05000000000000000000" pitchFamily="2" charset="2"/>
              <a:buChar char="Ø"/>
            </a:pPr>
            <a:r>
              <a:rPr lang="es-CL" sz="2000" dirty="0"/>
              <a:t>Un  creador   inicia  y motiva el  proceso de  cambio</a:t>
            </a:r>
          </a:p>
          <a:p>
            <a:pPr marL="285750" indent="-285750" algn="just">
              <a:buFont typeface="Wingdings" panose="05000000000000000000" pitchFamily="2" charset="2"/>
              <a:buChar char="Ø"/>
            </a:pPr>
            <a:r>
              <a:rPr lang="es-CL" sz="2000" dirty="0"/>
              <a:t>Comportamiento  de un emprendedor</a:t>
            </a:r>
          </a:p>
          <a:p>
            <a:pPr marL="285750" indent="-285750" algn="just">
              <a:buFont typeface="Wingdings" panose="05000000000000000000" pitchFamily="2" charset="2"/>
              <a:buChar char="Ø"/>
            </a:pPr>
            <a:r>
              <a:rPr lang="es-CL" sz="2000" dirty="0"/>
              <a:t>Acepta  riesgo</a:t>
            </a:r>
          </a:p>
          <a:p>
            <a:pPr marL="285750" indent="-285750" algn="just">
              <a:buFont typeface="Wingdings" panose="05000000000000000000" pitchFamily="2" charset="2"/>
              <a:buChar char="Ø"/>
            </a:pPr>
            <a:r>
              <a:rPr lang="es-CL" sz="2000" dirty="0"/>
              <a:t>Intuición  alerta  exploración </a:t>
            </a:r>
          </a:p>
          <a:p>
            <a:pPr marL="285750" indent="-285750" algn="just">
              <a:buFont typeface="Wingdings" panose="05000000000000000000" pitchFamily="2" charset="2"/>
              <a:buChar char="Ø"/>
            </a:pPr>
            <a:r>
              <a:rPr lang="es-CL" sz="2000" dirty="0"/>
              <a:t>Liderazgo ruptura en los  modos  de  actuación </a:t>
            </a:r>
          </a:p>
          <a:p>
            <a:pPr marL="285750" indent="-285750" algn="just">
              <a:buFont typeface="Wingdings" panose="05000000000000000000" pitchFamily="2" charset="2"/>
              <a:buChar char="Ø"/>
            </a:pPr>
            <a:r>
              <a:rPr lang="es-CL" sz="2000" dirty="0"/>
              <a:t>Identifica  oportunidades  de  negocio </a:t>
            </a:r>
          </a:p>
          <a:p>
            <a:pPr marL="285750" indent="-285750" algn="just">
              <a:buFont typeface="Wingdings" panose="05000000000000000000" pitchFamily="2" charset="2"/>
              <a:buChar char="Ø"/>
            </a:pPr>
            <a:r>
              <a:rPr lang="es-CL" sz="2000" dirty="0"/>
              <a:t>Creación de  empresa</a:t>
            </a:r>
          </a:p>
          <a:p>
            <a:endParaRPr lang="es-CL" dirty="0"/>
          </a:p>
        </p:txBody>
      </p:sp>
      <p:pic>
        <p:nvPicPr>
          <p:cNvPr id="4" name="Imagen 3">
            <a:extLst>
              <a:ext uri="{FF2B5EF4-FFF2-40B4-BE49-F238E27FC236}">
                <a16:creationId xmlns:a16="http://schemas.microsoft.com/office/drawing/2014/main" id="{BE134800-9D3B-1447-B8F7-2C7FB401AD9C}"/>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132087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2074984" y="476673"/>
            <a:ext cx="5472608" cy="646331"/>
          </a:xfrm>
          <a:prstGeom prst="rect">
            <a:avLst/>
          </a:prstGeom>
          <a:noFill/>
        </p:spPr>
        <p:txBody>
          <a:bodyPr wrap="square" rtlCol="0">
            <a:spAutoFit/>
          </a:bodyPr>
          <a:lstStyle/>
          <a:p>
            <a:r>
              <a:rPr lang="es-ES" sz="3600" b="1" dirty="0">
                <a:effectLst>
                  <a:outerShdw blurRad="38100" dist="38100" dir="2700000" algn="tl">
                    <a:srgbClr val="000000">
                      <a:alpha val="43137"/>
                    </a:srgbClr>
                  </a:outerShdw>
                </a:effectLst>
              </a:rPr>
              <a:t>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4334"/>
            <a:ext cx="8977448" cy="604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B0E60BCB-0ECC-6F44-B6BC-1158C958BA93}"/>
              </a:ext>
            </a:extLst>
          </p:cNvPr>
          <p:cNvPicPr>
            <a:picLocks noChangeAspect="1"/>
          </p:cNvPicPr>
          <p:nvPr/>
        </p:nvPicPr>
        <p:blipFill>
          <a:blip r:embed="rId3"/>
          <a:stretch>
            <a:fillRect/>
          </a:stretch>
        </p:blipFill>
        <p:spPr>
          <a:xfrm>
            <a:off x="9595821" y="-106961"/>
            <a:ext cx="1979408" cy="1389625"/>
          </a:xfrm>
          <a:prstGeom prst="rect">
            <a:avLst/>
          </a:prstGeom>
        </p:spPr>
      </p:pic>
    </p:spTree>
    <p:extLst>
      <p:ext uri="{BB962C8B-B14F-4D97-AF65-F5344CB8AC3E}">
        <p14:creationId xmlns:p14="http://schemas.microsoft.com/office/powerpoint/2010/main" val="42698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39820" y="1660850"/>
            <a:ext cx="7899530" cy="4516114"/>
          </a:xfrm>
        </p:spPr>
        <p:txBody>
          <a:bodyPr>
            <a:normAutofit/>
          </a:bodyPr>
          <a:lstStyle/>
          <a:p>
            <a:pPr marL="0" indent="0" algn="just">
              <a:buNone/>
            </a:pPr>
            <a:r>
              <a:rPr lang="es-CL" dirty="0"/>
              <a:t>EL término emprendimiento no forma parte del diccionario de la Real Academia Española (RAE). Se trata del efecto de emprender, un verbo que hace referencia a llevar adelante una obra o un negocio. </a:t>
            </a:r>
          </a:p>
          <a:p>
            <a:pPr marL="0" indent="0" algn="just">
              <a:buNone/>
            </a:pPr>
            <a:r>
              <a:rPr lang="es-CL" dirty="0"/>
              <a:t>El emprendimiento suele ser un proyecto que se desarrolla con esfuerzo y haciendo frente a diversas dificultades, con la resolución de llegar a un determinado punto.</a:t>
            </a:r>
          </a:p>
          <a:p>
            <a:endParaRPr lang="es-CL" dirty="0"/>
          </a:p>
        </p:txBody>
      </p:sp>
      <p:sp>
        <p:nvSpPr>
          <p:cNvPr id="2" name="1 CuadroTexto"/>
          <p:cNvSpPr txBox="1"/>
          <p:nvPr/>
        </p:nvSpPr>
        <p:spPr>
          <a:xfrm>
            <a:off x="2027853" y="727788"/>
            <a:ext cx="8845420" cy="400110"/>
          </a:xfrm>
          <a:prstGeom prst="rect">
            <a:avLst/>
          </a:prstGeom>
          <a:noFill/>
        </p:spPr>
        <p:txBody>
          <a:bodyPr wrap="square" rtlCol="0">
            <a:spAutoFit/>
          </a:bodyPr>
          <a:lstStyle/>
          <a:p>
            <a:r>
              <a:rPr lang="es-CL" sz="2000" b="1" dirty="0"/>
              <a:t>Definición    de  Emprendimiento     -      Entrepreneurship (inglés) </a:t>
            </a:r>
          </a:p>
        </p:txBody>
      </p:sp>
      <p:pic>
        <p:nvPicPr>
          <p:cNvPr id="4" name="Imagen 3">
            <a:extLst>
              <a:ext uri="{FF2B5EF4-FFF2-40B4-BE49-F238E27FC236}">
                <a16:creationId xmlns:a16="http://schemas.microsoft.com/office/drawing/2014/main" id="{29EDFF76-4306-2E47-AA72-A9357112FE08}"/>
              </a:ext>
            </a:extLst>
          </p:cNvPr>
          <p:cNvPicPr>
            <a:picLocks noChangeAspect="1"/>
          </p:cNvPicPr>
          <p:nvPr/>
        </p:nvPicPr>
        <p:blipFill>
          <a:blip r:embed="rId2"/>
          <a:stretch>
            <a:fillRect/>
          </a:stretch>
        </p:blipFill>
        <p:spPr>
          <a:xfrm>
            <a:off x="9273092" y="-106961"/>
            <a:ext cx="2302137" cy="1789897"/>
          </a:xfrm>
          <a:prstGeom prst="rect">
            <a:avLst/>
          </a:prstGeom>
        </p:spPr>
      </p:pic>
    </p:spTree>
    <p:extLst>
      <p:ext uri="{BB962C8B-B14F-4D97-AF65-F5344CB8AC3E}">
        <p14:creationId xmlns:p14="http://schemas.microsoft.com/office/powerpoint/2010/main" val="24383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Empresas  Gacelas..</a:t>
            </a:r>
          </a:p>
        </p:txBody>
      </p:sp>
      <p:sp>
        <p:nvSpPr>
          <p:cNvPr id="3" name="2 Marcador de contenido"/>
          <p:cNvSpPr>
            <a:spLocks noGrp="1"/>
          </p:cNvSpPr>
          <p:nvPr>
            <p:ph idx="1"/>
          </p:nvPr>
        </p:nvSpPr>
        <p:spPr/>
        <p:txBody>
          <a:bodyPr/>
          <a:lstStyle/>
          <a:p>
            <a:r>
              <a:rPr lang="es-CL" dirty="0"/>
              <a:t>las empresas gacela son aquellas que crecen rápidamente, incluso en tiempos de crisis. Para ser considerada «gacela», una empresa debe tener un crecimiento de entre el 20 y el 25 % anual.</a:t>
            </a:r>
          </a:p>
          <a:p>
            <a:r>
              <a:rPr lang="es-CL" dirty="0"/>
              <a:t>Este tipo de empresas son jóvenes, es decir, tienen pocos años de existencia (entre 2 y 5 años) y son generadoras de empleo a raíz de su crecimiento acelerado.</a:t>
            </a:r>
          </a:p>
          <a:p>
            <a:endParaRPr lang="es-CL" dirty="0"/>
          </a:p>
        </p:txBody>
      </p:sp>
      <p:pic>
        <p:nvPicPr>
          <p:cNvPr id="4" name="Imagen 3">
            <a:extLst>
              <a:ext uri="{FF2B5EF4-FFF2-40B4-BE49-F238E27FC236}">
                <a16:creationId xmlns:a16="http://schemas.microsoft.com/office/drawing/2014/main" id="{DA68286C-4952-6645-9C74-1064F7B26732}"/>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285497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 startup:</a:t>
            </a:r>
          </a:p>
        </p:txBody>
      </p:sp>
      <p:sp>
        <p:nvSpPr>
          <p:cNvPr id="3" name="2 Marcador de contenido"/>
          <p:cNvSpPr>
            <a:spLocks noGrp="1"/>
          </p:cNvSpPr>
          <p:nvPr>
            <p:ph idx="1"/>
          </p:nvPr>
        </p:nvSpPr>
        <p:spPr>
          <a:xfrm>
            <a:off x="1953208" y="1511559"/>
            <a:ext cx="8472196" cy="4665404"/>
          </a:xfrm>
        </p:spPr>
        <p:txBody>
          <a:bodyPr>
            <a:normAutofit fontScale="92500" lnSpcReduction="10000"/>
          </a:bodyPr>
          <a:lstStyle/>
          <a:p>
            <a:pPr algn="just"/>
            <a:r>
              <a:rPr lang="es-CL" sz="2400" b="1" dirty="0"/>
              <a:t>Compañía de arranque</a:t>
            </a:r>
            <a:r>
              <a:rPr lang="es-CL" sz="2400" dirty="0"/>
              <a:t>, </a:t>
            </a:r>
            <a:r>
              <a:rPr lang="es-CL" sz="2400" b="1" dirty="0"/>
              <a:t>compañía incipiente</a:t>
            </a:r>
            <a:r>
              <a:rPr lang="es-CL" sz="2400" dirty="0"/>
              <a:t> o,  simplemente, </a:t>
            </a:r>
            <a:r>
              <a:rPr lang="es-CL" sz="2400" b="1" dirty="0"/>
              <a:t>compañía emergente</a:t>
            </a:r>
            <a:r>
              <a:rPr lang="es-CL" sz="2400" dirty="0"/>
              <a:t> es un término utilizado actualmente en el mundo empresarial el cual busca arrancar, emprender o montar un nuevo negocio y hace referencia a ideas de negocios que están empezando o están en construcción, es decir son empresas emergentes apoyadas en la tecnología. Son ideas que innovan el mercado y buscan hacer de los procesos complicados más fáciles de realizar, estas van enfocadas a diferentes temas y usos. Generalmente son empresas asociadas a la innovación  , al desarrollo de tecnologías, al diseño web o desarrollo web; son empresas de capital-riesgo.</a:t>
            </a:r>
          </a:p>
          <a:p>
            <a:pPr algn="just"/>
            <a:r>
              <a:rPr lang="es-CL" dirty="0"/>
              <a:t>Las </a:t>
            </a:r>
            <a:r>
              <a:rPr lang="es-CL" b="1" dirty="0"/>
              <a:t>incipientes</a:t>
            </a:r>
            <a:r>
              <a:rPr lang="es-CL" dirty="0"/>
              <a:t> por lo general comienzan como una idea de negocio creativo, y el paso inmediato es agregar diferenciación a dicha idea a través de la innovación, para finalmente emprender el negocio.</a:t>
            </a:r>
          </a:p>
          <a:p>
            <a:endParaRPr lang="es-CL" dirty="0"/>
          </a:p>
        </p:txBody>
      </p:sp>
      <p:pic>
        <p:nvPicPr>
          <p:cNvPr id="4" name="Imagen 3">
            <a:extLst>
              <a:ext uri="{FF2B5EF4-FFF2-40B4-BE49-F238E27FC236}">
                <a16:creationId xmlns:a16="http://schemas.microsoft.com/office/drawing/2014/main" id="{79005BC6-A64D-5943-B4FC-66D578A26082}"/>
              </a:ext>
            </a:extLst>
          </p:cNvPr>
          <p:cNvPicPr>
            <a:picLocks noChangeAspect="1"/>
          </p:cNvPicPr>
          <p:nvPr/>
        </p:nvPicPr>
        <p:blipFill>
          <a:blip r:embed="rId2"/>
          <a:stretch>
            <a:fillRect/>
          </a:stretch>
        </p:blipFill>
        <p:spPr>
          <a:xfrm>
            <a:off x="9025666" y="-106961"/>
            <a:ext cx="2549563" cy="1789897"/>
          </a:xfrm>
          <a:prstGeom prst="rect">
            <a:avLst/>
          </a:prstGeom>
        </p:spPr>
      </p:pic>
    </p:spTree>
    <p:extLst>
      <p:ext uri="{BB962C8B-B14F-4D97-AF65-F5344CB8AC3E}">
        <p14:creationId xmlns:p14="http://schemas.microsoft.com/office/powerpoint/2010/main" val="5679207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1552</Words>
  <Application>Microsoft Macintosh PowerPoint</Application>
  <PresentationFormat>Panorámica</PresentationFormat>
  <Paragraphs>165</Paragraphs>
  <Slides>29</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Calibri Light</vt:lpstr>
      <vt:lpstr>Georgia</vt:lpstr>
      <vt:lpstr>Wingdings</vt:lpstr>
      <vt:lpstr>Tema de Office</vt:lpstr>
      <vt:lpstr>Presentación de PowerPoint</vt:lpstr>
      <vt:lpstr>Desarrollo  de  Habilidades  Emprendedoras </vt:lpstr>
      <vt:lpstr>Presentación de PowerPoint</vt:lpstr>
      <vt:lpstr>Presentación de PowerPoint</vt:lpstr>
      <vt:lpstr>Contenidos  de aprendizajes    Esperados :</vt:lpstr>
      <vt:lpstr>Presentación de PowerPoint</vt:lpstr>
      <vt:lpstr>Presentación de PowerPoint</vt:lpstr>
      <vt:lpstr>Empresas  Gacelas..</vt:lpstr>
      <vt:lpstr> startup:</vt:lpstr>
      <vt:lpstr>Características   distintivas de un  emprendedor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 dónde sacan sus ideas los emprendedores?</vt:lpstr>
      <vt:lpstr>¿cómo identificar oportunidades de negocio?</vt:lpstr>
      <vt:lpstr>¿de dónde sacan sus ideas los emprendedores?</vt:lpstr>
      <vt:lpstr>DEFINA SU SUEÑO</vt:lpstr>
      <vt:lpstr>INNOVACIÓN CREATIVIDAD</vt:lpstr>
      <vt:lpstr>INNOVACIÓN CREATIVIDAD</vt:lpstr>
      <vt:lpstr>DEFINA SU SUEÑO</vt:lpstr>
      <vt:lpstr>DEFINA SU SUEÑO</vt:lpstr>
      <vt:lpstr>PENSAR</vt:lpstr>
      <vt:lpstr>PENSAR</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Microsoft Office User</cp:lastModifiedBy>
  <cp:revision>1</cp:revision>
  <dcterms:created xsi:type="dcterms:W3CDTF">2020-08-06T17:47:55Z</dcterms:created>
  <dcterms:modified xsi:type="dcterms:W3CDTF">2020-08-06T17:56:11Z</dcterms:modified>
</cp:coreProperties>
</file>