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24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00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6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3089"/>
  </p:normalViewPr>
  <p:slideViewPr>
    <p:cSldViewPr snapToGrid="0" snapToObjects="1">
      <p:cViewPr varScale="1">
        <p:scale>
          <a:sx n="101" d="100"/>
          <a:sy n="101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3E1C7-DA32-9348-AC2B-EA7ED120D61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9D79E-E7A2-4340-B6DD-DC6D29172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632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D4429-3BBD-4A97-8B08-DEB90DB52D0D}" type="slidenum">
              <a:rPr lang="es-ES" altLang="es-CL"/>
              <a:pPr/>
              <a:t>14</a:t>
            </a:fld>
            <a:endParaRPr lang="es-ES" altLang="es-CL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458205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F7610-D1A7-4314-AD90-78EF61109BA0}" type="slidenum">
              <a:rPr lang="es-ES" altLang="es-CL"/>
              <a:pPr/>
              <a:t>23</a:t>
            </a:fld>
            <a:endParaRPr lang="es-ES" altLang="es-CL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95572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BBEF2-ED9F-460D-BBFD-AF2B7D2F5C28}" type="slidenum">
              <a:rPr lang="es-ES" altLang="es-CL"/>
              <a:pPr/>
              <a:t>15</a:t>
            </a:fld>
            <a:endParaRPr lang="es-ES" altLang="es-CL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44410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7B7F1-4618-4A82-861B-AC11E0D08514}" type="slidenum">
              <a:rPr lang="es-ES" altLang="es-CL"/>
              <a:pPr/>
              <a:t>16</a:t>
            </a:fld>
            <a:endParaRPr lang="es-ES" altLang="es-CL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15652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2619-BC86-450B-8CFC-1AD521B3D001}" type="slidenum">
              <a:rPr lang="es-ES" altLang="es-CL"/>
              <a:pPr/>
              <a:t>17</a:t>
            </a:fld>
            <a:endParaRPr lang="es-ES" altLang="es-CL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66509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76DD9-4141-4910-A9DD-68DE33834BF8}" type="slidenum">
              <a:rPr lang="es-ES" altLang="es-CL"/>
              <a:pPr/>
              <a:t>18</a:t>
            </a:fld>
            <a:endParaRPr lang="es-ES" altLang="es-CL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4778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3167A-4BCB-4109-A41A-41A80F53F418}" type="slidenum">
              <a:rPr lang="es-ES" altLang="es-CL"/>
              <a:pPr/>
              <a:t>19</a:t>
            </a:fld>
            <a:endParaRPr lang="es-ES" altLang="es-CL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12010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9CE7C-D28B-43CE-8BE3-225B451E168D}" type="slidenum">
              <a:rPr lang="es-ES" altLang="es-CL"/>
              <a:pPr/>
              <a:t>20</a:t>
            </a:fld>
            <a:endParaRPr lang="es-ES" altLang="es-CL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09144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B2A18-3EC0-41E5-AF13-85072D387CA3}" type="slidenum">
              <a:rPr lang="es-ES" altLang="es-CL"/>
              <a:pPr/>
              <a:t>21</a:t>
            </a:fld>
            <a:endParaRPr lang="es-ES" altLang="es-CL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387658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ACE2A-B16D-409B-8DAD-5B383EC892C8}" type="slidenum">
              <a:rPr lang="es-ES" altLang="es-CL"/>
              <a:pPr/>
              <a:t>22</a:t>
            </a:fld>
            <a:endParaRPr lang="es-ES" altLang="es-CL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54919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F96A8-912C-F448-A4A5-4005B6186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A0AEDB-89B7-D54F-8E25-C352C6FBB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5E362-4CAB-6845-B79E-4B5ADAF1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90A54-D607-0049-A606-58247274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4ADB3-1A96-3442-A837-1DDC60B9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075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D94E8-8E4B-FC4F-B531-C3825F10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E9BC41-46F3-D042-9BD9-43C3E2C0F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DBB92-3D3F-FB48-B8CC-C83E0EFB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70528-AC0C-7844-8C42-AE841D95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5FDEE-196E-4B41-9A48-882EF6B9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321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8D2D44-82D5-724B-B776-8CD58E1F3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101962-7C67-5744-8C9D-3469268B6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AD324-D24C-0443-B56B-87CD5E79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2D402-4141-474C-A9E7-C734BF6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72A583-F2D3-FE48-BA62-02230AA1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35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2580D-A6C0-7D49-B1E7-689481FB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2CE8A-55F6-B848-83F5-9326BB74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6CA7A-1AEA-F84E-9E1A-3D316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1B0DE1-659B-7A4D-A173-3F373A90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96EEF-734E-BD4C-92BB-24210BF6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45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7BB7D-6711-634B-B730-0865482F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4710F-5EB6-E140-8D16-D2BCD1BA0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B1B3A-FDBE-CC4C-B36E-63C0B67F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59B87-D1FA-E644-ADAB-85C96FF0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980891-65EE-7E4C-85FC-F3509051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20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A9FDA-F540-CB45-9B3C-7A028710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F99C7-52EC-3A46-8988-38E181A45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D2B2B2-380B-0945-8F87-6C769E17C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E8F4E6-26AF-014D-AAFD-F28CEB09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1F1777-7C66-D342-B3F7-241A0C3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BFD1E-0084-764F-BD13-EFAD4FB8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6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7DAF-4A69-CF4E-8791-BDC53C2B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82141-B4F7-B449-9C33-D5D61372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95019-5F00-D546-BDF3-F4E723A57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201CF7-1341-7E40-A572-69CD04A0E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0AA363-6D93-9B4A-A90C-D35AACD22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D3B180-DC5C-2241-B565-C011A976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ADBF7A-FBF6-584D-836E-CC18D47B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9077F0-0C6B-FA4A-829C-C991703B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226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DFA9-5390-764A-9FED-FB7E63D7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FDF690-8F2E-0344-A034-6342B2BD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0200D0-8B23-344E-89E4-44015F58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B3C6B8-67D1-7B48-8479-4B2DED50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61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6A6591-85FC-7F48-98E4-5375BBD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CF21-4E95-934B-B0F6-0FD211D1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88F666-5EAE-A643-9565-26D46503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7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796B-3F7F-E84F-B782-456EEE6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F5973-F9EB-B04A-9BC5-7F38548D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DBB56-BA95-3345-8C34-D1DDBEA8D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A3F1C-4391-114A-9705-64483BA8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BD3FC2-5DFE-9048-BF0B-E2FD4BBC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E0954-583D-5E43-912A-5B84EB62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56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9F6F7-AE5E-4243-A9FC-EAB5C12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C47B8B-04C3-CF4B-8C3E-DEE963C21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F31AF0-3FC5-7F41-80B7-76E5C36F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937C0A-6F82-4D42-9207-C884A56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5100E-BE33-EF4B-9FBB-27C59E3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256D8-AB6A-2E45-A309-EEE0DBC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92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084625-77B2-8347-A9C3-D791EF46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0FD88-DC4F-7E4B-9F96-CFD0F30A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91196-18BE-7742-9E4B-4C5823E60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D2F6-D1EA-554E-B8FA-A06FAAAD6D63}" type="datetimeFigureOut">
              <a:rPr lang="es-CL" smtClean="0"/>
              <a:t>06-08-20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A1AB5C-AB26-1747-B42A-D9D2FCBD6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C1545-08AC-3542-B3AD-92DC9D4D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7865-79B4-7148-9AD1-589B3EF7F5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55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FC6BE1-9634-7145-BB9A-78594F5A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80" y="4267200"/>
            <a:ext cx="369038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4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95804" y="559837"/>
            <a:ext cx="84721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7. Con el primer negocio me enriquezco.</a:t>
            </a:r>
          </a:p>
          <a:p>
            <a:endParaRPr lang="es-CL" sz="2800" dirty="0"/>
          </a:p>
          <a:p>
            <a:pPr algn="just"/>
            <a:r>
              <a:rPr lang="es-CL" sz="2800" dirty="0"/>
              <a:t>En la mayoría de los casos los empresarios exitosos lo son después de varios intentos.  Los empresarios persisten a pesar de los errores y aprenden  que el   fracasos no existe, sino las  experiencias de aprendizaje. Aprender de los errores propios y ajenos los hace experimentados y  más cuidadosos  para las decisiones futuras.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08" y="4223221"/>
            <a:ext cx="3742742" cy="209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D36869-60ED-6C49-B860-6886CFB7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2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67783" y="279659"/>
            <a:ext cx="95122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8. Todo lo que se necesita es suerte.</a:t>
            </a:r>
          </a:p>
          <a:p>
            <a:endParaRPr lang="es-CL" sz="2800" dirty="0"/>
          </a:p>
          <a:p>
            <a:pPr algn="just"/>
            <a:r>
              <a:rPr lang="es-CL" sz="2800" dirty="0"/>
              <a:t>Los empresarios no son arriesgados.</a:t>
            </a:r>
          </a:p>
          <a:p>
            <a:pPr algn="just"/>
            <a:endParaRPr lang="es-CL" sz="2800" dirty="0"/>
          </a:p>
          <a:p>
            <a:pPr algn="just"/>
            <a:r>
              <a:rPr lang="es-CL" sz="2800" dirty="0"/>
              <a:t>Un empresario exitoso primero mide y calcula el riesgo de sus acciones y luego arriesgan. Dejan, prácticamente, ningún margen para el azar. En realidad, la suerte, es la capacidad de ver y apreciar las oportunidades, es el aprovechar y maximizar épocas buenas y minimizar el impacto de las épocas malas.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E3E1BE-3811-4445-8FCB-800A8606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0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33127" y="858417"/>
            <a:ext cx="744582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9. En nuestro país no es posible hacer empresa.</a:t>
            </a:r>
          </a:p>
          <a:p>
            <a:endParaRPr lang="es-CL" sz="2400" dirty="0"/>
          </a:p>
          <a:p>
            <a:pPr algn="just"/>
            <a:r>
              <a:rPr lang="es-CL" sz="2800" dirty="0"/>
              <a:t>Con mucha frecuencia se plantea cómo la situación económica, política, legal, y en general ambiental es difícil o poco favorable. En general es muy saludable un ambiente de estabilidad jurídica y económica para el desarrollo de las empresas, pero la gente siempre se queja de las condiciones, en vez de hacer algo al respecto.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92" y="5081394"/>
            <a:ext cx="1461213" cy="146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263CC50-EDEF-3F4E-8974-BE5E4310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15887" y="856585"/>
            <a:ext cx="83415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10. El apoyo del Gobierno al desarrollo de las empresas es insuficiente.</a:t>
            </a:r>
          </a:p>
          <a:p>
            <a:endParaRPr lang="es-CL" sz="2800" dirty="0"/>
          </a:p>
          <a:p>
            <a:pPr algn="just"/>
            <a:r>
              <a:rPr lang="es-CL" sz="2800" dirty="0"/>
              <a:t>Los empresarios de éxito han desarrollado actividades en circunstancias muy adversas y con muy poco o ningún apoyo. El proteccionismo y, peor aún, el asistencialismo lo que propician son empresas obesas y poco competitivas.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DB8A65-BA8C-2446-8111-3B4C5207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>
            <a:normAutofit/>
          </a:bodyPr>
          <a:lstStyle/>
          <a:p>
            <a:r>
              <a:rPr lang="es-ES" altLang="es-CL" sz="2800" b="1" dirty="0">
                <a:latin typeface="+mn-lt"/>
              </a:rPr>
              <a:t>MITOS DE LOS EMPRENDEDORES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359025"/>
            <a:ext cx="8229600" cy="3949700"/>
          </a:xfrm>
        </p:spPr>
        <p:txBody>
          <a:bodyPr>
            <a:normAutofit/>
          </a:bodyPr>
          <a:lstStyle/>
          <a:p>
            <a:pPr algn="just"/>
            <a:r>
              <a:rPr lang="es-ES" altLang="es-CL" dirty="0"/>
              <a:t>EMPRESARIOS NO ANALIZAN SINO QUE SE LANZAN A EMPRENDER: Absurdo por decirlo menos, se lanzan sin ningún tipo de análisis, aceptan o rechazan negocios.</a:t>
            </a:r>
          </a:p>
          <a:p>
            <a:pPr algn="just"/>
            <a:endParaRPr lang="es-ES" altLang="es-CL" dirty="0"/>
          </a:p>
          <a:p>
            <a:pPr algn="just"/>
            <a:r>
              <a:rPr lang="es-ES" altLang="es-CL" dirty="0"/>
              <a:t>EMPRESARIOS NACEN NO SE HACEN: Exabrupto de la teoría determinista.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44" y="256382"/>
            <a:ext cx="28575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D5BF3D-A543-5E4F-A803-56984FEE6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r>
              <a:rPr lang="es-ES" altLang="es-CL" sz="4000" b="1" dirty="0"/>
              <a:t>  EMPRENDEDOR EMPRESARIO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00250"/>
            <a:ext cx="8229600" cy="4452938"/>
          </a:xfrm>
        </p:spPr>
        <p:txBody>
          <a:bodyPr/>
          <a:lstStyle/>
          <a:p>
            <a:pPr algn="just"/>
            <a:r>
              <a:rPr lang="es-ES" altLang="es-CL" dirty="0"/>
              <a:t>Emprender un negocio es la necesidad personal de ser tu propio dueño.</a:t>
            </a:r>
          </a:p>
          <a:p>
            <a:pPr algn="just"/>
            <a:endParaRPr lang="es-ES" altLang="es-CL" sz="2000" dirty="0"/>
          </a:p>
          <a:p>
            <a:pPr algn="just"/>
            <a:r>
              <a:rPr lang="es-ES" altLang="es-CL" dirty="0"/>
              <a:t>Creatividad de poder crear u ofrecer algo totalmente nuevo.</a:t>
            </a:r>
          </a:p>
          <a:p>
            <a:pPr algn="just"/>
            <a:endParaRPr lang="es-ES" altLang="es-CL" sz="2000" dirty="0"/>
          </a:p>
          <a:p>
            <a:pPr algn="just"/>
            <a:r>
              <a:rPr lang="es-ES" altLang="es-CL" dirty="0"/>
              <a:t>Pasión o gusto personal para llevar a la práctica.</a:t>
            </a:r>
          </a:p>
          <a:p>
            <a:pPr algn="just"/>
            <a:endParaRPr lang="es-ES" altLang="es-CL" sz="2000" dirty="0"/>
          </a:p>
          <a:p>
            <a:pPr algn="just"/>
            <a:r>
              <a:rPr lang="es-ES" altLang="es-CL" dirty="0"/>
              <a:t>Ganancia monetaria a fin de asegurar su vejez.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52DB38-FE51-FC44-9E1C-140C730DF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5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66739"/>
            <a:ext cx="4406900" cy="842961"/>
          </a:xfrm>
        </p:spPr>
        <p:txBody>
          <a:bodyPr/>
          <a:lstStyle/>
          <a:p>
            <a:pPr algn="r"/>
            <a:r>
              <a:rPr lang="es-ES" altLang="es-CL" sz="1800" b="1" dirty="0"/>
              <a:t>  EMPRENDEDOR EMPRESARIO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73239"/>
            <a:ext cx="8229600" cy="4537075"/>
          </a:xfrm>
        </p:spPr>
        <p:txBody>
          <a:bodyPr/>
          <a:lstStyle/>
          <a:p>
            <a:r>
              <a:rPr lang="es-ES" altLang="es-CL"/>
              <a:t>Diferencia es la de concretar o llevar a cabo esa idea o sueño.</a:t>
            </a:r>
          </a:p>
          <a:p>
            <a:endParaRPr lang="es-ES" altLang="es-CL" sz="2000"/>
          </a:p>
          <a:p>
            <a:r>
              <a:rPr lang="es-ES" altLang="es-CL"/>
              <a:t>No todos los creativos sirven para ser empresarios. </a:t>
            </a:r>
          </a:p>
          <a:p>
            <a:endParaRPr lang="es-ES" altLang="es-CL" sz="2000"/>
          </a:p>
          <a:p>
            <a:r>
              <a:rPr lang="es-ES" altLang="es-CL"/>
              <a:t>Emprende una idea a fin de llevarla a cabo.</a:t>
            </a:r>
          </a:p>
          <a:p>
            <a:endParaRPr lang="es-ES" altLang="es-CL" sz="2000"/>
          </a:p>
          <a:p>
            <a:r>
              <a:rPr lang="es-ES" altLang="es-CL"/>
              <a:t>Empresa: Generación de riqueza económica para el empresario y socios.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0A03F8-F73C-4F42-941A-41FE39F9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r>
              <a:rPr lang="es-ES" altLang="es-CL" sz="4000" b="1"/>
              <a:t>EMPRENDEDOR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71688"/>
            <a:ext cx="8229600" cy="39497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es-CL"/>
              <a:t>Productor de valores de mercado, que corre riesgos, está en permanente alerta para descubrir oportunidades de ganancia que aún no han sido descubiertas y actúa en consecuencia para aprovecharlas. Todo lo consiga es para él y su actuación en el mercado beneficia al resto de la sociedad.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" altLang="es-CL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424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622BEA-9A83-F244-AA36-D09024F60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7551"/>
            <a:ext cx="8229600" cy="4321175"/>
          </a:xfrm>
        </p:spPr>
        <p:txBody>
          <a:bodyPr>
            <a:normAutofit lnSpcReduction="10000"/>
          </a:bodyPr>
          <a:lstStyle/>
          <a:p>
            <a:r>
              <a:rPr lang="es-ES" altLang="es-CL" dirty="0"/>
              <a:t>Innovación.</a:t>
            </a:r>
          </a:p>
          <a:p>
            <a:endParaRPr lang="es-ES" altLang="es-CL" sz="1800" dirty="0"/>
          </a:p>
          <a:p>
            <a:r>
              <a:rPr lang="es-ES" altLang="es-CL" dirty="0"/>
              <a:t>Cambio.</a:t>
            </a:r>
          </a:p>
          <a:p>
            <a:endParaRPr lang="es-ES" altLang="es-CL" sz="1800" dirty="0"/>
          </a:p>
          <a:p>
            <a:r>
              <a:rPr lang="es-ES" altLang="es-CL" dirty="0"/>
              <a:t>Fundación de una empresa.</a:t>
            </a:r>
          </a:p>
          <a:p>
            <a:endParaRPr lang="es-ES" altLang="es-CL" sz="1800" dirty="0"/>
          </a:p>
          <a:p>
            <a:r>
              <a:rPr lang="es-ES" altLang="es-CL" dirty="0"/>
              <a:t>Toma de riesgos.</a:t>
            </a:r>
          </a:p>
          <a:p>
            <a:endParaRPr lang="es-ES" altLang="es-CL" sz="1800" dirty="0"/>
          </a:p>
          <a:p>
            <a:r>
              <a:rPr lang="es-ES" altLang="es-CL" dirty="0"/>
              <a:t>Maquinación de nuevas formas de productos y servicios.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93" y="0"/>
            <a:ext cx="2211744" cy="209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5A36524-1A1C-4547-9A68-4DF1A21BF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800" y="709613"/>
            <a:ext cx="8229600" cy="1143000"/>
          </a:xfrm>
        </p:spPr>
        <p:txBody>
          <a:bodyPr>
            <a:normAutofit/>
          </a:bodyPr>
          <a:lstStyle/>
          <a:p>
            <a:r>
              <a:rPr lang="es-ES" altLang="es-CL" sz="2800" b="1" dirty="0">
                <a:latin typeface="+mn-lt"/>
              </a:rPr>
              <a:t>ESPÍRITU EMPRESARIAL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09E124-8449-CC45-A475-78EBFDBDD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4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10547"/>
            <a:ext cx="9791701" cy="1569066"/>
          </a:xfrm>
        </p:spPr>
        <p:txBody>
          <a:bodyPr>
            <a:normAutofit/>
          </a:bodyPr>
          <a:lstStyle/>
          <a:p>
            <a:r>
              <a:rPr lang="es-ES" altLang="es-CL" sz="2800" b="1" dirty="0">
                <a:latin typeface="+mn-lt"/>
              </a:rPr>
              <a:t>PAPEL DEL ENTORNO EN LA PERSONALIDAD EMPRENDEDORA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es-CL"/>
              <a:t>Nos hacemos eco de opiniones, como si fueran nuestras, sin darnos cuenta que formamos parte de lo que se conoce como “matriz de opinión”.</a:t>
            </a:r>
          </a:p>
          <a:p>
            <a:pPr algn="just">
              <a:lnSpc>
                <a:spcPct val="90000"/>
              </a:lnSpc>
            </a:pPr>
            <a:endParaRPr lang="es-ES" altLang="es-CL"/>
          </a:p>
          <a:p>
            <a:pPr algn="just">
              <a:lnSpc>
                <a:spcPct val="90000"/>
              </a:lnSpc>
            </a:pPr>
            <a:r>
              <a:rPr lang="es-ES" altLang="es-CL"/>
              <a:t>“Nuestras verdades” y la opinión de la “realidad nuestra” está influenciada por nuestras necesidades personales, vivencias profesionales, intereses y mundo cultural.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FC2F76-99DC-7546-8671-D88E55EF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2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976" y="1801906"/>
            <a:ext cx="7247965" cy="1587033"/>
          </a:xfrm>
        </p:spPr>
        <p:txBody>
          <a:bodyPr>
            <a:normAutofit/>
          </a:bodyPr>
          <a:lstStyle/>
          <a:p>
            <a:r>
              <a:rPr lang="es-C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 de  habilidades  emprendedoras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1778" y="3507909"/>
            <a:ext cx="5634317" cy="526209"/>
          </a:xfrm>
        </p:spPr>
        <p:txBody>
          <a:bodyPr>
            <a:normAutofit fontScale="92500"/>
          </a:bodyPr>
          <a:lstStyle/>
          <a:p>
            <a:r>
              <a:rPr lang="es-CL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 2   </a:t>
            </a:r>
            <a:r>
              <a:rPr lang="es-CL" sz="1800" b="1" dirty="0"/>
              <a:t>Mitos  y Errores  que  obstaculizan el  Emprender </a:t>
            </a:r>
          </a:p>
          <a:p>
            <a:endParaRPr lang="es-CL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B77F1D-AC0D-8946-952B-C3EF3284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18" y="-154193"/>
            <a:ext cx="369038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836613"/>
            <a:ext cx="9766300" cy="1143000"/>
          </a:xfrm>
        </p:spPr>
        <p:txBody>
          <a:bodyPr>
            <a:normAutofit/>
          </a:bodyPr>
          <a:lstStyle/>
          <a:p>
            <a:pPr algn="r"/>
            <a:r>
              <a:rPr lang="es-ES" altLang="es-CL" sz="2400" b="1" dirty="0">
                <a:latin typeface="+mn-lt"/>
              </a:rPr>
              <a:t>PAPEL DEL ENTORNO EN LA PERSONALIDAD EMPRENDEDORA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8229600" cy="3949700"/>
          </a:xfrm>
        </p:spPr>
        <p:txBody>
          <a:bodyPr/>
          <a:lstStyle/>
          <a:p>
            <a:pPr algn="just"/>
            <a:r>
              <a:rPr lang="es-ES" altLang="es-CL" dirty="0"/>
              <a:t>La falta de una conciencia objetiva sobre la realidad hace que ésta se sitúe por encima de la capacidad de intervenirla, pues se torna distorsionada y subjetiva ante nuestra percepción.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35BA6E-CA28-FE4B-BBD2-C0A3CE69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159" y="1"/>
            <a:ext cx="1917553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2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>
            <a:normAutofit/>
          </a:bodyPr>
          <a:lstStyle/>
          <a:p>
            <a:r>
              <a:rPr lang="es-ES" altLang="es-CL" sz="2400" b="1" dirty="0">
                <a:latin typeface="+mn-lt"/>
              </a:rPr>
              <a:t>EL PODER DE LO PEQUEÑO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altLang="es-CL" dirty="0"/>
              <a:t>La suma social total de los pequeños esfuerzos cotidianos de todo el mundo, especialmente cuando se aúnan, libera indudablemente bastante más energía en el mundo que las hazañas heroicas singulares.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4119077"/>
            <a:ext cx="24574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720576-0896-EC48-B83A-6CD1EB096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3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9919"/>
            <a:ext cx="8686800" cy="1699695"/>
          </a:xfrm>
        </p:spPr>
        <p:txBody>
          <a:bodyPr>
            <a:normAutofit/>
          </a:bodyPr>
          <a:lstStyle/>
          <a:p>
            <a:r>
              <a:rPr lang="es-ES" altLang="es-CL" sz="4000" b="1" dirty="0"/>
              <a:t>REQUISITOS PARA SER UN BUEN EMPRENDEDOR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60576"/>
            <a:ext cx="8229600" cy="43926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altLang="es-CL" dirty="0"/>
              <a:t>La constancia.</a:t>
            </a:r>
          </a:p>
          <a:p>
            <a:pPr>
              <a:lnSpc>
                <a:spcPct val="90000"/>
              </a:lnSpc>
            </a:pPr>
            <a:endParaRPr lang="es-ES" altLang="es-CL" dirty="0"/>
          </a:p>
          <a:p>
            <a:pPr>
              <a:lnSpc>
                <a:spcPct val="90000"/>
              </a:lnSpc>
            </a:pPr>
            <a:r>
              <a:rPr lang="es-ES" altLang="es-CL" dirty="0"/>
              <a:t>Sentido de oportunidad o de  negocio.</a:t>
            </a:r>
          </a:p>
          <a:p>
            <a:pPr>
              <a:lnSpc>
                <a:spcPct val="90000"/>
              </a:lnSpc>
            </a:pPr>
            <a:endParaRPr lang="es-ES" altLang="es-CL" dirty="0"/>
          </a:p>
          <a:p>
            <a:pPr>
              <a:lnSpc>
                <a:spcPct val="90000"/>
              </a:lnSpc>
            </a:pPr>
            <a:r>
              <a:rPr lang="es-ES" altLang="es-CL" dirty="0"/>
              <a:t>El conocimiento.</a:t>
            </a:r>
          </a:p>
          <a:p>
            <a:pPr>
              <a:lnSpc>
                <a:spcPct val="90000"/>
              </a:lnSpc>
            </a:pPr>
            <a:endParaRPr lang="es-ES" altLang="es-CL" dirty="0"/>
          </a:p>
          <a:p>
            <a:pPr>
              <a:lnSpc>
                <a:spcPct val="90000"/>
              </a:lnSpc>
            </a:pPr>
            <a:r>
              <a:rPr lang="es-ES" altLang="es-CL" dirty="0"/>
              <a:t>Responsabilidad personal.</a:t>
            </a:r>
          </a:p>
          <a:p>
            <a:pPr>
              <a:lnSpc>
                <a:spcPct val="90000"/>
              </a:lnSpc>
            </a:pPr>
            <a:endParaRPr lang="es-ES" altLang="es-CL" dirty="0"/>
          </a:p>
          <a:p>
            <a:pPr>
              <a:lnSpc>
                <a:spcPct val="90000"/>
              </a:lnSpc>
            </a:pPr>
            <a:r>
              <a:rPr lang="es-ES" altLang="es-CL" dirty="0"/>
              <a:t>Capacidad de liderazgo.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106" y="1701670"/>
            <a:ext cx="2100554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59C4CA-3EFE-6E44-AD6D-718E3B4D3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r>
              <a:rPr lang="es-ES" altLang="es-CL" sz="4000" b="1"/>
              <a:t>RIESGO VS BENEFICIO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1"/>
            <a:ext cx="8229600" cy="2881313"/>
          </a:xfrm>
        </p:spPr>
        <p:txBody>
          <a:bodyPr/>
          <a:lstStyle/>
          <a:p>
            <a:pPr algn="just"/>
            <a:r>
              <a:rPr lang="es-ES" altLang="es-CL"/>
              <a:t>Siempre el riesgo será directamente proporcional a la ganancia en cualquier negocio, por lo tanto quien asume más riesgo tendrá la oportunidad de recibir una mayor recompensa en el largo plazo.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7"/>
          <a:stretch/>
        </p:blipFill>
        <p:spPr bwMode="auto">
          <a:xfrm>
            <a:off x="4216951" y="4180114"/>
            <a:ext cx="3931784" cy="214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23266C5-C4EA-0F4F-9211-35FD803CC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952" y="365127"/>
            <a:ext cx="8347399" cy="1325563"/>
          </a:xfrm>
        </p:spPr>
        <p:txBody>
          <a:bodyPr>
            <a:normAutofit/>
          </a:bodyPr>
          <a:lstStyle/>
          <a:p>
            <a:r>
              <a:rPr lang="es-CL" sz="3600" dirty="0">
                <a:latin typeface="+mn-lt"/>
              </a:rPr>
              <a:t>Contenidos  de aprendizajes    Esperados :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897225" y="1660850"/>
            <a:ext cx="87707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Unidad  2 –</a:t>
            </a:r>
          </a:p>
          <a:p>
            <a:r>
              <a:rPr lang="es-CL" sz="2800" b="1" dirty="0"/>
              <a:t> Mitos  y Errores  que  obstaculizan el  Emprender </a:t>
            </a:r>
          </a:p>
          <a:p>
            <a:endParaRPr lang="es-CL" sz="2800" b="1" dirty="0"/>
          </a:p>
          <a:p>
            <a:endParaRPr lang="es-CL" sz="2400" b="1" dirty="0"/>
          </a:p>
          <a:p>
            <a:endParaRPr lang="es-CL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L" sz="2800" dirty="0"/>
              <a:t>Mitos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L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L" sz="2800" dirty="0"/>
              <a:t>Errores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CL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CL" sz="2800" dirty="0"/>
              <a:t>Errores  y  aprendizajes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AAFBED-3673-0042-AE2D-82ED74BC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767" y="-107576"/>
            <a:ext cx="1846468" cy="12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15886" y="466531"/>
            <a:ext cx="8123464" cy="5710432"/>
          </a:xfrm>
        </p:spPr>
        <p:txBody>
          <a:bodyPr/>
          <a:lstStyle/>
          <a:p>
            <a:r>
              <a:rPr lang="es-CL" b="1" dirty="0"/>
              <a:t>1. Yo no nací para ser empresario.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Los empresarios no nacen , los empresarios se hacen.  Las aptitudes empresariales se adquieren y se desarrollan .Tal cual como aprender un idioma, así podemos adquirir las habilidades de desarrollar una empresa.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021" y="3561116"/>
            <a:ext cx="1914719" cy="281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A07C2E-2BDA-2B4C-BAC0-E651B791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39820" y="727789"/>
            <a:ext cx="7899530" cy="5449175"/>
          </a:xfrm>
        </p:spPr>
        <p:txBody>
          <a:bodyPr/>
          <a:lstStyle/>
          <a:p>
            <a:r>
              <a:rPr lang="es-CL" b="1" dirty="0"/>
              <a:t>2. El empleo es seguro, los negocios no lo son.</a:t>
            </a:r>
          </a:p>
          <a:p>
            <a:pPr marL="0" indent="0">
              <a:buNone/>
            </a:pPr>
            <a:endParaRPr lang="es-CL" dirty="0"/>
          </a:p>
          <a:p>
            <a:pPr marL="0" indent="0" algn="just">
              <a:buNone/>
            </a:pPr>
            <a:r>
              <a:rPr lang="es-CL" dirty="0"/>
              <a:t>Debido a este mito, los profesionales empleados  viven asustados por el monstruo de la pérdida del empleo y todavía se aferran a sus puestos sin decidirse a lanzarse a la piscina del autoempleo y el emprendimiento.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76" y="3805918"/>
            <a:ext cx="3023118" cy="199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9B8577-B926-2447-8A75-940F7CEB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85257" y="615821"/>
            <a:ext cx="84348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800" b="1" dirty="0"/>
              <a:t>3. Mi profesión no es para formar empresas.</a:t>
            </a:r>
          </a:p>
          <a:p>
            <a:pPr algn="just"/>
            <a:endParaRPr lang="es-CL" sz="2800" dirty="0"/>
          </a:p>
          <a:p>
            <a:pPr algn="just"/>
            <a:r>
              <a:rPr lang="es-CL" sz="2800" dirty="0"/>
              <a:t>En realidad lo determinante en el desarrollo del empresarios son las aptitudes, actitudes y habilidades adquiridas más que los conocimientos.</a:t>
            </a:r>
          </a:p>
          <a:p>
            <a:pPr algn="just"/>
            <a:r>
              <a:rPr lang="es-CL" sz="2800" dirty="0"/>
              <a:t> En este sentido la profesión es un complemento para el desarrollo empresarial. </a:t>
            </a:r>
          </a:p>
          <a:p>
            <a:pPr algn="just"/>
            <a:r>
              <a:rPr lang="es-CL" sz="2800" dirty="0"/>
              <a:t>Es más</a:t>
            </a:r>
            <a:r>
              <a:rPr lang="es-CL" sz="2800" dirty="0">
                <a:solidFill>
                  <a:prstClr val="black"/>
                </a:solidFill>
              </a:rPr>
              <a:t> El desarrollo empresarial no es incompatible con el desarrollo profesional</a:t>
            </a:r>
            <a:endParaRPr lang="es-CL" sz="2800" dirty="0"/>
          </a:p>
          <a:p>
            <a:r>
              <a:rPr lang="es-CL" sz="2800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4C9524-F820-2D44-9D04-488C68C4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8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9110" y="429209"/>
            <a:ext cx="80616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4. Sin capital no puedo hacer empresa.</a:t>
            </a:r>
          </a:p>
          <a:p>
            <a:endParaRPr lang="es-CL" sz="2800" dirty="0"/>
          </a:p>
          <a:p>
            <a:pPr algn="just"/>
            <a:r>
              <a:rPr lang="es-CL" sz="2800" dirty="0"/>
              <a:t>Esto no es cierto y más bien es una simple justificación para no iniciar nada. En  la mayoría de los casos, los empresarios requieren muy poco dinero en sus inicios y la mayoría de éste viene de ahorros y préstamos familiares. Al contrario, muchas veces la abundancia de dinero más que una ayuda es un problema , pues no se valoran las decisiones y se cometen grandes desperdicios económicos.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31" y="4744616"/>
            <a:ext cx="2162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7FA0314-5665-8240-AEBD-329B98B4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4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27853" y="559838"/>
            <a:ext cx="79870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5. Los empresarios no planifican sino van haciendo las cosas.</a:t>
            </a:r>
          </a:p>
          <a:p>
            <a:endParaRPr lang="es-CL" sz="2800" dirty="0"/>
          </a:p>
          <a:p>
            <a:pPr algn="just"/>
            <a:r>
              <a:rPr lang="es-CL" sz="2800" dirty="0"/>
              <a:t>Todos  empresarios exitosos y que se mantienen son muy cuidadosos con el proceso de planificación. </a:t>
            </a:r>
          </a:p>
          <a:p>
            <a:pPr algn="just"/>
            <a:r>
              <a:rPr lang="es-CL" sz="2800" dirty="0"/>
              <a:t>Ellos, además, se fijan metas realistas. </a:t>
            </a:r>
          </a:p>
          <a:p>
            <a:pPr algn="just"/>
            <a:r>
              <a:rPr lang="es-CL" sz="2800" dirty="0"/>
              <a:t>El cumplimiento progresivo de estas metas estimula a seguir metas cada vez más ambiciosas. </a:t>
            </a:r>
          </a:p>
          <a:p>
            <a:pPr algn="just"/>
            <a:r>
              <a:rPr lang="es-CL" sz="2800" dirty="0"/>
              <a:t>Cuando el empresario se fija metas poco realistas y que no son cumplidas les genera frustración.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35" y="4961042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BC3226C-5B8E-DA46-B598-5A169902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53208" y="721063"/>
            <a:ext cx="82669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dirty="0"/>
              <a:t>6. Los empresarios son personas que no pudieron destacar en otros campos</a:t>
            </a:r>
          </a:p>
          <a:p>
            <a:endParaRPr lang="es-CL" sz="2800" dirty="0"/>
          </a:p>
          <a:p>
            <a:endParaRPr lang="es-CL" sz="2800" dirty="0"/>
          </a:p>
          <a:p>
            <a:r>
              <a:rPr lang="es-CL" sz="2800" dirty="0"/>
              <a:t>Los de bajo rendimiento académico, los despedidos del trabajo, los que no encuentran empleo, los  migrantes y no les queda otra alternativa que dedicarse a la actividad comercial. </a:t>
            </a:r>
          </a:p>
          <a:p>
            <a:r>
              <a:rPr lang="es-CL" sz="2800" dirty="0"/>
              <a:t>En realidad, los empresarios de éxito sueñan con el negocio propio y exitoso.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B056B6-7F65-6640-88D5-88334FD2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069" y="0"/>
            <a:ext cx="2091644" cy="1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3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1090</Words>
  <Application>Microsoft Macintosh PowerPoint</Application>
  <PresentationFormat>Panorámica</PresentationFormat>
  <Paragraphs>116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Desarrollo  de  habilidades  emprendedoras </vt:lpstr>
      <vt:lpstr>Contenidos  de aprendizajes    Esperados 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MITOS DE LOS EMPRENDEDORES</vt:lpstr>
      <vt:lpstr>  EMPRENDEDOR EMPRESARIO</vt:lpstr>
      <vt:lpstr>  EMPRENDEDOR EMPRESARIO</vt:lpstr>
      <vt:lpstr>EMPRENDEDOR</vt:lpstr>
      <vt:lpstr>ESPÍRITU EMPRESARIAL</vt:lpstr>
      <vt:lpstr>PAPEL DEL ENTORNO EN LA PERSONALIDAD EMPRENDEDORA</vt:lpstr>
      <vt:lpstr>PAPEL DEL ENTORNO EN LA PERSONALIDAD EMPRENDEDORA</vt:lpstr>
      <vt:lpstr>EL PODER DE LO PEQUEÑO</vt:lpstr>
      <vt:lpstr>REQUISITOS PARA SER UN BUEN EMPRENDEDOR</vt:lpstr>
      <vt:lpstr>RIESGO VS BENEFICIO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2020-08-06T17:59:48Z</dcterms:created>
  <dcterms:modified xsi:type="dcterms:W3CDTF">2020-08-06T18:06:11Z</dcterms:modified>
</cp:coreProperties>
</file>