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spcBef>
                <a:spcPts val="0"/>
              </a:spcBef>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nchor="t"/>
          <a:lstStyle>
            <a:lvl3pPr>
              <a:spcBef>
                <a:spcPts val="1200"/>
              </a:spcBef>
            </a:lvl3pPr>
            <a:lvl4pPr>
              <a:spcBef>
                <a:spcPts val="1000"/>
              </a:spcBef>
            </a:lvl4pPr>
            <a:lvl5pPr>
              <a:spcBef>
                <a:spcPts val="800"/>
              </a:spcBef>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140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16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ka.io" TargetMode="External"/><Relationship Id="rId3" Type="http://schemas.openxmlformats.org/officeDocument/2006/relationships/hyperlink" Target="https://github.com/rchillyard/Majabigwaduce" TargetMode="External"/><Relationship Id="rId4"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en.wikipedia.org/wiki/Quicksort"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scala-lang.org/tutorials/FAQ/yield.html"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oracle.com/javase/8/docs/api/java/lang/package-summary.html" TargetMode="External"/><Relationship Id="rId3" Type="http://schemas.openxmlformats.org/officeDocument/2006/relationships/hyperlink" Target="http://www.scala-lang.org/api/current/#scala.Predef$"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scala-lang.org/api/2.11.7/scala/Boolean.html"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scala-lang.org/overviews/collections/introduction.html" TargetMode="External"/><Relationship Id="rId3" Type="http://schemas.openxmlformats.org/officeDocument/2006/relationships/hyperlink" Target="http://www.scala-lang.org/api/2.11.7/#package"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457200">
              <a:spcBef>
                <a:spcPts val="1200"/>
              </a:spcBef>
              <a:defRPr sz="10700"/>
            </a:lvl1pPr>
          </a:lstStyle>
          <a:p>
            <a:pPr/>
            <a:r>
              <a:t>Week 5</a:t>
            </a:r>
            <a:endParaRPr sz="1200">
              <a:latin typeface="Times"/>
              <a:ea typeface="Times"/>
              <a:cs typeface="Times"/>
              <a:sym typeface="Times"/>
            </a:endParaRPr>
          </a:p>
        </p:txBody>
      </p:sp>
      <p:sp>
        <p:nvSpPr>
          <p:cNvPr id="120" name="Shape 120"/>
          <p:cNvSpPr/>
          <p:nvPr>
            <p:ph type="subTitle" sz="quarter" idx="1"/>
          </p:nvPr>
        </p:nvSpPr>
        <p:spPr>
          <a:prstGeom prst="rect">
            <a:avLst/>
          </a:prstGeom>
        </p:spPr>
        <p:txBody>
          <a:bodyPr/>
          <a:lstStyle/>
          <a:p>
            <a:pPr/>
            <a:r>
              <a:t>JSON, actors, pure functional programming, Scala syntax,collections (if time)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Akka (2)</a:t>
            </a:r>
          </a:p>
        </p:txBody>
      </p:sp>
      <p:sp>
        <p:nvSpPr>
          <p:cNvPr id="155" name="Shape 155"/>
          <p:cNvSpPr/>
          <p:nvPr>
            <p:ph type="body" idx="1"/>
          </p:nvPr>
        </p:nvSpPr>
        <p:spPr>
          <a:prstGeom prst="rect">
            <a:avLst/>
          </a:prstGeom>
        </p:spPr>
        <p:txBody>
          <a:bodyPr/>
          <a:lstStyle/>
          <a:p>
            <a:pPr marL="444500" indent="-444500">
              <a:defRPr sz="3200"/>
            </a:pPr>
            <a:r>
              <a:t>Overall, these properties make </a:t>
            </a:r>
            <a:r>
              <a:rPr i="1"/>
              <a:t>Akka</a:t>
            </a:r>
            <a:r>
              <a:t> the perfect system for </a:t>
            </a:r>
            <a:r>
              <a:rPr i="1"/>
              <a:t>reactive programming</a:t>
            </a:r>
            <a:r>
              <a:t>!</a:t>
            </a:r>
          </a:p>
          <a:p>
            <a:pPr lvl="1">
              <a:defRPr sz="2800"/>
            </a:pPr>
            <a:r>
              <a:t>So, how do we get started? First go to </a:t>
            </a:r>
            <a:r>
              <a:rPr u="sng">
                <a:hlinkClick r:id="rId2" invalidUrl="" action="" tgtFrame="" tooltip="" history="1" highlightClick="0" endSnd="0"/>
              </a:rPr>
              <a:t>http://akka.io</a:t>
            </a:r>
            <a:r>
              <a:t> for documentation, tutorials, patterns, etc.</a:t>
            </a:r>
          </a:p>
          <a:p>
            <a:pPr lvl="1">
              <a:defRPr sz="2800"/>
            </a:pPr>
            <a:r>
              <a:t>Then add the following to your </a:t>
            </a:r>
            <a:r>
              <a:rPr i="1"/>
              <a:t>build.sbt</a:t>
            </a:r>
          </a:p>
          <a:p>
            <a:pPr lvl="4" marL="0" indent="914400" defTabSz="457200">
              <a:spcBef>
                <a:spcPts val="0"/>
              </a:spcBef>
              <a:buSzTx/>
              <a:buNone/>
              <a:defRPr sz="1600">
                <a:latin typeface="Monaco"/>
                <a:ea typeface="Monaco"/>
                <a:cs typeface="Monaco"/>
                <a:sym typeface="Monaco"/>
              </a:defRPr>
            </a:pPr>
            <a:r>
              <a:rPr u="sng"/>
              <a:t>val</a:t>
            </a:r>
            <a:r>
              <a:t> akkaGroup = "com.typesafe.akka"</a:t>
            </a:r>
          </a:p>
          <a:p>
            <a:pPr lvl="4" marL="0" indent="914400" defTabSz="457200">
              <a:spcBef>
                <a:spcPts val="0"/>
              </a:spcBef>
              <a:buSzTx/>
              <a:buNone/>
              <a:defRPr sz="1600">
                <a:latin typeface="Monaco"/>
                <a:ea typeface="Monaco"/>
                <a:cs typeface="Monaco"/>
                <a:sym typeface="Monaco"/>
              </a:defRPr>
            </a:pPr>
            <a:r>
              <a:rPr u="sng"/>
              <a:t>val</a:t>
            </a:r>
            <a:r>
              <a:t> akkaVersion = "2.3.12"</a:t>
            </a:r>
          </a:p>
          <a:p>
            <a:pPr lvl="4" marL="0" indent="914400" defTabSz="457200">
              <a:spcBef>
                <a:spcPts val="0"/>
              </a:spcBef>
              <a:buSzTx/>
              <a:buNone/>
              <a:defRPr sz="1600">
                <a:latin typeface="Monaco"/>
                <a:ea typeface="Monaco"/>
                <a:cs typeface="Monaco"/>
                <a:sym typeface="Monaco"/>
              </a:defRPr>
            </a:pPr>
            <a:r>
              <a:t>libraryDependencies ++= </a:t>
            </a:r>
            <a:r>
              <a:rPr u="sng"/>
              <a:t>Seq</a:t>
            </a:r>
            <a:r>
              <a:t>(</a:t>
            </a:r>
          </a:p>
          <a:p>
            <a:pPr lvl="4" marL="0" indent="914400" defTabSz="457200">
              <a:spcBef>
                <a:spcPts val="0"/>
              </a:spcBef>
              <a:buSzTx/>
              <a:buNone/>
              <a:defRPr sz="1600">
                <a:latin typeface="Monaco"/>
                <a:ea typeface="Monaco"/>
                <a:cs typeface="Monaco"/>
                <a:sym typeface="Monaco"/>
              </a:defRPr>
            </a:pPr>
            <a:r>
              <a:t>	akkaGroup %% "</a:t>
            </a:r>
            <a:r>
              <a:rPr u="sng"/>
              <a:t>akka</a:t>
            </a:r>
            <a:r>
              <a:t>-actor" % akkaVersion,</a:t>
            </a:r>
          </a:p>
          <a:p>
            <a:pPr lvl="4" marL="0" indent="914400" defTabSz="457200">
              <a:spcBef>
                <a:spcPts val="0"/>
              </a:spcBef>
              <a:buSzTx/>
              <a:buNone/>
              <a:defRPr sz="1600">
                <a:latin typeface="Monaco"/>
                <a:ea typeface="Monaco"/>
                <a:cs typeface="Monaco"/>
                <a:sym typeface="Monaco"/>
              </a:defRPr>
            </a:pPr>
            <a:r>
              <a:t>	akkaGroup %% "</a:t>
            </a:r>
            <a:r>
              <a:rPr u="sng"/>
              <a:t>akka</a:t>
            </a:r>
            <a:r>
              <a:t>-</a:t>
            </a:r>
            <a:r>
              <a:rPr u="sng"/>
              <a:t>testkit</a:t>
            </a:r>
            <a:r>
              <a:t>" % akkaVersion % "test",</a:t>
            </a:r>
          </a:p>
          <a:p>
            <a:pPr lvl="4" marL="0" indent="914400" defTabSz="457200">
              <a:spcBef>
                <a:spcPts val="0"/>
              </a:spcBef>
              <a:buSzTx/>
              <a:buNone/>
              <a:defRPr sz="1600">
                <a:latin typeface="Monaco"/>
                <a:ea typeface="Monaco"/>
                <a:cs typeface="Monaco"/>
                <a:sym typeface="Monaco"/>
              </a:defRPr>
            </a:pPr>
            <a:r>
              <a:t>	akkaGroup %% "</a:t>
            </a:r>
            <a:r>
              <a:rPr u="sng"/>
              <a:t>akka</a:t>
            </a:r>
            <a:r>
              <a:t>-slf4j" % akkaVersion, </a:t>
            </a:r>
          </a:p>
          <a:p>
            <a:pPr lvl="4" marL="0" indent="914400" defTabSz="457200">
              <a:spcBef>
                <a:spcPts val="0"/>
              </a:spcBef>
              <a:buSzTx/>
              <a:buNone/>
              <a:defRPr sz="1600">
                <a:latin typeface="Monaco"/>
                <a:ea typeface="Monaco"/>
                <a:cs typeface="Monaco"/>
                <a:sym typeface="Monaco"/>
              </a:defRPr>
            </a:pPr>
            <a:r>
              <a:t>	"com.typesafe" % "</a:t>
            </a:r>
            <a:r>
              <a:rPr u="sng"/>
              <a:t>config</a:t>
            </a:r>
            <a:r>
              <a:t>" % "1.3.0",</a:t>
            </a:r>
          </a:p>
          <a:p>
            <a:pPr lvl="4" marL="0" indent="914400" defTabSz="457200">
              <a:spcBef>
                <a:spcPts val="0"/>
              </a:spcBef>
              <a:buSzTx/>
              <a:buNone/>
              <a:defRPr sz="1600">
                <a:latin typeface="Monaco"/>
                <a:ea typeface="Monaco"/>
                <a:cs typeface="Monaco"/>
                <a:sym typeface="Monaco"/>
              </a:defRPr>
            </a:pPr>
            <a:r>
              <a:t>	"ch.qos.logback" % "</a:t>
            </a:r>
            <a:r>
              <a:rPr u="sng"/>
              <a:t>logback</a:t>
            </a:r>
            <a:r>
              <a:t>-classic" % "1.0.0" % "runtime"</a:t>
            </a:r>
          </a:p>
          <a:p>
            <a:pPr lvl="4" marL="0" indent="914400" defTabSz="457200">
              <a:spcBef>
                <a:spcPts val="0"/>
              </a:spcBef>
              <a:buSzTx/>
              <a:buNone/>
              <a:defRPr sz="1600">
                <a:latin typeface="Monaco"/>
                <a:ea typeface="Monaco"/>
                <a:cs typeface="Monaco"/>
                <a:sym typeface="Monaco"/>
              </a:defRPr>
            </a:pPr>
            <a:r>
              <a:t>)</a:t>
            </a:r>
          </a:p>
          <a:p>
            <a:pPr lvl="1">
              <a:defRPr sz="2800"/>
            </a:pPr>
            <a:r>
              <a:t>Let’s take a look at an existing system: using Akka to solve Map-Reduce problems (</a:t>
            </a:r>
            <a:r>
              <a:rPr u="sng">
                <a:hlinkClick r:id="rId3" invalidUrl="" action="" tgtFrame="" tooltip="" history="1" highlightClick="0" endSnd="0"/>
              </a:rPr>
              <a:t>Majabigwaduce</a:t>
            </a:r>
            <a:r>
              <a:t>)</a:t>
            </a:r>
          </a:p>
        </p:txBody>
      </p:sp>
      <p:grpSp>
        <p:nvGrpSpPr>
          <p:cNvPr id="158" name="Group 158"/>
          <p:cNvGrpSpPr/>
          <p:nvPr/>
        </p:nvGrpSpPr>
        <p:grpSpPr>
          <a:xfrm>
            <a:off x="7168476" y="4880933"/>
            <a:ext cx="6094421" cy="1045411"/>
            <a:chOff x="0" y="-313622"/>
            <a:chExt cx="6094420" cy="1045409"/>
          </a:xfrm>
        </p:grpSpPr>
        <p:sp>
          <p:nvSpPr>
            <p:cNvPr id="156" name="Shape 156"/>
            <p:cNvSpPr/>
            <p:nvPr/>
          </p:nvSpPr>
          <p:spPr>
            <a:xfrm flipH="1" rot="20845752">
              <a:off x="29213" y="184746"/>
              <a:ext cx="1056641" cy="384832"/>
            </a:xfrm>
            <a:prstGeom prst="rightArrow">
              <a:avLst>
                <a:gd name="adj1" fmla="val 32000"/>
                <a:gd name="adj2" fmla="val 64000"/>
              </a:avLst>
            </a:prstGeom>
            <a:blipFill rotWithShape="1">
              <a:blip r:embed="rId4"/>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7" name="Shape 157"/>
            <p:cNvSpPr/>
            <p:nvPr/>
          </p:nvSpPr>
          <p:spPr>
            <a:xfrm>
              <a:off x="1100758" y="-313623"/>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Latest stable version is 2.4.1 but I’m not quite ready to move up.</a:t>
              </a:r>
            </a:p>
          </p:txBody>
        </p:sp>
      </p:gr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952500" y="444500"/>
            <a:ext cx="11099800" cy="1707902"/>
          </a:xfrm>
          <a:prstGeom prst="rect">
            <a:avLst/>
          </a:prstGeom>
        </p:spPr>
        <p:txBody>
          <a:bodyPr/>
          <a:lstStyle/>
          <a:p>
            <a:pPr/>
            <a:r>
              <a:t>Akka (3)</a:t>
            </a:r>
          </a:p>
        </p:txBody>
      </p:sp>
      <p:sp>
        <p:nvSpPr>
          <p:cNvPr id="161" name="Shape 161"/>
          <p:cNvSpPr/>
          <p:nvPr>
            <p:ph type="body" idx="1"/>
          </p:nvPr>
        </p:nvSpPr>
        <p:spPr>
          <a:xfrm>
            <a:off x="952500" y="2293540"/>
            <a:ext cx="11301611" cy="6596460"/>
          </a:xfrm>
          <a:prstGeom prst="rect">
            <a:avLst/>
          </a:prstGeom>
        </p:spPr>
        <p:txBody>
          <a:bodyPr/>
          <a:lstStyle/>
          <a:p>
            <a:pPr marL="386715" indent="-386715" defTabSz="508254">
              <a:spcBef>
                <a:spcPts val="1300"/>
              </a:spcBef>
              <a:defRPr sz="3132"/>
            </a:pPr>
            <a:r>
              <a:t>An actor receives </a:t>
            </a:r>
            <a:r>
              <a:rPr i="1"/>
              <a:t>typed</a:t>
            </a:r>
            <a:r>
              <a:t> messages via its </a:t>
            </a:r>
            <a:r>
              <a:rPr i="1"/>
              <a:t>receive</a:t>
            </a:r>
            <a:r>
              <a:t> method:</a:t>
            </a:r>
          </a:p>
          <a:p>
            <a:pPr lvl="2" marL="0" indent="397763" defTabSz="397763">
              <a:spcBef>
                <a:spcPts val="0"/>
              </a:spcBef>
              <a:buSzTx/>
              <a:buNone/>
              <a:defRPr sz="1392">
                <a:solidFill>
                  <a:srgbClr val="4F76CB"/>
                </a:solidFill>
                <a:latin typeface="Monaco"/>
                <a:ea typeface="Monaco"/>
                <a:cs typeface="Monaco"/>
                <a:sym typeface="Monaco"/>
              </a:defRPr>
            </a:pPr>
            <a:r>
              <a:t>/**</a:t>
            </a:r>
            <a:endParaRPr>
              <a:solidFill>
                <a:srgbClr val="000000"/>
              </a:solidFill>
            </a:endParaRPr>
          </a:p>
          <a:p>
            <a:pPr lvl="2" marL="0" indent="397763" defTabSz="397763">
              <a:spcBef>
                <a:spcPts val="0"/>
              </a:spcBef>
              <a:buSzTx/>
              <a:buNone/>
              <a:defRPr sz="1392">
                <a:solidFill>
                  <a:srgbClr val="4F76CB"/>
                </a:solidFill>
                <a:latin typeface="Monaco"/>
                <a:ea typeface="Monaco"/>
                <a:cs typeface="Monaco"/>
                <a:sym typeface="Monaco"/>
              </a:defRPr>
            </a:pPr>
            <a:r>
              <a:t> * The purpose of this </a:t>
            </a:r>
            <a:r>
              <a:rPr u="sng"/>
              <a:t>mapper</a:t>
            </a:r>
            <a:r>
              <a:t> is to convert a sequence of objects into several sequences, each of which is</a:t>
            </a:r>
            <a:endParaRPr>
              <a:solidFill>
                <a:srgbClr val="000000"/>
              </a:solidFill>
            </a:endParaRPr>
          </a:p>
          <a:p>
            <a:pPr lvl="2" marL="0" indent="397763" defTabSz="397763">
              <a:spcBef>
                <a:spcPts val="0"/>
              </a:spcBef>
              <a:buSzTx/>
              <a:buNone/>
              <a:defRPr sz="1392">
                <a:solidFill>
                  <a:srgbClr val="4F76CB"/>
                </a:solidFill>
                <a:latin typeface="Monaco"/>
                <a:ea typeface="Monaco"/>
                <a:cs typeface="Monaco"/>
                <a:sym typeface="Monaco"/>
              </a:defRPr>
            </a:pPr>
            <a:r>
              <a:t> * associated with a key…</a:t>
            </a:r>
            <a:endParaRPr>
              <a:solidFill>
                <a:srgbClr val="000000"/>
              </a:solidFill>
            </a:endParaRPr>
          </a:p>
          <a:p>
            <a:pPr lvl="2" marL="0" indent="397763" defTabSz="397763">
              <a:spcBef>
                <a:spcPts val="0"/>
              </a:spcBef>
              <a:buSzTx/>
              <a:buNone/>
              <a:defRPr sz="1392">
                <a:solidFill>
                  <a:srgbClr val="4F76CB"/>
                </a:solidFill>
                <a:latin typeface="Monaco"/>
                <a:ea typeface="Monaco"/>
                <a:cs typeface="Monaco"/>
                <a:sym typeface="Monaco"/>
              </a:defRPr>
            </a:pPr>
            <a:r>
              <a:t> * …</a:t>
            </a:r>
            <a:endParaRPr>
              <a:solidFill>
                <a:srgbClr val="000000"/>
              </a:solidFill>
            </a:endParaRPr>
          </a:p>
          <a:p>
            <a:pPr lvl="2" marL="0" indent="397763" defTabSz="397763">
              <a:spcBef>
                <a:spcPts val="600"/>
              </a:spcBef>
              <a:buSzTx/>
              <a:buNone/>
              <a:defRPr sz="1392">
                <a:solidFill>
                  <a:srgbClr val="0326CC"/>
                </a:solidFill>
                <a:latin typeface="Monaco"/>
                <a:ea typeface="Monaco"/>
                <a:cs typeface="Monaco"/>
                <a:sym typeface="Monaco"/>
              </a:defRPr>
            </a:pPr>
            <a:r>
              <a:t> */</a:t>
            </a:r>
            <a:endParaRPr>
              <a:solidFill>
                <a:srgbClr val="000000"/>
              </a:solidFill>
            </a:endParaRPr>
          </a:p>
          <a:p>
            <a:pPr lvl="2" marL="0" indent="397763" defTabSz="397763">
              <a:spcBef>
                <a:spcPts val="800"/>
              </a:spcBef>
              <a:buSzTx/>
              <a:buNone/>
              <a:defRPr sz="1392">
                <a:latin typeface="Monaco"/>
                <a:ea typeface="Monaco"/>
                <a:cs typeface="Monaco"/>
                <a:sym typeface="Monaco"/>
              </a:defRPr>
            </a:pPr>
            <a:r>
              <a:rPr>
                <a:solidFill>
                  <a:srgbClr val="931A68"/>
                </a:solidFill>
              </a:rPr>
              <a:t>class</a:t>
            </a:r>
            <a:r>
              <a:t> Mapper[K1,V1,K2,W](f: (K1,V1)=&gt;(K2,W)) </a:t>
            </a:r>
            <a:r>
              <a:rPr>
                <a:solidFill>
                  <a:srgbClr val="931A68"/>
                </a:solidFill>
              </a:rPr>
              <a:t>extends</a:t>
            </a:r>
            <a:r>
              <a:t> MapReduceActor {</a:t>
            </a:r>
          </a:p>
          <a:p>
            <a:pPr lvl="2" marL="0" indent="397763" defTabSz="397763">
              <a:spcBef>
                <a:spcPts val="800"/>
              </a:spcBef>
              <a:buSzTx/>
              <a:buNone/>
              <a:defRPr sz="1392">
                <a:latin typeface="Monaco"/>
                <a:ea typeface="Monaco"/>
                <a:cs typeface="Monaco"/>
                <a:sym typeface="Monaco"/>
              </a:defRPr>
            </a:pPr>
            <a:r>
              <a:t>  </a:t>
            </a:r>
            <a:r>
              <a:rPr>
                <a:solidFill>
                  <a:srgbClr val="931A68"/>
                </a:solidFill>
              </a:rPr>
              <a:t>override</a:t>
            </a:r>
            <a:r>
              <a:t> </a:t>
            </a:r>
            <a:r>
              <a:rPr>
                <a:solidFill>
                  <a:srgbClr val="931A68"/>
                </a:solidFill>
              </a:rPr>
              <a:t>def</a:t>
            </a:r>
            <a:r>
              <a:t> receive = {</a:t>
            </a:r>
          </a:p>
          <a:p>
            <a:pPr lvl="2" marL="0" indent="397763" defTabSz="397763">
              <a:spcBef>
                <a:spcPts val="0"/>
              </a:spcBef>
              <a:buSzTx/>
              <a:buNone/>
              <a:defRPr sz="1392">
                <a:latin typeface="Monaco"/>
                <a:ea typeface="Monaco"/>
                <a:cs typeface="Monaco"/>
                <a:sym typeface="Monaco"/>
              </a:defRPr>
            </a:pPr>
            <a:r>
              <a:t>    </a:t>
            </a:r>
            <a:r>
              <a:rPr>
                <a:solidFill>
                  <a:srgbClr val="931A68"/>
                </a:solidFill>
              </a:rPr>
              <a:t>case</a:t>
            </a:r>
            <a:r>
              <a:t>  </a:t>
            </a:r>
            <a:r>
              <a:rPr>
                <a:solidFill>
                  <a:srgbClr val="727AFF"/>
                </a:solidFill>
              </a:rPr>
              <a:t>i</a:t>
            </a:r>
            <a:r>
              <a:t>: Incoming[K1,V1] =&gt;</a:t>
            </a:r>
          </a:p>
          <a:p>
            <a:pPr lvl="2" marL="0" indent="397763" defTabSz="397763">
              <a:spcBef>
                <a:spcPts val="0"/>
              </a:spcBef>
              <a:buSzTx/>
              <a:buNone/>
              <a:defRPr sz="1392">
                <a:latin typeface="Monaco"/>
                <a:ea typeface="Monaco"/>
                <a:cs typeface="Monaco"/>
                <a:sym typeface="Monaco"/>
              </a:defRPr>
            </a:pPr>
            <a:r>
              <a:t>      log.info(s</a:t>
            </a:r>
            <a:r>
              <a:rPr>
                <a:solidFill>
                  <a:srgbClr val="3933FF"/>
                </a:solidFill>
              </a:rPr>
              <a:t>"received $</a:t>
            </a:r>
            <a:r>
              <a:rPr>
                <a:solidFill>
                  <a:srgbClr val="727AFF"/>
                </a:solidFill>
              </a:rPr>
              <a:t>i</a:t>
            </a:r>
            <a:r>
              <a:rPr>
                <a:solidFill>
                  <a:srgbClr val="3933FF"/>
                </a:solidFill>
              </a:rPr>
              <a:t>"</a:t>
            </a:r>
            <a:r>
              <a:t>)</a:t>
            </a:r>
          </a:p>
          <a:p>
            <a:pPr lvl="2" marL="0" indent="397763" defTabSz="397763">
              <a:spcBef>
                <a:spcPts val="0"/>
              </a:spcBef>
              <a:buSzTx/>
              <a:buNone/>
              <a:defRPr sz="1392">
                <a:solidFill>
                  <a:srgbClr val="4E9072"/>
                </a:solidFill>
                <a:latin typeface="Monaco"/>
                <a:ea typeface="Monaco"/>
                <a:cs typeface="Monaco"/>
                <a:sym typeface="Monaco"/>
              </a:defRPr>
            </a:pPr>
            <a:r>
              <a:t>     </a:t>
            </a:r>
            <a:r>
              <a:rPr>
                <a:solidFill>
                  <a:srgbClr val="931A68"/>
                </a:solidFill>
              </a:rPr>
              <a:t>val</a:t>
            </a:r>
            <a:r>
              <a:t> </a:t>
            </a:r>
            <a:r>
              <a:rPr>
                <a:solidFill>
                  <a:srgbClr val="727AFF"/>
                </a:solidFill>
              </a:rPr>
              <a:t>wk2ts</a:t>
            </a:r>
            <a:r>
              <a:t> = </a:t>
            </a:r>
            <a:r>
              <a:rPr>
                <a:solidFill>
                  <a:srgbClr val="931A68"/>
                </a:solidFill>
              </a:rPr>
              <a:t>for</a:t>
            </a:r>
            <a:r>
              <a:t> ((</a:t>
            </a:r>
            <a:r>
              <a:rPr>
                <a:solidFill>
                  <a:srgbClr val="727AFF"/>
                </a:solidFill>
              </a:rPr>
              <a:t>k1</a:t>
            </a:r>
            <a:r>
              <a:t>,</a:t>
            </a:r>
            <a:r>
              <a:rPr>
                <a:solidFill>
                  <a:srgbClr val="727AFF"/>
                </a:solidFill>
              </a:rPr>
              <a:t>v1</a:t>
            </a:r>
            <a:r>
              <a:t>) &lt;- </a:t>
            </a:r>
            <a:r>
              <a:rPr>
                <a:solidFill>
                  <a:srgbClr val="727AFF"/>
                </a:solidFill>
              </a:rPr>
              <a:t>i</a:t>
            </a:r>
            <a:r>
              <a:t>.</a:t>
            </a:r>
            <a:r>
              <a:rPr>
                <a:solidFill>
                  <a:srgbClr val="0326CC"/>
                </a:solidFill>
              </a:rPr>
              <a:t>m</a:t>
            </a:r>
            <a:r>
              <a:t>) </a:t>
            </a:r>
            <a:r>
              <a:rPr>
                <a:solidFill>
                  <a:srgbClr val="931A68"/>
                </a:solidFill>
              </a:rPr>
              <a:t>yield</a:t>
            </a:r>
            <a:r>
              <a:t> Try(</a:t>
            </a:r>
            <a:r>
              <a:rPr u="sng"/>
              <a:t>f(</a:t>
            </a:r>
            <a:r>
              <a:rPr u="sng">
                <a:solidFill>
                  <a:srgbClr val="727AFF"/>
                </a:solidFill>
              </a:rPr>
              <a:t>k1</a:t>
            </a:r>
            <a:r>
              <a:rPr u="sng"/>
              <a:t>,</a:t>
            </a:r>
            <a:r>
              <a:rPr u="sng">
                <a:solidFill>
                  <a:srgbClr val="727AFF"/>
                </a:solidFill>
              </a:rPr>
              <a:t>v1</a:t>
            </a:r>
            <a:r>
              <a:rPr u="sng"/>
              <a:t>)</a:t>
            </a:r>
            <a:r>
              <a:t>)</a:t>
            </a:r>
          </a:p>
          <a:p>
            <a:pPr lvl="2" marL="0" indent="397763" defTabSz="397763">
              <a:spcBef>
                <a:spcPts val="0"/>
              </a:spcBef>
              <a:buSzTx/>
              <a:buNone/>
              <a:defRPr sz="1392">
                <a:latin typeface="Monaco"/>
                <a:ea typeface="Monaco"/>
                <a:cs typeface="Monaco"/>
                <a:sym typeface="Monaco"/>
              </a:defRPr>
            </a:pPr>
            <a:r>
              <a:t>      </a:t>
            </a:r>
            <a:r>
              <a:rPr u="sng"/>
              <a:t>sender</a:t>
            </a:r>
            <a:r>
              <a:t> ! prepareReply(</a:t>
            </a:r>
            <a:r>
              <a:rPr>
                <a:solidFill>
                  <a:srgbClr val="727AFF"/>
                </a:solidFill>
              </a:rPr>
              <a:t>wk2ts</a:t>
            </a:r>
            <a:r>
              <a:t>)</a:t>
            </a:r>
          </a:p>
          <a:p>
            <a:pPr lvl="2" marL="0" indent="397763" defTabSz="397763">
              <a:spcBef>
                <a:spcPts val="0"/>
              </a:spcBef>
              <a:buSzTx/>
              <a:buNone/>
              <a:defRPr sz="1392">
                <a:latin typeface="Monaco"/>
                <a:ea typeface="Monaco"/>
                <a:cs typeface="Monaco"/>
                <a:sym typeface="Monaco"/>
              </a:defRPr>
            </a:pPr>
            <a:r>
              <a:t>    </a:t>
            </a:r>
            <a:r>
              <a:rPr>
                <a:solidFill>
                  <a:srgbClr val="931A68"/>
                </a:solidFill>
              </a:rPr>
              <a:t>case</a:t>
            </a:r>
            <a:r>
              <a:t> </a:t>
            </a:r>
            <a:r>
              <a:rPr>
                <a:solidFill>
                  <a:srgbClr val="727AFF"/>
                </a:solidFill>
              </a:rPr>
              <a:t>q</a:t>
            </a:r>
            <a:r>
              <a:t> =&gt;</a:t>
            </a:r>
          </a:p>
          <a:p>
            <a:pPr lvl="2" marL="0" indent="397763" defTabSz="397763">
              <a:spcBef>
                <a:spcPts val="0"/>
              </a:spcBef>
              <a:buSzTx/>
              <a:buNone/>
              <a:defRPr sz="1392">
                <a:latin typeface="Monaco"/>
                <a:ea typeface="Monaco"/>
                <a:cs typeface="Monaco"/>
                <a:sym typeface="Monaco"/>
              </a:defRPr>
            </a:pPr>
            <a:r>
              <a:t>      </a:t>
            </a:r>
            <a:r>
              <a:rPr>
                <a:solidFill>
                  <a:srgbClr val="931A68"/>
                </a:solidFill>
              </a:rPr>
              <a:t>super</a:t>
            </a:r>
            <a:r>
              <a:t>.receive(</a:t>
            </a:r>
            <a:r>
              <a:rPr>
                <a:solidFill>
                  <a:srgbClr val="727AFF"/>
                </a:solidFill>
              </a:rPr>
              <a:t>q</a:t>
            </a:r>
            <a:r>
              <a:t>)</a:t>
            </a:r>
          </a:p>
          <a:p>
            <a:pPr lvl="2" marL="0" indent="397763" defTabSz="397763">
              <a:spcBef>
                <a:spcPts val="0"/>
              </a:spcBef>
              <a:buSzTx/>
              <a:buNone/>
              <a:defRPr sz="1392">
                <a:latin typeface="Monaco"/>
                <a:ea typeface="Monaco"/>
                <a:cs typeface="Monaco"/>
                <a:sym typeface="Monaco"/>
              </a:defRPr>
            </a:pPr>
            <a:r>
              <a:t>  }</a:t>
            </a:r>
          </a:p>
          <a:p>
            <a:pPr lvl="2" marL="0" indent="397763" defTabSz="397763">
              <a:spcBef>
                <a:spcPts val="600"/>
              </a:spcBef>
              <a:buSzTx/>
              <a:buNone/>
              <a:defRPr sz="1392">
                <a:solidFill>
                  <a:srgbClr val="0326CC"/>
                </a:solidFill>
                <a:latin typeface="Monaco"/>
                <a:ea typeface="Monaco"/>
                <a:cs typeface="Monaco"/>
                <a:sym typeface="Monaco"/>
              </a:defRPr>
            </a:pPr>
            <a:r>
              <a:t>}</a:t>
            </a:r>
          </a:p>
          <a:p>
            <a:pPr lvl="2" marL="0" indent="397763" defTabSz="397763">
              <a:spcBef>
                <a:spcPts val="0"/>
              </a:spcBef>
              <a:buSzTx/>
              <a:buNone/>
              <a:defRPr sz="1392">
                <a:latin typeface="Monaco"/>
                <a:ea typeface="Monaco"/>
                <a:cs typeface="Monaco"/>
                <a:sym typeface="Monaco"/>
              </a:defRPr>
            </a:pPr>
            <a:r>
              <a:rPr>
                <a:solidFill>
                  <a:srgbClr val="931A68"/>
                </a:solidFill>
              </a:rPr>
              <a:t>case</a:t>
            </a:r>
            <a:r>
              <a:t> </a:t>
            </a:r>
            <a:r>
              <a:rPr>
                <a:solidFill>
                  <a:srgbClr val="931A68"/>
                </a:solidFill>
              </a:rPr>
              <a:t>class</a:t>
            </a:r>
            <a:r>
              <a:t> Incoming[K, V](</a:t>
            </a:r>
            <a:r>
              <a:rPr>
                <a:solidFill>
                  <a:srgbClr val="0326CC"/>
                </a:solidFill>
              </a:rPr>
              <a:t>m</a:t>
            </a:r>
            <a:r>
              <a:t>: Seq[(K,V)]) {</a:t>
            </a:r>
          </a:p>
          <a:p>
            <a:pPr lvl="2" marL="0" indent="397763" defTabSz="397763">
              <a:spcBef>
                <a:spcPts val="0"/>
              </a:spcBef>
              <a:buSzTx/>
              <a:buNone/>
              <a:defRPr sz="1392">
                <a:solidFill>
                  <a:srgbClr val="3933FF"/>
                </a:solidFill>
                <a:latin typeface="Monaco"/>
                <a:ea typeface="Monaco"/>
                <a:cs typeface="Monaco"/>
                <a:sym typeface="Monaco"/>
              </a:defRPr>
            </a:pPr>
            <a:r>
              <a:rPr>
                <a:solidFill>
                  <a:srgbClr val="000000"/>
                </a:solidFill>
              </a:rPr>
              <a:t>  </a:t>
            </a:r>
            <a:r>
              <a:rPr>
                <a:solidFill>
                  <a:srgbClr val="931A68"/>
                </a:solidFill>
              </a:rPr>
              <a:t>override</a:t>
            </a:r>
            <a:r>
              <a:rPr>
                <a:solidFill>
                  <a:srgbClr val="000000"/>
                </a:solidFill>
              </a:rPr>
              <a:t> </a:t>
            </a:r>
            <a:r>
              <a:rPr>
                <a:solidFill>
                  <a:srgbClr val="931A68"/>
                </a:solidFill>
              </a:rPr>
              <a:t>def</a:t>
            </a:r>
            <a:r>
              <a:rPr>
                <a:solidFill>
                  <a:srgbClr val="000000"/>
                </a:solidFill>
              </a:rPr>
              <a:t> toString = s</a:t>
            </a:r>
            <a:r>
              <a:t>"Incoming: with $</a:t>
            </a:r>
            <a:r>
              <a:rPr>
                <a:solidFill>
                  <a:srgbClr val="000000"/>
                </a:solidFill>
              </a:rPr>
              <a:t>{</a:t>
            </a:r>
            <a:r>
              <a:rPr>
                <a:solidFill>
                  <a:srgbClr val="0326CC"/>
                </a:solidFill>
              </a:rPr>
              <a:t>m</a:t>
            </a:r>
            <a:r>
              <a:rPr>
                <a:solidFill>
                  <a:srgbClr val="000000"/>
                </a:solidFill>
              </a:rPr>
              <a:t>.size}</a:t>
            </a:r>
            <a:r>
              <a:t> elements"</a:t>
            </a:r>
            <a:endParaRPr>
              <a:solidFill>
                <a:srgbClr val="000000"/>
              </a:solidFill>
            </a:endParaRPr>
          </a:p>
          <a:p>
            <a:pPr lvl="2" marL="0" indent="397763" defTabSz="397763">
              <a:spcBef>
                <a:spcPts val="600"/>
              </a:spcBef>
              <a:buSzTx/>
              <a:buNone/>
              <a:defRPr sz="1392">
                <a:solidFill>
                  <a:srgbClr val="0326CC"/>
                </a:solidFill>
                <a:latin typeface="Monaco"/>
                <a:ea typeface="Monaco"/>
                <a:cs typeface="Monaco"/>
                <a:sym typeface="Monaco"/>
              </a:defRPr>
            </a:pPr>
            <a:r>
              <a:t>}</a:t>
            </a:r>
          </a:p>
          <a:p>
            <a:pPr lvl="1" marL="773430" indent="-386715" defTabSz="508254">
              <a:spcBef>
                <a:spcPts val="1000"/>
              </a:spcBef>
              <a:defRPr sz="2784"/>
            </a:pPr>
            <a:r>
              <a:t>Typically, the actor will prepare a response and send it either to the sender or another actor. A logging actor is able to log the messages as they arrive.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952500" y="444500"/>
            <a:ext cx="11099800" cy="1658839"/>
          </a:xfrm>
          <a:prstGeom prst="rect">
            <a:avLst/>
          </a:prstGeom>
        </p:spPr>
        <p:txBody>
          <a:bodyPr/>
          <a:lstStyle/>
          <a:p>
            <a:pPr/>
            <a:r>
              <a:t>Akka (4)</a:t>
            </a:r>
          </a:p>
        </p:txBody>
      </p:sp>
      <p:sp>
        <p:nvSpPr>
          <p:cNvPr id="164" name="Shape 164"/>
          <p:cNvSpPr/>
          <p:nvPr>
            <p:ph type="body" idx="1"/>
          </p:nvPr>
        </p:nvSpPr>
        <p:spPr>
          <a:xfrm>
            <a:off x="952500" y="2017414"/>
            <a:ext cx="11099800" cy="6977361"/>
          </a:xfrm>
          <a:prstGeom prst="rect">
            <a:avLst/>
          </a:prstGeom>
        </p:spPr>
        <p:txBody>
          <a:bodyPr/>
          <a:lstStyle/>
          <a:p>
            <a:pPr marL="0" indent="0" defTabSz="356615">
              <a:spcBef>
                <a:spcPts val="0"/>
              </a:spcBef>
              <a:buSzTx/>
              <a:buNone/>
              <a:defRPr sz="1248">
                <a:latin typeface="Monaco"/>
                <a:ea typeface="Monaco"/>
                <a:cs typeface="Monaco"/>
                <a:sym typeface="Monaco"/>
              </a:defRPr>
            </a:pPr>
            <a:r>
              <a:rPr>
                <a:solidFill>
                  <a:srgbClr val="931A68"/>
                </a:solidFill>
              </a:rPr>
              <a:t>import</a:t>
            </a:r>
            <a:r>
              <a:t> akka.actor.{ Actor, ActorLogging, ActorSystem, Props }</a:t>
            </a:r>
          </a:p>
          <a:p>
            <a:pPr marL="0" indent="0" defTabSz="356615">
              <a:spcBef>
                <a:spcPts val="0"/>
              </a:spcBef>
              <a:buSzTx/>
              <a:buNone/>
              <a:defRPr sz="1248">
                <a:latin typeface="Monaco"/>
                <a:ea typeface="Monaco"/>
                <a:cs typeface="Monaco"/>
                <a:sym typeface="Monaco"/>
              </a:defRPr>
            </a:pPr>
            <a:r>
              <a:rPr>
                <a:solidFill>
                  <a:srgbClr val="931A68"/>
                </a:solidFill>
              </a:rPr>
              <a:t>import</a:t>
            </a:r>
            <a:r>
              <a:t> scala.concurrent.duration._</a:t>
            </a:r>
          </a:p>
          <a:p>
            <a:pPr marL="0" indent="0" defTabSz="356615">
              <a:spcBef>
                <a:spcPts val="0"/>
              </a:spcBef>
              <a:buSzTx/>
              <a:buNone/>
              <a:defRPr sz="1248">
                <a:latin typeface="Monaco"/>
                <a:ea typeface="Monaco"/>
                <a:cs typeface="Monaco"/>
                <a:sym typeface="Monaco"/>
              </a:defRPr>
            </a:pPr>
            <a:r>
              <a:rPr>
                <a:solidFill>
                  <a:srgbClr val="931A68"/>
                </a:solidFill>
              </a:rPr>
              <a:t>import</a:t>
            </a:r>
            <a:r>
              <a:t> scala.concurrent._</a:t>
            </a:r>
          </a:p>
          <a:p>
            <a:pPr marL="0" indent="0" defTabSz="356615">
              <a:spcBef>
                <a:spcPts val="0"/>
              </a:spcBef>
              <a:buSzTx/>
              <a:buNone/>
              <a:defRPr sz="1248">
                <a:latin typeface="Monaco"/>
                <a:ea typeface="Monaco"/>
                <a:cs typeface="Monaco"/>
                <a:sym typeface="Monaco"/>
              </a:defRPr>
            </a:pPr>
            <a:r>
              <a:rPr>
                <a:solidFill>
                  <a:srgbClr val="931A68"/>
                </a:solidFill>
              </a:rPr>
              <a:t>import</a:t>
            </a:r>
            <a:r>
              <a:t> akka.util.Timeout</a:t>
            </a:r>
          </a:p>
          <a:p>
            <a:pPr marL="0" indent="0" defTabSz="356615">
              <a:spcBef>
                <a:spcPts val="0"/>
              </a:spcBef>
              <a:buSzTx/>
              <a:buNone/>
              <a:defRPr sz="1248">
                <a:latin typeface="Monaco"/>
                <a:ea typeface="Monaco"/>
                <a:cs typeface="Monaco"/>
                <a:sym typeface="Monaco"/>
              </a:defRPr>
            </a:pPr>
            <a:r>
              <a:rPr>
                <a:solidFill>
                  <a:srgbClr val="931A68"/>
                </a:solidFill>
              </a:rPr>
              <a:t>import</a:t>
            </a:r>
            <a:r>
              <a:t> akka.pattern.ask</a:t>
            </a:r>
          </a:p>
          <a:p>
            <a:pPr marL="0" indent="0" defTabSz="356615">
              <a:spcBef>
                <a:spcPts val="0"/>
              </a:spcBef>
              <a:buSzTx/>
              <a:buNone/>
              <a:defRPr sz="1248">
                <a:latin typeface="Monaco"/>
                <a:ea typeface="Monaco"/>
                <a:cs typeface="Monaco"/>
                <a:sym typeface="Monaco"/>
              </a:defRPr>
            </a:pPr>
            <a:r>
              <a:rPr>
                <a:solidFill>
                  <a:srgbClr val="931A68"/>
                </a:solidFill>
              </a:rPr>
              <a:t>import</a:t>
            </a:r>
            <a:r>
              <a:t> scala.util._</a:t>
            </a:r>
          </a:p>
          <a:p>
            <a:pPr marL="0" indent="0" defTabSz="356615">
              <a:spcBef>
                <a:spcPts val="600"/>
              </a:spcBef>
              <a:buSzTx/>
              <a:buNone/>
              <a:defRPr sz="1248">
                <a:solidFill>
                  <a:srgbClr val="0326CC"/>
                </a:solidFill>
                <a:latin typeface="Monaco"/>
                <a:ea typeface="Monaco"/>
                <a:cs typeface="Monaco"/>
                <a:sym typeface="Monaco"/>
              </a:defRPr>
            </a:pPr>
            <a:r>
              <a:rPr>
                <a:solidFill>
                  <a:srgbClr val="931A68"/>
                </a:solidFill>
              </a:rPr>
              <a:t>import</a:t>
            </a:r>
            <a:r>
              <a:t> ExecutionContext.Implicits.</a:t>
            </a:r>
            <a:r>
              <a:t>global</a:t>
            </a:r>
          </a:p>
          <a:p>
            <a:pPr marL="0" indent="0" defTabSz="356615">
              <a:spcBef>
                <a:spcPts val="0"/>
              </a:spcBef>
              <a:buSzTx/>
              <a:buNone/>
              <a:defRPr sz="1248">
                <a:latin typeface="Monaco"/>
                <a:ea typeface="Monaco"/>
                <a:cs typeface="Monaco"/>
                <a:sym typeface="Monaco"/>
              </a:defRPr>
            </a:pPr>
            <a:r>
              <a:rPr>
                <a:solidFill>
                  <a:srgbClr val="931A68"/>
                </a:solidFill>
              </a:rPr>
              <a:t>case</a:t>
            </a:r>
            <a:r>
              <a:t> </a:t>
            </a:r>
            <a:r>
              <a:rPr>
                <a:solidFill>
                  <a:srgbClr val="931A68"/>
                </a:solidFill>
              </a:rPr>
              <a:t>class</a:t>
            </a:r>
            <a:r>
              <a:t> QuickSort() </a:t>
            </a:r>
            <a:r>
              <a:rPr>
                <a:solidFill>
                  <a:srgbClr val="931A68"/>
                </a:solidFill>
              </a:rPr>
              <a:t>extends</a:t>
            </a:r>
            <a:r>
              <a:t> Actor </a:t>
            </a:r>
            <a:r>
              <a:rPr>
                <a:solidFill>
                  <a:srgbClr val="931A68"/>
                </a:solidFill>
              </a:rPr>
              <a:t>with</a:t>
            </a:r>
            <a:r>
              <a:t> ActorLogging {</a:t>
            </a:r>
          </a:p>
          <a:p>
            <a:pPr marL="0" indent="0" defTabSz="356615">
              <a:spcBef>
                <a:spcPts val="0"/>
              </a:spcBef>
              <a:buSzTx/>
              <a:buNone/>
              <a:defRPr sz="1248">
                <a:latin typeface="Monaco"/>
                <a:ea typeface="Monaco"/>
                <a:cs typeface="Monaco"/>
                <a:sym typeface="Monaco"/>
              </a:defRPr>
            </a:pPr>
            <a:r>
              <a:t>  </a:t>
            </a:r>
            <a:r>
              <a:rPr>
                <a:solidFill>
                  <a:srgbClr val="931A68"/>
                </a:solidFill>
              </a:rPr>
              <a:t>override</a:t>
            </a:r>
            <a:r>
              <a:t> </a:t>
            </a:r>
            <a:r>
              <a:rPr>
                <a:solidFill>
                  <a:srgbClr val="931A68"/>
                </a:solidFill>
              </a:rPr>
              <a:t>def</a:t>
            </a:r>
            <a:r>
              <a:t> receive = {</a:t>
            </a:r>
          </a:p>
          <a:p>
            <a:pPr marL="0" indent="0" defTabSz="356615">
              <a:spcBef>
                <a:spcPts val="0"/>
              </a:spcBef>
              <a:buSzTx/>
              <a:buNone/>
              <a:defRPr sz="1248">
                <a:latin typeface="Monaco"/>
                <a:ea typeface="Monaco"/>
                <a:cs typeface="Monaco"/>
                <a:sym typeface="Monaco"/>
              </a:defRPr>
            </a:pPr>
            <a:r>
              <a:t>        </a:t>
            </a:r>
            <a:r>
              <a:rPr>
                <a:solidFill>
                  <a:srgbClr val="931A68"/>
                </a:solidFill>
              </a:rPr>
              <a:t>case</a:t>
            </a:r>
            <a:r>
              <a:t> </a:t>
            </a:r>
            <a:r>
              <a:rPr>
                <a:solidFill>
                  <a:srgbClr val="727AFF"/>
                </a:solidFill>
              </a:rPr>
              <a:t>input</a:t>
            </a:r>
            <a:r>
              <a:t>: </a:t>
            </a:r>
            <a:r>
              <a:rPr u="sng"/>
              <a:t>Seq[Int]</a:t>
            </a:r>
            <a:r>
              <a:t> =&gt;</a:t>
            </a:r>
          </a:p>
          <a:p>
            <a:pPr marL="0" indent="0" defTabSz="356615">
              <a:spcBef>
                <a:spcPts val="0"/>
              </a:spcBef>
              <a:buSzTx/>
              <a:buNone/>
              <a:defRPr sz="1248">
                <a:latin typeface="Monaco"/>
                <a:ea typeface="Monaco"/>
                <a:cs typeface="Monaco"/>
                <a:sym typeface="Monaco"/>
              </a:defRPr>
            </a:pPr>
            <a:r>
              <a:t>          log.info(s</a:t>
            </a:r>
            <a:r>
              <a:rPr>
                <a:solidFill>
                  <a:srgbClr val="3933FF"/>
                </a:solidFill>
              </a:rPr>
              <a:t>"received $</a:t>
            </a:r>
            <a:r>
              <a:rPr>
                <a:solidFill>
                  <a:srgbClr val="727AFF"/>
                </a:solidFill>
              </a:rPr>
              <a:t>input</a:t>
            </a:r>
            <a:r>
              <a:rPr>
                <a:solidFill>
                  <a:srgbClr val="3933FF"/>
                </a:solidFill>
              </a:rPr>
              <a:t>"</a:t>
            </a:r>
            <a:r>
              <a:t>)</a:t>
            </a:r>
          </a:p>
          <a:p>
            <a:pPr marL="0" indent="0" defTabSz="356615">
              <a:spcBef>
                <a:spcPts val="0"/>
              </a:spcBef>
              <a:buSzTx/>
              <a:buNone/>
              <a:defRPr sz="1248">
                <a:latin typeface="Monaco"/>
                <a:ea typeface="Monaco"/>
                <a:cs typeface="Monaco"/>
                <a:sym typeface="Monaco"/>
              </a:defRPr>
            </a:pPr>
            <a:r>
              <a:t>          </a:t>
            </a:r>
            <a:r>
              <a:rPr>
                <a:solidFill>
                  <a:srgbClr val="931A68"/>
                </a:solidFill>
              </a:rPr>
              <a:t>val</a:t>
            </a:r>
            <a:r>
              <a:t> </a:t>
            </a:r>
            <a:r>
              <a:rPr>
                <a:solidFill>
                  <a:srgbClr val="727AFF"/>
                </a:solidFill>
              </a:rPr>
              <a:t>array</a:t>
            </a:r>
            <a:r>
              <a:t> = </a:t>
            </a:r>
            <a:r>
              <a:rPr>
                <a:solidFill>
                  <a:srgbClr val="727AFF"/>
                </a:solidFill>
              </a:rPr>
              <a:t>input</a:t>
            </a:r>
            <a:r>
              <a:t>.toArray</a:t>
            </a:r>
          </a:p>
          <a:p>
            <a:pPr marL="0" indent="0" defTabSz="356615">
              <a:spcBef>
                <a:spcPts val="0"/>
              </a:spcBef>
              <a:buSzTx/>
              <a:buNone/>
              <a:defRPr sz="1248">
                <a:latin typeface="Monaco"/>
                <a:ea typeface="Monaco"/>
                <a:cs typeface="Monaco"/>
                <a:sym typeface="Monaco"/>
              </a:defRPr>
            </a:pPr>
            <a:r>
              <a:t>          Sorting.quickSort(</a:t>
            </a:r>
            <a:r>
              <a:rPr>
                <a:solidFill>
                  <a:srgbClr val="727AFF"/>
                </a:solidFill>
              </a:rPr>
              <a:t>array</a:t>
            </a:r>
            <a:r>
              <a:t>)</a:t>
            </a:r>
          </a:p>
          <a:p>
            <a:pPr marL="0" indent="0" defTabSz="356615">
              <a:spcBef>
                <a:spcPts val="0"/>
              </a:spcBef>
              <a:buSzTx/>
              <a:buNone/>
              <a:defRPr sz="1248">
                <a:latin typeface="Monaco"/>
                <a:ea typeface="Monaco"/>
                <a:cs typeface="Monaco"/>
                <a:sym typeface="Monaco"/>
              </a:defRPr>
            </a:pPr>
            <a:r>
              <a:t>          </a:t>
            </a:r>
            <a:r>
              <a:rPr>
                <a:solidFill>
                  <a:srgbClr val="931A68"/>
                </a:solidFill>
              </a:rPr>
              <a:t>val</a:t>
            </a:r>
            <a:r>
              <a:t> </a:t>
            </a:r>
            <a:r>
              <a:rPr>
                <a:solidFill>
                  <a:srgbClr val="727AFF"/>
                </a:solidFill>
              </a:rPr>
              <a:t>response</a:t>
            </a:r>
            <a:r>
              <a:t> = </a:t>
            </a:r>
            <a:r>
              <a:rPr u="sng">
                <a:solidFill>
                  <a:srgbClr val="727AFF"/>
                </a:solidFill>
              </a:rPr>
              <a:t>array</a:t>
            </a:r>
            <a:r>
              <a:t>.toSeq</a:t>
            </a:r>
          </a:p>
          <a:p>
            <a:pPr marL="0" indent="0" defTabSz="356615">
              <a:spcBef>
                <a:spcPts val="0"/>
              </a:spcBef>
              <a:buSzTx/>
              <a:buNone/>
              <a:defRPr sz="1248">
                <a:latin typeface="Monaco"/>
                <a:ea typeface="Monaco"/>
                <a:cs typeface="Monaco"/>
                <a:sym typeface="Monaco"/>
              </a:defRPr>
            </a:pPr>
            <a:r>
              <a:t>          </a:t>
            </a:r>
            <a:r>
              <a:rPr u="sng"/>
              <a:t>sender</a:t>
            </a:r>
            <a:r>
              <a:t> ! </a:t>
            </a:r>
            <a:r>
              <a:rPr>
                <a:solidFill>
                  <a:srgbClr val="727AFF"/>
                </a:solidFill>
              </a:rPr>
              <a:t>response</a:t>
            </a:r>
          </a:p>
          <a:p>
            <a:pPr marL="0" indent="0" defTabSz="356615">
              <a:spcBef>
                <a:spcPts val="0"/>
              </a:spcBef>
              <a:buSzTx/>
              <a:buNone/>
              <a:defRPr sz="1248">
                <a:solidFill>
                  <a:srgbClr val="3933FF"/>
                </a:solidFill>
                <a:latin typeface="Monaco"/>
                <a:ea typeface="Monaco"/>
                <a:cs typeface="Monaco"/>
                <a:sym typeface="Monaco"/>
              </a:defRPr>
            </a:pPr>
            <a:r>
              <a:rPr>
                <a:solidFill>
                  <a:srgbClr val="000000"/>
                </a:solidFill>
              </a:rPr>
              <a:t>        </a:t>
            </a:r>
            <a:r>
              <a:rPr>
                <a:solidFill>
                  <a:srgbClr val="931A68"/>
                </a:solidFill>
              </a:rPr>
              <a:t>case</a:t>
            </a:r>
            <a:r>
              <a:rPr>
                <a:solidFill>
                  <a:srgbClr val="000000"/>
                </a:solidFill>
              </a:rPr>
              <a:t> _ =&gt; println(</a:t>
            </a:r>
            <a:r>
              <a:t>"unknown message"</a:t>
            </a:r>
            <a:r>
              <a:rPr>
                <a:solidFill>
                  <a:srgbClr val="000000"/>
                </a:solidFill>
              </a:rPr>
              <a:t>)</a:t>
            </a:r>
            <a:endParaRPr>
              <a:solidFill>
                <a:srgbClr val="000000"/>
              </a:solidFill>
            </a:endParaRPr>
          </a:p>
          <a:p>
            <a:pPr marL="0" indent="0" defTabSz="356615">
              <a:spcBef>
                <a:spcPts val="0"/>
              </a:spcBef>
              <a:buSzTx/>
              <a:buNone/>
              <a:defRPr sz="1248">
                <a:latin typeface="Monaco"/>
                <a:ea typeface="Monaco"/>
                <a:cs typeface="Monaco"/>
                <a:sym typeface="Monaco"/>
              </a:defRPr>
            </a:pPr>
            <a:r>
              <a:t>  }  </a:t>
            </a:r>
          </a:p>
          <a:p>
            <a:pPr marL="0" indent="0" defTabSz="356615">
              <a:spcBef>
                <a:spcPts val="600"/>
              </a:spcBef>
              <a:buSzTx/>
              <a:buNone/>
              <a:defRPr sz="1248">
                <a:solidFill>
                  <a:srgbClr val="0326CC"/>
                </a:solidFill>
                <a:latin typeface="Monaco"/>
                <a:ea typeface="Monaco"/>
                <a:cs typeface="Monaco"/>
                <a:sym typeface="Monaco"/>
              </a:defRPr>
            </a:pPr>
            <a:r>
              <a:t>}</a:t>
            </a:r>
          </a:p>
          <a:p>
            <a:pPr marL="0" indent="0" defTabSz="356615">
              <a:spcBef>
                <a:spcPts val="0"/>
              </a:spcBef>
              <a:buSzTx/>
              <a:buNone/>
              <a:defRPr sz="1248">
                <a:latin typeface="Monaco"/>
                <a:ea typeface="Monaco"/>
                <a:cs typeface="Monaco"/>
                <a:sym typeface="Monaco"/>
              </a:defRPr>
            </a:pPr>
            <a:r>
              <a:rPr>
                <a:solidFill>
                  <a:srgbClr val="931A68"/>
                </a:solidFill>
              </a:rPr>
              <a:t>object</a:t>
            </a:r>
            <a:r>
              <a:t> QuickSort </a:t>
            </a:r>
            <a:r>
              <a:rPr>
                <a:solidFill>
                  <a:srgbClr val="931A68"/>
                </a:solidFill>
              </a:rPr>
              <a:t>extends</a:t>
            </a:r>
            <a:r>
              <a:t> App {</a:t>
            </a:r>
          </a:p>
          <a:p>
            <a:pPr marL="0" indent="0" defTabSz="356615">
              <a:spcBef>
                <a:spcPts val="0"/>
              </a:spcBef>
              <a:buSzTx/>
              <a:buNone/>
              <a:defRPr sz="1248">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timeout</a:t>
            </a:r>
            <a:r>
              <a:t>: Timeout = </a:t>
            </a:r>
            <a:r>
              <a:rPr u="sng">
                <a:solidFill>
                  <a:srgbClr val="D0A3FF"/>
                </a:solidFill>
              </a:rPr>
              <a:t>10</a:t>
            </a:r>
            <a:r>
              <a:rPr u="sng"/>
              <a:t>.seconds</a:t>
            </a:r>
          </a:p>
          <a:p>
            <a:pPr marL="0" indent="0" defTabSz="356615">
              <a:spcBef>
                <a:spcPts val="0"/>
              </a:spcBef>
              <a:buSzTx/>
              <a:buNone/>
              <a:defRPr sz="1248">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system</a:t>
            </a:r>
            <a:r>
              <a:t> = ActorSystem(</a:t>
            </a:r>
            <a:r>
              <a:rPr>
                <a:solidFill>
                  <a:srgbClr val="3933FF"/>
                </a:solidFill>
              </a:rPr>
              <a:t>"QuickSort"</a:t>
            </a:r>
            <a:r>
              <a:t>)</a:t>
            </a:r>
          </a:p>
          <a:p>
            <a:pPr marL="0" indent="0" defTabSz="356615">
              <a:spcBef>
                <a:spcPts val="0"/>
              </a:spcBef>
              <a:buSzTx/>
              <a:buNone/>
              <a:defRPr sz="1248">
                <a:latin typeface="Monaco"/>
                <a:ea typeface="Monaco"/>
                <a:cs typeface="Monaco"/>
                <a:sym typeface="Monaco"/>
              </a:defRPr>
            </a:pPr>
            <a:r>
              <a:t> </a:t>
            </a:r>
            <a:r>
              <a:rPr>
                <a:solidFill>
                  <a:srgbClr val="931A68"/>
                </a:solidFill>
              </a:rPr>
              <a:t>val</a:t>
            </a:r>
            <a:r>
              <a:t> </a:t>
            </a:r>
            <a:r>
              <a:rPr>
                <a:solidFill>
                  <a:srgbClr val="0326CC"/>
                </a:solidFill>
              </a:rPr>
              <a:t>quickSort</a:t>
            </a:r>
            <a:r>
              <a:t> = </a:t>
            </a:r>
            <a:r>
              <a:rPr>
                <a:solidFill>
                  <a:srgbClr val="0326CC"/>
                </a:solidFill>
              </a:rPr>
              <a:t>system</a:t>
            </a:r>
            <a:r>
              <a:t>.actorOf(Props.create(classOf[QuickSort]), </a:t>
            </a:r>
            <a:r>
              <a:rPr>
                <a:solidFill>
                  <a:srgbClr val="3933FF"/>
                </a:solidFill>
              </a:rPr>
              <a:t>"sorter"</a:t>
            </a:r>
            <a:r>
              <a:t>)</a:t>
            </a:r>
          </a:p>
          <a:p>
            <a:pPr marL="0" indent="0" defTabSz="356615">
              <a:spcBef>
                <a:spcPts val="0"/>
              </a:spcBef>
              <a:buSzTx/>
              <a:buNone/>
              <a:defRPr sz="1248">
                <a:latin typeface="Monaco"/>
                <a:ea typeface="Monaco"/>
                <a:cs typeface="Monaco"/>
                <a:sym typeface="Monaco"/>
              </a:defRPr>
            </a:pPr>
            <a:r>
              <a:t> </a:t>
            </a:r>
            <a:r>
              <a:rPr>
                <a:solidFill>
                  <a:srgbClr val="931A68"/>
                </a:solidFill>
              </a:rPr>
              <a:t>val</a:t>
            </a:r>
            <a:r>
              <a:t> </a:t>
            </a:r>
            <a:r>
              <a:rPr>
                <a:solidFill>
                  <a:srgbClr val="0326CC"/>
                </a:solidFill>
              </a:rPr>
              <a:t>ints</a:t>
            </a:r>
            <a:r>
              <a:t> = </a:t>
            </a:r>
            <a:r>
              <a:rPr u="sng"/>
              <a:t>args</a:t>
            </a:r>
            <a:r>
              <a:t> map {</a:t>
            </a:r>
            <a:r>
              <a:rPr u="sng"/>
              <a:t>_</a:t>
            </a:r>
            <a:r>
              <a:t>.toInt}</a:t>
            </a:r>
          </a:p>
          <a:p>
            <a:pPr marL="0" indent="0" defTabSz="356615">
              <a:spcBef>
                <a:spcPts val="0"/>
              </a:spcBef>
              <a:buSzTx/>
              <a:buNone/>
              <a:defRPr sz="1248">
                <a:solidFill>
                  <a:srgbClr val="0326CC"/>
                </a:solidFill>
                <a:latin typeface="Monaco"/>
                <a:ea typeface="Monaco"/>
                <a:cs typeface="Monaco"/>
                <a:sym typeface="Monaco"/>
              </a:defRPr>
            </a:pPr>
            <a:r>
              <a:rPr>
                <a:solidFill>
                  <a:srgbClr val="000000"/>
                </a:solidFill>
              </a:rPr>
              <a:t> </a:t>
            </a:r>
            <a:r>
              <a:rPr>
                <a:solidFill>
                  <a:srgbClr val="931A68"/>
                </a:solidFill>
              </a:rPr>
              <a:t>val</a:t>
            </a:r>
            <a:r>
              <a:rPr>
                <a:solidFill>
                  <a:srgbClr val="000000"/>
                </a:solidFill>
              </a:rPr>
              <a:t> </a:t>
            </a:r>
            <a:r>
              <a:t>f</a:t>
            </a:r>
            <a:r>
              <a:rPr>
                <a:solidFill>
                  <a:srgbClr val="000000"/>
                </a:solidFill>
              </a:rPr>
              <a:t> = </a:t>
            </a:r>
            <a:r>
              <a:rPr u="sng"/>
              <a:t>quickSort</a:t>
            </a:r>
            <a:r>
              <a:rPr>
                <a:solidFill>
                  <a:srgbClr val="000000"/>
                </a:solidFill>
              </a:rPr>
              <a:t> ? </a:t>
            </a:r>
            <a:r>
              <a:rPr u="sng"/>
              <a:t>ints</a:t>
            </a:r>
            <a:r>
              <a:rPr>
                <a:solidFill>
                  <a:srgbClr val="000000"/>
                </a:solidFill>
              </a:rPr>
              <a:t>.toSeq</a:t>
            </a:r>
            <a:endParaRPr>
              <a:solidFill>
                <a:srgbClr val="000000"/>
              </a:solidFill>
            </a:endParaRPr>
          </a:p>
          <a:p>
            <a:pPr marL="0" indent="0" defTabSz="356615">
              <a:spcBef>
                <a:spcPts val="0"/>
              </a:spcBef>
              <a:buSzTx/>
              <a:buNone/>
              <a:defRPr sz="1248">
                <a:latin typeface="Monaco"/>
                <a:ea typeface="Monaco"/>
                <a:cs typeface="Monaco"/>
                <a:sym typeface="Monaco"/>
              </a:defRPr>
            </a:pPr>
            <a:r>
              <a:t> </a:t>
            </a:r>
            <a:r>
              <a:rPr>
                <a:solidFill>
                  <a:srgbClr val="0326CC"/>
                </a:solidFill>
              </a:rPr>
              <a:t>f</a:t>
            </a:r>
            <a:r>
              <a:t>.onComplete { x =&gt; x </a:t>
            </a:r>
            <a:r>
              <a:rPr>
                <a:solidFill>
                  <a:srgbClr val="931A68"/>
                </a:solidFill>
              </a:rPr>
              <a:t>match</a:t>
            </a:r>
            <a:r>
              <a:t> {</a:t>
            </a:r>
          </a:p>
          <a:p>
            <a:pPr marL="0" indent="0" defTabSz="356615">
              <a:spcBef>
                <a:spcPts val="0"/>
              </a:spcBef>
              <a:buSzTx/>
              <a:buNone/>
              <a:defRPr sz="1248">
                <a:solidFill>
                  <a:srgbClr val="3933FF"/>
                </a:solidFill>
                <a:latin typeface="Monaco"/>
                <a:ea typeface="Monaco"/>
                <a:cs typeface="Monaco"/>
                <a:sym typeface="Monaco"/>
              </a:defRPr>
            </a:pPr>
            <a:r>
              <a:rPr>
                <a:solidFill>
                  <a:srgbClr val="000000"/>
                </a:solidFill>
              </a:rPr>
              <a:t>   </a:t>
            </a:r>
            <a:r>
              <a:rPr>
                <a:solidFill>
                  <a:srgbClr val="931A68"/>
                </a:solidFill>
              </a:rPr>
              <a:t>case</a:t>
            </a:r>
            <a:r>
              <a:rPr>
                <a:solidFill>
                  <a:srgbClr val="000000"/>
                </a:solidFill>
              </a:rPr>
              <a:t> Success(</a:t>
            </a:r>
            <a:r>
              <a:rPr>
                <a:solidFill>
                  <a:srgbClr val="727AFF"/>
                </a:solidFill>
              </a:rPr>
              <a:t>s</a:t>
            </a:r>
            <a:r>
              <a:rPr>
                <a:solidFill>
                  <a:srgbClr val="000000"/>
                </a:solidFill>
              </a:rPr>
              <a:t>) =&gt; println(s</a:t>
            </a:r>
            <a:r>
              <a:t>"received response of sorted sequence: $</a:t>
            </a:r>
            <a:r>
              <a:rPr>
                <a:solidFill>
                  <a:srgbClr val="727AFF"/>
                </a:solidFill>
              </a:rPr>
              <a:t>s</a:t>
            </a:r>
            <a:r>
              <a:t>"</a:t>
            </a:r>
            <a:r>
              <a:rPr>
                <a:solidFill>
                  <a:srgbClr val="000000"/>
                </a:solidFill>
              </a:rPr>
              <a:t>)</a:t>
            </a:r>
            <a:endParaRPr>
              <a:solidFill>
                <a:srgbClr val="000000"/>
              </a:solidFill>
            </a:endParaRPr>
          </a:p>
          <a:p>
            <a:pPr marL="0" indent="0" defTabSz="356615">
              <a:spcBef>
                <a:spcPts val="0"/>
              </a:spcBef>
              <a:buSzTx/>
              <a:buNone/>
              <a:defRPr sz="1248">
                <a:solidFill>
                  <a:srgbClr val="3933FF"/>
                </a:solidFill>
                <a:latin typeface="Monaco"/>
                <a:ea typeface="Monaco"/>
                <a:cs typeface="Monaco"/>
                <a:sym typeface="Monaco"/>
              </a:defRPr>
            </a:pPr>
            <a:r>
              <a:rPr>
                <a:solidFill>
                  <a:srgbClr val="000000"/>
                </a:solidFill>
              </a:rPr>
              <a:t>   </a:t>
            </a:r>
            <a:r>
              <a:rPr>
                <a:solidFill>
                  <a:srgbClr val="931A68"/>
                </a:solidFill>
              </a:rPr>
              <a:t>case</a:t>
            </a:r>
            <a:r>
              <a:rPr>
                <a:solidFill>
                  <a:srgbClr val="000000"/>
                </a:solidFill>
              </a:rPr>
              <a:t> Failure(</a:t>
            </a:r>
            <a:r>
              <a:rPr>
                <a:solidFill>
                  <a:srgbClr val="727AFF"/>
                </a:solidFill>
              </a:rPr>
              <a:t>e</a:t>
            </a:r>
            <a:r>
              <a:rPr>
                <a:solidFill>
                  <a:srgbClr val="000000"/>
                </a:solidFill>
              </a:rPr>
              <a:t>) =&gt; System.</a:t>
            </a:r>
            <a:r>
              <a:rPr>
                <a:solidFill>
                  <a:srgbClr val="0326CC"/>
                </a:solidFill>
              </a:rPr>
              <a:t>err</a:t>
            </a:r>
            <a:r>
              <a:rPr>
                <a:solidFill>
                  <a:srgbClr val="000000"/>
                </a:solidFill>
              </a:rPr>
              <a:t>.println(s</a:t>
            </a:r>
            <a:r>
              <a:t>"exception: $</a:t>
            </a:r>
            <a:r>
              <a:rPr>
                <a:solidFill>
                  <a:srgbClr val="727AFF"/>
                </a:solidFill>
              </a:rPr>
              <a:t>e</a:t>
            </a:r>
            <a:r>
              <a:t>"</a:t>
            </a:r>
            <a:r>
              <a:rPr>
                <a:solidFill>
                  <a:srgbClr val="000000"/>
                </a:solidFill>
              </a:rPr>
              <a:t>)</a:t>
            </a:r>
            <a:endParaRPr>
              <a:solidFill>
                <a:srgbClr val="000000"/>
              </a:solidFill>
            </a:endParaRPr>
          </a:p>
          <a:p>
            <a:pPr marL="0" indent="0" defTabSz="356615">
              <a:spcBef>
                <a:spcPts val="0"/>
              </a:spcBef>
              <a:buSzTx/>
              <a:buNone/>
              <a:defRPr sz="1248">
                <a:latin typeface="Monaco"/>
                <a:ea typeface="Monaco"/>
                <a:cs typeface="Monaco"/>
                <a:sym typeface="Monaco"/>
              </a:defRPr>
            </a:pPr>
            <a:r>
              <a:t> }</a:t>
            </a:r>
          </a:p>
          <a:p>
            <a:pPr marL="0" indent="0" defTabSz="356615">
              <a:spcBef>
                <a:spcPts val="0"/>
              </a:spcBef>
              <a:buSzTx/>
              <a:buNone/>
              <a:defRPr sz="1248">
                <a:latin typeface="Monaco"/>
                <a:ea typeface="Monaco"/>
                <a:cs typeface="Monaco"/>
                <a:sym typeface="Monaco"/>
              </a:defRPr>
            </a:pPr>
            <a:r>
              <a:t> }</a:t>
            </a:r>
          </a:p>
          <a:p>
            <a:pPr marL="0" indent="0" defTabSz="356615">
              <a:spcBef>
                <a:spcPts val="0"/>
              </a:spcBef>
              <a:buSzTx/>
              <a:buNone/>
              <a:defRPr sz="1248">
                <a:latin typeface="Monaco"/>
                <a:ea typeface="Monaco"/>
                <a:cs typeface="Monaco"/>
                <a:sym typeface="Monaco"/>
              </a:defRPr>
            </a:pPr>
            <a:r>
              <a:t> Await.ready(</a:t>
            </a:r>
            <a:r>
              <a:rPr>
                <a:solidFill>
                  <a:srgbClr val="0326CC"/>
                </a:solidFill>
              </a:rPr>
              <a:t>f</a:t>
            </a:r>
            <a:r>
              <a:t>, </a:t>
            </a:r>
            <a:r>
              <a:rPr u="sng">
                <a:solidFill>
                  <a:srgbClr val="D0A3FF"/>
                </a:solidFill>
              </a:rPr>
              <a:t>10</a:t>
            </a:r>
            <a:r>
              <a:t>.second)</a:t>
            </a:r>
          </a:p>
          <a:p>
            <a:pPr marL="0" indent="0" defTabSz="356615">
              <a:spcBef>
                <a:spcPts val="0"/>
              </a:spcBef>
              <a:buSzTx/>
              <a:buNone/>
              <a:defRPr sz="1248">
                <a:solidFill>
                  <a:srgbClr val="0326CC"/>
                </a:solidFill>
                <a:latin typeface="Monaco"/>
                <a:ea typeface="Monaco"/>
                <a:cs typeface="Monaco"/>
                <a:sym typeface="Monaco"/>
              </a:defRPr>
            </a:pPr>
            <a:r>
              <a:rPr>
                <a:solidFill>
                  <a:srgbClr val="000000"/>
                </a:solidFill>
              </a:rPr>
              <a:t> </a:t>
            </a:r>
            <a:r>
              <a:t>system</a:t>
            </a:r>
            <a:r>
              <a:rPr>
                <a:solidFill>
                  <a:srgbClr val="000000"/>
                </a:solidFill>
              </a:rPr>
              <a:t>.stop(</a:t>
            </a:r>
            <a:r>
              <a:t>quickSort</a:t>
            </a:r>
            <a:r>
              <a:rPr>
                <a:solidFill>
                  <a:srgbClr val="000000"/>
                </a:solidFill>
              </a:rPr>
              <a:t>)</a:t>
            </a:r>
            <a:endParaRPr>
              <a:solidFill>
                <a:srgbClr val="000000"/>
              </a:solidFill>
            </a:endParaRPr>
          </a:p>
          <a:p>
            <a:pPr marL="0" indent="0" defTabSz="356615">
              <a:spcBef>
                <a:spcPts val="0"/>
              </a:spcBef>
              <a:buSzTx/>
              <a:buNone/>
              <a:defRPr sz="1248">
                <a:latin typeface="Monaco"/>
                <a:ea typeface="Monaco"/>
                <a:cs typeface="Monaco"/>
                <a:sym typeface="Monaco"/>
              </a:defRPr>
            </a:pPr>
            <a:r>
              <a:t> </a:t>
            </a:r>
            <a:r>
              <a:rPr>
                <a:solidFill>
                  <a:srgbClr val="0326CC"/>
                </a:solidFill>
              </a:rPr>
              <a:t>system</a:t>
            </a:r>
            <a:r>
              <a:t>.</a:t>
            </a:r>
            <a:r>
              <a:rPr strike="sngStrike"/>
              <a:t>shutdown</a:t>
            </a:r>
          </a:p>
          <a:p>
            <a:pPr marL="0" indent="0" defTabSz="356615">
              <a:spcBef>
                <a:spcPts val="0"/>
              </a:spcBef>
              <a:buSzTx/>
              <a:buNone/>
              <a:defRPr sz="1248">
                <a:latin typeface="Monaco"/>
                <a:ea typeface="Monaco"/>
                <a:cs typeface="Monaco"/>
                <a:sym typeface="Monaco"/>
              </a:defRPr>
            </a:pPr>
            <a:r>
              <a:t>}</a:t>
            </a:r>
          </a:p>
        </p:txBody>
      </p:sp>
      <p:sp>
        <p:nvSpPr>
          <p:cNvPr id="165" name="Shape 165"/>
          <p:cNvSpPr/>
          <p:nvPr/>
        </p:nvSpPr>
        <p:spPr>
          <a:xfrm flipH="1" rot="20657606">
            <a:off x="4780908" y="3870715"/>
            <a:ext cx="1774003" cy="419719"/>
          </a:xfrm>
          <a:prstGeom prst="rightArrow">
            <a:avLst>
              <a:gd name="adj1" fmla="val 32000"/>
              <a:gd name="adj2" fmla="val 64000"/>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6" name="Shape 166"/>
          <p:cNvSpPr/>
          <p:nvPr/>
        </p:nvSpPr>
        <p:spPr>
          <a:xfrm>
            <a:off x="6568776" y="3236495"/>
            <a:ext cx="5917195" cy="24572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2000">
                <a:solidFill>
                  <a:srgbClr val="2C7BAA"/>
                </a:solidFill>
              </a:defRPr>
            </a:pPr>
            <a:r>
              <a:rPr u="sng">
                <a:hlinkClick r:id="rId3" invalidUrl="" action="" tgtFrame="" tooltip="" history="1" highlightClick="0" endSnd="0"/>
              </a:rPr>
              <a:t>Quicksort</a:t>
            </a:r>
            <a:r>
              <a:t> is most efficient for large </a:t>
            </a:r>
            <a:r>
              <a:rPr i="1"/>
              <a:t>N</a:t>
            </a:r>
            <a:r>
              <a:t> when it is operating on a (mutable) array.</a:t>
            </a:r>
          </a:p>
          <a:p>
            <a:pPr algn="l">
              <a:defRPr sz="2000">
                <a:solidFill>
                  <a:srgbClr val="2C7BAA"/>
                </a:solidFill>
              </a:defRPr>
            </a:pPr>
            <a:r>
              <a:t>Encapsulating array inside an </a:t>
            </a:r>
            <a:r>
              <a:rPr i="1"/>
              <a:t>Actor</a:t>
            </a:r>
            <a:r>
              <a:t> is </a:t>
            </a:r>
            <a:r>
              <a:rPr i="1"/>
              <a:t>Referentially Transparent.</a:t>
            </a:r>
            <a:endParaRPr i="1"/>
          </a:p>
          <a:p>
            <a:pPr algn="l">
              <a:defRPr sz="2000">
                <a:solidFill>
                  <a:srgbClr val="2C7BAA"/>
                </a:solidFill>
              </a:defRPr>
            </a:pPr>
            <a:r>
              <a:t>Quicksort is one of the best-known and most efficient sorting methods: it is generally </a:t>
            </a:r>
            <a:r>
              <a:rPr b="1">
                <a:latin typeface="Helvetica"/>
                <a:ea typeface="Helvetica"/>
                <a:cs typeface="Helvetica"/>
                <a:sym typeface="Helvetica"/>
              </a:rPr>
              <a:t>O</a:t>
            </a:r>
            <a:r>
              <a:t>(</a:t>
            </a:r>
            <a:r>
              <a:rPr i="1"/>
              <a:t>N log N</a:t>
            </a:r>
            <a:r>
              <a:t>) but in worst case is </a:t>
            </a:r>
            <a:r>
              <a:rPr b="1">
                <a:latin typeface="Helvetica"/>
                <a:ea typeface="Helvetica"/>
                <a:cs typeface="Helvetica"/>
                <a:sym typeface="Helvetica"/>
              </a:rPr>
              <a:t>O</a:t>
            </a:r>
            <a:r>
              <a:t> (</a:t>
            </a:r>
            <a:r>
              <a:rPr i="1"/>
              <a:t>N</a:t>
            </a:r>
            <a:r>
              <a:rPr baseline="31999" i="1"/>
              <a:t>2</a:t>
            </a:r>
            <a:r>
              <a: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Map-Reduce</a:t>
            </a:r>
          </a:p>
        </p:txBody>
      </p:sp>
      <p:sp>
        <p:nvSpPr>
          <p:cNvPr id="169" name="Shape 169"/>
          <p:cNvSpPr/>
          <p:nvPr>
            <p:ph type="body" idx="1"/>
          </p:nvPr>
        </p:nvSpPr>
        <p:spPr>
          <a:prstGeom prst="rect">
            <a:avLst/>
          </a:prstGeom>
        </p:spPr>
        <p:txBody>
          <a:bodyPr/>
          <a:lstStyle/>
          <a:p>
            <a:pPr marL="400050" indent="-400050" defTabSz="525779">
              <a:spcBef>
                <a:spcPts val="1400"/>
              </a:spcBef>
              <a:defRPr sz="3239"/>
            </a:pPr>
            <a:r>
              <a:t>Map-reduce is a pattern for parallel processing:</a:t>
            </a:r>
          </a:p>
          <a:p>
            <a:pPr lvl="1" marL="800100" indent="-400050" defTabSz="525779">
              <a:spcBef>
                <a:spcPts val="1000"/>
              </a:spcBef>
              <a:defRPr sz="2880"/>
            </a:pPr>
            <a:r>
              <a:t>it is based on the notion that you can divide a problem into </a:t>
            </a:r>
            <a:r>
              <a:rPr i="1"/>
              <a:t>N</a:t>
            </a:r>
            <a:r>
              <a:t> tasks:</a:t>
            </a:r>
          </a:p>
          <a:p>
            <a:pPr lvl="2" marL="1200150" indent="-400050" defTabSz="525779">
              <a:spcBef>
                <a:spcPts val="900"/>
              </a:spcBef>
              <a:defRPr sz="2520"/>
            </a:pPr>
            <a:r>
              <a:t>provided that each of the tasks is truly independent;</a:t>
            </a:r>
          </a:p>
          <a:p>
            <a:pPr lvl="2" marL="1200150" indent="-400050" defTabSz="525779">
              <a:spcBef>
                <a:spcPts val="900"/>
              </a:spcBef>
              <a:defRPr sz="2520"/>
            </a:pPr>
            <a:r>
              <a:t>where you have a “map” function which yields a “key” for each element (sub-division) of the problem;</a:t>
            </a:r>
          </a:p>
          <a:p>
            <a:pPr lvl="2" marL="1200150" indent="-400050" defTabSz="525779">
              <a:spcBef>
                <a:spcPts val="900"/>
              </a:spcBef>
              <a:defRPr sz="2520"/>
            </a:pPr>
            <a:r>
              <a:t>and where you have a “reduce” function which evaluates all elements with key “k” in parallel with (and independent of) all other elements;</a:t>
            </a:r>
          </a:p>
          <a:p>
            <a:pPr lvl="2" marL="1200150" indent="-400050" defTabSz="525779">
              <a:spcBef>
                <a:spcPts val="900"/>
              </a:spcBef>
              <a:defRPr sz="2520"/>
            </a:pPr>
            <a:r>
              <a:t>once all of the </a:t>
            </a:r>
            <a:r>
              <a:rPr i="1"/>
              <a:t>N</a:t>
            </a:r>
            <a:r>
              <a:t> values are available, they are collected together and combined for the final report/result;</a:t>
            </a:r>
          </a:p>
          <a:p>
            <a:pPr lvl="1" marL="800100" indent="-400050" defTabSz="525779">
              <a:spcBef>
                <a:spcPts val="1000"/>
              </a:spcBef>
              <a:defRPr sz="2880"/>
            </a:pPr>
            <a:r>
              <a:t>it is the pattern on which </a:t>
            </a:r>
            <a:r>
              <a:rPr i="1"/>
              <a:t>Hadoop</a:t>
            </a:r>
            <a:r>
              <a:t> and </a:t>
            </a:r>
            <a:r>
              <a:rPr i="1"/>
              <a:t>Spark</a:t>
            </a:r>
            <a:r>
              <a:t> are based;</a:t>
            </a:r>
          </a:p>
          <a:p>
            <a:pPr lvl="1" marL="800100" indent="-400050" defTabSz="525779">
              <a:spcBef>
                <a:spcPts val="1000"/>
              </a:spcBef>
              <a:defRPr sz="2880"/>
            </a:pPr>
            <a:r>
              <a:t>it is very amenable to functional programming.</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Map-Reduce (2)</a:t>
            </a:r>
          </a:p>
        </p:txBody>
      </p:sp>
      <p:sp>
        <p:nvSpPr>
          <p:cNvPr id="172" name="Shape 172"/>
          <p:cNvSpPr/>
          <p:nvPr>
            <p:ph type="body" idx="1"/>
          </p:nvPr>
        </p:nvSpPr>
        <p:spPr>
          <a:prstGeom prst="rect">
            <a:avLst/>
          </a:prstGeom>
        </p:spPr>
        <p:txBody>
          <a:bodyPr/>
          <a:lstStyle/>
          <a:p>
            <a:pPr marL="440055" indent="-440055" defTabSz="578358">
              <a:spcBef>
                <a:spcPts val="1500"/>
              </a:spcBef>
              <a:defRPr sz="3564"/>
            </a:pPr>
            <a:r>
              <a:t>The n</a:t>
            </a:r>
            <a:r>
              <a:rPr baseline="31999"/>
              <a:t>th</a:t>
            </a:r>
            <a:r>
              <a:t> stage of the process looks like this:</a:t>
            </a:r>
          </a:p>
          <a:p>
            <a:pPr lvl="1" marL="880110" indent="-440055" defTabSz="578358">
              <a:spcBef>
                <a:spcPts val="1100"/>
              </a:spcBef>
              <a:defRPr i="1" sz="3168"/>
            </a:pPr>
            <a:r>
              <a:t>Map[K</a:t>
            </a:r>
            <a:r>
              <a:rPr baseline="-5999"/>
              <a:t>n-1</a:t>
            </a:r>
            <a:r>
              <a:t>,V</a:t>
            </a:r>
            <a:r>
              <a:rPr baseline="-5999"/>
              <a:t>n-1</a:t>
            </a:r>
            <a:r>
              <a:t>] </a:t>
            </a:r>
            <a:r>
              <a:rPr i="0"/>
              <a:t>→</a:t>
            </a:r>
            <a:r>
              <a:t> Map[K</a:t>
            </a:r>
            <a:r>
              <a:rPr baseline="-5999"/>
              <a:t>n</a:t>
            </a:r>
            <a:r>
              <a:t>,Seq[W</a:t>
            </a:r>
            <a:r>
              <a:rPr baseline="-5999"/>
              <a:t>n</a:t>
            </a:r>
            <a:r>
              <a:t>]] </a:t>
            </a:r>
            <a:r>
              <a:rPr i="0"/>
              <a:t>→</a:t>
            </a:r>
            <a:r>
              <a:t> Map[K</a:t>
            </a:r>
            <a:r>
              <a:rPr baseline="-5999"/>
              <a:t>n</a:t>
            </a:r>
            <a:r>
              <a:t>,V</a:t>
            </a:r>
            <a:r>
              <a:rPr baseline="-5999"/>
              <a:t>n</a:t>
            </a:r>
            <a:r>
              <a:t>]</a:t>
            </a:r>
          </a:p>
          <a:p>
            <a:pPr lvl="1" marL="0" indent="226313" defTabSz="578358">
              <a:spcBef>
                <a:spcPts val="0"/>
              </a:spcBef>
              <a:buSzTx/>
              <a:buNone/>
              <a:defRPr sz="3564"/>
            </a:pPr>
            <a:r>
              <a:t>      </a:t>
            </a:r>
            <a:r>
              <a:rPr sz="3168"/>
              <a:t>               “mapper”                  “reducer(s)”</a:t>
            </a:r>
            <a:endParaRPr sz="3168"/>
          </a:p>
          <a:p>
            <a:pPr lvl="1" marL="880110" indent="-440055" defTabSz="578358">
              <a:spcBef>
                <a:spcPts val="1100"/>
              </a:spcBef>
              <a:defRPr sz="3168"/>
            </a:pPr>
            <a:r>
              <a:t>But, typically, the input data to the first stage has no natural key so we use the fact that </a:t>
            </a:r>
            <a:r>
              <a:rPr i="1"/>
              <a:t>Map[K</a:t>
            </a:r>
            <a:r>
              <a:rPr baseline="-5999"/>
              <a:t>0</a:t>
            </a:r>
            <a:r>
              <a:rPr i="1"/>
              <a:t>,V</a:t>
            </a:r>
            <a:r>
              <a:rPr baseline="-5999"/>
              <a:t>0</a:t>
            </a:r>
            <a:r>
              <a:rPr i="1"/>
              <a:t>]</a:t>
            </a:r>
            <a:r>
              <a:t> can be transformed directly to </a:t>
            </a:r>
            <a:r>
              <a:rPr i="1"/>
              <a:t>Seq[(K</a:t>
            </a:r>
            <a:r>
              <a:rPr baseline="-5999"/>
              <a:t>0</a:t>
            </a:r>
            <a:r>
              <a:rPr i="1"/>
              <a:t>,V</a:t>
            </a:r>
            <a:r>
              <a:rPr baseline="-5999"/>
              <a:t>0</a:t>
            </a:r>
            <a:r>
              <a:rPr i="1"/>
              <a:t>)] </a:t>
            </a:r>
            <a:r>
              <a:t>where</a:t>
            </a:r>
            <a:r>
              <a:rPr i="1"/>
              <a:t> Seq[(</a:t>
            </a:r>
            <a:r>
              <a:rPr i="1" sz="3564"/>
              <a:t>∅</a:t>
            </a:r>
            <a:r>
              <a:rPr i="1"/>
              <a:t>,V</a:t>
            </a:r>
            <a:r>
              <a:rPr baseline="-5999"/>
              <a:t>0</a:t>
            </a:r>
            <a:r>
              <a:rPr i="1"/>
              <a:t>)]</a:t>
            </a:r>
            <a:r>
              <a:t> in turn is the equivalent of</a:t>
            </a:r>
            <a:r>
              <a:rPr i="1"/>
              <a:t> Seq[V</a:t>
            </a:r>
            <a:r>
              <a:rPr baseline="-5999"/>
              <a:t>0</a:t>
            </a:r>
            <a:r>
              <a:rPr i="1"/>
              <a:t>]. </a:t>
            </a:r>
            <a:endParaRPr i="1"/>
          </a:p>
          <a:p>
            <a:pPr marL="440055" indent="-440055" defTabSz="578358">
              <a:spcBef>
                <a:spcPts val="1500"/>
              </a:spcBef>
              <a:defRPr sz="3564"/>
            </a:pPr>
            <a:r>
              <a:t>Assuming, then, that each (n</a:t>
            </a:r>
            <a:r>
              <a:rPr baseline="31999"/>
              <a:t>th</a:t>
            </a:r>
            <a:r>
              <a:t>) stage of the pipeline works as expected, then overall, we can transform:</a:t>
            </a:r>
          </a:p>
          <a:p>
            <a:pPr lvl="1" marL="880110" indent="-440055" defTabSz="578358">
              <a:spcBef>
                <a:spcPts val="1100"/>
              </a:spcBef>
              <a:defRPr sz="3168"/>
            </a:pPr>
            <a:r>
              <a:rPr i="1"/>
              <a:t>Seq[V</a:t>
            </a:r>
            <a:r>
              <a:rPr baseline="-5999"/>
              <a:t>0</a:t>
            </a:r>
            <a:r>
              <a:rPr i="1"/>
              <a:t>] </a:t>
            </a:r>
            <a:r>
              <a:t>→ </a:t>
            </a:r>
            <a:r>
              <a:rPr i="1"/>
              <a:t>Map[K</a:t>
            </a:r>
            <a:r>
              <a:rPr baseline="-5999" i="1"/>
              <a:t>n</a:t>
            </a:r>
            <a:r>
              <a:rPr i="1"/>
              <a:t>,V</a:t>
            </a:r>
            <a:r>
              <a:rPr baseline="-5999" i="1"/>
              <a:t>n</a:t>
            </a:r>
            <a:r>
              <a:rPr i="1"/>
              <a:t>]</a:t>
            </a:r>
          </a:p>
        </p:txBody>
      </p:sp>
      <p:grpSp>
        <p:nvGrpSpPr>
          <p:cNvPr id="175" name="Group 175"/>
          <p:cNvGrpSpPr/>
          <p:nvPr/>
        </p:nvGrpSpPr>
        <p:grpSpPr>
          <a:xfrm>
            <a:off x="8198511" y="5979695"/>
            <a:ext cx="6105785" cy="1045410"/>
            <a:chOff x="0" y="0"/>
            <a:chExt cx="6105783" cy="1045409"/>
          </a:xfrm>
        </p:grpSpPr>
        <p:sp>
          <p:nvSpPr>
            <p:cNvPr id="173" name="Shape 173"/>
            <p:cNvSpPr/>
            <p:nvPr/>
          </p:nvSpPr>
          <p:spPr>
            <a:xfrm flipH="1" rot="695057">
              <a:off x="27877" y="109299"/>
              <a:ext cx="1056640"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74" name="Shape 174"/>
            <p:cNvSpPr/>
            <p:nvPr/>
          </p:nvSpPr>
          <p:spPr>
            <a:xfrm>
              <a:off x="1112122"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But we can’t </a:t>
              </a:r>
              <a:r>
                <a:rPr i="1"/>
                <a:t>generally</a:t>
              </a:r>
              <a:r>
                <a:t> go</a:t>
              </a:r>
            </a:p>
            <a:p>
              <a:pPr algn="l">
                <a:defRPr sz="2000">
                  <a:solidFill>
                    <a:srgbClr val="2C7BAA"/>
                  </a:solidFill>
                </a:defRPr>
              </a:pPr>
              <a:r>
                <a:t>in the reverse direction.</a:t>
              </a:r>
            </a:p>
            <a:p>
              <a:pPr algn="l">
                <a:defRPr sz="2000">
                  <a:solidFill>
                    <a:srgbClr val="2C7BAA"/>
                  </a:solidFill>
                </a:defRPr>
              </a:pPr>
              <a:r>
                <a:t>Why not?</a:t>
              </a:r>
            </a:p>
          </p:txBody>
        </p:sp>
      </p:gr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Map-Reduce (3)</a:t>
            </a:r>
          </a:p>
        </p:txBody>
      </p:sp>
      <p:sp>
        <p:nvSpPr>
          <p:cNvPr id="178" name="Shape 178"/>
          <p:cNvSpPr/>
          <p:nvPr>
            <p:ph type="body" idx="1"/>
          </p:nvPr>
        </p:nvSpPr>
        <p:spPr>
          <a:prstGeom prst="rect">
            <a:avLst/>
          </a:prstGeom>
        </p:spPr>
        <p:txBody>
          <a:bodyPr/>
          <a:lstStyle/>
          <a:p>
            <a:pPr marL="440055" indent="-440055" defTabSz="578358">
              <a:spcBef>
                <a:spcPts val="1500"/>
              </a:spcBef>
              <a:defRPr sz="3564"/>
            </a:pPr>
            <a:r>
              <a:t>For example…</a:t>
            </a:r>
          </a:p>
          <a:p>
            <a:pPr lvl="1" marL="880110" indent="-440055" defTabSz="578358">
              <a:spcBef>
                <a:spcPts val="1100"/>
              </a:spcBef>
              <a:defRPr i="1" sz="3168"/>
            </a:pPr>
            <a:r>
              <a:t>Map[K</a:t>
            </a:r>
            <a:r>
              <a:rPr baseline="-5999"/>
              <a:t>n-1</a:t>
            </a:r>
            <a:r>
              <a:t>,V</a:t>
            </a:r>
            <a:r>
              <a:rPr baseline="-5999"/>
              <a:t>n-1</a:t>
            </a:r>
            <a:r>
              <a:t>] </a:t>
            </a:r>
            <a:r>
              <a:rPr i="0"/>
              <a:t>→</a:t>
            </a:r>
            <a:r>
              <a:t> Map[K</a:t>
            </a:r>
            <a:r>
              <a:rPr baseline="-5999"/>
              <a:t>n</a:t>
            </a:r>
            <a:r>
              <a:t>,Seq[W</a:t>
            </a:r>
            <a:r>
              <a:rPr baseline="-5999"/>
              <a:t>n</a:t>
            </a:r>
            <a:r>
              <a:t>]] </a:t>
            </a:r>
            <a:r>
              <a:rPr i="0"/>
              <a:t>→</a:t>
            </a:r>
            <a:r>
              <a:t> Map[K</a:t>
            </a:r>
            <a:r>
              <a:rPr baseline="-5999"/>
              <a:t>n</a:t>
            </a:r>
            <a:r>
              <a:t>,V</a:t>
            </a:r>
            <a:r>
              <a:rPr baseline="-5999"/>
              <a:t>n</a:t>
            </a:r>
            <a:r>
              <a:t>]</a:t>
            </a:r>
          </a:p>
          <a:p>
            <a:pPr lvl="1" marL="0" indent="226313" defTabSz="578358">
              <a:spcBef>
                <a:spcPts val="0"/>
              </a:spcBef>
              <a:buSzTx/>
              <a:buNone/>
              <a:defRPr sz="3564"/>
            </a:pPr>
            <a:r>
              <a:t>      </a:t>
            </a:r>
            <a:r>
              <a:rPr sz="3168"/>
              <a:t>               “mapper”                  “reducer(s)”</a:t>
            </a:r>
            <a:endParaRPr sz="3168"/>
          </a:p>
          <a:p>
            <a:pPr lvl="1" marL="880110" indent="-440055" defTabSz="578358">
              <a:spcBef>
                <a:spcPts val="1100"/>
              </a:spcBef>
              <a:defRPr sz="3168"/>
            </a:pPr>
            <a:r>
              <a:t>But, typically, the input data to the first stage has no natural key so we use the fact that </a:t>
            </a:r>
            <a:r>
              <a:rPr i="1"/>
              <a:t>Map[K</a:t>
            </a:r>
            <a:r>
              <a:rPr baseline="-5999"/>
              <a:t>0</a:t>
            </a:r>
            <a:r>
              <a:rPr i="1"/>
              <a:t>,V</a:t>
            </a:r>
            <a:r>
              <a:rPr baseline="-5999"/>
              <a:t>0</a:t>
            </a:r>
            <a:r>
              <a:rPr i="1"/>
              <a:t>]</a:t>
            </a:r>
            <a:r>
              <a:t> can be transformed directly to </a:t>
            </a:r>
            <a:r>
              <a:rPr i="1"/>
              <a:t>Seq[(K</a:t>
            </a:r>
            <a:r>
              <a:rPr baseline="-5999"/>
              <a:t>0</a:t>
            </a:r>
            <a:r>
              <a:rPr i="1"/>
              <a:t>,V</a:t>
            </a:r>
            <a:r>
              <a:rPr baseline="-5999"/>
              <a:t>0</a:t>
            </a:r>
            <a:r>
              <a:rPr i="1"/>
              <a:t>)] </a:t>
            </a:r>
            <a:r>
              <a:t>where</a:t>
            </a:r>
            <a:r>
              <a:rPr i="1"/>
              <a:t> Seq[(</a:t>
            </a:r>
            <a:r>
              <a:rPr i="1" sz="3564"/>
              <a:t>∅</a:t>
            </a:r>
            <a:r>
              <a:rPr i="1"/>
              <a:t>,V</a:t>
            </a:r>
            <a:r>
              <a:rPr baseline="-5999"/>
              <a:t>0</a:t>
            </a:r>
            <a:r>
              <a:rPr i="1"/>
              <a:t>)]</a:t>
            </a:r>
            <a:r>
              <a:t> in turn is the equivalent of</a:t>
            </a:r>
            <a:r>
              <a:rPr i="1"/>
              <a:t> Seq[V</a:t>
            </a:r>
            <a:r>
              <a:rPr baseline="-5999"/>
              <a:t>0</a:t>
            </a:r>
            <a:r>
              <a:rPr i="1"/>
              <a:t>]. </a:t>
            </a:r>
            <a:endParaRPr i="1"/>
          </a:p>
          <a:p>
            <a:pPr marL="440055" indent="-440055" defTabSz="578358">
              <a:spcBef>
                <a:spcPts val="1500"/>
              </a:spcBef>
              <a:defRPr sz="3564"/>
            </a:pPr>
            <a:r>
              <a:t>Assuming, then, that each (n</a:t>
            </a:r>
            <a:r>
              <a:rPr baseline="31999"/>
              <a:t>th</a:t>
            </a:r>
            <a:r>
              <a:t>) stage of the pipeline works as expected, then overall, we can transform:</a:t>
            </a:r>
          </a:p>
          <a:p>
            <a:pPr lvl="1" marL="880110" indent="-440055" defTabSz="578358">
              <a:spcBef>
                <a:spcPts val="1100"/>
              </a:spcBef>
              <a:defRPr sz="3168"/>
            </a:pPr>
            <a:r>
              <a:rPr i="1"/>
              <a:t>Seq[V</a:t>
            </a:r>
            <a:r>
              <a:rPr baseline="-5999"/>
              <a:t>0</a:t>
            </a:r>
            <a:r>
              <a:rPr i="1"/>
              <a:t>] </a:t>
            </a:r>
            <a:r>
              <a:t>→ </a:t>
            </a:r>
            <a:r>
              <a:rPr i="1"/>
              <a:t>Map[K</a:t>
            </a:r>
            <a:r>
              <a:rPr baseline="-5999" i="1"/>
              <a:t>n</a:t>
            </a:r>
            <a:r>
              <a:rPr i="1"/>
              <a:t>,V</a:t>
            </a:r>
            <a:r>
              <a:rPr baseline="-5999" i="1"/>
              <a:t>n</a:t>
            </a:r>
            <a:r>
              <a:rPr i="1"/>
              <a:t>]</a:t>
            </a:r>
          </a:p>
        </p:txBody>
      </p:sp>
      <p:grpSp>
        <p:nvGrpSpPr>
          <p:cNvPr id="181" name="Group 181"/>
          <p:cNvGrpSpPr/>
          <p:nvPr/>
        </p:nvGrpSpPr>
        <p:grpSpPr>
          <a:xfrm>
            <a:off x="8198511" y="5979695"/>
            <a:ext cx="6105785" cy="1045410"/>
            <a:chOff x="0" y="0"/>
            <a:chExt cx="6105783" cy="1045409"/>
          </a:xfrm>
        </p:grpSpPr>
        <p:sp>
          <p:nvSpPr>
            <p:cNvPr id="179" name="Shape 179"/>
            <p:cNvSpPr/>
            <p:nvPr/>
          </p:nvSpPr>
          <p:spPr>
            <a:xfrm flipH="1" rot="695057">
              <a:off x="27877" y="109299"/>
              <a:ext cx="1056640"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80" name="Shape 180"/>
            <p:cNvSpPr/>
            <p:nvPr/>
          </p:nvSpPr>
          <p:spPr>
            <a:xfrm>
              <a:off x="1112122"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But we can’t </a:t>
              </a:r>
              <a:r>
                <a:rPr i="1"/>
                <a:t>generally</a:t>
              </a:r>
              <a:r>
                <a:t> go</a:t>
              </a:r>
            </a:p>
            <a:p>
              <a:pPr algn="l">
                <a:defRPr sz="2000">
                  <a:solidFill>
                    <a:srgbClr val="2C7BAA"/>
                  </a:solidFill>
                </a:defRPr>
              </a:pPr>
              <a:r>
                <a:t>in the reverse direction.</a:t>
              </a:r>
            </a:p>
            <a:p>
              <a:pPr algn="l">
                <a:defRPr sz="2000">
                  <a:solidFill>
                    <a:srgbClr val="2C7BAA"/>
                  </a:solidFill>
                </a:defRPr>
              </a:pPr>
              <a:r>
                <a:t>Why not?</a:t>
              </a:r>
            </a:p>
          </p:txBody>
        </p:sp>
      </p:gr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952500" y="444500"/>
            <a:ext cx="11099800" cy="1556941"/>
          </a:xfrm>
          <a:prstGeom prst="rect">
            <a:avLst/>
          </a:prstGeom>
        </p:spPr>
        <p:txBody>
          <a:bodyPr/>
          <a:lstStyle/>
          <a:p>
            <a:pPr/>
            <a:r>
              <a:t>CountWords app</a:t>
            </a:r>
          </a:p>
        </p:txBody>
      </p:sp>
      <p:sp>
        <p:nvSpPr>
          <p:cNvPr id="184" name="Shape 184"/>
          <p:cNvSpPr/>
          <p:nvPr>
            <p:ph type="body" idx="1"/>
          </p:nvPr>
        </p:nvSpPr>
        <p:spPr>
          <a:xfrm>
            <a:off x="102045" y="1855291"/>
            <a:ext cx="12800709" cy="7034709"/>
          </a:xfrm>
          <a:prstGeom prst="rect">
            <a:avLst/>
          </a:prstGeom>
        </p:spPr>
        <p:txBody>
          <a:bodyPr/>
          <a:lstStyle/>
          <a:p>
            <a:pPr marL="0" indent="0" defTabSz="292607">
              <a:spcBef>
                <a:spcPts val="0"/>
              </a:spcBef>
              <a:buSzTx/>
              <a:buNone/>
              <a:defRPr sz="1024">
                <a:solidFill>
                  <a:srgbClr val="4F76CB"/>
                </a:solidFill>
                <a:latin typeface="Monaco"/>
                <a:ea typeface="Monaco"/>
                <a:cs typeface="Monaco"/>
                <a:sym typeface="Monaco"/>
              </a:defRPr>
            </a:pPr>
            <a:r>
              <a:t>/**</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CountWords: an example application of the MapReduce framework.</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This application is a three-stage map-reduce process (the final stage is a pure reduce process).</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Stage 1 takes a list of Strings representing URIs, converts to URIs, opens each as a stream, reading the contents and finally returns a map of URI-&gt;</a:t>
            </a:r>
            <a:r>
              <a:rPr u="sng"/>
              <a:t>Seq</a:t>
            </a:r>
            <a:r>
              <a:t>[String]</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where the key is the URI of a server, and the Strings are the contents of each of the documents retrieved from that server. </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Stage 2 takes the map of URI-&gt;</a:t>
            </a:r>
            <a:r>
              <a:rPr u="sng"/>
              <a:t>Seq</a:t>
            </a:r>
            <a:r>
              <a:t>[String] resulting from stage 1 and adds the lengths of the documents (in words) to each other. The final result is a map of</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URI-&gt;</a:t>
            </a:r>
            <a:r>
              <a:rPr u="sng"/>
              <a:t>Int</a:t>
            </a:r>
            <a:r>
              <a:t> where the value is the total number of words read from the server represented by the key.</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Stage 3 then sums these values together to yield a grand total. </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 @author </a:t>
            </a:r>
            <a:r>
              <a:rPr u="sng"/>
              <a:t>scalaprof</a:t>
            </a:r>
            <a:endParaRPr>
              <a:solidFill>
                <a:srgbClr val="000000"/>
              </a:solidFill>
            </a:endParaRPr>
          </a:p>
          <a:p>
            <a:pPr marL="0" indent="0" defTabSz="292607">
              <a:spcBef>
                <a:spcPts val="0"/>
              </a:spcBef>
              <a:buSzTx/>
              <a:buNone/>
              <a:defRPr sz="1024">
                <a:solidFill>
                  <a:srgbClr val="4F76CB"/>
                </a:solidFill>
                <a:latin typeface="Monaco"/>
                <a:ea typeface="Monaco"/>
                <a:cs typeface="Monaco"/>
                <a:sym typeface="Monaco"/>
              </a:defRPr>
            </a:pPr>
            <a:r>
              <a:t> */</a:t>
            </a:r>
            <a:endParaRPr>
              <a:solidFill>
                <a:srgbClr val="000000"/>
              </a:solidFill>
            </a:endParaRPr>
          </a:p>
          <a:p>
            <a:pPr marL="0" indent="0" defTabSz="292607">
              <a:spcBef>
                <a:spcPts val="0"/>
              </a:spcBef>
              <a:buSzTx/>
              <a:buNone/>
              <a:defRPr sz="1024">
                <a:latin typeface="Monaco"/>
                <a:ea typeface="Monaco"/>
                <a:cs typeface="Monaco"/>
                <a:sym typeface="Monaco"/>
              </a:defRPr>
            </a:pPr>
            <a:r>
              <a:rPr>
                <a:solidFill>
                  <a:srgbClr val="931A68"/>
                </a:solidFill>
              </a:rPr>
              <a:t>object</a:t>
            </a:r>
            <a:r>
              <a:t> CountWords </a:t>
            </a:r>
            <a:r>
              <a:rPr>
                <a:solidFill>
                  <a:srgbClr val="931A68"/>
                </a:solidFill>
              </a:rPr>
              <a:t>extends</a:t>
            </a:r>
            <a:r>
              <a:t> App {</a:t>
            </a:r>
          </a:p>
          <a:p>
            <a:pPr marL="0" indent="0" defTabSz="292607">
              <a:spcBef>
                <a:spcPts val="0"/>
              </a:spcBef>
              <a:buSzTx/>
              <a:buNone/>
              <a:defRPr sz="1024">
                <a:latin typeface="Monaco"/>
                <a:ea typeface="Monaco"/>
                <a:cs typeface="Monaco"/>
                <a:sym typeface="Monaco"/>
              </a:defRPr>
            </a:pPr>
            <a:r>
              <a:t>  </a:t>
            </a:r>
            <a:r>
              <a:rPr>
                <a:solidFill>
                  <a:srgbClr val="931A68"/>
                </a:solidFill>
              </a:rPr>
              <a:t>val</a:t>
            </a:r>
            <a:r>
              <a:t> </a:t>
            </a:r>
            <a:r>
              <a:rPr>
                <a:solidFill>
                  <a:srgbClr val="0326CC"/>
                </a:solidFill>
              </a:rPr>
              <a:t>configRoot</a:t>
            </a:r>
            <a:r>
              <a:t> = ConfigFactory.load</a:t>
            </a:r>
          </a:p>
          <a:p>
            <a:pPr marL="0" indent="0" defTabSz="292607">
              <a:spcBef>
                <a:spcPts val="0"/>
              </a:spcBef>
              <a:buSzTx/>
              <a:buNone/>
              <a:defRPr sz="1024">
                <a:solidFill>
                  <a:srgbClr val="3933FF"/>
                </a:solidFill>
                <a:latin typeface="Monaco"/>
                <a:ea typeface="Monaco"/>
                <a:cs typeface="Monaco"/>
                <a:sym typeface="Monaco"/>
              </a:defRPr>
            </a:pPr>
            <a:r>
              <a:rPr>
                <a:solidFill>
                  <a:srgbClr val="000000"/>
                </a:solidFill>
              </a:rPr>
              <a:t>  </a:t>
            </a:r>
            <a:r>
              <a:rPr>
                <a:solidFill>
                  <a:srgbClr val="931A68"/>
                </a:solidFill>
              </a:rPr>
              <a:t>implicit</a:t>
            </a:r>
            <a:r>
              <a:rPr>
                <a:solidFill>
                  <a:srgbClr val="000000"/>
                </a:solidFill>
              </a:rPr>
              <a:t> </a:t>
            </a:r>
            <a:r>
              <a:rPr>
                <a:solidFill>
                  <a:srgbClr val="931A68"/>
                </a:solidFill>
              </a:rPr>
              <a:t>val</a:t>
            </a:r>
            <a:r>
              <a:rPr>
                <a:solidFill>
                  <a:srgbClr val="000000"/>
                </a:solidFill>
              </a:rPr>
              <a:t> </a:t>
            </a:r>
            <a:r>
              <a:rPr>
                <a:solidFill>
                  <a:srgbClr val="0326CC"/>
                </a:solidFill>
              </a:rPr>
              <a:t>config</a:t>
            </a:r>
            <a:r>
              <a:rPr>
                <a:solidFill>
                  <a:srgbClr val="000000"/>
                </a:solidFill>
              </a:rPr>
              <a:t> = </a:t>
            </a:r>
            <a:r>
              <a:rPr>
                <a:solidFill>
                  <a:srgbClr val="0326CC"/>
                </a:solidFill>
              </a:rPr>
              <a:t>configRoot</a:t>
            </a:r>
            <a:r>
              <a:rPr>
                <a:solidFill>
                  <a:srgbClr val="000000"/>
                </a:solidFill>
              </a:rPr>
              <a:t>.getConfig(</a:t>
            </a:r>
            <a:r>
              <a:t>"CountWords"</a:t>
            </a:r>
            <a:r>
              <a:rPr>
                <a:solidFill>
                  <a:srgbClr val="000000"/>
                </a:solidFill>
              </a:rPr>
              <a:t>)</a:t>
            </a:r>
            <a:endParaRPr>
              <a:solidFill>
                <a:srgbClr val="000000"/>
              </a:solidFill>
            </a:endParaRPr>
          </a:p>
          <a:p>
            <a:pPr marL="0" indent="0" defTabSz="292607">
              <a:spcBef>
                <a:spcPts val="0"/>
              </a:spcBef>
              <a:buSzTx/>
              <a:buNone/>
              <a:defRPr sz="1024">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system</a:t>
            </a:r>
            <a:r>
              <a:t> = ActorSystem(</a:t>
            </a:r>
            <a:r>
              <a:rPr>
                <a:solidFill>
                  <a:srgbClr val="0326CC"/>
                </a:solidFill>
              </a:rPr>
              <a:t>config</a:t>
            </a:r>
            <a:r>
              <a:t>.getString(</a:t>
            </a:r>
            <a:r>
              <a:rPr>
                <a:solidFill>
                  <a:srgbClr val="3933FF"/>
                </a:solidFill>
              </a:rPr>
              <a:t>"name"</a:t>
            </a:r>
            <a:r>
              <a:t>))   </a:t>
            </a:r>
          </a:p>
          <a:p>
            <a:pPr marL="0" indent="0" defTabSz="292607">
              <a:spcBef>
                <a:spcPts val="0"/>
              </a:spcBef>
              <a:buSzTx/>
              <a:buNone/>
              <a:defRPr sz="1024">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timeout</a:t>
            </a:r>
            <a:r>
              <a:t>: Timeout = getTimeout(</a:t>
            </a:r>
            <a:r>
              <a:rPr>
                <a:solidFill>
                  <a:srgbClr val="0326CC"/>
                </a:solidFill>
              </a:rPr>
              <a:t>config</a:t>
            </a:r>
            <a:r>
              <a:t>.getString(</a:t>
            </a:r>
            <a:r>
              <a:rPr>
                <a:solidFill>
                  <a:srgbClr val="3933FF"/>
                </a:solidFill>
              </a:rPr>
              <a:t>"timeout"</a:t>
            </a:r>
            <a:r>
              <a:t>))</a:t>
            </a:r>
          </a:p>
          <a:p>
            <a:pPr marL="0" indent="0" defTabSz="292607">
              <a:spcBef>
                <a:spcPts val="500"/>
              </a:spcBef>
              <a:buSzTx/>
              <a:buNone/>
              <a:defRPr sz="1024">
                <a:solidFill>
                  <a:srgbClr val="0326CC"/>
                </a:solidFill>
                <a:latin typeface="Monaco"/>
                <a:ea typeface="Monaco"/>
                <a:cs typeface="Monaco"/>
                <a:sym typeface="Monaco"/>
              </a:defRPr>
            </a:pPr>
            <a:r>
              <a:t>  </a:t>
            </a:r>
            <a:r>
              <a:rPr>
                <a:solidFill>
                  <a:srgbClr val="931A68"/>
                </a:solidFill>
              </a:rPr>
              <a:t>import</a:t>
            </a:r>
            <a:r>
              <a:t> ExecutionContext.Implicits.</a:t>
            </a:r>
            <a:r>
              <a:t>global</a:t>
            </a:r>
          </a:p>
          <a:p>
            <a:pPr marL="0" indent="0" defTabSz="292607">
              <a:spcBef>
                <a:spcPts val="0"/>
              </a:spcBef>
              <a:buSzTx/>
              <a:buNone/>
              <a:defRPr sz="1024">
                <a:latin typeface="Monaco"/>
                <a:ea typeface="Monaco"/>
                <a:cs typeface="Monaco"/>
                <a:sym typeface="Monaco"/>
              </a:defRPr>
            </a:pPr>
            <a:r>
              <a:t>  </a:t>
            </a:r>
            <a:r>
              <a:rPr>
                <a:solidFill>
                  <a:srgbClr val="931A68"/>
                </a:solidFill>
              </a:rPr>
              <a:t>def</a:t>
            </a:r>
            <a:r>
              <a:t> init = Seq[String]()</a:t>
            </a:r>
          </a:p>
          <a:p>
            <a:pPr marL="0" indent="0" defTabSz="292607">
              <a:spcBef>
                <a:spcPts val="0"/>
              </a:spcBef>
              <a:buSzTx/>
              <a:buNone/>
              <a:defRPr sz="1024">
                <a:latin typeface="Monaco"/>
                <a:ea typeface="Monaco"/>
                <a:cs typeface="Monaco"/>
                <a:sym typeface="Monaco"/>
              </a:defRPr>
            </a:pPr>
            <a:r>
              <a:t>  </a:t>
            </a:r>
            <a:r>
              <a:rPr>
                <a:solidFill>
                  <a:srgbClr val="931A68"/>
                </a:solidFill>
              </a:rPr>
              <a:t>val</a:t>
            </a:r>
            <a:r>
              <a:t> </a:t>
            </a:r>
            <a:r>
              <a:rPr>
                <a:solidFill>
                  <a:srgbClr val="0326CC"/>
                </a:solidFill>
              </a:rPr>
              <a:t>stage1</a:t>
            </a:r>
            <a:r>
              <a:t> = MapReduceFirstFold(</a:t>
            </a:r>
          </a:p>
          <a:p>
            <a:pPr marL="0" indent="0" defTabSz="292607">
              <a:spcBef>
                <a:spcPts val="0"/>
              </a:spcBef>
              <a:buSzTx/>
              <a:buNone/>
              <a:defRPr sz="1024">
                <a:latin typeface="Monaco"/>
                <a:ea typeface="Monaco"/>
                <a:cs typeface="Monaco"/>
                <a:sym typeface="Monaco"/>
              </a:defRPr>
            </a:pPr>
            <a:r>
              <a:t>      {w: String =&gt; </a:t>
            </a:r>
            <a:r>
              <a:rPr>
                <a:solidFill>
                  <a:srgbClr val="931A68"/>
                </a:solidFill>
              </a:rPr>
              <a:t>val</a:t>
            </a:r>
            <a:r>
              <a:t> </a:t>
            </a:r>
            <a:r>
              <a:rPr>
                <a:solidFill>
                  <a:srgbClr val="727AFF"/>
                </a:solidFill>
              </a:rPr>
              <a:t>u</a:t>
            </a:r>
            <a:r>
              <a:t> = MockURI(w); </a:t>
            </a:r>
            <a:r>
              <a:rPr>
                <a:solidFill>
                  <a:srgbClr val="0326CC"/>
                </a:solidFill>
              </a:rPr>
              <a:t>system</a:t>
            </a:r>
            <a:r>
              <a:t>.log.debug(s</a:t>
            </a:r>
            <a:r>
              <a:rPr>
                <a:solidFill>
                  <a:srgbClr val="3933FF"/>
                </a:solidFill>
              </a:rPr>
              <a:t>"stage1 map: $</a:t>
            </a:r>
            <a:r>
              <a:t>w</a:t>
            </a:r>
            <a:r>
              <a:rPr>
                <a:solidFill>
                  <a:srgbClr val="3933FF"/>
                </a:solidFill>
              </a:rPr>
              <a:t>"</a:t>
            </a:r>
            <a:r>
              <a:t>); (</a:t>
            </a:r>
            <a:r>
              <a:rPr>
                <a:solidFill>
                  <a:srgbClr val="727AFF"/>
                </a:solidFill>
              </a:rPr>
              <a:t>u</a:t>
            </a:r>
            <a:r>
              <a:t>.getServer, </a:t>
            </a:r>
            <a:r>
              <a:rPr>
                <a:solidFill>
                  <a:srgbClr val="727AFF"/>
                </a:solidFill>
              </a:rPr>
              <a:t>u</a:t>
            </a:r>
            <a:r>
              <a:t>.content)},</a:t>
            </a:r>
          </a:p>
          <a:p>
            <a:pPr marL="0" indent="0" defTabSz="292607">
              <a:spcBef>
                <a:spcPts val="0"/>
              </a:spcBef>
              <a:buSzTx/>
              <a:buNone/>
              <a:defRPr sz="1024">
                <a:latin typeface="Monaco"/>
                <a:ea typeface="Monaco"/>
                <a:cs typeface="Monaco"/>
                <a:sym typeface="Monaco"/>
              </a:defRPr>
            </a:pPr>
            <a:r>
              <a:t>      {(a: Seq[String],v: String)=&gt;a:+v},</a:t>
            </a:r>
          </a:p>
          <a:p>
            <a:pPr marL="0" indent="0" defTabSz="292607">
              <a:spcBef>
                <a:spcPts val="0"/>
              </a:spcBef>
              <a:buSzTx/>
              <a:buNone/>
              <a:defRPr sz="1024">
                <a:latin typeface="Monaco"/>
                <a:ea typeface="Monaco"/>
                <a:cs typeface="Monaco"/>
                <a:sym typeface="Monaco"/>
              </a:defRPr>
            </a:pPr>
            <a:r>
              <a:t>      init _</a:t>
            </a:r>
          </a:p>
          <a:p>
            <a:pPr marL="0" indent="0" defTabSz="292607">
              <a:spcBef>
                <a:spcPts val="0"/>
              </a:spcBef>
              <a:buSzTx/>
              <a:buNone/>
              <a:defRPr sz="1024">
                <a:latin typeface="Monaco"/>
                <a:ea typeface="Monaco"/>
                <a:cs typeface="Monaco"/>
                <a:sym typeface="Monaco"/>
              </a:defRPr>
            </a:pPr>
            <a:r>
              <a:t>    )</a:t>
            </a:r>
          </a:p>
          <a:p>
            <a:pPr marL="0" indent="0" defTabSz="292607">
              <a:spcBef>
                <a:spcPts val="0"/>
              </a:spcBef>
              <a:buSzTx/>
              <a:buNone/>
              <a:defRPr sz="1024">
                <a:latin typeface="Monaco"/>
                <a:ea typeface="Monaco"/>
                <a:cs typeface="Monaco"/>
                <a:sym typeface="Monaco"/>
              </a:defRPr>
            </a:pPr>
            <a:r>
              <a:t>  </a:t>
            </a:r>
            <a:r>
              <a:rPr>
                <a:solidFill>
                  <a:srgbClr val="931A68"/>
                </a:solidFill>
              </a:rPr>
              <a:t>val</a:t>
            </a:r>
            <a:r>
              <a:t> </a:t>
            </a:r>
            <a:r>
              <a:rPr>
                <a:solidFill>
                  <a:srgbClr val="0326CC"/>
                </a:solidFill>
              </a:rPr>
              <a:t>stage2</a:t>
            </a:r>
            <a:r>
              <a:t> = MapReducePipe(</a:t>
            </a:r>
          </a:p>
          <a:p>
            <a:pPr marL="0" indent="0" defTabSz="292607">
              <a:spcBef>
                <a:spcPts val="0"/>
              </a:spcBef>
              <a:buSzTx/>
              <a:buNone/>
              <a:defRPr sz="1024">
                <a:latin typeface="Monaco"/>
                <a:ea typeface="Monaco"/>
                <a:cs typeface="Monaco"/>
                <a:sym typeface="Monaco"/>
              </a:defRPr>
            </a:pPr>
            <a:r>
              <a:t>      {(w: URI, gs: Seq[String])=&gt;(w, (</a:t>
            </a:r>
            <a:r>
              <a:rPr>
                <a:solidFill>
                  <a:srgbClr val="931A68"/>
                </a:solidFill>
              </a:rPr>
              <a:t>for</a:t>
            </a:r>
            <a:r>
              <a:t>(</a:t>
            </a:r>
            <a:r>
              <a:rPr>
                <a:solidFill>
                  <a:srgbClr val="727AFF"/>
                </a:solidFill>
              </a:rPr>
              <a:t>g</a:t>
            </a:r>
            <a:r>
              <a:t> &lt;- gs) </a:t>
            </a:r>
            <a:r>
              <a:rPr>
                <a:solidFill>
                  <a:srgbClr val="931A68"/>
                </a:solidFill>
              </a:rPr>
              <a:t>yield</a:t>
            </a:r>
            <a:r>
              <a:t> </a:t>
            </a:r>
            <a:r>
              <a:rPr>
                <a:solidFill>
                  <a:srgbClr val="727AFF"/>
                </a:solidFill>
              </a:rPr>
              <a:t>g</a:t>
            </a:r>
            <a:r>
              <a:t>.split(</a:t>
            </a:r>
            <a:r>
              <a:rPr>
                <a:solidFill>
                  <a:srgbClr val="3933FF"/>
                </a:solidFill>
              </a:rPr>
              <a:t>"""\s+"""</a:t>
            </a:r>
            <a:r>
              <a:t>).length) reduce(_+_))},</a:t>
            </a:r>
          </a:p>
          <a:p>
            <a:pPr marL="0" indent="0" defTabSz="292607">
              <a:spcBef>
                <a:spcPts val="0"/>
              </a:spcBef>
              <a:buSzTx/>
              <a:buNone/>
              <a:defRPr sz="1024">
                <a:latin typeface="Monaco"/>
                <a:ea typeface="Monaco"/>
                <a:cs typeface="Monaco"/>
                <a:sym typeface="Monaco"/>
              </a:defRPr>
            </a:pPr>
            <a:r>
              <a:t>      {(x: Int, y: Int)=&gt;x+y},</a:t>
            </a:r>
          </a:p>
          <a:p>
            <a:pPr marL="0" indent="0" defTabSz="292607">
              <a:spcBef>
                <a:spcPts val="0"/>
              </a:spcBef>
              <a:buSzTx/>
              <a:buNone/>
              <a:defRPr sz="1024">
                <a:latin typeface="Monaco"/>
                <a:ea typeface="Monaco"/>
                <a:cs typeface="Monaco"/>
                <a:sym typeface="Monaco"/>
              </a:defRPr>
            </a:pPr>
            <a:r>
              <a:t>      </a:t>
            </a:r>
            <a:r>
              <a:rPr>
                <a:solidFill>
                  <a:srgbClr val="D0A3FF"/>
                </a:solidFill>
              </a:rPr>
              <a:t>1</a:t>
            </a:r>
          </a:p>
          <a:p>
            <a:pPr marL="0" indent="0" defTabSz="292607">
              <a:spcBef>
                <a:spcPts val="0"/>
              </a:spcBef>
              <a:buSzTx/>
              <a:buNone/>
              <a:defRPr sz="1024">
                <a:latin typeface="Monaco"/>
                <a:ea typeface="Monaco"/>
                <a:cs typeface="Monaco"/>
                <a:sym typeface="Monaco"/>
              </a:defRPr>
            </a:pPr>
            <a:r>
              <a:t>    )</a:t>
            </a:r>
          </a:p>
          <a:p>
            <a:pPr marL="0" indent="0" defTabSz="292607">
              <a:spcBef>
                <a:spcPts val="0"/>
              </a:spcBef>
              <a:buSzTx/>
              <a:buNone/>
              <a:defRPr sz="1024">
                <a:latin typeface="Monaco"/>
                <a:ea typeface="Monaco"/>
                <a:cs typeface="Monaco"/>
                <a:sym typeface="Monaco"/>
              </a:defRPr>
            </a:pPr>
            <a:r>
              <a:t>  </a:t>
            </a:r>
            <a:r>
              <a:rPr>
                <a:solidFill>
                  <a:srgbClr val="931A68"/>
                </a:solidFill>
              </a:rPr>
              <a:t>val</a:t>
            </a:r>
            <a:r>
              <a:t> </a:t>
            </a:r>
            <a:r>
              <a:rPr>
                <a:solidFill>
                  <a:srgbClr val="0326CC"/>
                </a:solidFill>
              </a:rPr>
              <a:t>stage3</a:t>
            </a:r>
            <a:r>
              <a:t> = Reduce[Int,Int]({_+_})</a:t>
            </a:r>
          </a:p>
          <a:p>
            <a:pPr marL="0" indent="0" defTabSz="292607">
              <a:spcBef>
                <a:spcPts val="500"/>
              </a:spcBef>
              <a:buSzTx/>
              <a:buNone/>
              <a:defRPr sz="1024">
                <a:solidFill>
                  <a:srgbClr val="0326CC"/>
                </a:solidFill>
                <a:latin typeface="Monaco"/>
                <a:ea typeface="Monaco"/>
                <a:cs typeface="Monaco"/>
                <a:sym typeface="Monaco"/>
              </a:defRPr>
            </a:pPr>
            <a:r>
              <a:rPr>
                <a:solidFill>
                  <a:srgbClr val="000000"/>
                </a:solidFill>
              </a:rPr>
              <a:t>  </a:t>
            </a:r>
            <a:r>
              <a:rPr>
                <a:solidFill>
                  <a:srgbClr val="931A68"/>
                </a:solidFill>
              </a:rPr>
              <a:t>val</a:t>
            </a:r>
            <a:r>
              <a:rPr>
                <a:solidFill>
                  <a:srgbClr val="000000"/>
                </a:solidFill>
              </a:rPr>
              <a:t> </a:t>
            </a:r>
            <a:r>
              <a:t>countWords</a:t>
            </a:r>
            <a:r>
              <a:rPr>
                <a:solidFill>
                  <a:srgbClr val="000000"/>
                </a:solidFill>
              </a:rPr>
              <a:t> = </a:t>
            </a:r>
            <a:r>
              <a:t>stage1</a:t>
            </a:r>
            <a:r>
              <a:rPr>
                <a:solidFill>
                  <a:srgbClr val="000000"/>
                </a:solidFill>
              </a:rPr>
              <a:t> compose </a:t>
            </a:r>
            <a:r>
              <a:t>stage2</a:t>
            </a:r>
            <a:r>
              <a:rPr>
                <a:solidFill>
                  <a:srgbClr val="000000"/>
                </a:solidFill>
              </a:rPr>
              <a:t> compose </a:t>
            </a:r>
            <a:r>
              <a:t>stage3</a:t>
            </a:r>
          </a:p>
          <a:p>
            <a:pPr marL="0" indent="0" defTabSz="292607">
              <a:spcBef>
                <a:spcPts val="500"/>
              </a:spcBef>
              <a:buSzTx/>
              <a:buNone/>
              <a:defRPr sz="1024">
                <a:solidFill>
                  <a:srgbClr val="0326CC"/>
                </a:solidFill>
                <a:latin typeface="Monaco"/>
                <a:ea typeface="Monaco"/>
                <a:cs typeface="Monaco"/>
                <a:sym typeface="Monaco"/>
              </a:defRPr>
            </a:pPr>
            <a:r>
              <a:rPr>
                <a:solidFill>
                  <a:srgbClr val="000000"/>
                </a:solidFill>
              </a:rPr>
              <a:t>  </a:t>
            </a:r>
            <a:r>
              <a:rPr>
                <a:solidFill>
                  <a:srgbClr val="931A68"/>
                </a:solidFill>
              </a:rPr>
              <a:t>val</a:t>
            </a:r>
            <a:r>
              <a:rPr>
                <a:solidFill>
                  <a:srgbClr val="000000"/>
                </a:solidFill>
              </a:rPr>
              <a:t> </a:t>
            </a:r>
            <a:r>
              <a:t>ws</a:t>
            </a:r>
            <a:r>
              <a:rPr>
                <a:solidFill>
                  <a:srgbClr val="000000"/>
                </a:solidFill>
              </a:rPr>
              <a:t> = </a:t>
            </a:r>
            <a:r>
              <a:rPr>
                <a:solidFill>
                  <a:srgbClr val="931A68"/>
                </a:solidFill>
              </a:rPr>
              <a:t>if</a:t>
            </a:r>
            <a:r>
              <a:rPr>
                <a:solidFill>
                  <a:srgbClr val="000000"/>
                </a:solidFill>
              </a:rPr>
              <a:t> (args.length&gt;</a:t>
            </a:r>
            <a:r>
              <a:rPr>
                <a:solidFill>
                  <a:srgbClr val="D0A3FF"/>
                </a:solidFill>
              </a:rPr>
              <a:t>0</a:t>
            </a:r>
            <a:r>
              <a:rPr>
                <a:solidFill>
                  <a:srgbClr val="000000"/>
                </a:solidFill>
              </a:rPr>
              <a:t>) </a:t>
            </a:r>
            <a:r>
              <a:rPr u="sng">
                <a:solidFill>
                  <a:srgbClr val="000000"/>
                </a:solidFill>
              </a:rPr>
              <a:t>args</a:t>
            </a:r>
            <a:r>
              <a:rPr>
                <a:solidFill>
                  <a:srgbClr val="000000"/>
                </a:solidFill>
              </a:rPr>
              <a:t>.toSeq </a:t>
            </a:r>
            <a:r>
              <a:rPr>
                <a:solidFill>
                  <a:srgbClr val="931A68"/>
                </a:solidFill>
              </a:rPr>
              <a:t>else</a:t>
            </a:r>
            <a:r>
              <a:rPr>
                <a:solidFill>
                  <a:srgbClr val="000000"/>
                </a:solidFill>
              </a:rPr>
              <a:t> Seq(</a:t>
            </a:r>
            <a:r>
              <a:t>"http://www.bbc.com/doc1"</a:t>
            </a:r>
            <a:r>
              <a:rPr>
                <a:solidFill>
                  <a:srgbClr val="000000"/>
                </a:solidFill>
              </a:rPr>
              <a:t>, </a:t>
            </a:r>
            <a:r>
              <a:t>"http://www.cnn.com/doc2"</a:t>
            </a:r>
            <a:r>
              <a:rPr>
                <a:solidFill>
                  <a:srgbClr val="000000"/>
                </a:solidFill>
              </a:rPr>
              <a:t>, </a:t>
            </a:r>
            <a:r>
              <a:t>"http://default/doc3"</a:t>
            </a:r>
            <a:r>
              <a:rPr>
                <a:solidFill>
                  <a:srgbClr val="000000"/>
                </a:solidFill>
              </a:rPr>
              <a:t>, </a:t>
            </a:r>
            <a:r>
              <a:t>"http://www.bbc.com/doc2"</a:t>
            </a:r>
            <a:r>
              <a:rPr>
                <a:solidFill>
                  <a:srgbClr val="000000"/>
                </a:solidFill>
              </a:rPr>
              <a:t>, </a:t>
            </a:r>
            <a:r>
              <a:t>"http://www.bbc.com/doc3"</a:t>
            </a:r>
            <a:r>
              <a:rPr>
                <a:solidFill>
                  <a:srgbClr val="000000"/>
                </a:solidFill>
              </a:rPr>
              <a:t>)  </a:t>
            </a:r>
          </a:p>
          <a:p>
            <a:pPr marL="0" indent="0" defTabSz="292607">
              <a:spcBef>
                <a:spcPts val="0"/>
              </a:spcBef>
              <a:buSzTx/>
              <a:buNone/>
              <a:defRPr sz="1024">
                <a:solidFill>
                  <a:srgbClr val="4E9072"/>
                </a:solidFill>
                <a:latin typeface="Monaco"/>
                <a:ea typeface="Monaco"/>
                <a:cs typeface="Monaco"/>
                <a:sym typeface="Monaco"/>
              </a:defRPr>
            </a:pPr>
            <a:r>
              <a:rPr>
                <a:solidFill>
                  <a:srgbClr val="000000"/>
                </a:solidFill>
              </a:rPr>
              <a:t>  </a:t>
            </a:r>
            <a:r>
              <a:t>// </a:t>
            </a:r>
            <a:r>
              <a:rPr>
                <a:solidFill>
                  <a:srgbClr val="91AFCB"/>
                </a:solidFill>
              </a:rPr>
              <a:t>TODO</a:t>
            </a:r>
            <a:r>
              <a:t> take advantage of future returned by terminate</a:t>
            </a:r>
            <a:endParaRPr>
              <a:solidFill>
                <a:srgbClr val="000000"/>
              </a:solidFill>
            </a:endParaRPr>
          </a:p>
          <a:p>
            <a:pPr marL="0" indent="0" defTabSz="292607">
              <a:spcBef>
                <a:spcPts val="0"/>
              </a:spcBef>
              <a:buSzTx/>
              <a:buNone/>
              <a:defRPr sz="1024">
                <a:latin typeface="Monaco"/>
                <a:ea typeface="Monaco"/>
                <a:cs typeface="Monaco"/>
                <a:sym typeface="Monaco"/>
              </a:defRPr>
            </a:pPr>
            <a:r>
              <a:t>  </a:t>
            </a:r>
            <a:r>
              <a:rPr>
                <a:solidFill>
                  <a:srgbClr val="0326CC"/>
                </a:solidFill>
              </a:rPr>
              <a:t>countWords</a:t>
            </a:r>
            <a:r>
              <a:t>.apply(</a:t>
            </a:r>
            <a:r>
              <a:rPr>
                <a:solidFill>
                  <a:srgbClr val="0326CC"/>
                </a:solidFill>
              </a:rPr>
              <a:t>ws</a:t>
            </a:r>
            <a:r>
              <a:t>).onComplete {</a:t>
            </a:r>
          </a:p>
          <a:p>
            <a:pPr marL="0" indent="0" defTabSz="292607">
              <a:spcBef>
                <a:spcPts val="0"/>
              </a:spcBef>
              <a:buSzTx/>
              <a:buNone/>
              <a:defRPr sz="1024">
                <a:solidFill>
                  <a:srgbClr val="3933FF"/>
                </a:solidFill>
                <a:latin typeface="Monaco"/>
                <a:ea typeface="Monaco"/>
                <a:cs typeface="Monaco"/>
                <a:sym typeface="Monaco"/>
              </a:defRPr>
            </a:pPr>
            <a:r>
              <a:rPr>
                <a:solidFill>
                  <a:srgbClr val="000000"/>
                </a:solidFill>
              </a:rPr>
              <a:t>    </a:t>
            </a:r>
            <a:r>
              <a:rPr>
                <a:solidFill>
                  <a:srgbClr val="931A68"/>
                </a:solidFill>
              </a:rPr>
              <a:t>case</a:t>
            </a:r>
            <a:r>
              <a:rPr>
                <a:solidFill>
                  <a:srgbClr val="000000"/>
                </a:solidFill>
              </a:rPr>
              <a:t> Success(</a:t>
            </a:r>
            <a:r>
              <a:rPr>
                <a:solidFill>
                  <a:srgbClr val="727AFF"/>
                </a:solidFill>
              </a:rPr>
              <a:t>n</a:t>
            </a:r>
            <a:r>
              <a:rPr>
                <a:solidFill>
                  <a:srgbClr val="000000"/>
                </a:solidFill>
              </a:rPr>
              <a:t>) =&gt; println(s</a:t>
            </a:r>
            <a:r>
              <a:t>"total words: $</a:t>
            </a:r>
            <a:r>
              <a:rPr>
                <a:solidFill>
                  <a:srgbClr val="727AFF"/>
                </a:solidFill>
              </a:rPr>
              <a:t>n</a:t>
            </a:r>
            <a:r>
              <a:t>"</a:t>
            </a:r>
            <a:r>
              <a:rPr>
                <a:solidFill>
                  <a:srgbClr val="000000"/>
                </a:solidFill>
              </a:rPr>
              <a:t>); </a:t>
            </a:r>
            <a:r>
              <a:rPr>
                <a:solidFill>
                  <a:srgbClr val="0326CC"/>
                </a:solidFill>
              </a:rPr>
              <a:t>system</a:t>
            </a:r>
            <a:r>
              <a:rPr>
                <a:solidFill>
                  <a:srgbClr val="000000"/>
                </a:solidFill>
              </a:rPr>
              <a:t>.terminate</a:t>
            </a:r>
            <a:endParaRPr>
              <a:solidFill>
                <a:srgbClr val="000000"/>
              </a:solidFill>
            </a:endParaRPr>
          </a:p>
          <a:p>
            <a:pPr marL="0" indent="0" defTabSz="292607">
              <a:spcBef>
                <a:spcPts val="0"/>
              </a:spcBef>
              <a:buSzTx/>
              <a:buNone/>
              <a:defRPr sz="1024">
                <a:solidFill>
                  <a:srgbClr val="3933FF"/>
                </a:solidFill>
                <a:latin typeface="Monaco"/>
                <a:ea typeface="Monaco"/>
                <a:cs typeface="Monaco"/>
                <a:sym typeface="Monaco"/>
              </a:defRPr>
            </a:pPr>
            <a:r>
              <a:rPr>
                <a:solidFill>
                  <a:srgbClr val="000000"/>
                </a:solidFill>
              </a:rPr>
              <a:t>    </a:t>
            </a:r>
            <a:r>
              <a:rPr>
                <a:solidFill>
                  <a:srgbClr val="931A68"/>
                </a:solidFill>
              </a:rPr>
              <a:t>case</a:t>
            </a:r>
            <a:r>
              <a:rPr>
                <a:solidFill>
                  <a:srgbClr val="000000"/>
                </a:solidFill>
              </a:rPr>
              <a:t> Failure(</a:t>
            </a:r>
            <a:r>
              <a:rPr>
                <a:solidFill>
                  <a:srgbClr val="727AFF"/>
                </a:solidFill>
              </a:rPr>
              <a:t>x</a:t>
            </a:r>
            <a:r>
              <a:rPr>
                <a:solidFill>
                  <a:srgbClr val="000000"/>
                </a:solidFill>
              </a:rPr>
              <a:t>) =&gt; </a:t>
            </a:r>
            <a:r>
              <a:rPr>
                <a:solidFill>
                  <a:srgbClr val="0326CC"/>
                </a:solidFill>
              </a:rPr>
              <a:t>system</a:t>
            </a:r>
            <a:r>
              <a:rPr>
                <a:solidFill>
                  <a:srgbClr val="000000"/>
                </a:solidFill>
              </a:rPr>
              <a:t>.log.error(</a:t>
            </a:r>
            <a:r>
              <a:rPr>
                <a:solidFill>
                  <a:srgbClr val="727AFF"/>
                </a:solidFill>
              </a:rPr>
              <a:t>x</a:t>
            </a:r>
            <a:r>
              <a:rPr>
                <a:solidFill>
                  <a:srgbClr val="000000"/>
                </a:solidFill>
              </a:rPr>
              <a:t>, </a:t>
            </a:r>
            <a:r>
              <a:t>"Map/reduce error (typically in map function)"</a:t>
            </a:r>
            <a:r>
              <a:rPr>
                <a:solidFill>
                  <a:srgbClr val="000000"/>
                </a:solidFill>
              </a:rPr>
              <a:t>); </a:t>
            </a:r>
            <a:r>
              <a:rPr>
                <a:solidFill>
                  <a:srgbClr val="0326CC"/>
                </a:solidFill>
              </a:rPr>
              <a:t>system</a:t>
            </a:r>
            <a:r>
              <a:rPr>
                <a:solidFill>
                  <a:srgbClr val="000000"/>
                </a:solidFill>
              </a:rPr>
              <a:t>.terminate</a:t>
            </a:r>
            <a:endParaRPr>
              <a:solidFill>
                <a:srgbClr val="000000"/>
              </a:solidFill>
            </a:endParaRPr>
          </a:p>
          <a:p>
            <a:pPr marL="0" indent="0" defTabSz="292607">
              <a:spcBef>
                <a:spcPts val="0"/>
              </a:spcBef>
              <a:buSzTx/>
              <a:buNone/>
              <a:defRPr sz="1024">
                <a:latin typeface="Monaco"/>
                <a:ea typeface="Monaco"/>
                <a:cs typeface="Monaco"/>
                <a:sym typeface="Monaco"/>
              </a:defRPr>
            </a:pPr>
            <a:r>
              <a:t>  }</a:t>
            </a:r>
          </a:p>
        </p:txBody>
      </p:sp>
      <p:grpSp>
        <p:nvGrpSpPr>
          <p:cNvPr id="187" name="Group 187"/>
          <p:cNvGrpSpPr/>
          <p:nvPr/>
        </p:nvGrpSpPr>
        <p:grpSpPr>
          <a:xfrm>
            <a:off x="4944549" y="4163595"/>
            <a:ext cx="6654648" cy="1179315"/>
            <a:chOff x="0" y="0"/>
            <a:chExt cx="6654646" cy="1179314"/>
          </a:xfrm>
        </p:grpSpPr>
        <p:sp>
          <p:nvSpPr>
            <p:cNvPr id="185" name="Shape 185"/>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86" name="Shape 186"/>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MockURI is a class which gets a fixed </a:t>
              </a:r>
              <a:r>
                <a:rPr i="1"/>
                <a:t>String</a:t>
              </a:r>
              <a:r>
                <a:t> for each </a:t>
              </a:r>
              <a:r>
                <a:rPr i="1"/>
                <a:t>String</a:t>
              </a:r>
              <a:r>
                <a:t> passed in.</a:t>
              </a:r>
            </a:p>
          </p:txBody>
        </p:sp>
      </p:gr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Part two</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Review of Scala syntax, concepts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952500" y="444500"/>
            <a:ext cx="11099800" cy="1402011"/>
          </a:xfrm>
          <a:prstGeom prst="rect">
            <a:avLst/>
          </a:prstGeom>
        </p:spPr>
        <p:txBody>
          <a:bodyPr/>
          <a:lstStyle/>
          <a:p>
            <a:pPr/>
            <a:r>
              <a:t>Scala syntactic sugar</a:t>
            </a:r>
          </a:p>
        </p:txBody>
      </p:sp>
      <p:sp>
        <p:nvSpPr>
          <p:cNvPr id="194" name="Shape 194"/>
          <p:cNvSpPr/>
          <p:nvPr>
            <p:ph type="body" idx="1"/>
          </p:nvPr>
        </p:nvSpPr>
        <p:spPr>
          <a:xfrm>
            <a:off x="715912" y="2303065"/>
            <a:ext cx="11679338" cy="6586935"/>
          </a:xfrm>
          <a:prstGeom prst="rect">
            <a:avLst/>
          </a:prstGeom>
        </p:spPr>
        <p:txBody>
          <a:bodyPr/>
          <a:lstStyle/>
          <a:p>
            <a:pPr marL="320040" indent="-320040" defTabSz="420624">
              <a:spcBef>
                <a:spcPts val="800"/>
              </a:spcBef>
              <a:defRPr sz="2304"/>
            </a:pPr>
            <a:r>
              <a:t>Unary functions (i.e. instances of </a:t>
            </a:r>
            <a:r>
              <a:rPr i="1"/>
              <a:t>Function1</a:t>
            </a:r>
            <a:r>
              <a:t>):</a:t>
            </a:r>
          </a:p>
          <a:p>
            <a:pPr lvl="1" marL="560070" indent="-240030" defTabSz="420624">
              <a:spcBef>
                <a:spcPts val="800"/>
              </a:spcBef>
              <a:defRPr sz="2304"/>
            </a:pPr>
            <a:r>
              <a:rPr sz="1728">
                <a:latin typeface="Monaco"/>
                <a:ea typeface="Monaco"/>
                <a:cs typeface="Monaco"/>
                <a:sym typeface="Monaco"/>
              </a:rPr>
              <a:t>f(x)</a:t>
            </a:r>
            <a:r>
              <a:t> → </a:t>
            </a:r>
            <a:r>
              <a:rPr sz="1728">
                <a:latin typeface="Monaco"/>
                <a:ea typeface="Monaco"/>
                <a:cs typeface="Monaco"/>
                <a:sym typeface="Monaco"/>
              </a:rPr>
              <a:t>f.apply(x)</a:t>
            </a:r>
          </a:p>
          <a:p>
            <a:pPr lvl="1" marL="640080" indent="-320040" defTabSz="420624">
              <a:spcBef>
                <a:spcPts val="800"/>
              </a:spcBef>
              <a:defRPr sz="2304"/>
            </a:pPr>
            <a:r>
              <a:t>most collection-type containers implement </a:t>
            </a:r>
            <a:r>
              <a:rPr i="1"/>
              <a:t>Function1, </a:t>
            </a:r>
            <a:r>
              <a:t>e.g. </a:t>
            </a:r>
            <a:r>
              <a:rPr i="1"/>
              <a:t>List, Map, Set</a:t>
            </a:r>
            <a:r>
              <a:t> but not </a:t>
            </a:r>
            <a:r>
              <a:rPr i="1"/>
              <a:t>Option, Try, Either</a:t>
            </a:r>
            <a:r>
              <a:t>.</a:t>
            </a:r>
          </a:p>
          <a:p>
            <a:pPr marL="320040" indent="-320040" defTabSz="420624">
              <a:spcBef>
                <a:spcPts val="800"/>
              </a:spcBef>
              <a:defRPr sz="2304"/>
            </a:pPr>
            <a:r>
              <a:t>A unary method on an object (like </a:t>
            </a:r>
            <a:r>
              <a:rPr i="1"/>
              <a:t>map</a:t>
            </a:r>
            <a:r>
              <a:t>, for example) is a binary (dyadic) function on the object and the parameter:</a:t>
            </a:r>
          </a:p>
          <a:p>
            <a:pPr lvl="1" marL="560070" indent="-240030" defTabSz="420624">
              <a:spcBef>
                <a:spcPts val="800"/>
              </a:spcBef>
              <a:defRPr sz="2304"/>
            </a:pPr>
            <a:r>
              <a:rPr sz="1728">
                <a:latin typeface="Monaco"/>
                <a:ea typeface="Monaco"/>
                <a:cs typeface="Monaco"/>
                <a:sym typeface="Monaco"/>
              </a:rPr>
              <a:t>a map f</a:t>
            </a:r>
            <a:r>
              <a:t> → </a:t>
            </a:r>
            <a:r>
              <a:rPr sz="1728">
                <a:latin typeface="Monaco"/>
                <a:ea typeface="Monaco"/>
                <a:cs typeface="Monaco"/>
                <a:sym typeface="Monaco"/>
              </a:rPr>
              <a:t>a.map(f)</a:t>
            </a:r>
            <a:endParaRPr sz="1728">
              <a:latin typeface="Monaco"/>
              <a:ea typeface="Monaco"/>
              <a:cs typeface="Monaco"/>
              <a:sym typeface="Monaco"/>
            </a:endParaRPr>
          </a:p>
          <a:p>
            <a:pPr marL="320040" indent="-320040" defTabSz="420624">
              <a:spcBef>
                <a:spcPts val="800"/>
              </a:spcBef>
              <a:defRPr sz="2304"/>
            </a:pPr>
            <a:r>
              <a:t>But, a method/operator whose name ends in “:”, associates to the </a:t>
            </a:r>
            <a:r>
              <a:rPr i="1"/>
              <a:t>right</a:t>
            </a:r>
            <a:r>
              <a:t>:</a:t>
            </a:r>
          </a:p>
          <a:p>
            <a:pPr lvl="1" marL="560070" indent="-240030" defTabSz="420624">
              <a:spcBef>
                <a:spcPts val="800"/>
              </a:spcBef>
              <a:defRPr sz="2304"/>
            </a:pPr>
            <a:r>
              <a:rPr sz="1728">
                <a:latin typeface="Monaco"/>
                <a:ea typeface="Monaco"/>
                <a:cs typeface="Monaco"/>
                <a:sym typeface="Monaco"/>
              </a:rPr>
              <a:t>h :: t</a:t>
            </a:r>
            <a:r>
              <a:t> → t</a:t>
            </a:r>
            <a:r>
              <a:rPr sz="1728">
                <a:latin typeface="Monaco"/>
                <a:ea typeface="Monaco"/>
                <a:cs typeface="Monaco"/>
                <a:sym typeface="Monaco"/>
              </a:rPr>
              <a:t>.::(h)</a:t>
            </a:r>
          </a:p>
          <a:p>
            <a:pPr marL="320040" indent="-320040" defTabSz="420624">
              <a:spcBef>
                <a:spcPts val="800"/>
              </a:spcBef>
              <a:defRPr sz="2304"/>
            </a:pPr>
            <a:r>
              <a:t>And, for mutable objects, there is a built-in assignment method:</a:t>
            </a:r>
          </a:p>
          <a:p>
            <a:pPr lvl="1" marL="560070" indent="-240030" defTabSz="420624">
              <a:spcBef>
                <a:spcPts val="800"/>
              </a:spcBef>
              <a:defRPr sz="2304"/>
            </a:pPr>
            <a:r>
              <a:rPr sz="1728">
                <a:latin typeface="Monaco"/>
                <a:ea typeface="Monaco"/>
                <a:cs typeface="Monaco"/>
                <a:sym typeface="Monaco"/>
              </a:rPr>
              <a:t>x(y) = z</a:t>
            </a:r>
            <a:r>
              <a:t> → </a:t>
            </a:r>
            <a:r>
              <a:rPr sz="1728">
                <a:latin typeface="Monaco"/>
                <a:ea typeface="Monaco"/>
                <a:cs typeface="Monaco"/>
                <a:sym typeface="Monaco"/>
              </a:rPr>
              <a:t>x.update(y,z)</a:t>
            </a:r>
            <a:endParaRPr sz="1728">
              <a:latin typeface="Monaco"/>
              <a:ea typeface="Monaco"/>
              <a:cs typeface="Monaco"/>
              <a:sym typeface="Monaco"/>
            </a:endParaRPr>
          </a:p>
          <a:p>
            <a:pPr marL="320040" indent="-320040" defTabSz="420624">
              <a:spcBef>
                <a:spcPts val="800"/>
              </a:spcBef>
              <a:defRPr sz="2304"/>
            </a:pPr>
            <a:r>
              <a:t>And, obviously, tuples:</a:t>
            </a:r>
          </a:p>
          <a:p>
            <a:pPr lvl="1" marL="560070" indent="-240030" defTabSz="420624">
              <a:spcBef>
                <a:spcPts val="800"/>
              </a:spcBef>
              <a:defRPr sz="2304"/>
            </a:pPr>
            <a:r>
              <a:rPr sz="1728">
                <a:latin typeface="Monaco"/>
                <a:ea typeface="Monaco"/>
                <a:cs typeface="Monaco"/>
                <a:sym typeface="Monaco"/>
              </a:rPr>
              <a:t>(x,y)</a:t>
            </a:r>
            <a:r>
              <a:t> → </a:t>
            </a:r>
            <a:r>
              <a:rPr sz="1728">
                <a:latin typeface="Monaco"/>
                <a:ea typeface="Monaco"/>
                <a:cs typeface="Monaco"/>
                <a:sym typeface="Monaco"/>
              </a:rPr>
              <a:t>Tuple2[X,Y](x,y)</a:t>
            </a:r>
            <a:endParaRPr sz="1728">
              <a:latin typeface="Monaco"/>
              <a:ea typeface="Monaco"/>
              <a:cs typeface="Monaco"/>
              <a:sym typeface="Monaco"/>
            </a:endParaRPr>
          </a:p>
          <a:p>
            <a:pPr lvl="1" marL="560070" indent="-240030" defTabSz="420624">
              <a:spcBef>
                <a:spcPts val="800"/>
              </a:spcBef>
              <a:defRPr sz="2304"/>
            </a:pPr>
            <a:r>
              <a:rPr sz="1728">
                <a:latin typeface="Monaco"/>
                <a:ea typeface="Monaco"/>
                <a:cs typeface="Monaco"/>
                <a:sym typeface="Monaco"/>
              </a:rPr>
              <a:t>(x,y,z)</a:t>
            </a:r>
            <a:r>
              <a:t> → </a:t>
            </a:r>
            <a:r>
              <a:rPr sz="1728">
                <a:latin typeface="Monaco"/>
                <a:ea typeface="Monaco"/>
                <a:cs typeface="Monaco"/>
                <a:sym typeface="Monaco"/>
              </a:rPr>
              <a:t>Tuple3[X,Y,Z](x,y,z)</a:t>
            </a:r>
          </a:p>
        </p:txBody>
      </p:sp>
      <p:grpSp>
        <p:nvGrpSpPr>
          <p:cNvPr id="197" name="Group 197"/>
          <p:cNvGrpSpPr/>
          <p:nvPr/>
        </p:nvGrpSpPr>
        <p:grpSpPr>
          <a:xfrm>
            <a:off x="5858616" y="4549535"/>
            <a:ext cx="6235881" cy="1045410"/>
            <a:chOff x="0" y="0"/>
            <a:chExt cx="6235879" cy="1045409"/>
          </a:xfrm>
        </p:grpSpPr>
        <p:sp>
          <p:nvSpPr>
            <p:cNvPr id="195" name="Shape 195"/>
            <p:cNvSpPr/>
            <p:nvPr/>
          </p:nvSpPr>
          <p:spPr>
            <a:xfrm flipH="1" rot="21496108">
              <a:off x="5572" y="321767"/>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96" name="Shape 196"/>
            <p:cNvSpPr/>
            <p:nvPr/>
          </p:nvSpPr>
          <p:spPr>
            <a:xfrm>
              <a:off x="1242217" y="0"/>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Note that </a:t>
              </a:r>
              <a:r>
                <a:rPr i="1"/>
                <a:t>map</a:t>
              </a:r>
              <a:r>
                <a:t> associates to the left: in this case, </a:t>
              </a:r>
              <a:r>
                <a:rPr i="1"/>
                <a:t>a</a:t>
              </a:r>
              <a:r>
                <a:t> is the receiver; </a:t>
              </a:r>
              <a:r>
                <a:rPr i="1"/>
                <a:t>f</a:t>
              </a:r>
              <a:r>
                <a:t> is the parameter</a:t>
              </a:r>
            </a:p>
          </p:txBody>
        </p:sp>
      </p:gr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457200">
              <a:spcBef>
                <a:spcPts val="1200"/>
              </a:spcBef>
            </a:lvl1pPr>
          </a:lstStyle>
          <a:p>
            <a:pPr/>
            <a:r>
              <a:t>Serialization/ deserialization: JSON </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952500" y="444500"/>
            <a:ext cx="11099800" cy="1402011"/>
          </a:xfrm>
          <a:prstGeom prst="rect">
            <a:avLst/>
          </a:prstGeom>
        </p:spPr>
        <p:txBody>
          <a:bodyPr/>
          <a:lstStyle/>
          <a:p>
            <a:pPr/>
            <a:r>
              <a:t>Syntactic sugar (2)</a:t>
            </a:r>
          </a:p>
        </p:txBody>
      </p:sp>
      <p:sp>
        <p:nvSpPr>
          <p:cNvPr id="200" name="Shape 200"/>
          <p:cNvSpPr/>
          <p:nvPr>
            <p:ph type="body" idx="1"/>
          </p:nvPr>
        </p:nvSpPr>
        <p:spPr>
          <a:xfrm>
            <a:off x="715912" y="2303065"/>
            <a:ext cx="11679338" cy="6586935"/>
          </a:xfrm>
          <a:prstGeom prst="rect">
            <a:avLst/>
          </a:prstGeom>
        </p:spPr>
        <p:txBody>
          <a:bodyPr/>
          <a:lstStyle/>
          <a:p>
            <a:pPr marL="444500" indent="-444500">
              <a:spcBef>
                <a:spcPts val="1200"/>
              </a:spcBef>
              <a:defRPr sz="3200"/>
            </a:pPr>
            <a:r>
              <a:t>And of course our old friend the for-comprehension (</a:t>
            </a:r>
            <a:r>
              <a:rPr u="sng">
                <a:hlinkClick r:id="rId2" invalidUrl="" action="" tgtFrame="" tooltip="" history="1" highlightClick="0" endSnd="0"/>
              </a:rPr>
              <a:t>How does yield work</a:t>
            </a:r>
            <a:r>
              <a:t>):</a:t>
            </a:r>
          </a:p>
          <a:p>
            <a:pPr lvl="3" marL="0" indent="685800" defTabSz="457200">
              <a:spcBef>
                <a:spcPts val="600"/>
              </a:spcBef>
              <a:buSzTx/>
              <a:buNone/>
              <a:defRPr sz="1600">
                <a:latin typeface="Monaco"/>
                <a:ea typeface="Monaco"/>
                <a:cs typeface="Monaco"/>
                <a:sym typeface="Monaco"/>
              </a:defRPr>
            </a:pPr>
            <a:r>
              <a:rPr>
                <a:solidFill>
                  <a:srgbClr val="931A68"/>
                </a:solidFill>
              </a:rPr>
              <a:t>for</a:t>
            </a:r>
            <a:r>
              <a:t> { </a:t>
            </a:r>
            <a:r>
              <a:rPr>
                <a:solidFill>
                  <a:srgbClr val="727AFF"/>
                </a:solidFill>
              </a:rPr>
              <a:t>i</a:t>
            </a:r>
            <a:r>
              <a:t> &lt;- List(</a:t>
            </a:r>
            <a:r>
              <a:rPr>
                <a:solidFill>
                  <a:srgbClr val="D0A3FF"/>
                </a:solidFill>
              </a:rPr>
              <a:t>1</a:t>
            </a:r>
            <a:r>
              <a:t>,</a:t>
            </a:r>
            <a:r>
              <a:rPr>
                <a:solidFill>
                  <a:srgbClr val="D0A3FF"/>
                </a:solidFill>
              </a:rPr>
              <a:t>2</a:t>
            </a:r>
            <a:r>
              <a:t>,</a:t>
            </a:r>
            <a:r>
              <a:rPr>
                <a:solidFill>
                  <a:srgbClr val="D0A3FF"/>
                </a:solidFill>
              </a:rPr>
              <a:t>3</a:t>
            </a:r>
            <a:r>
              <a:t>); </a:t>
            </a:r>
            <a:r>
              <a:rPr>
                <a:solidFill>
                  <a:srgbClr val="727AFF"/>
                </a:solidFill>
              </a:rPr>
              <a:t>x</a:t>
            </a:r>
            <a:r>
              <a:t> = </a:t>
            </a:r>
            <a:r>
              <a:rPr>
                <a:solidFill>
                  <a:srgbClr val="727AFF"/>
                </a:solidFill>
              </a:rPr>
              <a:t>i</a:t>
            </a:r>
            <a:r>
              <a:t>*</a:t>
            </a:r>
            <a:r>
              <a:rPr>
                <a:solidFill>
                  <a:srgbClr val="D0A3FF"/>
                </a:solidFill>
              </a:rPr>
              <a:t>3</a:t>
            </a:r>
            <a:r>
              <a:t>; </a:t>
            </a:r>
            <a:r>
              <a:rPr>
                <a:solidFill>
                  <a:srgbClr val="931A68"/>
                </a:solidFill>
              </a:rPr>
              <a:t>if</a:t>
            </a:r>
            <a:r>
              <a:t> (</a:t>
            </a:r>
            <a:r>
              <a:rPr>
                <a:solidFill>
                  <a:srgbClr val="727AFF"/>
                </a:solidFill>
              </a:rPr>
              <a:t>x</a:t>
            </a:r>
            <a:r>
              <a:t>%</a:t>
            </a:r>
            <a:r>
              <a:rPr>
                <a:solidFill>
                  <a:srgbClr val="D0A3FF"/>
                </a:solidFill>
              </a:rPr>
              <a:t>2</a:t>
            </a:r>
            <a:r>
              <a:t> == </a:t>
            </a:r>
            <a:r>
              <a:rPr>
                <a:solidFill>
                  <a:srgbClr val="D0A3FF"/>
                </a:solidFill>
              </a:rPr>
              <a:t>0</a:t>
            </a:r>
            <a:r>
              <a:t>)} </a:t>
            </a:r>
            <a:r>
              <a:rPr>
                <a:solidFill>
                  <a:srgbClr val="931A68"/>
                </a:solidFill>
              </a:rPr>
              <a:t>yield</a:t>
            </a:r>
            <a:r>
              <a:t> </a:t>
            </a:r>
            <a:r>
              <a:rPr>
                <a:solidFill>
                  <a:srgbClr val="727AFF"/>
                </a:solidFill>
              </a:rPr>
              <a:t>x  </a:t>
            </a:r>
            <a:r>
              <a:rPr sz="3200">
                <a:latin typeface="Helvetica"/>
                <a:ea typeface="Helvetica"/>
                <a:cs typeface="Helvetica"/>
                <a:sym typeface="Helvetica"/>
              </a:rPr>
              <a:t>→</a:t>
            </a:r>
            <a:r>
              <a:rPr>
                <a:solidFill>
                  <a:srgbClr val="727AFF"/>
                </a:solidFill>
              </a:rPr>
              <a:t>  </a:t>
            </a:r>
            <a:endParaRPr>
              <a:solidFill>
                <a:srgbClr val="727AFF"/>
              </a:solidFill>
            </a:endParaRPr>
          </a:p>
          <a:p>
            <a:pPr lvl="5" marL="0" indent="1143000" defTabSz="457200">
              <a:spcBef>
                <a:spcPts val="600"/>
              </a:spcBef>
              <a:buSzTx/>
              <a:buNone/>
              <a:defRPr sz="1600">
                <a:latin typeface="Monaco"/>
                <a:ea typeface="Monaco"/>
                <a:cs typeface="Monaco"/>
                <a:sym typeface="Monaco"/>
              </a:defRPr>
            </a:pPr>
            <a:r>
              <a:t>List(</a:t>
            </a:r>
            <a:r>
              <a:rPr>
                <a:solidFill>
                  <a:srgbClr val="D0A3FF"/>
                </a:solidFill>
              </a:rPr>
              <a:t>1</a:t>
            </a:r>
            <a:r>
              <a:t>,</a:t>
            </a:r>
            <a:r>
              <a:rPr>
                <a:solidFill>
                  <a:srgbClr val="D0A3FF"/>
                </a:solidFill>
              </a:rPr>
              <a:t>2</a:t>
            </a:r>
            <a:r>
              <a:t>,</a:t>
            </a:r>
            <a:r>
              <a:rPr>
                <a:solidFill>
                  <a:srgbClr val="D0A3FF"/>
                </a:solidFill>
              </a:rPr>
              <a:t>3</a:t>
            </a:r>
            <a:r>
              <a:t>) map (_ * </a:t>
            </a:r>
            <a:r>
              <a:rPr>
                <a:solidFill>
                  <a:srgbClr val="D0A3FF"/>
                </a:solidFill>
              </a:rPr>
              <a:t>3</a:t>
            </a:r>
            <a:r>
              <a:t>) filter (_ %</a:t>
            </a:r>
            <a:r>
              <a:rPr>
                <a:solidFill>
                  <a:srgbClr val="D0A3FF"/>
                </a:solidFill>
              </a:rPr>
              <a:t>2</a:t>
            </a:r>
            <a:r>
              <a:t> == </a:t>
            </a:r>
            <a:r>
              <a:rPr>
                <a:solidFill>
                  <a:srgbClr val="D0A3FF"/>
                </a:solidFill>
              </a:rPr>
              <a:t>0</a:t>
            </a:r>
            <a:r>
              <a:t>)</a:t>
            </a:r>
          </a:p>
          <a:p>
            <a:pPr lvl="5" marL="0" indent="1143000" defTabSz="457200">
              <a:spcBef>
                <a:spcPts val="600"/>
              </a:spcBef>
              <a:buSzTx/>
              <a:buNone/>
              <a:defRPr sz="1600">
                <a:latin typeface="Monaco"/>
                <a:ea typeface="Monaco"/>
                <a:cs typeface="Monaco"/>
                <a:sym typeface="Monaco"/>
              </a:defRPr>
            </a:pPr>
          </a:p>
          <a:p>
            <a:pPr lvl="3" marL="0" indent="685800" defTabSz="457200">
              <a:spcBef>
                <a:spcPts val="0"/>
              </a:spcBef>
              <a:buSzTx/>
              <a:buNone/>
              <a:defRPr sz="1600">
                <a:solidFill>
                  <a:srgbClr val="195F91"/>
                </a:solidFill>
                <a:latin typeface="Monaco"/>
                <a:ea typeface="Monaco"/>
                <a:cs typeface="Monaco"/>
                <a:sym typeface="Monaco"/>
              </a:defRPr>
            </a:pPr>
            <a:r>
              <a:t>for</a:t>
            </a:r>
            <a:r>
              <a:rPr>
                <a:solidFill>
                  <a:srgbClr val="93A1A1"/>
                </a:solidFill>
              </a:rPr>
              <a:t>(</a:t>
            </a:r>
            <a:r>
              <a:rPr>
                <a:solidFill>
                  <a:srgbClr val="404040"/>
                </a:solidFill>
              </a:rPr>
              <a:t>x </a:t>
            </a:r>
            <a:r>
              <a:rPr>
                <a:solidFill>
                  <a:srgbClr val="93A1A1"/>
                </a:solidFill>
              </a:rPr>
              <a:t>&lt;-</a:t>
            </a:r>
            <a:r>
              <a:rPr>
                <a:solidFill>
                  <a:srgbClr val="404040"/>
                </a:solidFill>
              </a:rPr>
              <a:t> c1</a:t>
            </a:r>
            <a:r>
              <a:rPr>
                <a:solidFill>
                  <a:srgbClr val="93A1A1"/>
                </a:solidFill>
              </a:rPr>
              <a:t>;</a:t>
            </a:r>
            <a:r>
              <a:rPr>
                <a:solidFill>
                  <a:srgbClr val="404040"/>
                </a:solidFill>
              </a:rPr>
              <a:t> y </a:t>
            </a:r>
            <a:r>
              <a:rPr>
                <a:solidFill>
                  <a:srgbClr val="93A1A1"/>
                </a:solidFill>
              </a:rPr>
              <a:t>&lt;-</a:t>
            </a:r>
            <a:r>
              <a:rPr>
                <a:solidFill>
                  <a:srgbClr val="404040"/>
                </a:solidFill>
              </a:rPr>
              <a:t> c2</a:t>
            </a:r>
            <a:r>
              <a:rPr>
                <a:solidFill>
                  <a:srgbClr val="93A1A1"/>
                </a:solidFill>
              </a:rPr>
              <a:t>;</a:t>
            </a:r>
            <a:r>
              <a:rPr>
                <a:solidFill>
                  <a:srgbClr val="404040"/>
                </a:solidFill>
              </a:rPr>
              <a:t> z </a:t>
            </a:r>
            <a:r>
              <a:rPr>
                <a:solidFill>
                  <a:srgbClr val="93A1A1"/>
                </a:solidFill>
              </a:rPr>
              <a:t>&lt;-</a:t>
            </a:r>
            <a:r>
              <a:rPr>
                <a:solidFill>
                  <a:srgbClr val="404040"/>
                </a:solidFill>
              </a:rPr>
              <a:t> c3</a:t>
            </a:r>
            <a:r>
              <a:rPr>
                <a:solidFill>
                  <a:srgbClr val="93A1A1"/>
                </a:solidFill>
              </a:rPr>
              <a:t>)</a:t>
            </a:r>
            <a:r>
              <a:rPr>
                <a:solidFill>
                  <a:srgbClr val="404040"/>
                </a:solidFill>
              </a:rPr>
              <a:t> </a:t>
            </a:r>
            <a:r>
              <a:t>yield</a:t>
            </a:r>
            <a:r>
              <a:rPr>
                <a:solidFill>
                  <a:srgbClr val="404040"/>
                </a:solidFill>
              </a:rPr>
              <a:t> </a:t>
            </a:r>
            <a:r>
              <a:rPr>
                <a:solidFill>
                  <a:srgbClr val="93A1A1"/>
                </a:solidFill>
              </a:rPr>
              <a:t>{…} </a:t>
            </a:r>
            <a:r>
              <a:rPr sz="3200">
                <a:latin typeface="Helvetica"/>
                <a:ea typeface="Helvetica"/>
                <a:cs typeface="Helvetica"/>
                <a:sym typeface="Helvetica"/>
              </a:rPr>
              <a:t>→</a:t>
            </a:r>
            <a:endParaRPr>
              <a:solidFill>
                <a:srgbClr val="93A1A1"/>
              </a:solidFill>
            </a:endParaRPr>
          </a:p>
          <a:p>
            <a:pPr lvl="4" marL="0" indent="914400" defTabSz="457200">
              <a:spcBef>
                <a:spcPts val="0"/>
              </a:spcBef>
              <a:buSzTx/>
              <a:buNone/>
              <a:defRPr sz="1600">
                <a:solidFill>
                  <a:srgbClr val="93A1A1"/>
                </a:solidFill>
                <a:latin typeface="Monaco"/>
                <a:ea typeface="Monaco"/>
                <a:cs typeface="Monaco"/>
                <a:sym typeface="Monaco"/>
              </a:defRPr>
            </a:pPr>
            <a:r>
              <a:rPr>
                <a:solidFill>
                  <a:srgbClr val="404040"/>
                </a:solidFill>
              </a:rPr>
              <a:t>c1</a:t>
            </a:r>
            <a:r>
              <a:t>.</a:t>
            </a:r>
            <a:r>
              <a:rPr>
                <a:solidFill>
                  <a:srgbClr val="404040"/>
                </a:solidFill>
              </a:rPr>
              <a:t>flatMap</a:t>
            </a:r>
            <a:r>
              <a:t>(</a:t>
            </a:r>
            <a:r>
              <a:rPr>
                <a:solidFill>
                  <a:srgbClr val="404040"/>
                </a:solidFill>
              </a:rPr>
              <a:t>x </a:t>
            </a:r>
            <a:r>
              <a:t>=&gt;</a:t>
            </a:r>
            <a:r>
              <a:rPr>
                <a:solidFill>
                  <a:srgbClr val="404040"/>
                </a:solidFill>
              </a:rPr>
              <a:t> c2</a:t>
            </a:r>
            <a:r>
              <a:t>.</a:t>
            </a:r>
            <a:r>
              <a:rPr>
                <a:solidFill>
                  <a:srgbClr val="404040"/>
                </a:solidFill>
              </a:rPr>
              <a:t>flatMap</a:t>
            </a:r>
            <a:r>
              <a:t>(</a:t>
            </a:r>
            <a:r>
              <a:rPr>
                <a:solidFill>
                  <a:srgbClr val="404040"/>
                </a:solidFill>
              </a:rPr>
              <a:t>y </a:t>
            </a:r>
            <a:r>
              <a:t>=&gt;</a:t>
            </a:r>
            <a:r>
              <a:rPr>
                <a:solidFill>
                  <a:srgbClr val="404040"/>
                </a:solidFill>
              </a:rPr>
              <a:t> c3</a:t>
            </a:r>
            <a:r>
              <a:t>.</a:t>
            </a:r>
            <a:r>
              <a:rPr>
                <a:solidFill>
                  <a:srgbClr val="404040"/>
                </a:solidFill>
              </a:rPr>
              <a:t>map</a:t>
            </a:r>
            <a:r>
              <a:t>(</a:t>
            </a:r>
            <a:r>
              <a:rPr>
                <a:solidFill>
                  <a:srgbClr val="404040"/>
                </a:solidFill>
              </a:rPr>
              <a:t>z </a:t>
            </a:r>
            <a:r>
              <a:t>=&gt;</a:t>
            </a:r>
            <a:r>
              <a:rPr>
                <a:solidFill>
                  <a:srgbClr val="404040"/>
                </a:solidFill>
              </a:rPr>
              <a:t> </a:t>
            </a:r>
            <a:r>
              <a: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952500" y="444500"/>
            <a:ext cx="11099800" cy="1789885"/>
          </a:xfrm>
          <a:prstGeom prst="rect">
            <a:avLst/>
          </a:prstGeom>
        </p:spPr>
        <p:txBody>
          <a:bodyPr/>
          <a:lstStyle/>
          <a:p>
            <a:pPr/>
            <a:r>
              <a:t>Other Scala constructs</a:t>
            </a:r>
          </a:p>
        </p:txBody>
      </p:sp>
      <p:sp>
        <p:nvSpPr>
          <p:cNvPr id="203" name="Shape 203"/>
          <p:cNvSpPr/>
          <p:nvPr>
            <p:ph type="body" idx="1"/>
          </p:nvPr>
        </p:nvSpPr>
        <p:spPr>
          <a:xfrm>
            <a:off x="952500" y="2378571"/>
            <a:ext cx="11099800" cy="6511429"/>
          </a:xfrm>
          <a:prstGeom prst="rect">
            <a:avLst/>
          </a:prstGeom>
        </p:spPr>
        <p:txBody>
          <a:bodyPr/>
          <a:lstStyle/>
          <a:p>
            <a:pPr marL="444500" indent="-444500">
              <a:defRPr sz="3200"/>
            </a:pPr>
            <a:r>
              <a:t>call-by-value and call-by-name:</a:t>
            </a:r>
          </a:p>
          <a:p>
            <a:pPr lvl="3" marL="0" indent="685800" defTabSz="457200">
              <a:spcBef>
                <a:spcPts val="600"/>
              </a:spcBef>
              <a:buSzTx/>
              <a:buNone/>
              <a:defRPr sz="1600">
                <a:solidFill>
                  <a:srgbClr val="111166"/>
                </a:solidFill>
                <a:latin typeface="Monaco"/>
                <a:ea typeface="Monaco"/>
                <a:cs typeface="Monaco"/>
                <a:sym typeface="Monaco"/>
              </a:defRPr>
            </a:pPr>
            <a:r>
              <a:t>def f(x: X)</a:t>
            </a:r>
          </a:p>
          <a:p>
            <a:pPr lvl="3" marL="0" indent="685800" defTabSz="457200">
              <a:spcBef>
                <a:spcPts val="0"/>
              </a:spcBef>
              <a:buSzTx/>
              <a:buNone/>
              <a:defRPr sz="1600">
                <a:solidFill>
                  <a:srgbClr val="111166"/>
                </a:solidFill>
                <a:latin typeface="Monaco"/>
                <a:ea typeface="Monaco"/>
                <a:cs typeface="Monaco"/>
                <a:sym typeface="Monaco"/>
              </a:defRPr>
            </a:pPr>
            <a:r>
              <a:t>def f(x: =&gt; X)</a:t>
            </a:r>
          </a:p>
          <a:p>
            <a:pPr lvl="3" marL="0" indent="685800" defTabSz="457200">
              <a:spcBef>
                <a:spcPts val="0"/>
              </a:spcBef>
              <a:buSzTx/>
              <a:buNone/>
              <a:defRPr sz="1600">
                <a:solidFill>
                  <a:srgbClr val="111166"/>
                </a:solidFill>
                <a:latin typeface="Monaco"/>
                <a:ea typeface="Monaco"/>
                <a:cs typeface="Monaco"/>
                <a:sym typeface="Monaco"/>
              </a:defRPr>
            </a:pPr>
          </a:p>
          <a:p>
            <a:pPr marL="444500" indent="-444500">
              <a:defRPr sz="3200"/>
            </a:pPr>
            <a:r>
              <a:t>anonymous functions:</a:t>
            </a:r>
          </a:p>
          <a:p>
            <a:pPr lvl="3" marL="0" indent="685800" defTabSz="457200">
              <a:spcBef>
                <a:spcPts val="600"/>
              </a:spcBef>
              <a:buSzTx/>
              <a:buNone/>
              <a:defRPr sz="1600">
                <a:solidFill>
                  <a:srgbClr val="111166"/>
                </a:solidFill>
                <a:latin typeface="Monaco"/>
                <a:ea typeface="Monaco"/>
                <a:cs typeface="Monaco"/>
                <a:sym typeface="Monaco"/>
              </a:defRPr>
            </a:pPr>
            <a:r>
              <a:t>List(1,2,3) (_.toString)</a:t>
            </a:r>
          </a:p>
          <a:p>
            <a:pPr lvl="3" marL="0" indent="685800" defTabSz="457200">
              <a:spcBef>
                <a:spcPts val="600"/>
              </a:spcBef>
              <a:buSzTx/>
              <a:buNone/>
              <a:defRPr sz="1600">
                <a:solidFill>
                  <a:srgbClr val="111166"/>
                </a:solidFill>
                <a:latin typeface="Monaco"/>
                <a:ea typeface="Monaco"/>
                <a:cs typeface="Monaco"/>
                <a:sym typeface="Monaco"/>
              </a:defRPr>
            </a:pPr>
            <a:r>
              <a:t>List(1,2,3) (_*_)</a:t>
            </a:r>
          </a:p>
          <a:p>
            <a:pPr lvl="3" marL="0" indent="685800" defTabSz="457200">
              <a:spcBef>
                <a:spcPts val="600"/>
              </a:spcBef>
              <a:buSzTx/>
              <a:buNone/>
              <a:defRPr sz="1600">
                <a:solidFill>
                  <a:srgbClr val="111166"/>
                </a:solidFill>
                <a:latin typeface="Monaco"/>
                <a:ea typeface="Monaco"/>
                <a:cs typeface="Monaco"/>
                <a:sym typeface="Monaco"/>
              </a:defRPr>
            </a:pPr>
            <a:r>
              <a:t>List(1,2,3) (x =&gt;x*x)</a:t>
            </a:r>
          </a:p>
          <a:p>
            <a:pPr lvl="3" marL="0" indent="685800" defTabSz="457200">
              <a:spcBef>
                <a:spcPts val="600"/>
              </a:spcBef>
              <a:buSzTx/>
              <a:buNone/>
              <a:defRPr sz="1600">
                <a:solidFill>
                  <a:srgbClr val="111166"/>
                </a:solidFill>
                <a:latin typeface="Monaco"/>
                <a:ea typeface="Monaco"/>
                <a:cs typeface="Monaco"/>
                <a:sym typeface="Monaco"/>
              </a:defRPr>
            </a:pPr>
          </a:p>
          <a:p>
            <a:pPr marL="444500" indent="-444500">
              <a:defRPr sz="3200"/>
            </a:pPr>
            <a:r>
              <a:t>varargs methods:</a:t>
            </a:r>
          </a:p>
          <a:p>
            <a:pPr lvl="3" marL="0" indent="685800" defTabSz="457200">
              <a:spcBef>
                <a:spcPts val="600"/>
              </a:spcBef>
              <a:buSzTx/>
              <a:buNone/>
              <a:defRPr sz="1600">
                <a:solidFill>
                  <a:srgbClr val="111166"/>
                </a:solidFill>
                <a:latin typeface="Monaco"/>
                <a:ea typeface="Monaco"/>
                <a:cs typeface="Monaco"/>
                <a:sym typeface="Monaco"/>
              </a:defRPr>
            </a:pPr>
            <a:r>
              <a:t>def sum(xs: Int*) = xs reduce (_+_)</a:t>
            </a:r>
          </a:p>
          <a:p>
            <a:pPr lvl="3" marL="0" indent="68580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onaco"/>
                <a:ea typeface="Monaco"/>
                <a:cs typeface="Monaco"/>
                <a:sym typeface="Monaco"/>
              </a:defRPr>
            </a:pPr>
            <a:r>
              <a:t>sum(List(1,2,3): _*)</a:t>
            </a:r>
          </a:p>
          <a:p>
            <a:pPr marL="444500" indent="-444500">
              <a:defRPr sz="3200"/>
            </a:pPr>
            <a:r>
              <a:t>tuples: defining</a:t>
            </a:r>
          </a:p>
          <a:p>
            <a:pPr lvl="3" marL="0" indent="685800" defTabSz="457200">
              <a:spcBef>
                <a:spcPts val="6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onaco"/>
                <a:ea typeface="Monaco"/>
                <a:cs typeface="Monaco"/>
                <a:sym typeface="Monaco"/>
              </a:defRPr>
            </a:pPr>
            <a:r>
              <a:t>scala&gt; val x = 1-&gt;"a"</a:t>
            </a:r>
          </a:p>
          <a:p>
            <a:pPr lvl="3" marL="0" indent="685800" defTabSz="4572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onaco"/>
                <a:ea typeface="Monaco"/>
                <a:cs typeface="Monaco"/>
                <a:sym typeface="Monaco"/>
              </a:defRPr>
            </a:pPr>
            <a:r>
              <a:t>x: (Int, String) = (1,a)</a:t>
            </a:r>
          </a:p>
        </p:txBody>
      </p:sp>
      <p:grpSp>
        <p:nvGrpSpPr>
          <p:cNvPr id="206" name="Group 206"/>
          <p:cNvGrpSpPr/>
          <p:nvPr/>
        </p:nvGrpSpPr>
        <p:grpSpPr>
          <a:xfrm>
            <a:off x="4298064" y="2733435"/>
            <a:ext cx="6235880" cy="1045410"/>
            <a:chOff x="0" y="0"/>
            <a:chExt cx="6235879" cy="1045409"/>
          </a:xfrm>
        </p:grpSpPr>
        <p:sp>
          <p:nvSpPr>
            <p:cNvPr id="204" name="Shape 204"/>
            <p:cNvSpPr/>
            <p:nvPr/>
          </p:nvSpPr>
          <p:spPr>
            <a:xfrm flipH="1" rot="21496108">
              <a:off x="5572" y="321767"/>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05" name="Shape 205"/>
            <p:cNvSpPr/>
            <p:nvPr/>
          </p:nvSpPr>
          <p:spPr>
            <a:xfrm>
              <a:off x="1242217" y="0"/>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“=&gt; X” is a nullary function that results in an </a:t>
              </a:r>
              <a:r>
                <a:rPr i="1"/>
                <a:t>X</a:t>
              </a:r>
              <a:r>
                <a:t>. Can also be written “() =&gt; X”</a:t>
              </a:r>
            </a:p>
          </p:txBody>
        </p:sp>
      </p:grpSp>
      <p:grpSp>
        <p:nvGrpSpPr>
          <p:cNvPr id="209" name="Group 209"/>
          <p:cNvGrpSpPr/>
          <p:nvPr/>
        </p:nvGrpSpPr>
        <p:grpSpPr>
          <a:xfrm>
            <a:off x="4906449" y="3706395"/>
            <a:ext cx="6654648" cy="1179315"/>
            <a:chOff x="0" y="0"/>
            <a:chExt cx="6654646" cy="1179314"/>
          </a:xfrm>
        </p:grpSpPr>
        <p:sp>
          <p:nvSpPr>
            <p:cNvPr id="207" name="Shape 207"/>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08" name="Shape 208"/>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“_” stands for the obvious: a particular element of </a:t>
              </a:r>
              <a:r>
                <a:rPr i="1"/>
                <a:t>m</a:t>
              </a:r>
            </a:p>
          </p:txBody>
        </p:sp>
      </p:grpSp>
      <p:grpSp>
        <p:nvGrpSpPr>
          <p:cNvPr id="212" name="Group 212"/>
          <p:cNvGrpSpPr/>
          <p:nvPr/>
        </p:nvGrpSpPr>
        <p:grpSpPr>
          <a:xfrm>
            <a:off x="4294047" y="4544595"/>
            <a:ext cx="6243914" cy="1045410"/>
            <a:chOff x="0" y="0"/>
            <a:chExt cx="6243912" cy="1045409"/>
          </a:xfrm>
        </p:grpSpPr>
        <p:sp>
          <p:nvSpPr>
            <p:cNvPr id="210" name="Shape 210"/>
            <p:cNvSpPr/>
            <p:nvPr/>
          </p:nvSpPr>
          <p:spPr>
            <a:xfrm flipH="1" rot="273159">
              <a:off x="13606" y="321767"/>
              <a:ext cx="1056640"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11" name="Shape 211"/>
            <p:cNvSpPr/>
            <p:nvPr/>
          </p:nvSpPr>
          <p:spPr>
            <a:xfrm>
              <a:off x="1250251"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No. Doesn’t work with </a:t>
              </a:r>
              <a:r>
                <a:rPr i="1"/>
                <a:t>List(Int)</a:t>
              </a:r>
              <a:r>
                <a:t> but would work with </a:t>
              </a:r>
              <a:r>
                <a:rPr i="1"/>
                <a:t>List((Int,Int))</a:t>
              </a:r>
              <a:r>
                <a:t> for instance.</a:t>
              </a:r>
            </a:p>
          </p:txBody>
        </p:sp>
      </p:grpSp>
      <p:grpSp>
        <p:nvGrpSpPr>
          <p:cNvPr id="215" name="Group 215"/>
          <p:cNvGrpSpPr/>
          <p:nvPr/>
        </p:nvGrpSpPr>
        <p:grpSpPr>
          <a:xfrm>
            <a:off x="4363112" y="5344695"/>
            <a:ext cx="6105785" cy="1045410"/>
            <a:chOff x="0" y="0"/>
            <a:chExt cx="6105783" cy="1045409"/>
          </a:xfrm>
        </p:grpSpPr>
        <p:sp>
          <p:nvSpPr>
            <p:cNvPr id="213" name="Shape 213"/>
            <p:cNvSpPr/>
            <p:nvPr/>
          </p:nvSpPr>
          <p:spPr>
            <a:xfrm flipH="1" rot="695057">
              <a:off x="27877" y="109299"/>
              <a:ext cx="1056640"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14" name="Shape 214"/>
            <p:cNvSpPr/>
            <p:nvPr/>
          </p:nvSpPr>
          <p:spPr>
            <a:xfrm>
              <a:off x="1112122"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This is OK as we have explicitly named the value</a:t>
              </a:r>
            </a:p>
          </p:txBody>
        </p:sp>
      </p:grpSp>
      <p:grpSp>
        <p:nvGrpSpPr>
          <p:cNvPr id="218" name="Group 218"/>
          <p:cNvGrpSpPr/>
          <p:nvPr/>
        </p:nvGrpSpPr>
        <p:grpSpPr>
          <a:xfrm>
            <a:off x="4728316" y="7432434"/>
            <a:ext cx="6235881" cy="1045411"/>
            <a:chOff x="0" y="0"/>
            <a:chExt cx="6235879" cy="1045409"/>
          </a:xfrm>
        </p:grpSpPr>
        <p:sp>
          <p:nvSpPr>
            <p:cNvPr id="216" name="Shape 216"/>
            <p:cNvSpPr/>
            <p:nvPr/>
          </p:nvSpPr>
          <p:spPr>
            <a:xfrm flipH="1" rot="21496108">
              <a:off x="5572" y="321767"/>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17" name="Shape 217"/>
            <p:cNvSpPr/>
            <p:nvPr/>
          </p:nvSpPr>
          <p:spPr>
            <a:xfrm>
              <a:off x="1242217" y="0"/>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For example, initializing a </a:t>
              </a:r>
              <a:r>
                <a:rPr i="1"/>
                <a:t>Map</a:t>
              </a:r>
              <a:r>
                <a:t>:</a:t>
              </a:r>
            </a:p>
            <a:p>
              <a:pPr algn="l">
                <a:defRPr sz="1800">
                  <a:solidFill>
                    <a:srgbClr val="2C7BAA"/>
                  </a:solidFill>
                  <a:latin typeface="Monaco"/>
                  <a:ea typeface="Monaco"/>
                  <a:cs typeface="Monaco"/>
                  <a:sym typeface="Monaco"/>
                </a:defRPr>
              </a:pPr>
              <a:r>
                <a:t>val x = Map(1-&gt;”a”, 2-&gt;”b”,…)</a:t>
              </a:r>
            </a:p>
          </p:txBody>
        </p:sp>
      </p:grpSp>
      <p:grpSp>
        <p:nvGrpSpPr>
          <p:cNvPr id="221" name="Group 221"/>
          <p:cNvGrpSpPr/>
          <p:nvPr/>
        </p:nvGrpSpPr>
        <p:grpSpPr>
          <a:xfrm>
            <a:off x="6227249" y="5921562"/>
            <a:ext cx="6654648" cy="1179316"/>
            <a:chOff x="0" y="0"/>
            <a:chExt cx="6654646" cy="1179314"/>
          </a:xfrm>
        </p:grpSpPr>
        <p:sp>
          <p:nvSpPr>
            <p:cNvPr id="219" name="Shape 219"/>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20" name="Shape 220"/>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 tells the compiler that the parameter</a:t>
              </a:r>
            </a:p>
            <a:p>
              <a:pPr algn="l">
                <a:defRPr sz="2000">
                  <a:solidFill>
                    <a:srgbClr val="2C7BAA"/>
                  </a:solidFill>
                </a:defRPr>
              </a:pPr>
              <a:r>
                <a:t>args is a variable sequence of Int, not</a:t>
              </a:r>
            </a:p>
            <a:p>
              <a:pPr algn="l">
                <a:defRPr sz="2000">
                  <a:solidFill>
                    <a:srgbClr val="2C7BAA"/>
                  </a:solidFill>
                </a:defRPr>
              </a:pPr>
              <a:r>
                <a:t>just one Int.</a:t>
              </a:r>
            </a:p>
          </p:txBody>
        </p:sp>
      </p:gr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Standard Imports</a:t>
            </a:r>
          </a:p>
        </p:txBody>
      </p:sp>
      <p:sp>
        <p:nvSpPr>
          <p:cNvPr id="224" name="Shape 224"/>
          <p:cNvSpPr/>
          <p:nvPr>
            <p:ph type="body" idx="1"/>
          </p:nvPr>
        </p:nvSpPr>
        <p:spPr>
          <a:prstGeom prst="rect">
            <a:avLst/>
          </a:prstGeom>
        </p:spPr>
        <p:txBody>
          <a:bodyPr/>
          <a:lstStyle/>
          <a:p>
            <a:pPr marL="444500" indent="-444500">
              <a:defRPr sz="3200"/>
            </a:pPr>
            <a:r>
              <a:t>When looking for operators, methods, implicit functions, values, it makes sense to know what’s automatically imported:</a:t>
            </a:r>
          </a:p>
          <a:p>
            <a:pPr lvl="1" marL="0" indent="228600" defTabSz="457200">
              <a:spcBef>
                <a:spcPts val="600"/>
              </a:spcBef>
              <a:buSzTx/>
              <a:buNone/>
              <a:defRPr sz="1600">
                <a:solidFill>
                  <a:srgbClr val="808080"/>
                </a:solidFill>
                <a:latin typeface="Menlo"/>
                <a:ea typeface="Menlo"/>
                <a:cs typeface="Menlo"/>
                <a:sym typeface="Menlo"/>
              </a:defRPr>
            </a:pPr>
            <a:r>
              <a:rPr>
                <a:solidFill>
                  <a:srgbClr val="01178B"/>
                </a:solidFill>
              </a:rPr>
              <a:t>import</a:t>
            </a:r>
            <a:r>
              <a:rPr>
                <a:solidFill>
                  <a:srgbClr val="393318"/>
                </a:solidFill>
              </a:rPr>
              <a:t> java.lang._    // </a:t>
            </a:r>
            <a:r>
              <a:rPr u="sng">
                <a:hlinkClick r:id="rId2" invalidUrl="" action="" tgtFrame="" tooltip="" history="1" highlightClick="0" endSnd="0"/>
              </a:rPr>
              <a:t>http://docs.oracle.com/javase/8/docs/api/java/lang/package-summary.html</a:t>
            </a:r>
            <a:endParaRPr>
              <a:solidFill>
                <a:srgbClr val="393318"/>
              </a:solidFill>
            </a:endParaRPr>
          </a:p>
          <a:p>
            <a:pPr lvl="1" marL="0" indent="228600" defTabSz="457200">
              <a:spcBef>
                <a:spcPts val="0"/>
              </a:spcBef>
              <a:buSzTx/>
              <a:buNone/>
              <a:defRPr sz="1600">
                <a:solidFill>
                  <a:srgbClr val="808080"/>
                </a:solidFill>
                <a:latin typeface="Menlo"/>
                <a:ea typeface="Menlo"/>
                <a:cs typeface="Menlo"/>
                <a:sym typeface="Menlo"/>
              </a:defRPr>
            </a:pPr>
            <a:r>
              <a:rPr>
                <a:solidFill>
                  <a:srgbClr val="01178B"/>
                </a:solidFill>
              </a:rPr>
              <a:t>import</a:t>
            </a:r>
            <a:r>
              <a:t> scala._        // http://www.scala-lang.org/api/current/#scala.package</a:t>
            </a:r>
          </a:p>
          <a:p>
            <a:pPr lvl="1" marL="0" indent="228600" defTabSz="457200">
              <a:spcBef>
                <a:spcPts val="0"/>
              </a:spcBef>
              <a:buSzTx/>
              <a:buNone/>
              <a:defRPr sz="1600">
                <a:solidFill>
                  <a:srgbClr val="393318"/>
                </a:solidFill>
                <a:latin typeface="Menlo"/>
                <a:ea typeface="Menlo"/>
                <a:cs typeface="Menlo"/>
                <a:sym typeface="Menlo"/>
              </a:defRPr>
            </a:pPr>
            <a:r>
              <a:rPr>
                <a:solidFill>
                  <a:srgbClr val="01178B"/>
                </a:solidFill>
              </a:rPr>
              <a:t>import</a:t>
            </a:r>
            <a:r>
              <a:t> scala.</a:t>
            </a:r>
            <a:r>
              <a:rPr>
                <a:solidFill>
                  <a:srgbClr val="2C91AF"/>
                </a:solidFill>
              </a:rPr>
              <a:t>Predef</a:t>
            </a:r>
            <a:r>
              <a:t>._ // </a:t>
            </a:r>
            <a:r>
              <a:rPr u="sng">
                <a:hlinkClick r:id="rId3" invalidUrl="" action="" tgtFrame="" tooltip="" history="1" highlightClick="0" endSnd="0"/>
              </a:rPr>
              <a:t>http://www.scala-lang.org/api/current/#scala.Predef$</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lvl1pPr defTabSz="554990">
              <a:spcBef>
                <a:spcPts val="1300"/>
              </a:spcBef>
              <a:defRPr sz="7600"/>
            </a:lvl1pPr>
          </a:lstStyle>
          <a:p>
            <a:pPr/>
            <a:r>
              <a:t>Revisiting pure functional programming</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lvl1pPr defTabSz="490727">
              <a:spcBef>
                <a:spcPts val="1100"/>
              </a:spcBef>
              <a:defRPr sz="6719"/>
            </a:lvl1pPr>
          </a:lstStyle>
          <a:p>
            <a:pPr/>
            <a:r>
              <a:t>More on random number generators - functional style</a:t>
            </a:r>
          </a:p>
        </p:txBody>
      </p:sp>
      <p:sp>
        <p:nvSpPr>
          <p:cNvPr id="229" name="Shape 229"/>
          <p:cNvSpPr/>
          <p:nvPr>
            <p:ph type="body" idx="1"/>
          </p:nvPr>
        </p:nvSpPr>
        <p:spPr>
          <a:prstGeom prst="rect">
            <a:avLst/>
          </a:prstGeom>
        </p:spPr>
        <p:txBody>
          <a:bodyPr/>
          <a:lstStyle/>
          <a:p>
            <a:pPr marL="360045" indent="-360045" defTabSz="473201">
              <a:spcBef>
                <a:spcPts val="1100"/>
              </a:spcBef>
              <a:defRPr sz="2592"/>
            </a:pPr>
            <a:r>
              <a:t>From </a:t>
            </a:r>
            <a:r>
              <a:rPr i="1"/>
              <a:t>Chiusano and Bjarnason</a:t>
            </a:r>
            <a:r>
              <a:t>, chapter 6:</a:t>
            </a:r>
          </a:p>
          <a:p>
            <a:pPr lvl="1" marL="720090" indent="-360045" defTabSz="473201">
              <a:spcBef>
                <a:spcPts val="900"/>
              </a:spcBef>
              <a:defRPr sz="2268"/>
            </a:pPr>
            <a:r>
              <a:t>A possible RNG trait with concrete type:</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trait RNG { def nextInt: (Int,RNG)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defined trait RNG</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case class SimpleRNG(seed: Long) extends RNG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def nextInt: (Int, RNG) =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val newSeed = (seed * 0x5DEECE66DL + 0xBL) &amp; 0xFFFFFFFFFFFFL</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val nextRNG = SimpleRNG(newSeed)</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val n = (newSeed &gt;&gt;&gt; 16).toInt</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(n, nextRNG)</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defined class SimpleRNG</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val rng1 = SimpleRNG(42)</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rng1: SimpleRNG = SimpleRNG(42)</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val (n1, rng2) = rng1.nextInt</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n1: Int = 16159453</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rng2: RNG = SimpleRNG(1059025964525)</a:t>
            </a:r>
          </a:p>
          <a:p>
            <a:pPr lvl="1" marL="720090" indent="-360045" defTabSz="473201">
              <a:spcBef>
                <a:spcPts val="900"/>
              </a:spcBef>
              <a:defRPr sz="2268"/>
            </a:pPr>
            <a:r>
              <a:t>Here’s a function to generate a non-negative random integer:</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def nonNegativeInt(rng: RNG): (Int, RNG) =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val (i,r) = rng.nextInt</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(math.abs(i),r)</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     | }</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nonNegativeInt: (rng: RNG)(Int, RNG)</a:t>
            </a:r>
          </a:p>
        </p:txBody>
      </p:sp>
      <p:grpSp>
        <p:nvGrpSpPr>
          <p:cNvPr id="232" name="Group 232"/>
          <p:cNvGrpSpPr/>
          <p:nvPr/>
        </p:nvGrpSpPr>
        <p:grpSpPr>
          <a:xfrm>
            <a:off x="6316149" y="3299995"/>
            <a:ext cx="6654648" cy="1179315"/>
            <a:chOff x="0" y="0"/>
            <a:chExt cx="6654646" cy="1179314"/>
          </a:xfrm>
        </p:grpSpPr>
        <p:sp>
          <p:nvSpPr>
            <p:cNvPr id="230" name="Shape 230"/>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31" name="Shape 231"/>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When we looked at random number generators before we borrowed the Java functionality instead of doing it thus.</a:t>
              </a:r>
            </a:p>
          </p:txBody>
        </p:sp>
      </p:grpSp>
      <p:grpSp>
        <p:nvGrpSpPr>
          <p:cNvPr id="235" name="Group 235"/>
          <p:cNvGrpSpPr/>
          <p:nvPr/>
        </p:nvGrpSpPr>
        <p:grpSpPr>
          <a:xfrm>
            <a:off x="4881049" y="5598695"/>
            <a:ext cx="6654648" cy="1179315"/>
            <a:chOff x="0" y="0"/>
            <a:chExt cx="6654646" cy="1179314"/>
          </a:xfrm>
        </p:grpSpPr>
        <p:sp>
          <p:nvSpPr>
            <p:cNvPr id="233" name="Shape 233"/>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34" name="Shape 234"/>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Note that we can define two (or more) identifiers in the REPL like this.</a:t>
              </a:r>
            </a:p>
          </p:txBody>
        </p:sp>
      </p:gr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952500" y="444500"/>
            <a:ext cx="11099800" cy="1304024"/>
          </a:xfrm>
          <a:prstGeom prst="rect">
            <a:avLst/>
          </a:prstGeom>
        </p:spPr>
        <p:txBody>
          <a:bodyPr/>
          <a:lstStyle>
            <a:lvl1pPr defTabSz="578358">
              <a:spcBef>
                <a:spcPts val="1300"/>
              </a:spcBef>
              <a:defRPr sz="7919"/>
            </a:lvl1pPr>
          </a:lstStyle>
          <a:p>
            <a:pPr/>
            <a:r>
              <a:t>RNG continued</a:t>
            </a:r>
          </a:p>
        </p:txBody>
      </p:sp>
      <p:sp>
        <p:nvSpPr>
          <p:cNvPr id="238" name="Shape 238"/>
          <p:cNvSpPr/>
          <p:nvPr>
            <p:ph type="body" idx="1"/>
          </p:nvPr>
        </p:nvSpPr>
        <p:spPr>
          <a:xfrm>
            <a:off x="600769" y="1836092"/>
            <a:ext cx="11905805" cy="7053908"/>
          </a:xfrm>
          <a:prstGeom prst="rect">
            <a:avLst/>
          </a:prstGeom>
        </p:spPr>
        <p:txBody>
          <a:bodyPr/>
          <a:lstStyle/>
          <a:p>
            <a:pPr lvl="1" marL="527208" indent="-167163" defTabSz="370331">
              <a:spcBef>
                <a:spcPts val="0"/>
              </a:spcBef>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2268"/>
            </a:pPr>
            <a:r>
              <a:t>A frequent pattern we find is a function of form:</a:t>
            </a:r>
          </a:p>
          <a:p>
            <a:pPr lvl="2" marL="977264" indent="-257175" defTabSz="473201">
              <a:spcBef>
                <a:spcPts val="800"/>
              </a:spcBef>
              <a:defRPr sz="2268"/>
            </a:pPr>
            <a:r>
              <a:rPr sz="1620">
                <a:latin typeface="Monaco"/>
                <a:ea typeface="Monaco"/>
                <a:cs typeface="Monaco"/>
                <a:sym typeface="Monaco"/>
              </a:rPr>
              <a:t>RNG =&gt; (A,RNG)</a:t>
            </a:r>
            <a:r>
              <a:t> </a:t>
            </a:r>
            <a:r>
              <a:rPr sz="1944"/>
              <a:t>(e.g., our </a:t>
            </a:r>
            <a:r>
              <a:rPr i="1" sz="1944"/>
              <a:t>nonNegativeInt</a:t>
            </a:r>
            <a:r>
              <a:rPr sz="1944"/>
              <a:t> method or even the </a:t>
            </a:r>
            <a:r>
              <a:rPr i="1" sz="1944"/>
              <a:t>nextInt</a:t>
            </a:r>
            <a:r>
              <a:rPr sz="1944"/>
              <a:t> method of </a:t>
            </a:r>
            <a:r>
              <a:rPr i="1" sz="1944"/>
              <a:t>SimpleRNG</a:t>
            </a:r>
            <a:r>
              <a:rPr sz="1944"/>
              <a:t>). So, let’s define a type alias for that…</a:t>
            </a:r>
            <a:endParaRPr sz="1944"/>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type Rand[+A] = RNG =&gt; (A, RNG)</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defined type alias Rand</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val int: Rand[Int] = _.nextInt</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int: Rand[Int] = &lt;function1&gt;</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SimpleRNG(42)</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res1: SimpleRNG = SimpleRNG(42)</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int(rng1)</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res2: (Int, RNG) = (16159453,SimpleRNG(1059025964525))</a:t>
            </a:r>
          </a:p>
          <a:p>
            <a:pPr lvl="2" marL="1028700" indent="-308609" defTabSz="473201">
              <a:spcBef>
                <a:spcPts val="800"/>
              </a:spcBef>
              <a:defRPr sz="2268"/>
            </a:pPr>
            <a:r>
              <a:rPr sz="1944"/>
              <a:t>But we’d also like to define a “unit” value which simply yields the value unchanged together with an unchanged random state…</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def unit[A](a: A): Rand[A] = (a, _)</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unit: [A](a: A)Rand[A]</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unit(1)</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res3: Rand[Int] = &lt;function1&gt;</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unit(1)(rng1)</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res4: (Int, RNG) = (1,SimpleRNG(42))</a:t>
            </a:r>
          </a:p>
          <a:p>
            <a:pPr lvl="2" marL="1028700" indent="-308609" defTabSz="473201">
              <a:spcBef>
                <a:spcPts val="800"/>
              </a:spcBef>
              <a:defRPr sz="2268"/>
            </a:pPr>
            <a:r>
              <a:rPr sz="1944"/>
              <a:t>Note that in the book, this </a:t>
            </a:r>
            <a:r>
              <a:rPr i="1" sz="1944"/>
              <a:t>unit</a:t>
            </a:r>
            <a:r>
              <a:rPr sz="1944"/>
              <a:t> method is defined with a (named) identifier (but it behaves just the same)…</a:t>
            </a:r>
            <a:endParaRPr sz="1944"/>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def unit[A](a: A): Rand[A] = rng =&gt; (a, rng)</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unit1: [A](a: A)Rand[A]</a:t>
            </a:r>
          </a:p>
          <a:p>
            <a:pPr lvl="1" marL="0" indent="185165" defTabSz="370331">
              <a:spcBef>
                <a:spcPts val="40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scala&gt; unit(1)(rng1)</a:t>
            </a:r>
          </a:p>
          <a:p>
            <a:pPr lvl="1" marL="0" indent="185165" defTabSz="370331">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1296">
                <a:latin typeface="Monaco"/>
                <a:ea typeface="Monaco"/>
                <a:cs typeface="Monaco"/>
                <a:sym typeface="Monaco"/>
              </a:defRPr>
            </a:pPr>
            <a:r>
              <a:t>res5: (Int, RNG) = (1,SimpleRNG(42))</a:t>
            </a:r>
          </a:p>
        </p:txBody>
      </p:sp>
      <p:grpSp>
        <p:nvGrpSpPr>
          <p:cNvPr id="241" name="Group 241"/>
          <p:cNvGrpSpPr/>
          <p:nvPr/>
        </p:nvGrpSpPr>
        <p:grpSpPr>
          <a:xfrm>
            <a:off x="6245189" y="3065506"/>
            <a:ext cx="6230308" cy="1304024"/>
            <a:chOff x="0" y="0"/>
            <a:chExt cx="6230306" cy="1304023"/>
          </a:xfrm>
        </p:grpSpPr>
        <p:sp>
          <p:nvSpPr>
            <p:cNvPr id="239" name="Shape 239"/>
            <p:cNvSpPr/>
            <p:nvPr/>
          </p:nvSpPr>
          <p:spPr>
            <a:xfrm flipH="1">
              <a:off x="-1" y="459596"/>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40" name="Shape 240"/>
            <p:cNvSpPr/>
            <p:nvPr/>
          </p:nvSpPr>
          <p:spPr>
            <a:xfrm>
              <a:off x="1236645" y="0"/>
              <a:ext cx="4993662" cy="1304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an instance of type </a:t>
              </a:r>
              <a:r>
                <a:rPr i="1"/>
                <a:t>Rand</a:t>
              </a:r>
              <a:r>
                <a:t> for </a:t>
              </a:r>
              <a:r>
                <a:rPr i="1"/>
                <a:t>Int. </a:t>
              </a:r>
              <a:r>
                <a:t>The underscore (as usual) is an anonymous identifier denoting the </a:t>
              </a:r>
              <a:r>
                <a:rPr i="1"/>
                <a:t>RNG</a:t>
              </a:r>
              <a:r>
                <a:t> which will be passed in when we apply this function.</a:t>
              </a:r>
            </a:p>
          </p:txBody>
        </p:sp>
      </p:grpSp>
      <p:grpSp>
        <p:nvGrpSpPr>
          <p:cNvPr id="244" name="Group 244"/>
          <p:cNvGrpSpPr/>
          <p:nvPr/>
        </p:nvGrpSpPr>
        <p:grpSpPr>
          <a:xfrm>
            <a:off x="6245189" y="4155835"/>
            <a:ext cx="6230308" cy="1045410"/>
            <a:chOff x="0" y="0"/>
            <a:chExt cx="6230306" cy="1045409"/>
          </a:xfrm>
        </p:grpSpPr>
        <p:sp>
          <p:nvSpPr>
            <p:cNvPr id="242" name="Shape 242"/>
            <p:cNvSpPr/>
            <p:nvPr/>
          </p:nvSpPr>
          <p:spPr>
            <a:xfrm flipH="1">
              <a:off x="-1" y="321767"/>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43" name="Shape 243"/>
            <p:cNvSpPr/>
            <p:nvPr/>
          </p:nvSpPr>
          <p:spPr>
            <a:xfrm>
              <a:off x="123664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apply it to </a:t>
              </a:r>
              <a:r>
                <a:rPr i="1"/>
                <a:t>rng1</a:t>
              </a:r>
            </a:p>
          </p:txBody>
        </p:sp>
      </p:grpSp>
      <p:grpSp>
        <p:nvGrpSpPr>
          <p:cNvPr id="247" name="Group 247"/>
          <p:cNvGrpSpPr/>
          <p:nvPr/>
        </p:nvGrpSpPr>
        <p:grpSpPr>
          <a:xfrm>
            <a:off x="6874949" y="1407695"/>
            <a:ext cx="6654648" cy="1179315"/>
            <a:chOff x="0" y="0"/>
            <a:chExt cx="6654646" cy="1179314"/>
          </a:xfrm>
        </p:grpSpPr>
        <p:sp>
          <p:nvSpPr>
            <p:cNvPr id="245" name="Shape 245"/>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46" name="Shape 246"/>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this type is a function which takes an RNG and yields a tuple of an A and an RNG</a:t>
              </a:r>
            </a:p>
          </p:txBody>
        </p:sp>
      </p:grpSp>
      <p:grpSp>
        <p:nvGrpSpPr>
          <p:cNvPr id="250" name="Group 250"/>
          <p:cNvGrpSpPr/>
          <p:nvPr/>
        </p:nvGrpSpPr>
        <p:grpSpPr>
          <a:xfrm>
            <a:off x="4830249" y="2362522"/>
            <a:ext cx="6654648" cy="1179315"/>
            <a:chOff x="0" y="0"/>
            <a:chExt cx="6654646" cy="1179314"/>
          </a:xfrm>
        </p:grpSpPr>
        <p:sp>
          <p:nvSpPr>
            <p:cNvPr id="248" name="Shape 248"/>
            <p:cNvSpPr/>
            <p:nvPr/>
          </p:nvSpPr>
          <p:spPr>
            <a:xfrm flipH="1" rot="20657606">
              <a:off x="21721" y="581505"/>
              <a:ext cx="162655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49" name="Shape 249"/>
            <p:cNvSpPr/>
            <p:nvPr/>
          </p:nvSpPr>
          <p:spPr>
            <a:xfrm>
              <a:off x="1660985"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And now </a:t>
              </a:r>
              <a:r>
                <a:rPr i="1"/>
                <a:t>Rand</a:t>
              </a:r>
              <a:r>
                <a:t> is an alias for that type.</a:t>
              </a:r>
            </a:p>
          </p:txBody>
        </p:sp>
      </p:gr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RNG contd. (2)</a:t>
            </a:r>
          </a:p>
        </p:txBody>
      </p:sp>
      <p:sp>
        <p:nvSpPr>
          <p:cNvPr id="253" name="Shape 253"/>
          <p:cNvSpPr/>
          <p:nvPr>
            <p:ph type="body" idx="1"/>
          </p:nvPr>
        </p:nvSpPr>
        <p:spPr>
          <a:prstGeom prst="rect">
            <a:avLst/>
          </a:prstGeom>
        </p:spPr>
        <p:txBody>
          <a:bodyPr/>
          <a:lstStyle/>
          <a:p>
            <a:pPr lvl="2" marL="1219200" indent="-365759" defTabSz="560831">
              <a:spcBef>
                <a:spcPts val="900"/>
              </a:spcBef>
              <a:defRPr sz="2688"/>
            </a:pPr>
            <a:r>
              <a:rPr sz="2304"/>
              <a:t>Let’s define a </a:t>
            </a:r>
            <a:r>
              <a:rPr i="1" sz="2304"/>
              <a:t>map</a:t>
            </a:r>
            <a:r>
              <a:rPr sz="2304"/>
              <a:t> method for our </a:t>
            </a:r>
            <a:r>
              <a:rPr i="1" sz="2304"/>
              <a:t>Rand</a:t>
            </a:r>
            <a:r>
              <a:rPr sz="2304"/>
              <a:t> functions…</a:t>
            </a:r>
            <a:endParaRPr sz="2304"/>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def map[A,B](s: Rand[A])(f: A =&gt; B): Rand[B] =</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     | rng =&gt; { val (a, rng2) = s(rng); (f(a), rng2) }</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map: [A, B](s: Rand[A])(f: A =&gt; B)Rand[B]</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def nonNegativeEven: Rand[Int] = map(nonNegativeInt)(i =&gt; i - 1 % 2)</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nonNegativeEven: Rand[Int]</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val (i2, rng2) = rng1.nextInt</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i2: Int = 16159453</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rng2: RNG = SimpleRNG(1059025964525)</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val (i3, rng3) = rng2.nextInt</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i3: Int = -1281479697</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rng3: RNG = SimpleRNG(197491923327988)</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nonNegativeEven(rng2)</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res10: (Int, RNG) = (1281479696,SimpleRNG(197491923327988))</a:t>
            </a:r>
          </a:p>
          <a:p>
            <a:pPr lvl="2" marL="1219200" indent="-365759" defTabSz="560831">
              <a:spcBef>
                <a:spcPts val="900"/>
              </a:spcBef>
              <a:defRPr sz="2688"/>
            </a:pPr>
            <a:r>
              <a:rPr sz="2304"/>
              <a:t>Let’s define a </a:t>
            </a:r>
            <a:r>
              <a:rPr i="1" sz="2304"/>
              <a:t>flatMap</a:t>
            </a:r>
            <a:r>
              <a:rPr sz="2304"/>
              <a:t> method…</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def flatMap[A,B](f: Rand[A])(g: A =&gt; Rand[B]): Rand[B] = ??? </a:t>
            </a:r>
            <a:r>
              <a:rPr sz="1919">
                <a:latin typeface="+mn-lt"/>
                <a:ea typeface="+mn-ea"/>
                <a:cs typeface="+mn-cs"/>
                <a:sym typeface="Helvetica Light"/>
              </a:rPr>
              <a:t>(Simple, Obvious, Elegant)</a:t>
            </a:r>
          </a:p>
          <a:p>
            <a:pPr lvl="2" marL="1219200" indent="-365759" defTabSz="560831">
              <a:spcBef>
                <a:spcPts val="900"/>
              </a:spcBef>
              <a:defRPr sz="2688"/>
            </a:pPr>
            <a:r>
              <a:rPr sz="2304"/>
              <a:t>Now we have both </a:t>
            </a:r>
            <a:r>
              <a:rPr i="1" sz="2304"/>
              <a:t>flatMap</a:t>
            </a:r>
            <a:r>
              <a:rPr sz="2304"/>
              <a:t> and </a:t>
            </a:r>
            <a:r>
              <a:rPr i="1" sz="2304"/>
              <a:t>unit</a:t>
            </a:r>
            <a:r>
              <a:rPr sz="2304"/>
              <a:t>, we can re-define </a:t>
            </a:r>
            <a:r>
              <a:rPr i="1" sz="2304"/>
              <a:t>map</a:t>
            </a:r>
            <a:r>
              <a:rPr sz="2304"/>
              <a:t> method…</a:t>
            </a:r>
          </a:p>
          <a:p>
            <a:pPr lvl="1" marL="0" indent="219455" defTabSz="438911">
              <a:spcBef>
                <a:spcPts val="50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scala&gt; def map[A,B](s: Rand[A])(f: A =&gt; B): Rand[B] = flatMap(s)(a =&gt; unit(f(a)))</a:t>
            </a:r>
          </a:p>
          <a:p>
            <a:pPr lvl="1" marL="0" indent="219455" defTabSz="438911">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536">
                <a:latin typeface="Monaco"/>
                <a:ea typeface="Monaco"/>
                <a:cs typeface="Monaco"/>
                <a:sym typeface="Monaco"/>
              </a:defRPr>
            </a:pPr>
            <a:r>
              <a:t>map: [A, B](s: Rand[A])(f: A =&gt; B)Rand[B]</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p>
            <a:pPr/>
            <a:r>
              <a:t>Tour of the Scala API</a:t>
            </a:r>
          </a:p>
          <a:p>
            <a:pPr/>
            <a:r>
              <a:t>(if we have time)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lvl1pPr defTabSz="490727">
              <a:spcBef>
                <a:spcPts val="1100"/>
              </a:spcBef>
              <a:defRPr sz="6719"/>
            </a:lvl1pPr>
          </a:lstStyle>
          <a:p>
            <a:pPr/>
            <a:r>
              <a:t>Brief interlude on partial functions</a:t>
            </a:r>
          </a:p>
        </p:txBody>
      </p:sp>
      <p:sp>
        <p:nvSpPr>
          <p:cNvPr id="258" name="Shape 258"/>
          <p:cNvSpPr/>
          <p:nvPr>
            <p:ph type="body" idx="1"/>
          </p:nvPr>
        </p:nvSpPr>
        <p:spPr>
          <a:prstGeom prst="rect">
            <a:avLst/>
          </a:prstGeom>
        </p:spPr>
        <p:txBody>
          <a:bodyPr/>
          <a:lstStyle/>
          <a:p>
            <a:pPr marL="311150" indent="-311150" defTabSz="408940">
              <a:spcBef>
                <a:spcPts val="1100"/>
              </a:spcBef>
              <a:defRPr sz="2240"/>
            </a:pPr>
            <a:r>
              <a:t>A partial function is a function which is defined for a subset of possible input values. trait </a:t>
            </a:r>
            <a:r>
              <a:rPr i="1"/>
              <a:t>PartialFunction</a:t>
            </a:r>
            <a:r>
              <a:t> extends </a:t>
            </a:r>
            <a:r>
              <a:rPr i="1"/>
              <a:t>Function1</a:t>
            </a:r>
            <a:r>
              <a:t>:</a:t>
            </a:r>
          </a:p>
          <a:p>
            <a:pPr lvl="3" marL="0" indent="480059" defTabSz="320039">
              <a:spcBef>
                <a:spcPts val="500"/>
              </a:spcBef>
              <a:buSzTx/>
              <a:buNone/>
              <a:defRPr sz="1260">
                <a:latin typeface="Courier"/>
                <a:ea typeface="Courier"/>
                <a:cs typeface="Courier"/>
                <a:sym typeface="Courier"/>
              </a:defRPr>
            </a:pPr>
            <a:r>
              <a:t>trait </a:t>
            </a:r>
            <a:r>
              <a:rPr b="1"/>
              <a:t>PartialFunction</a:t>
            </a:r>
            <a:r>
              <a:t>[-A, +B] extends (A) ⇒ B</a:t>
            </a:r>
          </a:p>
          <a:p>
            <a:pPr lvl="3" marL="0" indent="480059" defTabSz="320039">
              <a:spcBef>
                <a:spcPts val="0"/>
              </a:spcBef>
              <a:buSzTx/>
              <a:buNone/>
              <a:defRPr sz="1260">
                <a:latin typeface="Courier"/>
                <a:ea typeface="Courier"/>
                <a:cs typeface="Courier"/>
                <a:sym typeface="Courier"/>
              </a:defRPr>
            </a:pPr>
            <a:r>
              <a:t>abstract def </a:t>
            </a:r>
            <a:r>
              <a:rPr b="1"/>
              <a:t>isDefinedAt</a:t>
            </a:r>
            <a:r>
              <a:t>(x: A): </a:t>
            </a:r>
            <a:r>
              <a:rPr u="sng">
                <a:solidFill>
                  <a:srgbClr val="315479"/>
                </a:solidFill>
                <a:uFill>
                  <a:solidFill>
                    <a:srgbClr val="315479"/>
                  </a:solidFill>
                </a:uFill>
                <a:hlinkClick r:id="rId2" invalidUrl="" action="" tgtFrame="" tooltip="" history="1" highlightClick="0" endSnd="0"/>
              </a:rPr>
              <a:t>Boolean</a:t>
            </a:r>
          </a:p>
          <a:p>
            <a:pPr lvl="1" marL="622300" indent="-311150" defTabSz="408940">
              <a:spcBef>
                <a:spcPts val="1100"/>
              </a:spcBef>
              <a:defRPr sz="2240"/>
            </a:pPr>
            <a:r>
              <a:t>Some examples:</a:t>
            </a:r>
          </a:p>
          <a:p>
            <a:pPr lvl="3" marL="0" indent="480059" defTabSz="320039">
              <a:spcBef>
                <a:spcPts val="50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scala&gt; val fraction = new Function[Int, Int] {</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def apply(d: Int) = 1 / d</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fraction: PartialFunction[Int,Int] = &lt;function1&gt;</a:t>
            </a:r>
          </a:p>
          <a:p>
            <a:pPr lvl="3" marL="0" indent="480059" defTabSz="320039">
              <a:spcBef>
                <a:spcPts val="50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scala&gt; List(1,0) map fraction</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java.lang.ArithmeticException: / by zero</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at $anon$1.apply$mcII$sp(&lt;console&gt;:11)</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at $anon$1.apply(&lt;console&gt;:11)</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at $anon$1.apply(&lt;console&gt;:10)</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at scala.collection.immutable.List.map(List.scala:277)</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33 elided</a:t>
            </a:r>
          </a:p>
          <a:p>
            <a:pPr lvl="3" marL="0" indent="480059" defTabSz="320039">
              <a:spcBef>
                <a:spcPts val="50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scala&gt; val fraction = new PartialFunction[Int, Int] {</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def apply(d: Int) = 1 / d</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def isDefinedAt(d: Int) = d != 0</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     | }</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fraction: PartialFunction[Int,Int] = &lt;function1&gt;</a:t>
            </a:r>
          </a:p>
          <a:p>
            <a:pPr lvl="3" marL="0" indent="480059" defTabSz="320039">
              <a:spcBef>
                <a:spcPts val="50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scala&gt; List(1,0) collect fraction</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res1: List[Int] = List(1)</a:t>
            </a:r>
          </a:p>
          <a:p>
            <a:pPr lvl="3" marL="0" indent="480059" defTabSz="320039">
              <a:spcBef>
                <a:spcPts val="50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scala&gt; List(1, "1") collect { case i: Int ⇒ i + 1 }</a:t>
            </a:r>
          </a:p>
          <a:p>
            <a:pPr lvl="3" marL="0" indent="480059"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1120">
                <a:latin typeface="Monaco"/>
                <a:ea typeface="Monaco"/>
                <a:cs typeface="Monaco"/>
                <a:sym typeface="Monaco"/>
              </a:defRPr>
            </a:pPr>
            <a:r>
              <a:t>res2: List[Int] = List(2)</a:t>
            </a:r>
          </a:p>
          <a:p>
            <a:pPr marL="0" indent="0" defTabSz="320039">
              <a:spcBef>
                <a:spcPts val="0"/>
              </a:spcBef>
              <a:buSzTx/>
              <a:buNone/>
              <a:tabLst>
                <a:tab pos="241300" algn="l"/>
                <a:tab pos="495300" algn="l"/>
                <a:tab pos="736600" algn="l"/>
                <a:tab pos="990600" algn="l"/>
                <a:tab pos="1231900" algn="l"/>
                <a:tab pos="1485900" algn="l"/>
                <a:tab pos="1739900" algn="l"/>
                <a:tab pos="1981200" algn="l"/>
                <a:tab pos="2235200" algn="l"/>
                <a:tab pos="2476500" algn="l"/>
                <a:tab pos="2730500" algn="l"/>
                <a:tab pos="2984500" algn="l"/>
              </a:tabLst>
              <a:defRPr sz="909">
                <a:latin typeface="Monaco"/>
                <a:ea typeface="Monaco"/>
                <a:cs typeface="Monaco"/>
                <a:sym typeface="Monaco"/>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xfrm>
            <a:off x="952500" y="444500"/>
            <a:ext cx="11099800" cy="1688108"/>
          </a:xfrm>
          <a:prstGeom prst="rect">
            <a:avLst/>
          </a:prstGeom>
        </p:spPr>
        <p:txBody>
          <a:bodyPr/>
          <a:lstStyle/>
          <a:p>
            <a:pPr/>
            <a:r>
              <a:t>Collections (1)</a:t>
            </a:r>
          </a:p>
        </p:txBody>
      </p:sp>
      <p:sp>
        <p:nvSpPr>
          <p:cNvPr id="261" name="Shape 261"/>
          <p:cNvSpPr/>
          <p:nvPr>
            <p:ph type="body" idx="1"/>
          </p:nvPr>
        </p:nvSpPr>
        <p:spPr>
          <a:xfrm>
            <a:off x="736351" y="2321768"/>
            <a:ext cx="11743235" cy="6568232"/>
          </a:xfrm>
          <a:prstGeom prst="rect">
            <a:avLst/>
          </a:prstGeom>
        </p:spPr>
        <p:txBody>
          <a:bodyPr/>
          <a:lstStyle/>
          <a:p>
            <a:pPr marL="444500" indent="-444500">
              <a:defRPr i="1" sz="3200"/>
            </a:pPr>
            <a:r>
              <a:t>Traversable</a:t>
            </a:r>
          </a:p>
          <a:p>
            <a:pPr lvl="5" marL="0" indent="1143000" defTabSz="457200">
              <a:spcBef>
                <a:spcPts val="800"/>
              </a:spcBef>
              <a:buSzTx/>
              <a:buNone/>
              <a:defRPr sz="1600">
                <a:solidFill>
                  <a:srgbClr val="195F91"/>
                </a:solidFill>
                <a:latin typeface="Monaco"/>
                <a:ea typeface="Monaco"/>
                <a:cs typeface="Monaco"/>
                <a:sym typeface="Monaco"/>
              </a:defRPr>
            </a:pPr>
            <a:r>
              <a:t>def</a:t>
            </a:r>
            <a:r>
              <a:rPr>
                <a:solidFill>
                  <a:srgbClr val="404040"/>
                </a:solidFill>
              </a:rPr>
              <a:t> </a:t>
            </a:r>
            <a:r>
              <a:t>foreach</a:t>
            </a:r>
            <a:r>
              <a:rPr>
                <a:solidFill>
                  <a:srgbClr val="93A1A1"/>
                </a:solidFill>
              </a:rPr>
              <a:t>[</a:t>
            </a:r>
            <a:r>
              <a:rPr>
                <a:solidFill>
                  <a:srgbClr val="404040"/>
                </a:solidFill>
              </a:rPr>
              <a:t>U</a:t>
            </a:r>
            <a:r>
              <a:rPr>
                <a:solidFill>
                  <a:srgbClr val="93A1A1"/>
                </a:solidFill>
              </a:rPr>
              <a:t>](</a:t>
            </a:r>
            <a:r>
              <a:rPr>
                <a:solidFill>
                  <a:srgbClr val="404040"/>
                </a:solidFill>
              </a:rPr>
              <a:t>f</a:t>
            </a:r>
            <a:r>
              <a:rPr>
                <a:solidFill>
                  <a:srgbClr val="93A1A1"/>
                </a:solidFill>
              </a:rPr>
              <a:t>:</a:t>
            </a:r>
            <a:r>
              <a:rPr>
                <a:solidFill>
                  <a:srgbClr val="404040"/>
                </a:solidFill>
              </a:rPr>
              <a:t> </a:t>
            </a:r>
            <a:r>
              <a:rPr>
                <a:solidFill>
                  <a:srgbClr val="CB4B16"/>
                </a:solidFill>
              </a:rPr>
              <a:t>Elem</a:t>
            </a:r>
            <a:r>
              <a:rPr>
                <a:solidFill>
                  <a:srgbClr val="404040"/>
                </a:solidFill>
              </a:rPr>
              <a:t> </a:t>
            </a:r>
            <a:r>
              <a:rPr>
                <a:solidFill>
                  <a:srgbClr val="93A1A1"/>
                </a:solidFill>
              </a:rPr>
              <a:t>=&gt;</a:t>
            </a:r>
            <a:r>
              <a:rPr>
                <a:solidFill>
                  <a:srgbClr val="404040"/>
                </a:solidFill>
              </a:rPr>
              <a:t> U</a:t>
            </a:r>
            <a:r>
              <a:rPr>
                <a:solidFill>
                  <a:srgbClr val="93A1A1"/>
                </a:solidFill>
              </a:rPr>
              <a:t>)</a:t>
            </a:r>
            <a:r>
              <a:rPr>
                <a:solidFill>
                  <a:srgbClr val="404040"/>
                </a:solidFill>
              </a:rPr>
              <a:t> </a:t>
            </a:r>
            <a:endParaRPr>
              <a:solidFill>
                <a:srgbClr val="404040"/>
              </a:solidFill>
            </a:endParaRPr>
          </a:p>
          <a:p>
            <a:pPr lvl="1">
              <a:spcBef>
                <a:spcPts val="1200"/>
              </a:spcBef>
              <a:defRPr sz="2800"/>
            </a:pPr>
            <a:r>
              <a:rPr>
                <a:solidFill>
                  <a:srgbClr val="404040"/>
                </a:solidFill>
              </a:rPr>
              <a:t>Each concrete subtype must implement </a:t>
            </a:r>
            <a:r>
              <a:rPr i="1">
                <a:solidFill>
                  <a:srgbClr val="404040"/>
                </a:solidFill>
              </a:rPr>
              <a:t>foreach</a:t>
            </a:r>
            <a:endParaRPr>
              <a:solidFill>
                <a:srgbClr val="404040"/>
              </a:solidFill>
            </a:endParaRPr>
          </a:p>
          <a:p>
            <a:pPr lvl="1">
              <a:spcBef>
                <a:spcPts val="1200"/>
              </a:spcBef>
              <a:defRPr sz="2800"/>
            </a:pPr>
            <a:r>
              <a:rPr>
                <a:solidFill>
                  <a:srgbClr val="404040"/>
                </a:solidFill>
              </a:rPr>
              <a:t>Other methods defined:</a:t>
            </a:r>
            <a:endParaRPr>
              <a:solidFill>
                <a:srgbClr val="404040"/>
              </a:solidFill>
            </a:endParaRPr>
          </a:p>
          <a:p>
            <a:pPr lvl="2">
              <a:spcBef>
                <a:spcPts val="1000"/>
              </a:spcBef>
              <a:defRPr sz="2600"/>
            </a:pPr>
            <a:r>
              <a:rPr>
                <a:solidFill>
                  <a:srgbClr val="404040"/>
                </a:solidFill>
              </a:rPr>
              <a:t>(addition) ++ appends two traversables together</a:t>
            </a:r>
            <a:endParaRPr>
              <a:solidFill>
                <a:srgbClr val="404040"/>
              </a:solidFill>
            </a:endParaRPr>
          </a:p>
          <a:p>
            <a:pPr lvl="2">
              <a:spcBef>
                <a:spcPts val="1000"/>
              </a:spcBef>
              <a:defRPr sz="2600"/>
            </a:pPr>
            <a:r>
              <a:rPr>
                <a:solidFill>
                  <a:srgbClr val="404040"/>
                </a:solidFill>
              </a:rPr>
              <a:t>(map) </a:t>
            </a:r>
            <a:r>
              <a:rPr i="1">
                <a:solidFill>
                  <a:srgbClr val="404040"/>
                </a:solidFill>
              </a:rPr>
              <a:t>map</a:t>
            </a:r>
            <a:r>
              <a:rPr>
                <a:solidFill>
                  <a:srgbClr val="404040"/>
                </a:solidFill>
              </a:rPr>
              <a:t>, </a:t>
            </a:r>
            <a:r>
              <a:rPr i="1">
                <a:solidFill>
                  <a:srgbClr val="404040"/>
                </a:solidFill>
              </a:rPr>
              <a:t>flatMap</a:t>
            </a:r>
            <a:r>
              <a:rPr>
                <a:solidFill>
                  <a:srgbClr val="404040"/>
                </a:solidFill>
              </a:rPr>
              <a:t> and </a:t>
            </a:r>
            <a:r>
              <a:rPr i="1">
                <a:solidFill>
                  <a:srgbClr val="404040"/>
                </a:solidFill>
              </a:rPr>
              <a:t>collect: </a:t>
            </a:r>
            <a:r>
              <a:rPr>
                <a:solidFill>
                  <a:srgbClr val="404040"/>
                </a:solidFill>
              </a:rPr>
              <a:t>collect takes a partial function</a:t>
            </a:r>
            <a:endParaRPr>
              <a:solidFill>
                <a:srgbClr val="404040"/>
              </a:solidFill>
            </a:endParaRPr>
          </a:p>
          <a:p>
            <a:pPr lvl="2">
              <a:spcBef>
                <a:spcPts val="1000"/>
              </a:spcBef>
              <a:defRPr sz="2600"/>
            </a:pPr>
            <a:r>
              <a:rPr>
                <a:solidFill>
                  <a:srgbClr val="404040"/>
                </a:solidFill>
              </a:rPr>
              <a:t>(conversions) </a:t>
            </a:r>
            <a:r>
              <a:rPr i="1"/>
              <a:t>toArray</a:t>
            </a:r>
            <a:r>
              <a:rPr>
                <a:latin typeface="Helvetica"/>
                <a:ea typeface="Helvetica"/>
                <a:cs typeface="Helvetica"/>
                <a:sym typeface="Helvetica"/>
              </a:rPr>
              <a:t>,</a:t>
            </a:r>
            <a:r>
              <a:rPr>
                <a:latin typeface="Helvetica Neue"/>
                <a:ea typeface="Helvetica Neue"/>
                <a:cs typeface="Helvetica Neue"/>
                <a:sym typeface="Helvetica Neue"/>
              </a:rPr>
              <a:t> </a:t>
            </a:r>
            <a:r>
              <a:rPr i="1"/>
              <a:t>toList</a:t>
            </a:r>
            <a:r>
              <a:rPr>
                <a:latin typeface="Helvetica Neue"/>
                <a:ea typeface="Helvetica Neue"/>
                <a:cs typeface="Helvetica Neue"/>
                <a:sym typeface="Helvetica Neue"/>
              </a:rPr>
              <a:t>, </a:t>
            </a:r>
            <a:r>
              <a:rPr i="1"/>
              <a:t>toIterable</a:t>
            </a:r>
            <a:r>
              <a:rPr>
                <a:latin typeface="Helvetica Neue"/>
                <a:ea typeface="Helvetica Neue"/>
                <a:cs typeface="Helvetica Neue"/>
                <a:sym typeface="Helvetica Neue"/>
              </a:rPr>
              <a:t>, </a:t>
            </a:r>
            <a:r>
              <a:rPr i="1"/>
              <a:t>toSeq</a:t>
            </a:r>
            <a:r>
              <a:rPr>
                <a:latin typeface="Helvetica Neue"/>
                <a:ea typeface="Helvetica Neue"/>
                <a:cs typeface="Helvetica Neue"/>
                <a:sym typeface="Helvetica Neue"/>
              </a:rPr>
              <a:t>, </a:t>
            </a:r>
            <a:r>
              <a:rPr i="1"/>
              <a:t>toIndexedSeq</a:t>
            </a:r>
            <a:r>
              <a:rPr>
                <a:latin typeface="Helvetica Neue"/>
                <a:ea typeface="Helvetica Neue"/>
                <a:cs typeface="Helvetica Neue"/>
                <a:sym typeface="Helvetica Neue"/>
              </a:rPr>
              <a:t>, </a:t>
            </a:r>
            <a:r>
              <a:rPr i="1"/>
              <a:t>toStream</a:t>
            </a:r>
            <a:r>
              <a:rPr>
                <a:latin typeface="Helvetica Neue"/>
                <a:ea typeface="Helvetica Neue"/>
                <a:cs typeface="Helvetica Neue"/>
                <a:sym typeface="Helvetica Neue"/>
              </a:rPr>
              <a:t>, </a:t>
            </a:r>
            <a:r>
              <a:rPr i="1"/>
              <a:t>toSet</a:t>
            </a:r>
            <a:r>
              <a:rPr>
                <a:latin typeface="Helvetica Neue"/>
                <a:ea typeface="Helvetica Neue"/>
                <a:cs typeface="Helvetica Neue"/>
                <a:sym typeface="Helvetica Neue"/>
              </a:rPr>
              <a:t>, </a:t>
            </a:r>
            <a:r>
              <a:rPr i="1"/>
              <a:t>toMap</a:t>
            </a:r>
            <a:r>
              <a:t>: all convert (but only if necessary) to the appropriate type</a:t>
            </a:r>
          </a:p>
          <a:p>
            <a:pPr lvl="2">
              <a:spcBef>
                <a:spcPts val="1000"/>
              </a:spcBef>
              <a:defRPr i="1" sz="2600"/>
            </a:pPr>
            <a:r>
              <a:rPr i="0"/>
              <a:t>(copying) </a:t>
            </a:r>
            <a:r>
              <a:t>copyToBuffer, copyToArray</a:t>
            </a:r>
          </a:p>
          <a:p>
            <a:pPr lvl="2">
              <a:spcBef>
                <a:spcPts val="1000"/>
              </a:spcBef>
              <a:defRPr i="1" sz="2600"/>
            </a:pPr>
            <a:r>
              <a:rPr i="0"/>
              <a:t>(size)</a:t>
            </a:r>
            <a:r>
              <a:t> isEmpty</a:t>
            </a:r>
            <a:r>
              <a:rPr>
                <a:latin typeface="Helvetica Neue"/>
                <a:ea typeface="Helvetica Neue"/>
                <a:cs typeface="Helvetica Neue"/>
                <a:sym typeface="Helvetica Neue"/>
              </a:rPr>
              <a:t>, </a:t>
            </a:r>
            <a:r>
              <a:t>nonEmpty</a:t>
            </a:r>
            <a:r>
              <a:rPr>
                <a:latin typeface="Helvetica Neue"/>
                <a:ea typeface="Helvetica Neue"/>
                <a:cs typeface="Helvetica Neue"/>
                <a:sym typeface="Helvetica Neue"/>
              </a:rPr>
              <a:t>, </a:t>
            </a:r>
            <a:r>
              <a:t>size</a:t>
            </a:r>
            <a:r>
              <a:rPr>
                <a:latin typeface="Helvetica Neue"/>
                <a:ea typeface="Helvetica Neue"/>
                <a:cs typeface="Helvetica Neue"/>
                <a:sym typeface="Helvetica Neue"/>
              </a:rPr>
              <a:t>, and </a:t>
            </a:r>
            <a:r>
              <a:t>hasDefiniteSize</a:t>
            </a:r>
          </a:p>
          <a:p>
            <a:pPr lvl="2">
              <a:spcBef>
                <a:spcPts val="1000"/>
              </a:spcBef>
              <a:defRPr i="1" sz="2600"/>
            </a:pPr>
            <a:r>
              <a:rPr i="0"/>
              <a:t>(element retrieval) </a:t>
            </a:r>
            <a:r>
              <a:t>head</a:t>
            </a:r>
            <a:r>
              <a:rPr>
                <a:latin typeface="Helvetica Neue"/>
                <a:ea typeface="Helvetica Neue"/>
                <a:cs typeface="Helvetica Neue"/>
                <a:sym typeface="Helvetica Neue"/>
              </a:rPr>
              <a:t>, </a:t>
            </a:r>
            <a:r>
              <a:t>last</a:t>
            </a:r>
            <a:r>
              <a:rPr>
                <a:latin typeface="Helvetica Neue"/>
                <a:ea typeface="Helvetica Neue"/>
                <a:cs typeface="Helvetica Neue"/>
                <a:sym typeface="Helvetica Neue"/>
              </a:rPr>
              <a:t>, </a:t>
            </a:r>
            <a:r>
              <a:t>headOption</a:t>
            </a:r>
            <a:r>
              <a:rPr>
                <a:latin typeface="Helvetica Neue"/>
                <a:ea typeface="Helvetica Neue"/>
                <a:cs typeface="Helvetica Neue"/>
                <a:sym typeface="Helvetica Neue"/>
              </a:rPr>
              <a:t>, </a:t>
            </a:r>
            <a:r>
              <a:t>lastOption</a:t>
            </a:r>
            <a:r>
              <a:rPr>
                <a:latin typeface="Helvetica Neue"/>
                <a:ea typeface="Helvetica Neue"/>
                <a:cs typeface="Helvetica Neue"/>
                <a:sym typeface="Helvetica Neue"/>
              </a:rPr>
              <a:t>, and </a:t>
            </a:r>
            <a:r>
              <a:t>find</a:t>
            </a:r>
          </a:p>
        </p:txBody>
      </p:sp>
      <p:grpSp>
        <p:nvGrpSpPr>
          <p:cNvPr id="264" name="Group 264"/>
          <p:cNvGrpSpPr/>
          <p:nvPr/>
        </p:nvGrpSpPr>
        <p:grpSpPr>
          <a:xfrm>
            <a:off x="8053854" y="6464971"/>
            <a:ext cx="6339342" cy="1057124"/>
            <a:chOff x="0" y="0"/>
            <a:chExt cx="6339341" cy="1057122"/>
          </a:xfrm>
        </p:grpSpPr>
        <p:sp>
          <p:nvSpPr>
            <p:cNvPr id="262" name="Shape 262"/>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63" name="Shape 263"/>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caters to infinite collections</a:t>
              </a:r>
            </a:p>
            <a:p>
              <a:pPr algn="l">
                <a:defRPr sz="2000">
                  <a:solidFill>
                    <a:srgbClr val="2C7BAA"/>
                  </a:solidFill>
                </a:defRPr>
              </a:pPr>
              <a:r>
                <a:t>like Stream</a:t>
              </a:r>
            </a:p>
          </p:txBody>
        </p:sp>
      </p:grpSp>
      <p:grpSp>
        <p:nvGrpSpPr>
          <p:cNvPr id="267" name="Group 267"/>
          <p:cNvGrpSpPr/>
          <p:nvPr/>
        </p:nvGrpSpPr>
        <p:grpSpPr>
          <a:xfrm>
            <a:off x="8612654" y="7214271"/>
            <a:ext cx="6339342" cy="1057124"/>
            <a:chOff x="0" y="0"/>
            <a:chExt cx="6339341" cy="1057122"/>
          </a:xfrm>
        </p:grpSpPr>
        <p:sp>
          <p:nvSpPr>
            <p:cNvPr id="265" name="Shape 265"/>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66" name="Shape 266"/>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may not be meaningful if</a:t>
              </a:r>
            </a:p>
            <a:p>
              <a:pPr algn="l">
                <a:defRPr sz="2000">
                  <a:solidFill>
                    <a:srgbClr val="2C7BAA"/>
                  </a:solidFill>
                </a:defRPr>
              </a:pPr>
              <a:r>
                <a:t>collection is not ordered.</a:t>
              </a:r>
            </a:p>
          </p:txBody>
        </p:sp>
      </p:gr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defTabSz="457200">
              <a:spcBef>
                <a:spcPts val="1200"/>
              </a:spcBef>
            </a:lvl1pPr>
          </a:lstStyle>
          <a:p>
            <a:pPr/>
            <a:r>
              <a:t>JSON libraries</a:t>
            </a:r>
          </a:p>
        </p:txBody>
      </p:sp>
      <p:sp>
        <p:nvSpPr>
          <p:cNvPr id="125" name="Shape 125"/>
          <p:cNvSpPr/>
          <p:nvPr>
            <p:ph type="body" idx="1"/>
          </p:nvPr>
        </p:nvSpPr>
        <p:spPr>
          <a:prstGeom prst="rect">
            <a:avLst/>
          </a:prstGeom>
        </p:spPr>
        <p:txBody>
          <a:bodyPr/>
          <a:lstStyle/>
          <a:p>
            <a:pPr marL="530930" indent="-530930" defTabSz="457200">
              <a:spcBef>
                <a:spcPts val="1200"/>
              </a:spcBef>
              <a:defRPr sz="3200"/>
            </a:pPr>
            <a:r>
              <a:t>There is no built-in support for JSON in Scala (never was)— that’s appropriate. There are several libraries but we will concentrate on </a:t>
            </a:r>
            <a:r>
              <a:rPr i="1"/>
              <a:t>spray-json </a:t>
            </a:r>
            <a:r>
              <a:t>(https://github.com/spray/spray- json).</a:t>
            </a:r>
          </a:p>
          <a:p>
            <a:pPr lvl="1" marL="975430" indent="-530930" defTabSz="457200">
              <a:spcBef>
                <a:spcPts val="1200"/>
              </a:spcBef>
              <a:defRPr sz="3200"/>
            </a:pPr>
            <a:r>
              <a:rPr i="1"/>
              <a:t>build.sbt</a:t>
            </a:r>
            <a:r>
              <a:t> file: </a:t>
            </a:r>
          </a:p>
          <a:p>
            <a:pPr marL="0" indent="0" defTabSz="457200">
              <a:spcBef>
                <a:spcPts val="0"/>
              </a:spcBef>
              <a:buSzTx/>
              <a:buNone/>
              <a:defRPr sz="1600">
                <a:latin typeface="Monaco"/>
                <a:ea typeface="Monaco"/>
                <a:cs typeface="Monaco"/>
                <a:sym typeface="Monaco"/>
              </a:defRPr>
            </a:pPr>
            <a:r>
              <a:t>  val sprayGroup = "io.spray"</a:t>
            </a:r>
          </a:p>
          <a:p>
            <a:pPr marL="0" indent="0" defTabSz="457200">
              <a:spcBef>
                <a:spcPts val="0"/>
              </a:spcBef>
              <a:buSzTx/>
              <a:buNone/>
              <a:defRPr sz="1600">
                <a:latin typeface="Monaco"/>
                <a:ea typeface="Monaco"/>
                <a:cs typeface="Monaco"/>
                <a:sym typeface="Monaco"/>
              </a:defRPr>
            </a:pPr>
            <a:r>
              <a:t>  val sprayJsonVersion = "1.3.2"</a:t>
            </a:r>
          </a:p>
          <a:p>
            <a:pPr marL="0" indent="0" defTabSz="457200">
              <a:spcBef>
                <a:spcPts val="0"/>
              </a:spcBef>
              <a:buSzTx/>
              <a:buNone/>
              <a:defRPr sz="1600">
                <a:latin typeface="Monaco"/>
                <a:ea typeface="Monaco"/>
                <a:cs typeface="Monaco"/>
                <a:sym typeface="Monaco"/>
              </a:defRPr>
            </a:pPr>
            <a:r>
              <a:t>  libraryDependencies ++= List("spray-json") map {c =&gt; sprayGroup %% c % sprayJsonVersion}</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p>
            <a:pPr/>
            <a:r>
              <a:t>Collections (2)</a:t>
            </a:r>
          </a:p>
        </p:txBody>
      </p:sp>
      <p:sp>
        <p:nvSpPr>
          <p:cNvPr id="270" name="Shape 270"/>
          <p:cNvSpPr/>
          <p:nvPr>
            <p:ph type="body" idx="1"/>
          </p:nvPr>
        </p:nvSpPr>
        <p:spPr>
          <a:prstGeom prst="rect">
            <a:avLst/>
          </a:prstGeom>
        </p:spPr>
        <p:txBody>
          <a:bodyPr/>
          <a:lstStyle/>
          <a:p>
            <a:pPr marL="444500" indent="-444500">
              <a:defRPr sz="3200"/>
            </a:pPr>
            <a:r>
              <a:t>Traversable continued…</a:t>
            </a:r>
          </a:p>
          <a:p>
            <a:pPr lvl="1">
              <a:spcBef>
                <a:spcPts val="1000"/>
              </a:spcBef>
              <a:defRPr sz="2800"/>
            </a:pPr>
            <a:r>
              <a:t>Continuing o</a:t>
            </a:r>
            <a:r>
              <a:rPr>
                <a:solidFill>
                  <a:srgbClr val="404040"/>
                </a:solidFill>
              </a:rPr>
              <a:t>ther methods defined:</a:t>
            </a:r>
            <a:endParaRPr>
              <a:solidFill>
                <a:srgbClr val="404040"/>
              </a:solidFill>
            </a:endParaRPr>
          </a:p>
          <a:p>
            <a:pPr lvl="2">
              <a:spcBef>
                <a:spcPts val="1000"/>
              </a:spcBef>
              <a:defRPr i="1" sz="2600"/>
            </a:pPr>
            <a:r>
              <a:rPr i="0">
                <a:solidFill>
                  <a:srgbClr val="404040"/>
                </a:solidFill>
              </a:rPr>
              <a:t>(sub-collection retrieval) </a:t>
            </a:r>
            <a:r>
              <a:t>tail</a:t>
            </a:r>
            <a:r>
              <a:rPr>
                <a:latin typeface="Helvetica Neue"/>
                <a:ea typeface="Helvetica Neue"/>
                <a:cs typeface="Helvetica Neue"/>
                <a:sym typeface="Helvetica Neue"/>
              </a:rPr>
              <a:t>, </a:t>
            </a:r>
            <a:r>
              <a:t>init</a:t>
            </a:r>
            <a:r>
              <a:rPr>
                <a:latin typeface="Helvetica Neue"/>
                <a:ea typeface="Helvetica Neue"/>
                <a:cs typeface="Helvetica Neue"/>
                <a:sym typeface="Helvetica Neue"/>
              </a:rPr>
              <a:t>, </a:t>
            </a:r>
            <a:r>
              <a:t>slice</a:t>
            </a:r>
            <a:r>
              <a:rPr>
                <a:latin typeface="Helvetica Neue"/>
                <a:ea typeface="Helvetica Neue"/>
                <a:cs typeface="Helvetica Neue"/>
                <a:sym typeface="Helvetica Neue"/>
              </a:rPr>
              <a:t>, </a:t>
            </a:r>
            <a:r>
              <a:t>take</a:t>
            </a:r>
            <a:r>
              <a:rPr>
                <a:latin typeface="Helvetica Neue"/>
                <a:ea typeface="Helvetica Neue"/>
                <a:cs typeface="Helvetica Neue"/>
                <a:sym typeface="Helvetica Neue"/>
              </a:rPr>
              <a:t>, </a:t>
            </a:r>
            <a:r>
              <a:t>drop</a:t>
            </a:r>
            <a:r>
              <a:rPr>
                <a:latin typeface="Helvetica Neue"/>
                <a:ea typeface="Helvetica Neue"/>
                <a:cs typeface="Helvetica Neue"/>
                <a:sym typeface="Helvetica Neue"/>
              </a:rPr>
              <a:t>, </a:t>
            </a:r>
            <a:r>
              <a:t>takeWhile</a:t>
            </a:r>
            <a:r>
              <a:rPr>
                <a:latin typeface="Helvetica Neue"/>
                <a:ea typeface="Helvetica Neue"/>
                <a:cs typeface="Helvetica Neue"/>
                <a:sym typeface="Helvetica Neue"/>
              </a:rPr>
              <a:t>, </a:t>
            </a:r>
            <a:r>
              <a:t>dropWhile</a:t>
            </a:r>
            <a:r>
              <a:rPr>
                <a:latin typeface="Helvetica Neue"/>
                <a:ea typeface="Helvetica Neue"/>
                <a:cs typeface="Helvetica Neue"/>
                <a:sym typeface="Helvetica Neue"/>
              </a:rPr>
              <a:t>, </a:t>
            </a:r>
            <a:r>
              <a:t>filter</a:t>
            </a:r>
            <a:r>
              <a:rPr>
                <a:latin typeface="Helvetica Neue"/>
                <a:ea typeface="Helvetica Neue"/>
                <a:cs typeface="Helvetica Neue"/>
                <a:sym typeface="Helvetica Neue"/>
              </a:rPr>
              <a:t>, </a:t>
            </a:r>
            <a:r>
              <a:t>filterNot</a:t>
            </a:r>
            <a:r>
              <a:rPr>
                <a:latin typeface="Helvetica Neue"/>
                <a:ea typeface="Helvetica Neue"/>
                <a:cs typeface="Helvetica Neue"/>
                <a:sym typeface="Helvetica Neue"/>
              </a:rPr>
              <a:t>, </a:t>
            </a:r>
            <a:r>
              <a:t>withFilter</a:t>
            </a:r>
          </a:p>
          <a:p>
            <a:pPr lvl="2">
              <a:spcBef>
                <a:spcPts val="1000"/>
              </a:spcBef>
              <a:defRPr i="1" sz="2600"/>
            </a:pPr>
            <a:r>
              <a:rPr i="0"/>
              <a:t>(subdivision) </a:t>
            </a:r>
            <a:r>
              <a:t>splitAt</a:t>
            </a:r>
            <a:r>
              <a:rPr sz="1300">
                <a:latin typeface="Helvetica Neue"/>
                <a:ea typeface="Helvetica Neue"/>
                <a:cs typeface="Helvetica Neue"/>
                <a:sym typeface="Helvetica Neue"/>
              </a:rPr>
              <a:t>, </a:t>
            </a:r>
            <a:r>
              <a:t>span</a:t>
            </a:r>
            <a:r>
              <a:rPr sz="1300">
                <a:latin typeface="Helvetica Neue"/>
                <a:ea typeface="Helvetica Neue"/>
                <a:cs typeface="Helvetica Neue"/>
                <a:sym typeface="Helvetica Neue"/>
              </a:rPr>
              <a:t>, </a:t>
            </a:r>
            <a:r>
              <a:t>partition</a:t>
            </a:r>
            <a:r>
              <a:rPr sz="1300">
                <a:latin typeface="Helvetica Neue"/>
                <a:ea typeface="Helvetica Neue"/>
                <a:cs typeface="Helvetica Neue"/>
                <a:sym typeface="Helvetica Neue"/>
              </a:rPr>
              <a:t>, </a:t>
            </a:r>
            <a:r>
              <a:t>groupBy</a:t>
            </a:r>
          </a:p>
          <a:p>
            <a:pPr lvl="2">
              <a:spcBef>
                <a:spcPts val="1000"/>
              </a:spcBef>
              <a:defRPr i="1" sz="2600"/>
            </a:pPr>
            <a:r>
              <a:rPr i="0"/>
              <a:t>element tests (by predicate) </a:t>
            </a:r>
            <a:r>
              <a:t>exists</a:t>
            </a:r>
            <a:r>
              <a:rPr sz="1300">
                <a:latin typeface="Helvetica Neue"/>
                <a:ea typeface="Helvetica Neue"/>
                <a:cs typeface="Helvetica Neue"/>
                <a:sym typeface="Helvetica Neue"/>
              </a:rPr>
              <a:t>, </a:t>
            </a:r>
            <a:r>
              <a:t>forall</a:t>
            </a:r>
            <a:r>
              <a:rPr sz="1300">
                <a:latin typeface="Helvetica Neue"/>
                <a:ea typeface="Helvetica Neue"/>
                <a:cs typeface="Helvetica Neue"/>
                <a:sym typeface="Helvetica Neue"/>
              </a:rPr>
              <a:t>, </a:t>
            </a:r>
            <a:r>
              <a:t>count</a:t>
            </a:r>
          </a:p>
          <a:p>
            <a:pPr lvl="2">
              <a:spcBef>
                <a:spcPts val="1000"/>
              </a:spcBef>
              <a:defRPr i="1" sz="2600"/>
            </a:pPr>
            <a:r>
              <a:rPr i="0"/>
              <a:t>(folding, reducing) </a:t>
            </a:r>
            <a:r>
              <a:t>foldLeft</a:t>
            </a:r>
            <a:r>
              <a:rPr sz="1300">
                <a:latin typeface="Helvetica Neue"/>
                <a:ea typeface="Helvetica Neue"/>
                <a:cs typeface="Helvetica Neue"/>
                <a:sym typeface="Helvetica Neue"/>
              </a:rPr>
              <a:t>, </a:t>
            </a:r>
            <a:r>
              <a:t>foldRight</a:t>
            </a:r>
            <a:r>
              <a:rPr sz="1300">
                <a:latin typeface="Helvetica Neue"/>
                <a:ea typeface="Helvetica Neue"/>
                <a:cs typeface="Helvetica Neue"/>
                <a:sym typeface="Helvetica Neue"/>
              </a:rPr>
              <a:t>, </a:t>
            </a:r>
            <a:r>
              <a:rPr i="0" sz="2000">
                <a:latin typeface="Monaco"/>
                <a:ea typeface="Monaco"/>
                <a:cs typeface="Monaco"/>
                <a:sym typeface="Monaco"/>
              </a:rPr>
              <a:t>/:</a:t>
            </a:r>
            <a:r>
              <a:rPr i="0" sz="2000">
                <a:latin typeface="Monaco"/>
                <a:ea typeface="Monaco"/>
                <a:cs typeface="Monaco"/>
                <a:sym typeface="Monaco"/>
              </a:rPr>
              <a:t>, </a:t>
            </a:r>
            <a:r>
              <a:rPr i="0" sz="2000">
                <a:latin typeface="Monaco"/>
                <a:ea typeface="Monaco"/>
                <a:cs typeface="Monaco"/>
                <a:sym typeface="Monaco"/>
              </a:rPr>
              <a:t>:\</a:t>
            </a:r>
            <a:r>
              <a:rPr i="0" sz="2000">
                <a:latin typeface="Monaco"/>
                <a:ea typeface="Monaco"/>
                <a:cs typeface="Monaco"/>
                <a:sym typeface="Monaco"/>
              </a:rPr>
              <a:t>,</a:t>
            </a:r>
            <a:r>
              <a:rPr sz="1300">
                <a:latin typeface="Helvetica Neue"/>
                <a:ea typeface="Helvetica Neue"/>
                <a:cs typeface="Helvetica Neue"/>
                <a:sym typeface="Helvetica Neue"/>
              </a:rPr>
              <a:t> </a:t>
            </a:r>
            <a:r>
              <a:t>reduceLeft</a:t>
            </a:r>
            <a:r>
              <a:rPr sz="1300">
                <a:latin typeface="Helvetica Neue"/>
                <a:ea typeface="Helvetica Neue"/>
                <a:cs typeface="Helvetica Neue"/>
                <a:sym typeface="Helvetica Neue"/>
              </a:rPr>
              <a:t>, </a:t>
            </a:r>
            <a:r>
              <a:t>reduceRight</a:t>
            </a:r>
          </a:p>
          <a:p>
            <a:pPr lvl="2">
              <a:spcBef>
                <a:spcPts val="1000"/>
              </a:spcBef>
              <a:defRPr i="1" sz="2600"/>
            </a:pPr>
            <a:r>
              <a:rPr i="0"/>
              <a:t>(specific folds) </a:t>
            </a:r>
            <a:r>
              <a:t>sum</a:t>
            </a:r>
            <a:r>
              <a:rPr sz="1300">
                <a:latin typeface="Helvetica Neue"/>
                <a:ea typeface="Helvetica Neue"/>
                <a:cs typeface="Helvetica Neue"/>
                <a:sym typeface="Helvetica Neue"/>
              </a:rPr>
              <a:t>, </a:t>
            </a:r>
            <a:r>
              <a:t>product</a:t>
            </a:r>
            <a:r>
              <a:rPr sz="1300">
                <a:latin typeface="Helvetica Neue"/>
                <a:ea typeface="Helvetica Neue"/>
                <a:cs typeface="Helvetica Neue"/>
                <a:sym typeface="Helvetica Neue"/>
              </a:rPr>
              <a:t>, </a:t>
            </a:r>
            <a:r>
              <a:t>min</a:t>
            </a:r>
            <a:r>
              <a:rPr sz="1300">
                <a:latin typeface="Helvetica Neue"/>
                <a:ea typeface="Helvetica Neue"/>
                <a:cs typeface="Helvetica Neue"/>
                <a:sym typeface="Helvetica Neue"/>
              </a:rPr>
              <a:t>, </a:t>
            </a:r>
            <a:r>
              <a:t>max</a:t>
            </a:r>
          </a:p>
          <a:p>
            <a:pPr lvl="2">
              <a:spcBef>
                <a:spcPts val="1000"/>
              </a:spcBef>
              <a:defRPr i="1" sz="2600"/>
            </a:pPr>
            <a:r>
              <a:rPr i="0"/>
              <a:t>(string operations) </a:t>
            </a:r>
            <a:r>
              <a:t>mkString(start, sep, end)</a:t>
            </a:r>
            <a:r>
              <a:rPr sz="1300">
                <a:latin typeface="Helvetica Neue"/>
                <a:ea typeface="Helvetica Neue"/>
                <a:cs typeface="Helvetica Neue"/>
                <a:sym typeface="Helvetica Neue"/>
              </a:rPr>
              <a:t>, </a:t>
            </a:r>
            <a:r>
              <a:t>addString</a:t>
            </a:r>
            <a:r>
              <a:rPr sz="1300">
                <a:latin typeface="Helvetica Neue"/>
                <a:ea typeface="Helvetica Neue"/>
                <a:cs typeface="Helvetica Neue"/>
                <a:sym typeface="Helvetica Neue"/>
              </a:rPr>
              <a:t>, </a:t>
            </a:r>
            <a:r>
              <a:t>stringPrefix</a:t>
            </a:r>
          </a:p>
          <a:p>
            <a:pPr lvl="2">
              <a:spcBef>
                <a:spcPts val="1000"/>
              </a:spcBef>
              <a:defRPr i="1" sz="2600"/>
            </a:pPr>
            <a:r>
              <a:rPr i="0"/>
              <a:t>(views)</a:t>
            </a:r>
            <a:r>
              <a:t> view, view(from,to)</a:t>
            </a:r>
          </a:p>
        </p:txBody>
      </p:sp>
      <p:grpSp>
        <p:nvGrpSpPr>
          <p:cNvPr id="273" name="Group 273"/>
          <p:cNvGrpSpPr/>
          <p:nvPr/>
        </p:nvGrpSpPr>
        <p:grpSpPr>
          <a:xfrm>
            <a:off x="7863354" y="5995071"/>
            <a:ext cx="6339342" cy="1057124"/>
            <a:chOff x="0" y="0"/>
            <a:chExt cx="6339341" cy="1057122"/>
          </a:xfrm>
        </p:grpSpPr>
        <p:sp>
          <p:nvSpPr>
            <p:cNvPr id="271" name="Shape 271"/>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72" name="Shape 272"/>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works if underlying type is</a:t>
              </a:r>
            </a:p>
            <a:p>
              <a:pPr algn="l">
                <a:defRPr sz="2000">
                  <a:solidFill>
                    <a:srgbClr val="2C7BAA"/>
                  </a:solidFill>
                </a:defRPr>
              </a:pPr>
              <a:r>
                <a:rPr i="1"/>
                <a:t>Numeric</a:t>
              </a:r>
              <a:r>
                <a:t> or </a:t>
              </a:r>
              <a:r>
                <a:rPr i="1"/>
                <a:t>Ordered</a:t>
              </a:r>
            </a:p>
          </p:txBody>
        </p:sp>
      </p:grpSp>
      <p:grpSp>
        <p:nvGrpSpPr>
          <p:cNvPr id="276" name="Group 276"/>
          <p:cNvGrpSpPr/>
          <p:nvPr/>
        </p:nvGrpSpPr>
        <p:grpSpPr>
          <a:xfrm>
            <a:off x="8028454" y="6515771"/>
            <a:ext cx="6339342" cy="1057124"/>
            <a:chOff x="0" y="0"/>
            <a:chExt cx="6339341" cy="1057122"/>
          </a:xfrm>
        </p:grpSpPr>
        <p:sp>
          <p:nvSpPr>
            <p:cNvPr id="274" name="Shape 274"/>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75" name="Shape 275"/>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optional</a:t>
              </a:r>
            </a:p>
          </p:txBody>
        </p:sp>
      </p:grpSp>
      <p:grpSp>
        <p:nvGrpSpPr>
          <p:cNvPr id="279" name="Group 279"/>
          <p:cNvGrpSpPr/>
          <p:nvPr/>
        </p:nvGrpSpPr>
        <p:grpSpPr>
          <a:xfrm>
            <a:off x="7863354" y="4031074"/>
            <a:ext cx="6339342" cy="1057123"/>
            <a:chOff x="0" y="0"/>
            <a:chExt cx="6339341" cy="1057122"/>
          </a:xfrm>
        </p:grpSpPr>
        <p:sp>
          <p:nvSpPr>
            <p:cNvPr id="277" name="Shape 277"/>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78" name="Shape 278"/>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000">
                  <a:solidFill>
                    <a:srgbClr val="2C7BAA"/>
                  </a:solidFill>
                </a:defRPr>
              </a:lvl1pPr>
            </a:lstStyle>
            <a:p>
              <a:pPr/>
              <a:r>
                <a:t>These are similar: see below</a:t>
              </a:r>
            </a:p>
          </p:txBody>
        </p:sp>
      </p:grpSp>
      <p:sp>
        <p:nvSpPr>
          <p:cNvPr id="280" name="Shape 280"/>
          <p:cNvSpPr/>
          <p:nvPr/>
        </p:nvSpPr>
        <p:spPr>
          <a:xfrm>
            <a:off x="6732534" y="8143195"/>
            <a:ext cx="4993663" cy="14417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2000">
                <a:solidFill>
                  <a:srgbClr val="2C7BAA"/>
                </a:solidFill>
              </a:defRPr>
            </a:pPr>
            <a:r>
              <a:t>partition(p: A =&gt; Boolean) =&gt; (T[A],T[A])</a:t>
            </a:r>
          </a:p>
          <a:p>
            <a:pPr algn="l">
              <a:defRPr sz="2000">
                <a:solidFill>
                  <a:srgbClr val="2C7BAA"/>
                </a:solidFill>
              </a:defRPr>
            </a:pPr>
            <a:r>
              <a:t>span(p: A =&gt; Boolean) =&gt; (T[A],T[A])</a:t>
            </a:r>
          </a:p>
          <a:p>
            <a:pPr algn="l">
              <a:defRPr sz="2000">
                <a:solidFill>
                  <a:srgbClr val="2C7BAA"/>
                </a:solidFill>
              </a:defRPr>
            </a:pPr>
            <a:r>
              <a:t>splitAt(n: Int) =&gt; (T[A],T[A])</a:t>
            </a:r>
          </a:p>
          <a:p>
            <a:pPr algn="l">
              <a:defRPr sz="2000">
                <a:solidFill>
                  <a:srgbClr val="2C7BAA"/>
                </a:solidFill>
              </a:defRPr>
            </a:pPr>
            <a:r>
              <a:t>groupBy(f: A =&gt; K) =&gt; Map[K,T[A]]</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pPr/>
            <a:r>
              <a:t>Collections (3)</a:t>
            </a:r>
          </a:p>
        </p:txBody>
      </p:sp>
      <p:sp>
        <p:nvSpPr>
          <p:cNvPr id="283" name="Shape 283"/>
          <p:cNvSpPr/>
          <p:nvPr>
            <p:ph type="body" idx="1"/>
          </p:nvPr>
        </p:nvSpPr>
        <p:spPr>
          <a:prstGeom prst="rect">
            <a:avLst/>
          </a:prstGeom>
        </p:spPr>
        <p:txBody>
          <a:bodyPr/>
          <a:lstStyle/>
          <a:p>
            <a:pPr marL="444500" indent="-444500">
              <a:defRPr i="1" sz="3200"/>
            </a:pPr>
            <a:r>
              <a:t>Iterable </a:t>
            </a:r>
            <a:r>
              <a:rPr i="0"/>
              <a:t>extends</a:t>
            </a:r>
            <a:r>
              <a:t> Traversable</a:t>
            </a:r>
          </a:p>
          <a:p>
            <a:pPr lvl="1">
              <a:spcBef>
                <a:spcPts val="1000"/>
              </a:spcBef>
              <a:defRPr sz="2800"/>
            </a:pPr>
            <a:r>
              <a:t>Provides an iterator:</a:t>
            </a:r>
            <a:endParaRPr>
              <a:solidFill>
                <a:srgbClr val="404040"/>
              </a:solidFill>
            </a:endParaRPr>
          </a:p>
          <a:p>
            <a:pPr lvl="3" marL="457200" indent="228600" defTabSz="457200">
              <a:spcBef>
                <a:spcPts val="600"/>
              </a:spcBef>
              <a:buSzTx/>
              <a:buNone/>
              <a:tabLst>
                <a:tab pos="139700" algn="l"/>
                <a:tab pos="457200" algn="l"/>
              </a:tabLst>
              <a:defRPr sz="1600">
                <a:solidFill>
                  <a:srgbClr val="195F91"/>
                </a:solidFill>
                <a:latin typeface="Monaco"/>
                <a:ea typeface="Monaco"/>
                <a:cs typeface="Monaco"/>
                <a:sym typeface="Monaco"/>
              </a:defRPr>
            </a:pPr>
            <a:r>
              <a:t>		def</a:t>
            </a:r>
            <a:r>
              <a:rPr>
                <a:solidFill>
                  <a:srgbClr val="404040"/>
                </a:solidFill>
              </a:rPr>
              <a:t> </a:t>
            </a:r>
            <a:r>
              <a:t>foreach</a:t>
            </a:r>
            <a:r>
              <a:rPr>
                <a:solidFill>
                  <a:srgbClr val="93A1A1"/>
                </a:solidFill>
              </a:rPr>
              <a:t>[</a:t>
            </a:r>
            <a:r>
              <a:rPr>
                <a:solidFill>
                  <a:srgbClr val="404040"/>
                </a:solidFill>
              </a:rPr>
              <a:t>U</a:t>
            </a:r>
            <a:r>
              <a:rPr>
                <a:solidFill>
                  <a:srgbClr val="93A1A1"/>
                </a:solidFill>
              </a:rPr>
              <a:t>](</a:t>
            </a:r>
            <a:r>
              <a:rPr>
                <a:solidFill>
                  <a:srgbClr val="404040"/>
                </a:solidFill>
              </a:rPr>
              <a:t>f</a:t>
            </a:r>
            <a:r>
              <a:rPr>
                <a:solidFill>
                  <a:srgbClr val="93A1A1"/>
                </a:solidFill>
              </a:rPr>
              <a:t>:</a:t>
            </a:r>
            <a:r>
              <a:rPr>
                <a:solidFill>
                  <a:srgbClr val="404040"/>
                </a:solidFill>
              </a:rPr>
              <a:t> </a:t>
            </a:r>
            <a:r>
              <a:rPr>
                <a:solidFill>
                  <a:srgbClr val="CB4B16"/>
                </a:solidFill>
              </a:rPr>
              <a:t>Elem</a:t>
            </a:r>
            <a:r>
              <a:rPr>
                <a:solidFill>
                  <a:srgbClr val="404040"/>
                </a:solidFill>
              </a:rPr>
              <a:t> </a:t>
            </a:r>
            <a:r>
              <a:rPr>
                <a:solidFill>
                  <a:srgbClr val="93A1A1"/>
                </a:solidFill>
              </a:rPr>
              <a:t>=&gt;</a:t>
            </a:r>
            <a:r>
              <a:rPr>
                <a:solidFill>
                  <a:srgbClr val="404040"/>
                </a:solidFill>
              </a:rPr>
              <a:t> U</a:t>
            </a:r>
            <a:r>
              <a:rPr>
                <a:solidFill>
                  <a:srgbClr val="93A1A1"/>
                </a:solidFill>
              </a:rPr>
              <a:t>):</a:t>
            </a:r>
            <a:r>
              <a:rPr>
                <a:solidFill>
                  <a:srgbClr val="404040"/>
                </a:solidFill>
              </a:rPr>
              <a:t> </a:t>
            </a:r>
            <a:r>
              <a:rPr>
                <a:solidFill>
                  <a:srgbClr val="CB4B16"/>
                </a:solidFill>
              </a:rPr>
              <a:t>Unit</a:t>
            </a:r>
            <a:r>
              <a:rPr>
                <a:solidFill>
                  <a:srgbClr val="404040"/>
                </a:solidFill>
              </a:rPr>
              <a:t> </a:t>
            </a:r>
            <a:r>
              <a:rPr>
                <a:solidFill>
                  <a:srgbClr val="93A1A1"/>
                </a:solidFill>
              </a:rPr>
              <a:t>=</a:t>
            </a:r>
            <a:r>
              <a:rPr>
                <a:solidFill>
                  <a:srgbClr val="404040"/>
                </a:solidFill>
              </a:rPr>
              <a:t> </a:t>
            </a:r>
            <a:r>
              <a:rPr>
                <a:solidFill>
                  <a:srgbClr val="93A1A1"/>
                </a:solidFill>
              </a:rPr>
              <a:t>{</a:t>
            </a:r>
            <a:endParaRPr>
              <a:solidFill>
                <a:srgbClr val="000000"/>
              </a:solidFill>
            </a:endParaRPr>
          </a:p>
          <a:p>
            <a:pPr lvl="3" marL="457200" indent="228600" defTabSz="457200">
              <a:spcBef>
                <a:spcPts val="0"/>
              </a:spcBef>
              <a:buSzTx/>
              <a:buNone/>
              <a:tabLst>
                <a:tab pos="139700" algn="l"/>
                <a:tab pos="457200" algn="l"/>
              </a:tabLst>
              <a:defRPr sz="1600">
                <a:solidFill>
                  <a:srgbClr val="404040"/>
                </a:solidFill>
                <a:latin typeface="Monaco"/>
                <a:ea typeface="Monaco"/>
                <a:cs typeface="Monaco"/>
                <a:sym typeface="Monaco"/>
              </a:defRPr>
            </a:pPr>
            <a:r>
              <a:t>		  val it </a:t>
            </a:r>
            <a:r>
              <a:rPr>
                <a:solidFill>
                  <a:srgbClr val="93A1A1"/>
                </a:solidFill>
              </a:rPr>
              <a:t>=</a:t>
            </a:r>
            <a:r>
              <a:t> iterator</a:t>
            </a:r>
            <a:endParaRPr>
              <a:solidFill>
                <a:srgbClr val="000000"/>
              </a:solidFill>
            </a:endParaRPr>
          </a:p>
          <a:p>
            <a:pPr lvl="3" marL="457200" indent="228600" defTabSz="457200">
              <a:spcBef>
                <a:spcPts val="0"/>
              </a:spcBef>
              <a:buSzTx/>
              <a:buNone/>
              <a:tabLst>
                <a:tab pos="139700" algn="l"/>
                <a:tab pos="457200" algn="l"/>
              </a:tabLst>
              <a:defRPr sz="1600">
                <a:solidFill>
                  <a:srgbClr val="404040"/>
                </a:solidFill>
                <a:latin typeface="Monaco"/>
                <a:ea typeface="Monaco"/>
                <a:cs typeface="Monaco"/>
                <a:sym typeface="Monaco"/>
              </a:defRPr>
            </a:pPr>
            <a:r>
              <a:t>		  </a:t>
            </a:r>
            <a:r>
              <a:rPr>
                <a:solidFill>
                  <a:srgbClr val="195F91"/>
                </a:solidFill>
              </a:rPr>
              <a:t>while</a:t>
            </a:r>
            <a:r>
              <a:t> </a:t>
            </a:r>
            <a:r>
              <a:rPr>
                <a:solidFill>
                  <a:srgbClr val="93A1A1"/>
                </a:solidFill>
              </a:rPr>
              <a:t>(</a:t>
            </a:r>
            <a:r>
              <a:t>it</a:t>
            </a:r>
            <a:r>
              <a:rPr>
                <a:solidFill>
                  <a:srgbClr val="93A1A1"/>
                </a:solidFill>
              </a:rPr>
              <a:t>.</a:t>
            </a:r>
            <a:r>
              <a:t>hasNext</a:t>
            </a:r>
            <a:r>
              <a:rPr>
                <a:solidFill>
                  <a:srgbClr val="93A1A1"/>
                </a:solidFill>
              </a:rPr>
              <a:t>)</a:t>
            </a:r>
            <a:r>
              <a:t> f</a:t>
            </a:r>
            <a:r>
              <a:rPr>
                <a:solidFill>
                  <a:srgbClr val="93A1A1"/>
                </a:solidFill>
              </a:rPr>
              <a:t>(</a:t>
            </a:r>
            <a:r>
              <a:t>it</a:t>
            </a:r>
            <a:r>
              <a:rPr>
                <a:solidFill>
                  <a:srgbClr val="93A1A1"/>
                </a:solidFill>
              </a:rPr>
              <a:t>.</a:t>
            </a:r>
            <a:r>
              <a:rPr>
                <a:solidFill>
                  <a:srgbClr val="195F91"/>
                </a:solidFill>
              </a:rPr>
              <a:t>next</a:t>
            </a:r>
            <a:r>
              <a:rPr>
                <a:solidFill>
                  <a:srgbClr val="93A1A1"/>
                </a:solidFill>
              </a:rPr>
              <a:t>())</a:t>
            </a:r>
            <a:endParaRPr>
              <a:solidFill>
                <a:srgbClr val="000000"/>
              </a:solidFill>
            </a:endParaRPr>
          </a:p>
          <a:p>
            <a:pPr lvl="3" marL="457200" indent="228600" defTabSz="457200">
              <a:spcBef>
                <a:spcPts val="0"/>
              </a:spcBef>
              <a:buSzTx/>
              <a:buNone/>
              <a:tabLst>
                <a:tab pos="139700" algn="l"/>
                <a:tab pos="457200" algn="l"/>
              </a:tabLst>
              <a:defRPr sz="1600">
                <a:solidFill>
                  <a:srgbClr val="93A1A1"/>
                </a:solidFill>
                <a:latin typeface="Monaco"/>
                <a:ea typeface="Monaco"/>
                <a:cs typeface="Monaco"/>
                <a:sym typeface="Monaco"/>
              </a:defRPr>
            </a:pPr>
            <a:r>
              <a:t>		</a:t>
            </a:r>
            <a:r>
              <a:t>}</a:t>
            </a:r>
          </a:p>
          <a:p>
            <a:pPr lvl="2">
              <a:spcBef>
                <a:spcPts val="1000"/>
              </a:spcBef>
              <a:defRPr i="1" sz="2600"/>
            </a:pPr>
            <a:r>
              <a:rPr i="0"/>
              <a:t>(other iterators) </a:t>
            </a:r>
            <a:r>
              <a:t>grouped, sliding</a:t>
            </a:r>
          </a:p>
        </p:txBody>
      </p:sp>
      <p:grpSp>
        <p:nvGrpSpPr>
          <p:cNvPr id="286" name="Group 286"/>
          <p:cNvGrpSpPr/>
          <p:nvPr/>
        </p:nvGrpSpPr>
        <p:grpSpPr>
          <a:xfrm>
            <a:off x="7469654" y="2997871"/>
            <a:ext cx="6339342" cy="1057124"/>
            <a:chOff x="0" y="0"/>
            <a:chExt cx="6339341" cy="1057122"/>
          </a:xfrm>
        </p:grpSpPr>
        <p:sp>
          <p:nvSpPr>
            <p:cNvPr id="284" name="Shape 284"/>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85" name="Shape 285"/>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may be overridden by subclasses;</a:t>
              </a:r>
            </a:p>
            <a:p>
              <a:pPr algn="l">
                <a:defRPr sz="2000">
                  <a:solidFill>
                    <a:srgbClr val="2C7BAA"/>
                  </a:solidFill>
                </a:defRPr>
              </a:pPr>
              <a:r>
                <a:t>an </a:t>
              </a:r>
              <a:r>
                <a:rPr i="1"/>
                <a:t>Iterator</a:t>
              </a:r>
              <a:r>
                <a:t> is not itself a collection</a:t>
              </a:r>
            </a:p>
            <a:p>
              <a:pPr algn="l">
                <a:defRPr sz="2000">
                  <a:solidFill>
                    <a:srgbClr val="2C7BAA"/>
                  </a:solidFill>
                </a:defRPr>
              </a:pPr>
              <a:r>
                <a:t>but can be a generator in for-comp</a:t>
              </a:r>
            </a:p>
          </p:txBody>
        </p:sp>
      </p:gr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a:r>
              <a:t>Collections (4)</a:t>
            </a:r>
          </a:p>
        </p:txBody>
      </p:sp>
      <p:sp>
        <p:nvSpPr>
          <p:cNvPr id="289" name="Shape 289"/>
          <p:cNvSpPr/>
          <p:nvPr>
            <p:ph type="body" idx="1"/>
          </p:nvPr>
        </p:nvSpPr>
        <p:spPr>
          <a:prstGeom prst="rect">
            <a:avLst/>
          </a:prstGeom>
        </p:spPr>
        <p:txBody>
          <a:bodyPr/>
          <a:lstStyle/>
          <a:p>
            <a:pPr marL="413385" indent="-413385" defTabSz="543305">
              <a:spcBef>
                <a:spcPts val="1400"/>
              </a:spcBef>
              <a:defRPr sz="2976"/>
            </a:pPr>
            <a:r>
              <a:t>Sequence traits:</a:t>
            </a:r>
          </a:p>
          <a:p>
            <a:pPr lvl="1" marL="826769" indent="-413384" defTabSz="543305">
              <a:spcBef>
                <a:spcPts val="1400"/>
              </a:spcBef>
              <a:defRPr sz="2604"/>
            </a:pPr>
            <a:r>
              <a:rPr i="1"/>
              <a:t>Seq (</a:t>
            </a:r>
            <a:r>
              <a:t>extends</a:t>
            </a:r>
            <a:r>
              <a:rPr i="1"/>
              <a:t> Iterable)</a:t>
            </a:r>
            <a:r>
              <a:t>, </a:t>
            </a:r>
            <a:r>
              <a:rPr i="1"/>
              <a:t>IndexedSeq</a:t>
            </a:r>
            <a:r>
              <a:t>, </a:t>
            </a:r>
            <a:r>
              <a:rPr i="1"/>
              <a:t>LinearSeq (</a:t>
            </a:r>
            <a:r>
              <a:t>both extend</a:t>
            </a:r>
            <a:r>
              <a:rPr i="1"/>
              <a:t> Seq)</a:t>
            </a:r>
          </a:p>
          <a:p>
            <a:pPr lvl="2" marL="1240155" indent="-413384" defTabSz="543305">
              <a:spcBef>
                <a:spcPts val="900"/>
              </a:spcBef>
              <a:defRPr sz="2418"/>
            </a:pPr>
            <a:r>
              <a:t>(indexing and length) </a:t>
            </a:r>
            <a:r>
              <a:rPr i="1"/>
              <a:t>apply</a:t>
            </a:r>
            <a:r>
              <a:rPr i="1" sz="1209">
                <a:latin typeface="Helvetica Neue"/>
                <a:ea typeface="Helvetica Neue"/>
                <a:cs typeface="Helvetica Neue"/>
                <a:sym typeface="Helvetica Neue"/>
              </a:rPr>
              <a:t>, </a:t>
            </a:r>
            <a:r>
              <a:rPr i="1"/>
              <a:t>isDefinedAt</a:t>
            </a:r>
            <a:r>
              <a:rPr i="1" sz="1209">
                <a:latin typeface="Helvetica Neue"/>
                <a:ea typeface="Helvetica Neue"/>
                <a:cs typeface="Helvetica Neue"/>
                <a:sym typeface="Helvetica Neue"/>
              </a:rPr>
              <a:t>, </a:t>
            </a:r>
            <a:r>
              <a:rPr i="1"/>
              <a:t>length</a:t>
            </a:r>
            <a:r>
              <a:rPr i="1" sz="1209">
                <a:latin typeface="Helvetica Neue"/>
                <a:ea typeface="Helvetica Neue"/>
                <a:cs typeface="Helvetica Neue"/>
                <a:sym typeface="Helvetica Neue"/>
              </a:rPr>
              <a:t>, </a:t>
            </a:r>
            <a:r>
              <a:rPr i="1"/>
              <a:t>indices</a:t>
            </a:r>
            <a:r>
              <a:rPr i="1" sz="1209">
                <a:latin typeface="Helvetica Neue"/>
                <a:ea typeface="Helvetica Neue"/>
                <a:cs typeface="Helvetica Neue"/>
                <a:sym typeface="Helvetica Neue"/>
              </a:rPr>
              <a:t>, </a:t>
            </a:r>
            <a:r>
              <a:rPr sz="1209">
                <a:latin typeface="Helvetica Neue"/>
                <a:ea typeface="Helvetica Neue"/>
                <a:cs typeface="Helvetica Neue"/>
                <a:sym typeface="Helvetica Neue"/>
              </a:rPr>
              <a:t>and</a:t>
            </a:r>
            <a:r>
              <a:rPr i="1" sz="1209">
                <a:latin typeface="Helvetica Neue"/>
                <a:ea typeface="Helvetica Neue"/>
                <a:cs typeface="Helvetica Neue"/>
                <a:sym typeface="Helvetica Neue"/>
              </a:rPr>
              <a:t> </a:t>
            </a:r>
            <a:r>
              <a:rPr i="1"/>
              <a:t>lengthCompare</a:t>
            </a:r>
            <a:endParaRPr i="1"/>
          </a:p>
          <a:p>
            <a:pPr lvl="2" marL="1240155" indent="-413384" defTabSz="543305">
              <a:spcBef>
                <a:spcPts val="900"/>
              </a:spcBef>
              <a:defRPr sz="2418"/>
            </a:pPr>
            <a:r>
              <a:t>(index searches) </a:t>
            </a:r>
            <a:r>
              <a:rPr i="1"/>
              <a:t>indexOf</a:t>
            </a:r>
            <a:r>
              <a:rPr i="1" sz="1209">
                <a:latin typeface="Helvetica Neue"/>
                <a:ea typeface="Helvetica Neue"/>
                <a:cs typeface="Helvetica Neue"/>
                <a:sym typeface="Helvetica Neue"/>
              </a:rPr>
              <a:t>, </a:t>
            </a:r>
            <a:r>
              <a:rPr i="1"/>
              <a:t>lastIndexOf</a:t>
            </a:r>
            <a:r>
              <a:rPr i="1" sz="1209">
                <a:latin typeface="Helvetica Neue"/>
                <a:ea typeface="Helvetica Neue"/>
                <a:cs typeface="Helvetica Neue"/>
                <a:sym typeface="Helvetica Neue"/>
              </a:rPr>
              <a:t>, </a:t>
            </a:r>
            <a:r>
              <a:rPr i="1"/>
              <a:t>indexOfSlice</a:t>
            </a:r>
            <a:r>
              <a:rPr i="1" sz="1209">
                <a:latin typeface="Helvetica Neue"/>
                <a:ea typeface="Helvetica Neue"/>
                <a:cs typeface="Helvetica Neue"/>
                <a:sym typeface="Helvetica Neue"/>
              </a:rPr>
              <a:t>, </a:t>
            </a:r>
            <a:r>
              <a:rPr i="1"/>
              <a:t>lastIndexOfSlice</a:t>
            </a:r>
            <a:r>
              <a:rPr i="1" sz="1209">
                <a:latin typeface="Helvetica Neue"/>
                <a:ea typeface="Helvetica Neue"/>
                <a:cs typeface="Helvetica Neue"/>
                <a:sym typeface="Helvetica Neue"/>
              </a:rPr>
              <a:t>, </a:t>
            </a:r>
            <a:r>
              <a:rPr i="1"/>
              <a:t>indexWhere</a:t>
            </a:r>
            <a:r>
              <a:rPr i="1" sz="1209">
                <a:latin typeface="Helvetica Neue"/>
                <a:ea typeface="Helvetica Neue"/>
                <a:cs typeface="Helvetica Neue"/>
                <a:sym typeface="Helvetica Neue"/>
              </a:rPr>
              <a:t>, </a:t>
            </a:r>
            <a:r>
              <a:rPr i="1"/>
              <a:t>lastIndexWhere</a:t>
            </a:r>
            <a:r>
              <a:rPr i="1" sz="1209">
                <a:latin typeface="Helvetica Neue"/>
                <a:ea typeface="Helvetica Neue"/>
                <a:cs typeface="Helvetica Neue"/>
                <a:sym typeface="Helvetica Neue"/>
              </a:rPr>
              <a:t>, </a:t>
            </a:r>
            <a:r>
              <a:rPr i="1"/>
              <a:t>segmentLength</a:t>
            </a:r>
            <a:r>
              <a:rPr i="1" sz="1209">
                <a:latin typeface="Helvetica Neue"/>
                <a:ea typeface="Helvetica Neue"/>
                <a:cs typeface="Helvetica Neue"/>
                <a:sym typeface="Helvetica Neue"/>
              </a:rPr>
              <a:t>, </a:t>
            </a:r>
            <a:r>
              <a:rPr i="1"/>
              <a:t>prefixLength</a:t>
            </a:r>
            <a:endParaRPr i="1"/>
          </a:p>
          <a:p>
            <a:pPr lvl="2" marL="1240155" indent="-413384" defTabSz="543305">
              <a:spcBef>
                <a:spcPts val="900"/>
              </a:spcBef>
              <a:defRPr sz="2418"/>
            </a:pPr>
            <a:r>
              <a:t>(element addition) +:</a:t>
            </a:r>
            <a:r>
              <a:rPr sz="1209">
                <a:latin typeface="Helvetica Neue"/>
                <a:ea typeface="Helvetica Neue"/>
                <a:cs typeface="Helvetica Neue"/>
                <a:sym typeface="Helvetica Neue"/>
              </a:rPr>
              <a:t>, </a:t>
            </a:r>
            <a:r>
              <a:t>:+</a:t>
            </a:r>
            <a:r>
              <a:rPr sz="1209">
                <a:latin typeface="Helvetica Neue"/>
                <a:ea typeface="Helvetica Neue"/>
                <a:cs typeface="Helvetica Neue"/>
                <a:sym typeface="Helvetica Neue"/>
              </a:rPr>
              <a:t>, </a:t>
            </a:r>
            <a:r>
              <a:rPr i="1"/>
              <a:t>padTo</a:t>
            </a:r>
          </a:p>
          <a:p>
            <a:pPr lvl="2" marL="1240155" indent="-413384" defTabSz="543305">
              <a:spcBef>
                <a:spcPts val="900"/>
              </a:spcBef>
              <a:defRPr sz="2418"/>
            </a:pPr>
            <a:r>
              <a:t>(updates) </a:t>
            </a:r>
            <a:r>
              <a:rPr i="1"/>
              <a:t>updated</a:t>
            </a:r>
            <a:r>
              <a:rPr i="1" sz="1209">
                <a:latin typeface="Helvetica Neue"/>
                <a:ea typeface="Helvetica Neue"/>
                <a:cs typeface="Helvetica Neue"/>
                <a:sym typeface="Helvetica Neue"/>
              </a:rPr>
              <a:t>, </a:t>
            </a:r>
            <a:r>
              <a:rPr i="1"/>
              <a:t>patch</a:t>
            </a:r>
            <a:endParaRPr i="1"/>
          </a:p>
          <a:p>
            <a:pPr lvl="2" marL="1240155" indent="-413384" defTabSz="543305">
              <a:spcBef>
                <a:spcPts val="900"/>
              </a:spcBef>
              <a:defRPr sz="2418"/>
            </a:pPr>
            <a:r>
              <a:t>(sorting) </a:t>
            </a:r>
            <a:r>
              <a:rPr i="1"/>
              <a:t>sorted</a:t>
            </a:r>
            <a:r>
              <a:rPr i="1" sz="1209">
                <a:latin typeface="Helvetica Neue"/>
                <a:ea typeface="Helvetica Neue"/>
                <a:cs typeface="Helvetica Neue"/>
                <a:sym typeface="Helvetica Neue"/>
              </a:rPr>
              <a:t>, </a:t>
            </a:r>
            <a:r>
              <a:rPr i="1"/>
              <a:t>sortWith</a:t>
            </a:r>
            <a:r>
              <a:rPr i="1" sz="1209">
                <a:latin typeface="Helvetica Neue"/>
                <a:ea typeface="Helvetica Neue"/>
                <a:cs typeface="Helvetica Neue"/>
                <a:sym typeface="Helvetica Neue"/>
              </a:rPr>
              <a:t>, </a:t>
            </a:r>
            <a:r>
              <a:rPr i="1"/>
              <a:t>sortBy</a:t>
            </a:r>
          </a:p>
          <a:p>
            <a:pPr lvl="2" marL="1240155" indent="-413384" defTabSz="543305">
              <a:spcBef>
                <a:spcPts val="900"/>
              </a:spcBef>
              <a:defRPr sz="2418"/>
            </a:pPr>
            <a:r>
              <a:t>(reversal) </a:t>
            </a:r>
            <a:r>
              <a:rPr i="1"/>
              <a:t>reverse</a:t>
            </a:r>
            <a:r>
              <a:rPr i="1" sz="1209">
                <a:latin typeface="Helvetica Neue"/>
                <a:ea typeface="Helvetica Neue"/>
                <a:cs typeface="Helvetica Neue"/>
                <a:sym typeface="Helvetica Neue"/>
              </a:rPr>
              <a:t>, </a:t>
            </a:r>
            <a:r>
              <a:rPr i="1"/>
              <a:t>reverseIterator</a:t>
            </a:r>
            <a:r>
              <a:rPr i="1" sz="1209">
                <a:latin typeface="Helvetica Neue"/>
                <a:ea typeface="Helvetica Neue"/>
                <a:cs typeface="Helvetica Neue"/>
                <a:sym typeface="Helvetica Neue"/>
              </a:rPr>
              <a:t>, </a:t>
            </a:r>
            <a:r>
              <a:rPr i="1"/>
              <a:t>reverseMap</a:t>
            </a:r>
          </a:p>
          <a:p>
            <a:pPr lvl="2" marL="1240155" indent="-413384" defTabSz="543305">
              <a:spcBef>
                <a:spcPts val="900"/>
              </a:spcBef>
              <a:defRPr sz="2418"/>
            </a:pPr>
            <a:r>
              <a:t>(comparison) </a:t>
            </a:r>
            <a:r>
              <a:rPr i="1"/>
              <a:t>startsWith</a:t>
            </a:r>
            <a:r>
              <a:rPr i="1" sz="1209">
                <a:latin typeface="Helvetica Neue"/>
                <a:ea typeface="Helvetica Neue"/>
                <a:cs typeface="Helvetica Neue"/>
                <a:sym typeface="Helvetica Neue"/>
              </a:rPr>
              <a:t>, </a:t>
            </a:r>
            <a:r>
              <a:rPr i="1"/>
              <a:t>endsWith</a:t>
            </a:r>
            <a:r>
              <a:rPr i="1" sz="1209">
                <a:latin typeface="Helvetica Neue"/>
                <a:ea typeface="Helvetica Neue"/>
                <a:cs typeface="Helvetica Neue"/>
                <a:sym typeface="Helvetica Neue"/>
              </a:rPr>
              <a:t>, </a:t>
            </a:r>
            <a:r>
              <a:rPr i="1"/>
              <a:t>contains</a:t>
            </a:r>
            <a:r>
              <a:rPr i="1" sz="1209">
                <a:latin typeface="Helvetica Neue"/>
                <a:ea typeface="Helvetica Neue"/>
                <a:cs typeface="Helvetica Neue"/>
                <a:sym typeface="Helvetica Neue"/>
              </a:rPr>
              <a:t>, </a:t>
            </a:r>
            <a:r>
              <a:rPr i="1"/>
              <a:t>containsSlice</a:t>
            </a:r>
            <a:r>
              <a:rPr i="1" sz="1209">
                <a:latin typeface="Helvetica Neue"/>
                <a:ea typeface="Helvetica Neue"/>
                <a:cs typeface="Helvetica Neue"/>
                <a:sym typeface="Helvetica Neue"/>
              </a:rPr>
              <a:t>, </a:t>
            </a:r>
            <a:r>
              <a:rPr i="1"/>
              <a:t>corresponds</a:t>
            </a:r>
          </a:p>
          <a:p>
            <a:pPr lvl="2" marL="1240155" indent="-413384" defTabSz="543305">
              <a:spcBef>
                <a:spcPts val="900"/>
              </a:spcBef>
              <a:defRPr sz="2418"/>
            </a:pPr>
            <a:r>
              <a:t>(multiset) </a:t>
            </a:r>
            <a:r>
              <a:rPr i="1"/>
              <a:t>intersect</a:t>
            </a:r>
            <a:r>
              <a:rPr i="1" sz="1209">
                <a:latin typeface="Helvetica Neue"/>
                <a:ea typeface="Helvetica Neue"/>
                <a:cs typeface="Helvetica Neue"/>
                <a:sym typeface="Helvetica Neue"/>
              </a:rPr>
              <a:t>, </a:t>
            </a:r>
            <a:r>
              <a:rPr i="1"/>
              <a:t>diff</a:t>
            </a:r>
            <a:r>
              <a:rPr i="1" sz="1209">
                <a:latin typeface="Helvetica Neue"/>
                <a:ea typeface="Helvetica Neue"/>
                <a:cs typeface="Helvetica Neue"/>
                <a:sym typeface="Helvetica Neue"/>
              </a:rPr>
              <a:t>, </a:t>
            </a:r>
            <a:r>
              <a:rPr i="1"/>
              <a:t>union</a:t>
            </a:r>
            <a:r>
              <a:rPr i="1" sz="1209">
                <a:latin typeface="Helvetica Neue"/>
                <a:ea typeface="Helvetica Neue"/>
                <a:cs typeface="Helvetica Neue"/>
                <a:sym typeface="Helvetica Neue"/>
              </a:rPr>
              <a:t>, </a:t>
            </a:r>
            <a:r>
              <a:rPr i="1"/>
              <a:t>distinct</a:t>
            </a:r>
          </a:p>
        </p:txBody>
      </p:sp>
      <p:grpSp>
        <p:nvGrpSpPr>
          <p:cNvPr id="292" name="Group 292"/>
          <p:cNvGrpSpPr/>
          <p:nvPr/>
        </p:nvGrpSpPr>
        <p:grpSpPr>
          <a:xfrm>
            <a:off x="6415554" y="2439071"/>
            <a:ext cx="6339342" cy="1057124"/>
            <a:chOff x="0" y="0"/>
            <a:chExt cx="6339341" cy="1057122"/>
          </a:xfrm>
        </p:grpSpPr>
        <p:sp>
          <p:nvSpPr>
            <p:cNvPr id="290" name="Shape 290"/>
            <p:cNvSpPr/>
            <p:nvPr/>
          </p:nvSpPr>
          <p:spPr>
            <a:xfrm flipH="1" rot="20615684">
              <a:off x="32834" y="530911"/>
              <a:ext cx="1056641" cy="384833"/>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291" name="Shape 291"/>
            <p:cNvSpPr/>
            <p:nvPr/>
          </p:nvSpPr>
          <p:spPr>
            <a:xfrm>
              <a:off x="1345680" y="0"/>
              <a:ext cx="4993662"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extends </a:t>
              </a:r>
              <a:r>
                <a:rPr i="1"/>
                <a:t>PartialFunction[Int]. </a:t>
              </a:r>
              <a:r>
                <a:t>Methods all the same but efficiency of operations varies</a:t>
              </a:r>
            </a:p>
          </p:txBody>
        </p:sp>
      </p:gr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prstGeom prst="rect">
            <a:avLst/>
          </a:prstGeom>
        </p:spPr>
        <p:txBody>
          <a:bodyPr/>
          <a:lstStyle/>
          <a:p>
            <a:pPr/>
            <a:r>
              <a:t>Collections (5)</a:t>
            </a:r>
          </a:p>
        </p:txBody>
      </p:sp>
      <p:sp>
        <p:nvSpPr>
          <p:cNvPr id="295" name="Shape 295"/>
          <p:cNvSpPr/>
          <p:nvPr>
            <p:ph type="body" idx="1"/>
          </p:nvPr>
        </p:nvSpPr>
        <p:spPr>
          <a:prstGeom prst="rect">
            <a:avLst/>
          </a:prstGeom>
        </p:spPr>
        <p:txBody>
          <a:bodyPr/>
          <a:lstStyle/>
          <a:p>
            <a:pPr marL="444500" indent="-444500">
              <a:defRPr sz="3200"/>
            </a:pPr>
            <a:r>
              <a:t>Other traits/types:</a:t>
            </a:r>
          </a:p>
          <a:p>
            <a:pPr lvl="1">
              <a:defRPr i="1" sz="2800"/>
            </a:pPr>
            <a:r>
              <a:t>List, Map, Set, Array</a:t>
            </a:r>
          </a:p>
          <a:p>
            <a:pPr lvl="1">
              <a:defRPr sz="2800"/>
            </a:pPr>
            <a:r>
              <a:t>Immutable collections</a:t>
            </a:r>
          </a:p>
          <a:p>
            <a:pPr lvl="1">
              <a:defRPr sz="2800"/>
            </a:pPr>
            <a:r>
              <a:t>Mutable collections</a:t>
            </a:r>
          </a:p>
          <a:p>
            <a:pPr lvl="1">
              <a:defRPr sz="2800"/>
            </a:pPr>
            <a:r>
              <a:t>See it all here: </a:t>
            </a:r>
            <a:r>
              <a:rPr u="sng">
                <a:hlinkClick r:id="rId2" invalidUrl="" action="" tgtFrame="" tooltip="" history="1" highlightClick="0" endSnd="0"/>
              </a:rPr>
              <a:t>http://docs.scala-lang.org/overviews/collections/introduction.html</a:t>
            </a:r>
          </a:p>
          <a:p>
            <a:pPr lvl="1">
              <a:defRPr sz="2800"/>
            </a:pPr>
            <a:r>
              <a:t>And look up individual types/methods here: </a:t>
            </a:r>
            <a:r>
              <a:rPr u="sng">
                <a:hlinkClick r:id="rId3" invalidUrl="" action="" tgtFrame="" tooltip="" history="1" highlightClick="0" endSnd="0"/>
              </a:rPr>
              <a:t>http://www.scala-lang.org/api/2.11.7/#package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JSON processing</a:t>
            </a:r>
          </a:p>
        </p:txBody>
      </p:sp>
      <p:sp>
        <p:nvSpPr>
          <p:cNvPr id="128" name="Shape 128"/>
          <p:cNvSpPr/>
          <p:nvPr>
            <p:ph type="body" idx="1"/>
          </p:nvPr>
        </p:nvSpPr>
        <p:spPr>
          <a:xfrm>
            <a:off x="750143" y="2603500"/>
            <a:ext cx="11946087" cy="6286500"/>
          </a:xfrm>
          <a:prstGeom prst="rect">
            <a:avLst/>
          </a:prstGeom>
        </p:spPr>
        <p:txBody>
          <a:bodyPr/>
          <a:lstStyle/>
          <a:p>
            <a:pPr marL="400050" indent="-400050" defTabSz="525779">
              <a:spcBef>
                <a:spcPts val="1000"/>
              </a:spcBef>
              <a:defRPr sz="2880"/>
            </a:pPr>
            <a:r>
              <a:t>Here is our </a:t>
            </a:r>
            <a:r>
              <a:rPr i="1"/>
              <a:t>Poets</a:t>
            </a:r>
            <a:r>
              <a:t> object from last time, but with JSON output enabled</a:t>
            </a:r>
          </a:p>
          <a:p>
            <a:pPr marL="0" indent="0" defTabSz="411479">
              <a:spcBef>
                <a:spcPts val="500"/>
              </a:spcBef>
              <a:buSzTx/>
              <a:buNone/>
              <a:defRPr sz="1440">
                <a:latin typeface="Monaco"/>
                <a:ea typeface="Monaco"/>
                <a:cs typeface="Monaco"/>
                <a:sym typeface="Monaco"/>
              </a:defRPr>
            </a:pPr>
            <a:r>
              <a:rPr>
                <a:solidFill>
                  <a:srgbClr val="931A68"/>
                </a:solidFill>
              </a:rPr>
              <a:t>object</a:t>
            </a:r>
            <a:r>
              <a:t> Poets </a:t>
            </a:r>
            <a:r>
              <a:rPr>
                <a:solidFill>
                  <a:srgbClr val="931A68"/>
                </a:solidFill>
              </a:rPr>
              <a:t>extends</a:t>
            </a:r>
            <a:r>
              <a:t> App {</a:t>
            </a:r>
          </a:p>
          <a:p>
            <a:pPr marL="0" indent="0" defTabSz="411479">
              <a:spcBef>
                <a:spcPts val="0"/>
              </a:spcBef>
              <a:buSzTx/>
              <a:buNone/>
              <a:defRPr sz="1440">
                <a:latin typeface="Monaco"/>
                <a:ea typeface="Monaco"/>
                <a:cs typeface="Monaco"/>
                <a:sym typeface="Monaco"/>
              </a:defRPr>
            </a:pPr>
            <a:r>
              <a:t>  </a:t>
            </a:r>
            <a:r>
              <a:rPr>
                <a:solidFill>
                  <a:srgbClr val="931A68"/>
                </a:solidFill>
              </a:rPr>
              <a:t>import</a:t>
            </a:r>
            <a:r>
              <a:t> spray.json._</a:t>
            </a:r>
          </a:p>
          <a:p>
            <a:pPr marL="0" indent="0" defTabSz="411479">
              <a:spcBef>
                <a:spcPts val="0"/>
              </a:spcBef>
              <a:buSzTx/>
              <a:buNone/>
              <a:defRPr sz="1440">
                <a:latin typeface="Monaco"/>
                <a:ea typeface="Monaco"/>
                <a:cs typeface="Monaco"/>
                <a:sym typeface="Monaco"/>
              </a:defRPr>
            </a:pPr>
            <a:r>
              <a:t>  import scala.xml.XML</a:t>
            </a:r>
          </a:p>
          <a:p>
            <a:pPr marL="0" indent="0" defTabSz="411479">
              <a:spcBef>
                <a:spcPts val="0"/>
              </a:spcBef>
              <a:buSzTx/>
              <a:buNone/>
              <a:defRPr sz="1440">
                <a:latin typeface="Monaco"/>
                <a:ea typeface="Monaco"/>
                <a:cs typeface="Monaco"/>
                <a:sym typeface="Monaco"/>
              </a:defRPr>
            </a:pPr>
            <a:r>
              <a:t>  </a:t>
            </a:r>
            <a:r>
              <a:rPr>
                <a:solidFill>
                  <a:srgbClr val="931A68"/>
                </a:solidFill>
              </a:rPr>
              <a:t>type</a:t>
            </a:r>
            <a:r>
              <a:t> PoetSeq = Seq[Poet]</a:t>
            </a:r>
          </a:p>
          <a:p>
            <a:pPr marL="0" indent="0" defTabSz="411479">
              <a:spcBef>
                <a:spcPts val="0"/>
              </a:spcBef>
              <a:buSzTx/>
              <a:buNone/>
              <a:defRPr sz="1440">
                <a:latin typeface="Monaco"/>
                <a:ea typeface="Monaco"/>
                <a:cs typeface="Monaco"/>
                <a:sym typeface="Monaco"/>
              </a:defRPr>
            </a:pPr>
            <a:r>
              <a:t>  </a:t>
            </a:r>
            <a:r>
              <a:rPr>
                <a:solidFill>
                  <a:srgbClr val="931A68"/>
                </a:solidFill>
              </a:rPr>
              <a:t>def</a:t>
            </a:r>
            <a:r>
              <a:t> toXML(poets: PoetSeq) = poets map {_ toXML}</a:t>
            </a:r>
          </a:p>
          <a:p>
            <a:pPr marL="0" indent="0" defTabSz="411479">
              <a:spcBef>
                <a:spcPts val="0"/>
              </a:spcBef>
              <a:buSzTx/>
              <a:buNone/>
              <a:defRPr sz="1440">
                <a:latin typeface="Monaco"/>
                <a:ea typeface="Monaco"/>
                <a:cs typeface="Monaco"/>
                <a:sym typeface="Monaco"/>
              </a:defRPr>
            </a:pPr>
            <a:r>
              <a:t>  </a:t>
            </a:r>
            <a:r>
              <a:rPr>
                <a:solidFill>
                  <a:srgbClr val="931A68"/>
                </a:solidFill>
              </a:rPr>
              <a:t>val</a:t>
            </a:r>
            <a:r>
              <a:t> </a:t>
            </a:r>
            <a:r>
              <a:rPr>
                <a:solidFill>
                  <a:srgbClr val="0326CC"/>
                </a:solidFill>
              </a:rPr>
              <a:t>xml</a:t>
            </a:r>
            <a:r>
              <a:t> = XML.loadFile(</a:t>
            </a:r>
            <a:r>
              <a:rPr>
                <a:solidFill>
                  <a:srgbClr val="3933FF"/>
                </a:solidFill>
              </a:rPr>
              <a:t>"poets.xml"</a:t>
            </a:r>
            <a:r>
              <a:t>)</a:t>
            </a:r>
          </a:p>
          <a:p>
            <a:pPr marL="0" indent="0" defTabSz="411479">
              <a:spcBef>
                <a:spcPts val="0"/>
              </a:spcBef>
              <a:buSzTx/>
              <a:buNone/>
              <a:defRPr sz="1440">
                <a:latin typeface="Monaco"/>
                <a:ea typeface="Monaco"/>
                <a:cs typeface="Monaco"/>
                <a:sym typeface="Monaco"/>
              </a:defRPr>
            </a:pPr>
            <a:r>
              <a:t>  </a:t>
            </a:r>
            <a:r>
              <a:rPr>
                <a:solidFill>
                  <a:srgbClr val="931A68"/>
                </a:solidFill>
              </a:rPr>
              <a:t>val</a:t>
            </a:r>
            <a:r>
              <a:t> </a:t>
            </a:r>
            <a:r>
              <a:rPr>
                <a:solidFill>
                  <a:srgbClr val="0326CC"/>
                </a:solidFill>
              </a:rPr>
              <a:t>poets</a:t>
            </a:r>
            <a:r>
              <a:t>: PoetSeq = </a:t>
            </a:r>
            <a:r>
              <a:rPr>
                <a:solidFill>
                  <a:srgbClr val="931A68"/>
                </a:solidFill>
              </a:rPr>
              <a:t>for</a:t>
            </a:r>
            <a:r>
              <a:t> ( </a:t>
            </a:r>
            <a:r>
              <a:rPr>
                <a:solidFill>
                  <a:srgbClr val="727AFF"/>
                </a:solidFill>
              </a:rPr>
              <a:t>poet</a:t>
            </a:r>
            <a:r>
              <a:t> &lt;- </a:t>
            </a:r>
            <a:r>
              <a:rPr>
                <a:solidFill>
                  <a:srgbClr val="0326CC"/>
                </a:solidFill>
              </a:rPr>
              <a:t>xml</a:t>
            </a:r>
            <a:r>
              <a:t> \\ </a:t>
            </a:r>
            <a:r>
              <a:rPr>
                <a:solidFill>
                  <a:srgbClr val="3933FF"/>
                </a:solidFill>
              </a:rPr>
              <a:t>"poet"</a:t>
            </a:r>
            <a:r>
              <a:t> ) </a:t>
            </a:r>
            <a:r>
              <a:rPr>
                <a:solidFill>
                  <a:srgbClr val="931A68"/>
                </a:solidFill>
              </a:rPr>
              <a:t>yield</a:t>
            </a:r>
            <a:r>
              <a:t> Poet.fromXML(</a:t>
            </a:r>
            <a:r>
              <a:rPr>
                <a:solidFill>
                  <a:srgbClr val="727AFF"/>
                </a:solidFill>
              </a:rPr>
              <a:t>poet</a:t>
            </a:r>
            <a:r>
              <a:t>)</a:t>
            </a:r>
          </a:p>
          <a:p>
            <a:pPr marL="0" indent="0" defTabSz="411479">
              <a:spcBef>
                <a:spcPts val="0"/>
              </a:spcBef>
              <a:buSzTx/>
              <a:buNone/>
              <a:defRPr sz="1440">
                <a:latin typeface="Monaco"/>
                <a:ea typeface="Monaco"/>
                <a:cs typeface="Monaco"/>
                <a:sym typeface="Monaco"/>
              </a:defRPr>
            </a:pPr>
            <a:r>
              <a:t>  println(</a:t>
            </a:r>
            <a:r>
              <a:rPr>
                <a:solidFill>
                  <a:srgbClr val="0326CC"/>
                </a:solidFill>
              </a:rPr>
              <a:t>poets</a:t>
            </a:r>
            <a:r>
              <a:t>)  </a:t>
            </a:r>
          </a:p>
          <a:p>
            <a:pPr marL="0" indent="0" defTabSz="411479">
              <a:spcBef>
                <a:spcPts val="0"/>
              </a:spcBef>
              <a:buSzTx/>
              <a:buNone/>
              <a:defRPr sz="1440">
                <a:latin typeface="Monaco"/>
                <a:ea typeface="Monaco"/>
                <a:cs typeface="Monaco"/>
                <a:sym typeface="Monaco"/>
              </a:defRPr>
            </a:pPr>
            <a:r>
              <a:t>  println(toXML(</a:t>
            </a:r>
            <a:r>
              <a:rPr>
                <a:solidFill>
                  <a:srgbClr val="0326CC"/>
                </a:solidFill>
              </a:rPr>
              <a:t>poets</a:t>
            </a:r>
            <a:r>
              <a:t>))</a:t>
            </a:r>
          </a:p>
          <a:p>
            <a:pPr marL="0" indent="0" defTabSz="411479">
              <a:spcBef>
                <a:spcPts val="0"/>
              </a:spcBef>
              <a:buSzTx/>
              <a:buNone/>
              <a:defRPr sz="1440">
                <a:latin typeface="Monaco"/>
                <a:ea typeface="Monaco"/>
                <a:cs typeface="Monaco"/>
                <a:sym typeface="Monaco"/>
              </a:defRPr>
            </a:pPr>
            <a:r>
              <a:t>  </a:t>
            </a:r>
          </a:p>
          <a:p>
            <a:pPr marL="0" indent="0" defTabSz="411479">
              <a:spcBef>
                <a:spcPts val="0"/>
              </a:spcBef>
              <a:buSzTx/>
              <a:buNone/>
              <a:defRPr sz="1440">
                <a:latin typeface="Monaco"/>
                <a:ea typeface="Monaco"/>
                <a:cs typeface="Monaco"/>
                <a:sym typeface="Monaco"/>
              </a:defRPr>
            </a:pPr>
            <a:r>
              <a:t>  </a:t>
            </a:r>
            <a:r>
              <a:rPr>
                <a:solidFill>
                  <a:srgbClr val="931A68"/>
                </a:solidFill>
              </a:rPr>
              <a:t>case</a:t>
            </a:r>
            <a:r>
              <a:t> </a:t>
            </a:r>
            <a:r>
              <a:rPr>
                <a:solidFill>
                  <a:srgbClr val="931A68"/>
                </a:solidFill>
              </a:rPr>
              <a:t>class</a:t>
            </a:r>
            <a:r>
              <a:t> Poets(</a:t>
            </a:r>
            <a:r>
              <a:rPr>
                <a:solidFill>
                  <a:srgbClr val="0326CC"/>
                </a:solidFill>
              </a:rPr>
              <a:t>poets</a:t>
            </a:r>
            <a:r>
              <a:t>: PoetSeq)</a:t>
            </a:r>
          </a:p>
          <a:p>
            <a:pPr marL="0" indent="0" defTabSz="411479">
              <a:spcBef>
                <a:spcPts val="0"/>
              </a:spcBef>
              <a:buSzTx/>
              <a:buNone/>
              <a:defRPr sz="1440">
                <a:latin typeface="Monaco"/>
                <a:ea typeface="Monaco"/>
                <a:cs typeface="Monaco"/>
                <a:sym typeface="Monaco"/>
              </a:defRPr>
            </a:pPr>
          </a:p>
          <a:p>
            <a:pPr marL="0" indent="0" defTabSz="411479">
              <a:spcBef>
                <a:spcPts val="0"/>
              </a:spcBef>
              <a:buSzTx/>
              <a:buNone/>
              <a:defRPr sz="1440">
                <a:latin typeface="Monaco"/>
                <a:ea typeface="Monaco"/>
                <a:cs typeface="Monaco"/>
                <a:sym typeface="Monaco"/>
              </a:defRPr>
            </a:pPr>
            <a:r>
              <a:t>  </a:t>
            </a:r>
            <a:r>
              <a:rPr>
                <a:solidFill>
                  <a:srgbClr val="931A68"/>
                </a:solidFill>
              </a:rPr>
              <a:t>object</a:t>
            </a:r>
            <a:r>
              <a:t> MyJsonProtocol </a:t>
            </a:r>
            <a:r>
              <a:rPr>
                <a:solidFill>
                  <a:srgbClr val="931A68"/>
                </a:solidFill>
              </a:rPr>
              <a:t>extends</a:t>
            </a:r>
            <a:r>
              <a:t> DefaultJsonProtocol {</a:t>
            </a:r>
          </a:p>
          <a:p>
            <a:pPr marL="0" indent="0" defTabSz="411479">
              <a:spcBef>
                <a:spcPts val="0"/>
              </a:spcBef>
              <a:buSzTx/>
              <a:buNone/>
              <a:defRPr sz="1440">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nameFormat</a:t>
            </a:r>
            <a:r>
              <a:t> = jsonFormat2(Name.apply)</a:t>
            </a:r>
          </a:p>
          <a:p>
            <a:pPr marL="0" indent="0" defTabSz="411479">
              <a:spcBef>
                <a:spcPts val="0"/>
              </a:spcBef>
              <a:buSzTx/>
              <a:buNone/>
              <a:defRPr sz="1440">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poetFormat</a:t>
            </a:r>
            <a:r>
              <a:t> = jsonFormat1(Poet.apply)</a:t>
            </a:r>
          </a:p>
          <a:p>
            <a:pPr marL="0" indent="0" defTabSz="411479">
              <a:spcBef>
                <a:spcPts val="0"/>
              </a:spcBef>
              <a:buSzTx/>
              <a:buNone/>
              <a:defRPr sz="1440">
                <a:latin typeface="Monaco"/>
                <a:ea typeface="Monaco"/>
                <a:cs typeface="Monaco"/>
                <a:sym typeface="Monaco"/>
              </a:defRPr>
            </a:pPr>
            <a:r>
              <a:t>      </a:t>
            </a:r>
            <a:r>
              <a:rPr>
                <a:solidFill>
                  <a:srgbClr val="931A68"/>
                </a:solidFill>
              </a:rPr>
              <a:t>implicit</a:t>
            </a:r>
            <a:r>
              <a:t> </a:t>
            </a:r>
            <a:r>
              <a:rPr>
                <a:solidFill>
                  <a:srgbClr val="931A68"/>
                </a:solidFill>
              </a:rPr>
              <a:t>val</a:t>
            </a:r>
            <a:r>
              <a:t> </a:t>
            </a:r>
            <a:r>
              <a:rPr>
                <a:solidFill>
                  <a:srgbClr val="0326CC"/>
                </a:solidFill>
              </a:rPr>
              <a:t>poetsFormat</a:t>
            </a:r>
            <a:r>
              <a:t> = jsonFormat1(Poets)</a:t>
            </a:r>
          </a:p>
          <a:p>
            <a:pPr marL="0" indent="0" defTabSz="411479">
              <a:spcBef>
                <a:spcPts val="0"/>
              </a:spcBef>
              <a:buSzTx/>
              <a:buNone/>
              <a:defRPr sz="1440">
                <a:latin typeface="Monaco"/>
                <a:ea typeface="Monaco"/>
                <a:cs typeface="Monaco"/>
                <a:sym typeface="Monaco"/>
              </a:defRPr>
            </a:pPr>
            <a:r>
              <a:t>  }</a:t>
            </a:r>
          </a:p>
          <a:p>
            <a:pPr marL="0" indent="0" defTabSz="411479">
              <a:spcBef>
                <a:spcPts val="0"/>
              </a:spcBef>
              <a:buSzTx/>
              <a:buNone/>
              <a:defRPr sz="1440">
                <a:latin typeface="Monaco"/>
                <a:ea typeface="Monaco"/>
                <a:cs typeface="Monaco"/>
                <a:sym typeface="Monaco"/>
              </a:defRPr>
            </a:pPr>
          </a:p>
          <a:p>
            <a:pPr marL="0" indent="0" defTabSz="411479">
              <a:spcBef>
                <a:spcPts val="0"/>
              </a:spcBef>
              <a:buSzTx/>
              <a:buNone/>
              <a:defRPr sz="1440">
                <a:latin typeface="Monaco"/>
                <a:ea typeface="Monaco"/>
                <a:cs typeface="Monaco"/>
                <a:sym typeface="Monaco"/>
              </a:defRPr>
            </a:pPr>
            <a:r>
              <a:t>  </a:t>
            </a:r>
            <a:r>
              <a:rPr>
                <a:solidFill>
                  <a:srgbClr val="931A68"/>
                </a:solidFill>
              </a:rPr>
              <a:t>import</a:t>
            </a:r>
            <a:r>
              <a:t> MyJsonProtocol._</a:t>
            </a:r>
          </a:p>
          <a:p>
            <a:pPr marL="0" indent="0" defTabSz="411479">
              <a:spcBef>
                <a:spcPts val="0"/>
              </a:spcBef>
              <a:buSzTx/>
              <a:buNone/>
              <a:defRPr sz="1440">
                <a:latin typeface="Monaco"/>
                <a:ea typeface="Monaco"/>
                <a:cs typeface="Monaco"/>
                <a:sym typeface="Monaco"/>
              </a:defRPr>
            </a:pPr>
            <a:r>
              <a:t>  </a:t>
            </a:r>
          </a:p>
          <a:p>
            <a:pPr marL="0" indent="0" defTabSz="411479">
              <a:spcBef>
                <a:spcPts val="0"/>
              </a:spcBef>
              <a:buSzTx/>
              <a:buNone/>
              <a:defRPr sz="1440">
                <a:latin typeface="Monaco"/>
                <a:ea typeface="Monaco"/>
                <a:cs typeface="Monaco"/>
                <a:sym typeface="Monaco"/>
              </a:defRPr>
            </a:pPr>
            <a:r>
              <a:t>  println(</a:t>
            </a:r>
            <a:r>
              <a:rPr u="sng">
                <a:solidFill>
                  <a:srgbClr val="0326CC"/>
                </a:solidFill>
              </a:rPr>
              <a:t>poets</a:t>
            </a:r>
            <a:r>
              <a:t>.toJson)</a:t>
            </a:r>
          </a:p>
          <a:p>
            <a:pPr marL="0" indent="0" defTabSz="411479">
              <a:spcBef>
                <a:spcPts val="0"/>
              </a:spcBef>
              <a:buSzTx/>
              <a:buNone/>
              <a:defRPr sz="1440">
                <a:latin typeface="Monaco"/>
                <a:ea typeface="Monaco"/>
                <a:cs typeface="Monaco"/>
                <a:sym typeface="Monaco"/>
              </a:defRPr>
            </a:pPr>
            <a:r>
              <a:t>}</a:t>
            </a:r>
          </a:p>
        </p:txBody>
      </p:sp>
      <p:grpSp>
        <p:nvGrpSpPr>
          <p:cNvPr id="131" name="Group 131"/>
          <p:cNvGrpSpPr/>
          <p:nvPr/>
        </p:nvGrpSpPr>
        <p:grpSpPr>
          <a:xfrm>
            <a:off x="3891876" y="3022661"/>
            <a:ext cx="6094421" cy="1045411"/>
            <a:chOff x="0" y="-313622"/>
            <a:chExt cx="6094420" cy="1045409"/>
          </a:xfrm>
        </p:grpSpPr>
        <p:sp>
          <p:nvSpPr>
            <p:cNvPr id="129" name="Shape 129"/>
            <p:cNvSpPr/>
            <p:nvPr/>
          </p:nvSpPr>
          <p:spPr>
            <a:xfrm flipH="1" rot="20845752">
              <a:off x="29213" y="184746"/>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0" name="Shape 130"/>
            <p:cNvSpPr/>
            <p:nvPr/>
          </p:nvSpPr>
          <p:spPr>
            <a:xfrm>
              <a:off x="1100758" y="-313623"/>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We import the </a:t>
              </a:r>
              <a:r>
                <a:rPr i="1"/>
                <a:t>spray.json</a:t>
              </a:r>
              <a:r>
                <a:t> classes and, just for convenience, define this </a:t>
              </a:r>
              <a:r>
                <a:rPr i="1"/>
                <a:t>PoetSeq</a:t>
              </a:r>
              <a:r>
                <a:t> type.</a:t>
              </a:r>
            </a:p>
          </p:txBody>
        </p:sp>
      </p:grpSp>
      <p:grpSp>
        <p:nvGrpSpPr>
          <p:cNvPr id="134" name="Group 134"/>
          <p:cNvGrpSpPr/>
          <p:nvPr/>
        </p:nvGrpSpPr>
        <p:grpSpPr>
          <a:xfrm>
            <a:off x="4628476" y="4652333"/>
            <a:ext cx="6094421" cy="1045411"/>
            <a:chOff x="0" y="-313622"/>
            <a:chExt cx="6094420" cy="1045409"/>
          </a:xfrm>
        </p:grpSpPr>
        <p:sp>
          <p:nvSpPr>
            <p:cNvPr id="132" name="Shape 132"/>
            <p:cNvSpPr/>
            <p:nvPr/>
          </p:nvSpPr>
          <p:spPr>
            <a:xfrm flipH="1" rot="20845752">
              <a:off x="29213" y="184746"/>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3" name="Shape 133"/>
            <p:cNvSpPr/>
            <p:nvPr/>
          </p:nvSpPr>
          <p:spPr>
            <a:xfrm>
              <a:off x="1100758" y="-313623"/>
              <a:ext cx="4993663" cy="1045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New </a:t>
              </a:r>
              <a:r>
                <a:rPr i="1"/>
                <a:t>Poets.Poets</a:t>
              </a:r>
              <a:r>
                <a:t> class</a:t>
              </a:r>
            </a:p>
          </p:txBody>
        </p:sp>
      </p:grpSp>
      <p:grpSp>
        <p:nvGrpSpPr>
          <p:cNvPr id="137" name="Group 137"/>
          <p:cNvGrpSpPr/>
          <p:nvPr/>
        </p:nvGrpSpPr>
        <p:grpSpPr>
          <a:xfrm>
            <a:off x="6876376" y="5445492"/>
            <a:ext cx="6081721" cy="2358529"/>
            <a:chOff x="0" y="0"/>
            <a:chExt cx="6081720" cy="2358528"/>
          </a:xfrm>
        </p:grpSpPr>
        <p:sp>
          <p:nvSpPr>
            <p:cNvPr id="135" name="Shape 135"/>
            <p:cNvSpPr/>
            <p:nvPr/>
          </p:nvSpPr>
          <p:spPr>
            <a:xfrm flipH="1" rot="20845752">
              <a:off x="29213" y="712582"/>
              <a:ext cx="1056641" cy="384832"/>
            </a:xfrm>
            <a:prstGeom prst="rightArrow">
              <a:avLst>
                <a:gd name="adj1" fmla="val 32000"/>
                <a:gd name="adj2" fmla="val 64000"/>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6" name="Shape 136"/>
            <p:cNvSpPr/>
            <p:nvPr/>
          </p:nvSpPr>
          <p:spPr>
            <a:xfrm>
              <a:off x="1088058" y="0"/>
              <a:ext cx="4993663" cy="2358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defRPr sz="2000">
                  <a:solidFill>
                    <a:srgbClr val="2C7BAA"/>
                  </a:solidFill>
                </a:defRPr>
              </a:pPr>
              <a:r>
                <a:t>Here we must create appropriate implicit values. You need them all, else compile errors. Note that for </a:t>
              </a:r>
              <a:r>
                <a:rPr i="1"/>
                <a:t>Name</a:t>
              </a:r>
              <a:r>
                <a:t> and </a:t>
              </a:r>
              <a:r>
                <a:rPr i="1"/>
                <a:t>Poet</a:t>
              </a:r>
              <a:r>
                <a:t>, which have explicit companion objects, we must reference the apply method explicitly. Note also that </a:t>
              </a:r>
              <a:r>
                <a:rPr i="1"/>
                <a:t>Name</a:t>
              </a:r>
              <a:r>
                <a:t> has two fields so requires </a:t>
              </a:r>
              <a:r>
                <a:rPr i="1"/>
                <a:t>jsonFormat2</a:t>
              </a:r>
              <a:r>
                <a:t>.</a:t>
              </a: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444500"/>
            <a:ext cx="11099800" cy="1392139"/>
          </a:xfrm>
          <a:prstGeom prst="rect">
            <a:avLst/>
          </a:prstGeom>
        </p:spPr>
        <p:txBody>
          <a:bodyPr/>
          <a:lstStyle/>
          <a:p>
            <a:pPr/>
            <a:r>
              <a:t>JSON in REPL</a:t>
            </a:r>
          </a:p>
        </p:txBody>
      </p:sp>
      <p:sp>
        <p:nvSpPr>
          <p:cNvPr id="140" name="Shape 140"/>
          <p:cNvSpPr/>
          <p:nvPr>
            <p:ph type="body" idx="1"/>
          </p:nvPr>
        </p:nvSpPr>
        <p:spPr>
          <a:xfrm>
            <a:off x="952500" y="1765498"/>
            <a:ext cx="11741051" cy="7424441"/>
          </a:xfrm>
          <a:prstGeom prst="rect">
            <a:avLst/>
          </a:prstGeom>
        </p:spPr>
        <p:txBody>
          <a:bodyPr/>
          <a:lstStyle/>
          <a:p>
            <a:pPr marL="368935" indent="-368935" defTabSz="484886">
              <a:spcBef>
                <a:spcPts val="900"/>
              </a:spcBef>
              <a:defRPr sz="2656"/>
            </a:pPr>
            <a:r>
              <a:t>Run the </a:t>
            </a:r>
            <a:r>
              <a:rPr i="1"/>
              <a:t>main</a:t>
            </a:r>
            <a:r>
              <a:t> program:</a:t>
            </a:r>
          </a:p>
          <a:p>
            <a:pPr lvl="1" marL="0" indent="189737" defTabSz="379475">
              <a:spcBef>
                <a:spcPts val="40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import edu.neu.coe.scala.poets._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import edu.neu.coe.scala.poets._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Poets.main(Array[String]())</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List(Poet(List(Name(Wang Wei,en), Name(王維,zh))), Poet(List(Name(Li Bai,en), Name(李白,zh))))</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List(&lt;poet&gt;&lt;name language="en"&gt;Wang Wei&lt;/name&gt;&lt;name language="zh"&gt;王維&lt;/name&gt;&lt;/poet&gt;, &lt;poet&gt;&lt;name language="en"&gt;Li Bai&lt;/name&gt;&lt;name language="zh"&gt;李白&lt;/name&gt;&lt;/poet&gt;)</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JSON: [{"names":[{"name":"Wang Wei","language":"en"},{"name":"王維","language":"zh"}]},{"names":[{"name":"Li Bai”,"language":"en"},{"name":"李白","language":"zh"}]}]</a:t>
            </a:r>
          </a:p>
          <a:p>
            <a:pPr marL="368935" indent="-368935" defTabSz="484886">
              <a:spcBef>
                <a:spcPts val="900"/>
              </a:spcBef>
              <a:defRPr sz="2656"/>
            </a:pPr>
            <a:r>
              <a:t>Add a </a:t>
            </a:r>
            <a:r>
              <a:rPr i="1"/>
              <a:t>fromJson</a:t>
            </a:r>
            <a:r>
              <a:t> method to do the opposite transformation:</a:t>
            </a:r>
          </a:p>
          <a:p>
            <a:pPr marL="0" indent="0" defTabSz="379475">
              <a:spcBef>
                <a:spcPts val="400"/>
              </a:spcBef>
              <a:buSzTx/>
              <a:buNone/>
              <a:defRPr sz="1328">
                <a:latin typeface="Monaco"/>
                <a:ea typeface="Monaco"/>
                <a:cs typeface="Monaco"/>
                <a:sym typeface="Monaco"/>
              </a:defRPr>
            </a:pPr>
            <a:r>
              <a:t>  </a:t>
            </a:r>
            <a:r>
              <a:rPr>
                <a:solidFill>
                  <a:srgbClr val="931A68"/>
                </a:solidFill>
              </a:rPr>
              <a:t>def</a:t>
            </a:r>
            <a:r>
              <a:t> fromJson (string: String) = </a:t>
            </a:r>
            <a:r>
              <a:rPr u="sng"/>
              <a:t>string</a:t>
            </a:r>
            <a:r>
              <a:t>.parseJson.convertTo[PoetSeq]</a:t>
            </a:r>
          </a:p>
          <a:p>
            <a:pPr marL="368935" indent="-368935" defTabSz="484886">
              <a:spcBef>
                <a:spcPts val="900"/>
              </a:spcBef>
              <a:defRPr sz="2656"/>
            </a:pPr>
            <a:r>
              <a:t>Back in the REPL:</a:t>
            </a:r>
          </a:p>
          <a:p>
            <a:pPr lvl="1" marL="0" indent="189737" defTabSz="379475">
              <a:spcBef>
                <a:spcPts val="40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import edu.neu.coe.scala.poets._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import edu.neu.coe.scala.poets._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import spray.json._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import spray.json._</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val source = """[{"names":[{"name":"Wang Wei","language":"en"},{"name":"王維","language":"zh"}]},{"names":[{"name":"Li Bai","nguage":"en"},{"name":"李白","language":"zh"}]}]"""</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source: String = [{"names":[{"name":"Wang Wei","language":"en"},{"name":"王維","language":"zh"}]},{"names":[{"name":"Li Bai","language":"en"},{"name":"李白","language":"zh"}]}]</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scala&gt; Poets.fromJson(source)</a:t>
            </a:r>
          </a:p>
          <a:p>
            <a:pPr lvl="1" marL="0" indent="189737" defTabSz="379475">
              <a:spcBef>
                <a:spcPts val="0"/>
              </a:spcBef>
              <a:buSzTx/>
              <a:buNone/>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1328">
                <a:latin typeface="Monaco"/>
                <a:ea typeface="Monaco"/>
                <a:cs typeface="Monaco"/>
                <a:sym typeface="Monaco"/>
              </a:defRPr>
            </a:pPr>
            <a:r>
              <a:t>res0: edu.neu.coe.scala.poets.Poets.PoetSeq = List(Poet(List(Name(Wang Wei,en), Name(王維,zh))), Poet(List(Name(Li Bai,en), Name(李白,zh))))</a:t>
            </a:r>
          </a:p>
          <a:p>
            <a:pPr marL="368935" indent="-368935" defTabSz="484886">
              <a:spcBef>
                <a:spcPts val="900"/>
              </a:spcBef>
              <a:defRPr sz="2656"/>
            </a:pPr>
            <a:r>
              <a:t>It’s that easy, particularly if you use case classes!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Actors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952500" y="444500"/>
            <a:ext cx="11099800" cy="1622525"/>
          </a:xfrm>
          <a:prstGeom prst="rect">
            <a:avLst/>
          </a:prstGeom>
        </p:spPr>
        <p:txBody>
          <a:bodyPr/>
          <a:lstStyle/>
          <a:p>
            <a:pPr/>
            <a:r>
              <a:t>Why Actors?</a:t>
            </a:r>
          </a:p>
        </p:txBody>
      </p:sp>
      <p:sp>
        <p:nvSpPr>
          <p:cNvPr id="145" name="Shape 145"/>
          <p:cNvSpPr/>
          <p:nvPr>
            <p:ph type="body" idx="1"/>
          </p:nvPr>
        </p:nvSpPr>
        <p:spPr>
          <a:xfrm>
            <a:off x="712092" y="1990476"/>
            <a:ext cx="11580616" cy="6899524"/>
          </a:xfrm>
          <a:prstGeom prst="rect">
            <a:avLst/>
          </a:prstGeom>
        </p:spPr>
        <p:txBody>
          <a:bodyPr/>
          <a:lstStyle/>
          <a:p>
            <a:pPr marL="368935" indent="-368935" defTabSz="484886">
              <a:spcBef>
                <a:spcPts val="1100"/>
              </a:spcBef>
              <a:defRPr sz="2656"/>
            </a:pPr>
            <a:r>
              <a:t>We know that side-effects* (including I/O) and mutable state don’t support referential transparency, i.e. we cannot substitute expressions for identifiers when side-effects/mutable state are involved. We cannot compose functions (e.g. </a:t>
            </a:r>
            <a:r>
              <a:rPr i="1"/>
              <a:t>for-comprehensions</a:t>
            </a:r>
            <a:r>
              <a:t>) when the functions are not R.T.</a:t>
            </a:r>
          </a:p>
          <a:p>
            <a:pPr lvl="1" marL="737869" indent="-368934" defTabSz="484886">
              <a:spcBef>
                <a:spcPts val="900"/>
              </a:spcBef>
              <a:defRPr sz="2324"/>
            </a:pPr>
            <a:r>
              <a:t>But just about all complex systems involve some side-effects and mutable state. So, how can we make these rogue components safe for Functional Programming?</a:t>
            </a:r>
          </a:p>
          <a:p>
            <a:pPr lvl="1" marL="737869" indent="-368934" defTabSz="484886">
              <a:spcBef>
                <a:spcPts val="900"/>
              </a:spcBef>
              <a:defRPr sz="2324"/>
            </a:pPr>
            <a:r>
              <a:t>We can create concepts such as I/O Monads and state-preserving concepts such as our RNG class. By doing this, we can isolate all of the side-effectual code into very clear chunks, leaving all the rest of the logic to be </a:t>
            </a:r>
            <a:r>
              <a:rPr i="1"/>
              <a:t>composable</a:t>
            </a:r>
            <a:r>
              <a:t> in our FP way.</a:t>
            </a:r>
          </a:p>
          <a:p>
            <a:pPr lvl="1" marL="737869" indent="-368934" defTabSz="484886">
              <a:spcBef>
                <a:spcPts val="900"/>
              </a:spcBef>
              <a:defRPr sz="2324"/>
            </a:pPr>
            <a:r>
              <a:t>What about mutable state? Another technique is to isolate mutable state in a way that other parts of the system can never observe the mutability. For instance, we want to implement </a:t>
            </a:r>
            <a:r>
              <a:rPr i="1"/>
              <a:t>quicksort</a:t>
            </a:r>
            <a:r>
              <a:t> by creating an </a:t>
            </a:r>
            <a:r>
              <a:rPr i="1"/>
              <a:t>Array</a:t>
            </a:r>
            <a:r>
              <a:t> of the elements and mutating their positions. Then we copy the array back to the original form. As long as the rest of the system can never reference that array, we should be safe.</a:t>
            </a:r>
          </a:p>
        </p:txBody>
      </p:sp>
      <p:sp>
        <p:nvSpPr>
          <p:cNvPr id="146" name="Shape 146"/>
          <p:cNvSpPr/>
          <p:nvPr/>
        </p:nvSpPr>
        <p:spPr>
          <a:xfrm>
            <a:off x="407934" y="8690933"/>
            <a:ext cx="7066045" cy="10454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2000">
                <a:solidFill>
                  <a:srgbClr val="2C7BAA"/>
                </a:solidFill>
              </a:defRPr>
            </a:pPr>
            <a:r>
              <a:t>* </a:t>
            </a:r>
            <a:r>
              <a:rPr b="1">
                <a:latin typeface="Helvetica"/>
                <a:ea typeface="Helvetica"/>
                <a:cs typeface="Helvetica"/>
                <a:sym typeface="Helvetica"/>
              </a:rPr>
              <a:t>side-effect</a:t>
            </a:r>
            <a:r>
              <a:t> is basically any interaction with the world outside our program and, in particular, the thread it inhabits.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952500" y="444500"/>
            <a:ext cx="11099800" cy="1741091"/>
          </a:xfrm>
          <a:prstGeom prst="rect">
            <a:avLst/>
          </a:prstGeom>
        </p:spPr>
        <p:txBody>
          <a:bodyPr/>
          <a:lstStyle/>
          <a:p>
            <a:pPr/>
            <a:r>
              <a:t>Why Actors? (2)</a:t>
            </a:r>
          </a:p>
        </p:txBody>
      </p:sp>
      <p:sp>
        <p:nvSpPr>
          <p:cNvPr id="149" name="Shape 149"/>
          <p:cNvSpPr/>
          <p:nvPr>
            <p:ph type="body" idx="1"/>
          </p:nvPr>
        </p:nvSpPr>
        <p:spPr>
          <a:xfrm>
            <a:off x="952500" y="2127200"/>
            <a:ext cx="11099800" cy="6762800"/>
          </a:xfrm>
          <a:prstGeom prst="rect">
            <a:avLst/>
          </a:prstGeom>
        </p:spPr>
        <p:txBody>
          <a:bodyPr/>
          <a:lstStyle/>
          <a:p>
            <a:pPr marL="444500" indent="-444500">
              <a:spcBef>
                <a:spcPts val="1200"/>
              </a:spcBef>
              <a:defRPr sz="2800"/>
            </a:pPr>
            <a:r>
              <a:t>And, there is one other practical consideration. When we are dealing with side-effects, those actions typically take enormous amounts of time compared with “normal” programming. We typically want to interact with the world outside using a </a:t>
            </a:r>
            <a:r>
              <a:rPr i="1"/>
              <a:t>Future</a:t>
            </a:r>
            <a:r>
              <a:t>.</a:t>
            </a:r>
          </a:p>
          <a:p>
            <a:pPr marL="444500" indent="-444500">
              <a:spcBef>
                <a:spcPts val="1200"/>
              </a:spcBef>
              <a:defRPr sz="2800"/>
            </a:pPr>
            <a:r>
              <a:t>There is one further golden rule of functional programming: let each method (or function) do one thing and do it well. [Actually, this should be the rule for all programming, period.] Remember our mantra:</a:t>
            </a:r>
          </a:p>
          <a:p>
            <a:pPr marL="0" indent="0" algn="ctr">
              <a:spcBef>
                <a:spcPts val="1400"/>
              </a:spcBef>
              <a:buSzTx/>
              <a:buNone/>
              <a:defRPr sz="3200">
                <a:latin typeface="Georgia"/>
                <a:ea typeface="Georgia"/>
                <a:cs typeface="Georgia"/>
                <a:sym typeface="Georgia"/>
              </a:defRPr>
            </a:pPr>
            <a:r>
              <a:t>simple, obvious, elegant.</a:t>
            </a:r>
          </a:p>
          <a:p>
            <a:pPr marL="444500" indent="-444500">
              <a:spcBef>
                <a:spcPts val="1200"/>
              </a:spcBef>
              <a:defRPr sz="2800"/>
            </a:pPr>
            <a:r>
              <a:rPr i="1"/>
              <a:t>Actors</a:t>
            </a:r>
            <a:r>
              <a:t> embody all the properties so far mentioned (although they are admittedly not the only way to do so). But actors can do a lot more…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952500" y="444500"/>
            <a:ext cx="11099800" cy="1383854"/>
          </a:xfrm>
          <a:prstGeom prst="rect">
            <a:avLst/>
          </a:prstGeom>
        </p:spPr>
        <p:txBody>
          <a:bodyPr/>
          <a:lstStyle/>
          <a:p>
            <a:pPr/>
            <a:r>
              <a:t>Akka</a:t>
            </a:r>
          </a:p>
        </p:txBody>
      </p:sp>
      <p:sp>
        <p:nvSpPr>
          <p:cNvPr id="152" name="Shape 152"/>
          <p:cNvSpPr/>
          <p:nvPr>
            <p:ph type="body" idx="1"/>
          </p:nvPr>
        </p:nvSpPr>
        <p:spPr>
          <a:xfrm>
            <a:off x="794296" y="1757759"/>
            <a:ext cx="11416209" cy="7132241"/>
          </a:xfrm>
          <a:prstGeom prst="rect">
            <a:avLst/>
          </a:prstGeom>
        </p:spPr>
        <p:txBody>
          <a:bodyPr/>
          <a:lstStyle/>
          <a:p>
            <a:pPr marL="275590" indent="-275590" defTabSz="362204">
              <a:spcBef>
                <a:spcPts val="800"/>
              </a:spcBef>
              <a:defRPr sz="1984"/>
            </a:pPr>
            <a:r>
              <a:t>Scala has had its own actor system from the early days but which is now deprecated. Instead, everyone (?) uses the </a:t>
            </a:r>
            <a:r>
              <a:rPr i="1"/>
              <a:t>Akka</a:t>
            </a:r>
            <a:r>
              <a:t> actor library.</a:t>
            </a:r>
          </a:p>
          <a:p>
            <a:pPr marL="275590" indent="-275590" defTabSz="362204">
              <a:spcBef>
                <a:spcPts val="800"/>
              </a:spcBef>
              <a:defRPr sz="1984"/>
            </a:pPr>
            <a:r>
              <a:rPr i="1"/>
              <a:t>Akka</a:t>
            </a:r>
            <a:r>
              <a:t> actors are:</a:t>
            </a:r>
          </a:p>
          <a:p>
            <a:pPr lvl="1" marL="551180" indent="-275590" defTabSz="362204">
              <a:spcBef>
                <a:spcPts val="600"/>
              </a:spcBef>
              <a:defRPr sz="1736"/>
            </a:pPr>
            <a:r>
              <a:rPr b="1">
                <a:latin typeface="Helvetica"/>
                <a:ea typeface="Helvetica"/>
                <a:cs typeface="Helvetica"/>
                <a:sym typeface="Helvetica"/>
              </a:rPr>
              <a:t>message receivers and senders:</a:t>
            </a:r>
            <a:endParaRPr b="1">
              <a:latin typeface="Helvetica"/>
              <a:ea typeface="Helvetica"/>
              <a:cs typeface="Helvetica"/>
              <a:sym typeface="Helvetica"/>
            </a:endParaRPr>
          </a:p>
          <a:p>
            <a:pPr lvl="2" marL="826769" indent="-275590" defTabSz="362204">
              <a:spcBef>
                <a:spcPts val="400"/>
              </a:spcBef>
              <a:defRPr sz="1488"/>
            </a:pPr>
            <a:r>
              <a:t>that is they can communicate with the rest of the system </a:t>
            </a:r>
            <a:r>
              <a:rPr u="sng"/>
              <a:t>only</a:t>
            </a:r>
            <a:r>
              <a:t> via messages.</a:t>
            </a:r>
          </a:p>
          <a:p>
            <a:pPr lvl="1" marL="551180" indent="-275590" defTabSz="362204">
              <a:spcBef>
                <a:spcPts val="600"/>
              </a:spcBef>
              <a:defRPr sz="1736"/>
            </a:pPr>
            <a:r>
              <a:rPr b="1">
                <a:latin typeface="Helvetica"/>
                <a:ea typeface="Helvetica"/>
                <a:cs typeface="Helvetica"/>
                <a:sym typeface="Helvetica"/>
              </a:rPr>
              <a:t>encapsulating:</a:t>
            </a:r>
          </a:p>
          <a:p>
            <a:pPr lvl="2" marL="826769" indent="-275590" defTabSz="362204">
              <a:spcBef>
                <a:spcPts val="400"/>
              </a:spcBef>
              <a:defRPr sz="1488"/>
            </a:pPr>
            <a:r>
              <a:t>in the sense we talked about—the only handle we as programmers have to an actor (except when testing) is an </a:t>
            </a:r>
            <a:r>
              <a:rPr i="1"/>
              <a:t>ActorRef</a:t>
            </a:r>
            <a:r>
              <a:t> which does not give access to any actor internals such as mutable state. Therefore the rest of the system cannot observe any side-effects or mutability directly and can therefore follow normal FP composition rules and patterns.</a:t>
            </a:r>
          </a:p>
          <a:p>
            <a:pPr lvl="1" marL="551180" indent="-275590" defTabSz="362204">
              <a:spcBef>
                <a:spcPts val="600"/>
              </a:spcBef>
              <a:defRPr sz="1736"/>
            </a:pPr>
            <a:r>
              <a:rPr b="1">
                <a:latin typeface="Helvetica"/>
                <a:ea typeface="Helvetica"/>
                <a:cs typeface="Helvetica"/>
                <a:sym typeface="Helvetica"/>
              </a:rPr>
              <a:t>thread-safe:</a:t>
            </a:r>
            <a:endParaRPr b="1">
              <a:latin typeface="Helvetica"/>
              <a:ea typeface="Helvetica"/>
              <a:cs typeface="Helvetica"/>
              <a:sym typeface="Helvetica"/>
            </a:endParaRPr>
          </a:p>
          <a:p>
            <a:pPr lvl="2" marL="826769" indent="-275590" defTabSz="362204">
              <a:spcBef>
                <a:spcPts val="400"/>
              </a:spcBef>
              <a:defRPr sz="1488"/>
            </a:pPr>
            <a:r>
              <a:t>in the sense that the entire processing of any one message is completed before any other message can be processed.</a:t>
            </a:r>
          </a:p>
          <a:p>
            <a:pPr lvl="1" marL="551180" indent="-275590" defTabSz="362204">
              <a:spcBef>
                <a:spcPts val="600"/>
              </a:spcBef>
              <a:defRPr sz="1736"/>
            </a:pPr>
            <a:r>
              <a:rPr b="1">
                <a:latin typeface="Helvetica"/>
                <a:ea typeface="Helvetica"/>
                <a:cs typeface="Helvetica"/>
                <a:sym typeface="Helvetica"/>
              </a:rPr>
              <a:t>untyped:</a:t>
            </a:r>
            <a:endParaRPr b="1">
              <a:latin typeface="Helvetica"/>
              <a:ea typeface="Helvetica"/>
              <a:cs typeface="Helvetica"/>
              <a:sym typeface="Helvetica"/>
            </a:endParaRPr>
          </a:p>
          <a:p>
            <a:pPr lvl="2" marL="826769" indent="-275590" defTabSz="362204">
              <a:spcBef>
                <a:spcPts val="400"/>
              </a:spcBef>
              <a:defRPr sz="1488"/>
            </a:pPr>
            <a:r>
              <a:t>that’s to say an actor has no intrinsic knowledge about the types of its properties—all actors are essentially the same in this regard. Information about typed objects is confined to the messages sent and received.</a:t>
            </a:r>
          </a:p>
          <a:p>
            <a:pPr lvl="1" marL="551180" indent="-275590" defTabSz="362204">
              <a:spcBef>
                <a:spcPts val="600"/>
              </a:spcBef>
              <a:defRPr sz="1736"/>
            </a:pPr>
            <a:r>
              <a:rPr b="1">
                <a:latin typeface="Helvetica"/>
                <a:ea typeface="Helvetica"/>
                <a:cs typeface="Helvetica"/>
                <a:sym typeface="Helvetica"/>
              </a:rPr>
              <a:t>replicatable:</a:t>
            </a:r>
            <a:endParaRPr b="1">
              <a:latin typeface="Helvetica"/>
              <a:ea typeface="Helvetica"/>
              <a:cs typeface="Helvetica"/>
              <a:sym typeface="Helvetica"/>
            </a:endParaRPr>
          </a:p>
          <a:p>
            <a:pPr lvl="2" marL="826769" indent="-275590" defTabSz="362204">
              <a:spcBef>
                <a:spcPts val="400"/>
              </a:spcBef>
              <a:defRPr sz="1488"/>
            </a:pPr>
            <a:r>
              <a:t>that’s to say that the actor system can make copies of an actor to improve performance. These copies can be on other systems.</a:t>
            </a:r>
          </a:p>
          <a:p>
            <a:pPr lvl="1" marL="551180" indent="-275590" defTabSz="362204">
              <a:spcBef>
                <a:spcPts val="600"/>
              </a:spcBef>
              <a:defRPr sz="1736"/>
            </a:pPr>
            <a:r>
              <a:rPr b="1">
                <a:latin typeface="Helvetica"/>
                <a:ea typeface="Helvetica"/>
                <a:cs typeface="Helvetica"/>
                <a:sym typeface="Helvetica"/>
              </a:rPr>
              <a:t>resilient:</a:t>
            </a:r>
            <a:endParaRPr b="1">
              <a:latin typeface="Helvetica"/>
              <a:ea typeface="Helvetica"/>
              <a:cs typeface="Helvetica"/>
              <a:sym typeface="Helvetica"/>
            </a:endParaRPr>
          </a:p>
          <a:p>
            <a:pPr lvl="2" marL="826769" indent="-275590" defTabSz="362204">
              <a:spcBef>
                <a:spcPts val="400"/>
              </a:spcBef>
              <a:defRPr sz="1488"/>
            </a:pPr>
            <a:r>
              <a:t>that’s to say that the actor system monitors the health of actors and will restart an actor if required, potentially bubbling up to the surface any exception.</a:t>
            </a:r>
          </a:p>
          <a:p>
            <a:pPr lvl="1" marL="551180" indent="-275590" defTabSz="362204">
              <a:spcBef>
                <a:spcPts val="600"/>
              </a:spcBef>
              <a:defRPr sz="1736"/>
            </a:pPr>
            <a:r>
              <a:rPr b="1">
                <a:latin typeface="Helvetica"/>
                <a:ea typeface="Helvetica"/>
                <a:cs typeface="Helvetica"/>
                <a:sym typeface="Helvetica"/>
              </a:rPr>
              <a:t>lightweight:</a:t>
            </a:r>
            <a:endParaRPr b="1">
              <a:latin typeface="Helvetica"/>
              <a:ea typeface="Helvetica"/>
              <a:cs typeface="Helvetica"/>
              <a:sym typeface="Helvetica"/>
            </a:endParaRPr>
          </a:p>
          <a:p>
            <a:pPr lvl="2" marL="826769" indent="-275590" defTabSz="362204">
              <a:spcBef>
                <a:spcPts val="400"/>
              </a:spcBef>
              <a:defRPr sz="1488"/>
            </a:pPr>
            <a:r>
              <a:t>the boiler plate overhead for an actor is only about 1k bytes so it’s practical to have millions of them in an application.</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