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56" r:id="rId7"/>
    <p:sldId id="264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Accurancy</a:t>
            </a:r>
            <a:r>
              <a:rPr lang="zh-CN" altLang="en-US"/>
              <a:t> </a:t>
            </a:r>
            <a:r>
              <a:rPr lang="en-US" altLang="zh-CN"/>
              <a:t>Rate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Naïve Bayes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Sheet1!$B$1:$I$1</c:f>
              <c:strCache>
                <c:ptCount val="8"/>
                <c:pt idx="0">
                  <c:v>2008 - 2009</c:v>
                </c:pt>
                <c:pt idx="1">
                  <c:v>2009 - 2010</c:v>
                </c:pt>
                <c:pt idx="2">
                  <c:v>2010 - 2011</c:v>
                </c:pt>
                <c:pt idx="3">
                  <c:v>2011 - 2012</c:v>
                </c:pt>
                <c:pt idx="4">
                  <c:v>2012- 2013</c:v>
                </c:pt>
                <c:pt idx="5">
                  <c:v>2013 - 2014</c:v>
                </c:pt>
                <c:pt idx="6">
                  <c:v>2014 - 2015</c:v>
                </c:pt>
                <c:pt idx="7">
                  <c:v>2015 - 2016</c:v>
                </c:pt>
              </c:strCache>
            </c:strRef>
          </c:xVal>
          <c:yVal>
            <c:numRef>
              <c:f>Sheet1!$B$2:$I$2</c:f>
              <c:numCache>
                <c:formatCode>General</c:formatCode>
                <c:ptCount val="8"/>
                <c:pt idx="0">
                  <c:v>0.4179</c:v>
                </c:pt>
                <c:pt idx="1">
                  <c:v>0.5315</c:v>
                </c:pt>
                <c:pt idx="2">
                  <c:v>0.4068</c:v>
                </c:pt>
                <c:pt idx="3">
                  <c:v>0.5263</c:v>
                </c:pt>
                <c:pt idx="4">
                  <c:v>0.4263</c:v>
                </c:pt>
                <c:pt idx="5">
                  <c:v>0.4842</c:v>
                </c:pt>
                <c:pt idx="6">
                  <c:v>0.4263</c:v>
                </c:pt>
                <c:pt idx="7">
                  <c:v>0.4947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Decision Tree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Sheet1!$B$1:$I$1</c:f>
              <c:strCache>
                <c:ptCount val="8"/>
                <c:pt idx="0">
                  <c:v>2008 - 2009</c:v>
                </c:pt>
                <c:pt idx="1">
                  <c:v>2009 - 2010</c:v>
                </c:pt>
                <c:pt idx="2">
                  <c:v>2010 - 2011</c:v>
                </c:pt>
                <c:pt idx="3">
                  <c:v>2011 - 2012</c:v>
                </c:pt>
                <c:pt idx="4">
                  <c:v>2012- 2013</c:v>
                </c:pt>
                <c:pt idx="5">
                  <c:v>2013 - 2014</c:v>
                </c:pt>
                <c:pt idx="6">
                  <c:v>2014 - 2015</c:v>
                </c:pt>
                <c:pt idx="7">
                  <c:v>2015 - 2016</c:v>
                </c:pt>
              </c:strCache>
            </c:strRef>
          </c:xVal>
          <c:yVal>
            <c:numRef>
              <c:f>Sheet1!$B$3:$I$3</c:f>
              <c:numCache>
                <c:formatCode>General</c:formatCode>
                <c:ptCount val="8"/>
                <c:pt idx="0">
                  <c:v>0.4526</c:v>
                </c:pt>
                <c:pt idx="1">
                  <c:v>0.4526</c:v>
                </c:pt>
                <c:pt idx="2">
                  <c:v>0.4315</c:v>
                </c:pt>
                <c:pt idx="3">
                  <c:v>0.4894</c:v>
                </c:pt>
                <c:pt idx="4">
                  <c:v>0.4842</c:v>
                </c:pt>
                <c:pt idx="5">
                  <c:v>0.4789</c:v>
                </c:pt>
                <c:pt idx="6">
                  <c:v>0.4578</c:v>
                </c:pt>
                <c:pt idx="7">
                  <c:v>0.3684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783808"/>
        <c:axId val="2134267136"/>
      </c:scatterChart>
      <c:valAx>
        <c:axId val="2134783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267136"/>
        <c:crosses val="autoZero"/>
        <c:crossBetween val="midCat"/>
      </c:valAx>
      <c:valAx>
        <c:axId val="213426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783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D0BEF-495A-2845-AF9B-9BE0AD20D8E9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F44BA-6029-0B44-98AE-561470F6F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2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A7622A-383C-C347-9DC8-D2B382FFEB0A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4DB373-2970-5944-BACD-15728F01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immen/premierleague-league-tables-188889-201617" TargetMode="External"/><Relationship Id="rId4" Type="http://schemas.openxmlformats.org/officeDocument/2006/relationships/hyperlink" Target="https://github.com/FanqiZheng/scalafinal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hugomathien/socc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337" y="2677674"/>
            <a:ext cx="7807326" cy="8145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premier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league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ranking Prediction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5297" y="3888828"/>
            <a:ext cx="600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07</a:t>
            </a:r>
          </a:p>
          <a:p>
            <a:pPr algn="ctr"/>
            <a:r>
              <a:rPr lang="en-US" altLang="zh-CN" dirty="0" err="1" smtClean="0"/>
              <a:t>Fanqi</a:t>
            </a:r>
            <a:r>
              <a:rPr lang="zh-CN" altLang="en-US" dirty="0" smtClean="0"/>
              <a:t> </a:t>
            </a:r>
            <a:r>
              <a:rPr lang="en-US" altLang="zh-CN" dirty="0" smtClean="0"/>
              <a:t>Zheng,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Yihang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4752" y="2657475"/>
            <a:ext cx="507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6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8170" y="1252373"/>
            <a:ext cx="518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Goal of the project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658170" y="2600325"/>
            <a:ext cx="7900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for our final project, we would like to analyze the data of </a:t>
            </a:r>
            <a:r>
              <a:rPr lang="en-US" sz="2000" dirty="0" smtClean="0"/>
              <a:t>teams in </a:t>
            </a:r>
            <a:r>
              <a:rPr lang="en-US" sz="2000" dirty="0"/>
              <a:t>Premier League.</a:t>
            </a:r>
          </a:p>
          <a:p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analyze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their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performance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based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first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19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rounds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season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predict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results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matches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Finally, we would give a prediction of final ranking(top 5) </a:t>
            </a:r>
            <a:r>
              <a:rPr lang="en-US" sz="2000" dirty="0" smtClean="0"/>
              <a:t>in </a:t>
            </a:r>
            <a:r>
              <a:rPr lang="en-US" sz="2000" dirty="0" smtClean="0"/>
              <a:t>specific season based on data above.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2676" y="1177159"/>
            <a:ext cx="384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Use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Case</a:t>
            </a:r>
            <a:endParaRPr lang="en-US" sz="4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08979"/>
              </p:ext>
            </p:extLst>
          </p:nvPr>
        </p:nvGraphicFramePr>
        <p:xfrm>
          <a:off x="1702676" y="2486026"/>
          <a:ext cx="8128002" cy="303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337"/>
                <a:gridCol w="6301665"/>
              </a:tblGrid>
              <a:tr h="9286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Season between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2102319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dirty="0" smtClean="0"/>
                        <a:t>Predict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results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matches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last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19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rounds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this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season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altLang="zh-CN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dirty="0" smtClean="0"/>
                        <a:t>Accuracy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rate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predict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results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altLang="zh-CN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prediction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final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ranking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(top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teams)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this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season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altLang="zh-CN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top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5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teams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this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season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5945" y="1145627"/>
            <a:ext cx="384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Methodology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5945" y="2447597"/>
            <a:ext cx="975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Read training data from SQLite database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Use Scala to clean and filter the data by teams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Use RDD to save training data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/>
              <a:t>Use </a:t>
            </a:r>
            <a:r>
              <a:rPr lang="en-US" altLang="zh-CN" sz="2000" dirty="0" err="1" smtClean="0"/>
              <a:t>DecisionTree</a:t>
            </a:r>
            <a:r>
              <a:rPr lang="en-US" altLang="zh-CN" sz="2000" dirty="0" smtClean="0"/>
              <a:t> and </a:t>
            </a:r>
            <a:r>
              <a:rPr lang="en-US" altLang="zh-CN" sz="2000" dirty="0" err="1" smtClean="0"/>
              <a:t>NaiveBayes</a:t>
            </a:r>
            <a:r>
              <a:rPr lang="en-US" altLang="zh-CN" sz="2000" dirty="0" smtClean="0"/>
              <a:t> to </a:t>
            </a:r>
            <a:r>
              <a:rPr lang="en-US" altLang="zh-CN" sz="2000" dirty="0"/>
              <a:t>build a </a:t>
            </a:r>
            <a:r>
              <a:rPr lang="en-US" altLang="zh-CN" sz="2000" dirty="0" smtClean="0"/>
              <a:t>predict model and present the Premier League Standing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5945" y="1145627"/>
            <a:ext cx="384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Programming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975945" y="2247572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800" dirty="0" err="1" smtClean="0"/>
              <a:t>GenericPredictor.scala</a:t>
            </a:r>
            <a:endParaRPr lang="en-US" altLang="zh-CN" sz="28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800" dirty="0" err="1" smtClean="0"/>
              <a:t>DecisionTreePredictor.scala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 err="1" smtClean="0"/>
              <a:t>NaiveBayesPredictor.scala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 err="1" smtClean="0"/>
              <a:t>CSVUtil</a:t>
            </a:r>
            <a:endParaRPr lang="en-US" sz="28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Main</a:t>
            </a:r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 err="1" smtClean="0"/>
              <a:t>DecisionTreePredictorSpec</a:t>
            </a:r>
            <a:endParaRPr lang="en-US" sz="28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800" dirty="0" err="1" smtClean="0"/>
              <a:t>NaiveBayesPredictorSpec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853" y="2281070"/>
            <a:ext cx="3695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784" y="957631"/>
            <a:ext cx="3846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Example</a:t>
            </a:r>
          </a:p>
          <a:p>
            <a:r>
              <a:rPr lang="en-US" altLang="zh-CN" sz="3200" dirty="0" smtClean="0"/>
              <a:t>(2013</a:t>
            </a:r>
            <a:r>
              <a:rPr lang="zh-CN" altLang="en-US" sz="3200" dirty="0" smtClean="0"/>
              <a:t> </a:t>
            </a:r>
            <a:r>
              <a:rPr lang="mr-IN" altLang="zh-CN" sz="3200" dirty="0" smtClean="0"/>
              <a:t>–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2014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season)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3856"/>
              </p:ext>
            </p:extLst>
          </p:nvPr>
        </p:nvGraphicFramePr>
        <p:xfrm>
          <a:off x="207169" y="2583180"/>
          <a:ext cx="7179469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0306"/>
                <a:gridCol w="47291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r>
                        <a:rPr lang="zh-CN" alt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r>
                        <a:rPr lang="zh-CN" alt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48.42%(Using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47.89%(Using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Naïve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Bayes)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Top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5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in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prediction: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Manchester City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Liverpool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Chelsea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Everton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Hotspur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(Using</a:t>
                      </a:r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</a:t>
                      </a:r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Manchester City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Liverpool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Chelsea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Everton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Hotspur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(Using</a:t>
                      </a:r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Naïve</a:t>
                      </a:r>
                      <a:r>
                        <a:rPr lang="zh-CN" altLang="en-US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Top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5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baseline="0" dirty="0" smtClean="0"/>
                        <a:t>in</a:t>
                      </a:r>
                      <a:r>
                        <a:rPr lang="zh-CN" altLang="en-US" sz="2400" baseline="0" dirty="0" smtClean="0"/>
                        <a:t> </a:t>
                      </a:r>
                      <a:r>
                        <a:rPr lang="en-US" altLang="zh-CN" sz="2400" baseline="0" dirty="0" smtClean="0"/>
                        <a:t>real: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MU, Man City, Chelsea, Arsenal, Hotspur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638" y="2583180"/>
            <a:ext cx="4586615" cy="29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9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8740" y="902740"/>
            <a:ext cx="462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Result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Conclusion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2528"/>
              </p:ext>
            </p:extLst>
          </p:nvPr>
        </p:nvGraphicFramePr>
        <p:xfrm>
          <a:off x="1468740" y="2164808"/>
          <a:ext cx="7607300" cy="834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7212"/>
                <a:gridCol w="826261"/>
                <a:gridCol w="826261"/>
                <a:gridCol w="826261"/>
                <a:gridCol w="826261"/>
                <a:gridCol w="826261"/>
                <a:gridCol w="826261"/>
                <a:gridCol w="826261"/>
                <a:gridCol w="826261"/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300" u="none" strike="noStrike">
                          <a:effectLst/>
                        </a:rPr>
                        <a:t>2008 - 2009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300" u="none" strike="noStrike">
                          <a:effectLst/>
                        </a:rPr>
                        <a:t>2009 - 2010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u="none" strike="noStrike">
                          <a:effectLst/>
                        </a:rPr>
                        <a:t>2010 - 2011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u="none" strike="noStrike">
                          <a:effectLst/>
                        </a:rPr>
                        <a:t>2011 - 2012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u="none" strike="noStrike">
                          <a:effectLst/>
                        </a:rPr>
                        <a:t>2012- 2013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u="none" strike="noStrike">
                          <a:effectLst/>
                        </a:rPr>
                        <a:t>2013 - 2014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u="none" strike="noStrike">
                          <a:effectLst/>
                        </a:rPr>
                        <a:t>2014 - 2015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300" u="none" strike="noStrike">
                          <a:effectLst/>
                        </a:rPr>
                        <a:t>2015 - 2016</a:t>
                      </a:r>
                      <a:endParaRPr lang="de-DE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Naïve Bayes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300" u="none" strike="noStrike">
                          <a:effectLst/>
                        </a:rPr>
                        <a:t>0.4179</a:t>
                      </a:r>
                      <a:endParaRPr lang="fi-FI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300" u="none" strike="noStrike">
                          <a:effectLst/>
                        </a:rPr>
                        <a:t>0.5315</a:t>
                      </a:r>
                      <a:endParaRPr lang="nb-NO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>
                          <a:effectLst/>
                        </a:rPr>
                        <a:t>0.4068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>
                          <a:effectLst/>
                        </a:rPr>
                        <a:t>0.5263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>
                          <a:effectLst/>
                        </a:rPr>
                        <a:t>0.4263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300" u="none" strike="noStrike">
                          <a:effectLst/>
                        </a:rPr>
                        <a:t>0.4842</a:t>
                      </a:r>
                      <a:endParaRPr lang="nb-NO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300" u="none" strike="noStrike">
                          <a:effectLst/>
                        </a:rPr>
                        <a:t>0.4263</a:t>
                      </a:r>
                      <a:endParaRPr lang="is-I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u="none" strike="noStrike">
                          <a:effectLst/>
                        </a:rPr>
                        <a:t>0.4947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Decision Tree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300" u="none" strike="noStrike">
                          <a:effectLst/>
                        </a:rPr>
                        <a:t>0.4526</a:t>
                      </a:r>
                      <a:endParaRPr lang="hr-HR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300" u="none" strike="noStrike">
                          <a:effectLst/>
                        </a:rPr>
                        <a:t>0.4526</a:t>
                      </a:r>
                      <a:endParaRPr lang="hr-HR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300" u="none" strike="noStrike">
                          <a:effectLst/>
                        </a:rPr>
                        <a:t>0.4315</a:t>
                      </a:r>
                      <a:endParaRPr lang="nb-NO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u="none" strike="noStrike" dirty="0">
                          <a:effectLst/>
                        </a:rPr>
                        <a:t>0.4894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300" u="none" strike="noStrike">
                          <a:effectLst/>
                        </a:rPr>
                        <a:t>0.4842</a:t>
                      </a:r>
                      <a:endParaRPr lang="nb-NO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300" u="none" strike="noStrike">
                          <a:effectLst/>
                        </a:rPr>
                        <a:t>0.4789</a:t>
                      </a:r>
                      <a:endParaRPr lang="nb-NO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300" u="none" strike="noStrike">
                          <a:effectLst/>
                        </a:rPr>
                        <a:t>0.4578</a:t>
                      </a:r>
                      <a:endParaRPr lang="nb-NO" sz="13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300" u="none" strike="noStrike" dirty="0">
                          <a:effectLst/>
                        </a:rPr>
                        <a:t>0.3684</a:t>
                      </a:r>
                      <a:endParaRPr lang="it-IT" sz="13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758358"/>
              </p:ext>
            </p:extLst>
          </p:nvPr>
        </p:nvGraphicFramePr>
        <p:xfrm>
          <a:off x="1521619" y="3430269"/>
          <a:ext cx="856535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808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8740" y="902740"/>
            <a:ext cx="462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Result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Conclusion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11745"/>
              </p:ext>
            </p:extLst>
          </p:nvPr>
        </p:nvGraphicFramePr>
        <p:xfrm>
          <a:off x="42863" y="2144713"/>
          <a:ext cx="11944355" cy="4326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441"/>
                <a:gridCol w="3411709"/>
                <a:gridCol w="3529012"/>
                <a:gridCol w="3786193"/>
              </a:tblGrid>
              <a:tr h="27997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Naïve Bayes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Real Ranking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824"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2008 - 2009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Aston Villa, Liverpool, Fulham, Arsenal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Aston Villa, Liverpool, Fulham, Arsenal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Liverpool, Chelsea, Arsenal, Everton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824"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2009 - 2010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Arsenal, Aston Villa, Chelsea, Hotspur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Arsenal, Aston Villa, Chelsea, Hotspur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Chelsea, MU, Arsenal, Hotspur, Manchester City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82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2010 - 2011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Newcastle, Stoke City, Arsenal, Aston Villa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Newcastle, Stoke City, Arsenal, Aston Villa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Chelsea, Manchester City, Arsenal, Hotspur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82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2011 - 2012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MU,Man City, Hotspur, Arsenal, Liverpool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MU,Man City, Hotspur, Arsenal, Liverpool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Manchester City, MU, Arsenal, Hotspur, Newcastle United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97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2012- 2013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Chelsea, Man City, Everton, Hotspur, Liverpool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Chelsea, Man City, Everton, Hotspur, Liverpool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MU, Manchester City, Chelsea, Arsenal, Hotspur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82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2013 - 2014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 City, Liverpool, Chelsea, Everton, Hotspur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 City, Liverpool, Chelsea, Everton, Hotspur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Manchester City, Liverpool, Chelsea, Arsenal, Everton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071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2014 - 2015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Chelsea, Man City, Southampton, Hotspur, West Ham 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Chelsea, Man City, Southampton, Hotspur, West Ham 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Chelsea, Manchester City, Arsenal, MU, Hotspur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071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2015 - 2016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Leicester City, Hotspur, Man City, Chelsea, Southampton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Leicester City, Hotspur, Man City, Chelsea, Southampton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Leicester City, Arsenal, Hotspur, Manchester City, MU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5085" marR="5085" marT="50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24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2675" y="1177159"/>
            <a:ext cx="435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Data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Source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702675" y="2171511"/>
            <a:ext cx="9753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altLang="zh-CN" sz="2000" dirty="0" smtClean="0"/>
              <a:t>Records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25,000 matches +10,000 players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history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from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Seasons 2008 to 2016</a:t>
            </a:r>
          </a:p>
          <a:p>
            <a:pPr marL="285750" indent="-285750" fontAlgn="base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Kaggle</a:t>
            </a:r>
            <a:r>
              <a:rPr lang="en-US" sz="2000" dirty="0" smtClean="0"/>
              <a:t> (</a:t>
            </a:r>
            <a:r>
              <a:rPr lang="en-US" sz="2000" dirty="0" smtClean="0">
                <a:hlinkClick r:id="rId2"/>
              </a:rPr>
              <a:t>https://www.kaggle.com/hugomathien/soccer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hlinkClick r:id="rId3"/>
              </a:rPr>
              <a:t>https://www.kaggle.com/limmen/premierleague-league-tables-188889-201617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02675" y="4012466"/>
            <a:ext cx="5883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Code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Repository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2675" y="5000626"/>
            <a:ext cx="921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https://github.com/FanqiZheng/scalafinal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03" y="123657"/>
            <a:ext cx="28765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213</TotalTime>
  <Words>590</Words>
  <Application>Microsoft Macintosh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 Neue</vt:lpstr>
      <vt:lpstr>Mangal</vt:lpstr>
      <vt:lpstr>Tw Cen MT</vt:lpstr>
      <vt:lpstr>宋体</vt:lpstr>
      <vt:lpstr>Droplet</vt:lpstr>
      <vt:lpstr>premier league ranking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 league ranking Prediction</dc:title>
  <dc:creator>Yihang Li</dc:creator>
  <cp:lastModifiedBy>lukezhfreedom@gmail.com</cp:lastModifiedBy>
  <cp:revision>14</cp:revision>
  <dcterms:created xsi:type="dcterms:W3CDTF">2017-12-12T19:41:01Z</dcterms:created>
  <dcterms:modified xsi:type="dcterms:W3CDTF">2017-12-13T23:29:11Z</dcterms:modified>
</cp:coreProperties>
</file>