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6" r:id="rId7"/>
    <p:sldId id="264" r:id="rId8"/>
    <p:sldId id="265" r:id="rId9"/>
    <p:sldId id="267" r:id="rId10"/>
    <p:sldId id="260" r:id="rId11"/>
    <p:sldId id="268" r:id="rId12"/>
    <p:sldId id="269" r:id="rId13"/>
    <p:sldId id="261" r:id="rId14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1pPr>
    <a:lvl2pPr marL="457200" lvl="1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2pPr>
    <a:lvl3pPr marL="914400" lvl="2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3pPr>
    <a:lvl4pPr marL="1371600" lvl="3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4pPr>
    <a:lvl5pPr marL="1828800" lvl="4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5pPr>
    <a:lvl6pPr marL="2286000" lvl="5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6pPr>
    <a:lvl7pPr marL="2743200" lvl="6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7pPr>
    <a:lvl8pPr marL="3200400" lvl="7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8pPr>
    <a:lvl9pPr marL="3657600" lvl="8" indent="0" algn="l" defTabSz="914400" eaLnBrk="0" fontAlgn="base" latinLnBrk="0" hangingPunct="0">
      <a:spcBef>
        <a:spcPct val="0"/>
      </a:spcBef>
      <a:spcAft>
        <a:spcPct val="0"/>
      </a:spcAft>
      <a:buFont typeface="Arial" charset="0"/>
      <a:buNone/>
      <a:defRPr sz="1800" u="none" kern="1200" baseline="0">
        <a:solidFill>
          <a:schemeClr val="tx1"/>
        </a:solidFill>
        <a:latin typeface="Calibri" pitchFamily="2" charset="0"/>
        <a:ea typeface="宋体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3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03341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文本框 14"/>
          <p:cNvSpPr txBox="1"/>
          <p:nvPr/>
        </p:nvSpPr>
        <p:spPr>
          <a:xfrm>
            <a:off x="4537075" y="3308350"/>
            <a:ext cx="3816350" cy="5175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Add Your Title Here</a:t>
            </a:r>
            <a:endParaRPr lang="zh-CN" altLang="en-US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cxnSp>
        <p:nvCxnSpPr>
          <p:cNvPr id="3075" name="直接连接符 16"/>
          <p:cNvCxnSpPr/>
          <p:nvPr/>
        </p:nvCxnSpPr>
        <p:spPr>
          <a:xfrm>
            <a:off x="4579938" y="3821113"/>
            <a:ext cx="3382962" cy="0"/>
          </a:xfrm>
          <a:prstGeom prst="line">
            <a:avLst/>
          </a:prstGeom>
          <a:ln w="190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076" name="文本框 18"/>
          <p:cNvSpPr txBox="1"/>
          <p:nvPr/>
        </p:nvSpPr>
        <p:spPr>
          <a:xfrm>
            <a:off x="4794250" y="3881438"/>
            <a:ext cx="2921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x-none" sz="2400" dirty="0">
                <a:solidFill>
                  <a:schemeClr val="bg1"/>
                </a:solidFill>
              </a:rPr>
              <a:t>Here adds your name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3077" name="组合 3076"/>
          <p:cNvGrpSpPr/>
          <p:nvPr/>
        </p:nvGrpSpPr>
        <p:grpSpPr>
          <a:xfrm>
            <a:off x="4972050" y="1630363"/>
            <a:ext cx="2544763" cy="1470025"/>
            <a:chOff x="0" y="0"/>
            <a:chExt cx="2543995" cy="1470643"/>
          </a:xfrm>
        </p:grpSpPr>
        <p:sp>
          <p:nvSpPr>
            <p:cNvPr id="3078" name="Rectangle 9"/>
            <p:cNvSpPr/>
            <p:nvPr/>
          </p:nvSpPr>
          <p:spPr>
            <a:xfrm>
              <a:off x="137448" y="747932"/>
              <a:ext cx="297530" cy="719172"/>
            </a:xfrm>
            <a:prstGeom prst="rect">
              <a:avLst/>
            </a:prstGeom>
            <a:solidFill>
              <a:srgbClr val="CC9900"/>
            </a:solidFill>
            <a:ln w="9525">
              <a:noFill/>
              <a:miter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sz="1800"/>
            </a:p>
          </p:txBody>
        </p:sp>
        <p:sp>
          <p:nvSpPr>
            <p:cNvPr id="3079" name="Line 13"/>
            <p:cNvSpPr/>
            <p:nvPr/>
          </p:nvSpPr>
          <p:spPr>
            <a:xfrm>
              <a:off x="0" y="1469707"/>
              <a:ext cx="2543995" cy="936"/>
            </a:xfrm>
            <a:prstGeom prst="line">
              <a:avLst/>
            </a:prstGeom>
            <a:ln w="28575" cap="flat" cmpd="sng">
              <a:solidFill>
                <a:srgbClr val="DC7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0" name="未知"/>
            <p:cNvSpPr/>
            <p:nvPr/>
          </p:nvSpPr>
          <p:spPr>
            <a:xfrm>
              <a:off x="116323" y="0"/>
              <a:ext cx="2405321" cy="684925"/>
            </a:xfrm>
            <a:custGeom>
              <a:avLst/>
              <a:gdLst/>
              <a:ahLst/>
              <a:cxnLst>
                <a:cxn ang="0">
                  <a:pos x="0" y="21718623"/>
                </a:cxn>
                <a:cxn ang="0">
                  <a:pos x="108082654" y="16233674"/>
                </a:cxn>
                <a:cxn ang="0">
                  <a:pos x="147640162" y="6887618"/>
                </a:cxn>
                <a:cxn ang="0">
                  <a:pos x="267850422" y="0"/>
                </a:cxn>
              </a:cxnLst>
              <a:pathLst>
                <a:path w="21600" h="21600">
                  <a:moveTo>
                    <a:pt x="0" y="21600"/>
                  </a:moveTo>
                  <a:lnTo>
                    <a:pt x="8716" y="16145"/>
                  </a:lnTo>
                  <a:lnTo>
                    <a:pt x="11906" y="6850"/>
                  </a:lnTo>
                  <a:lnTo>
                    <a:pt x="21600" y="0"/>
                  </a:lnTo>
                </a:path>
              </a:pathLst>
            </a:custGeom>
            <a:noFill/>
            <a:ln w="19050" cap="flat" cmpd="sng">
              <a:solidFill>
                <a:srgbClr val="FFC000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1" name="Rectangle 9"/>
            <p:cNvSpPr/>
            <p:nvPr/>
          </p:nvSpPr>
          <p:spPr>
            <a:xfrm>
              <a:off x="618587" y="684925"/>
              <a:ext cx="297530" cy="782179"/>
            </a:xfrm>
            <a:prstGeom prst="rect">
              <a:avLst/>
            </a:prstGeom>
            <a:solidFill>
              <a:srgbClr val="CC9900"/>
            </a:solidFill>
            <a:ln w="9525">
              <a:noFill/>
              <a:miter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sz="1800"/>
            </a:p>
          </p:txBody>
        </p:sp>
        <p:sp>
          <p:nvSpPr>
            <p:cNvPr id="3082" name="Rectangle 9"/>
            <p:cNvSpPr/>
            <p:nvPr/>
          </p:nvSpPr>
          <p:spPr>
            <a:xfrm>
              <a:off x="1099726" y="572726"/>
              <a:ext cx="297530" cy="894378"/>
            </a:xfrm>
            <a:prstGeom prst="rect">
              <a:avLst/>
            </a:prstGeom>
            <a:solidFill>
              <a:srgbClr val="CC9900"/>
            </a:solidFill>
            <a:ln w="9525">
              <a:noFill/>
              <a:miter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sz="1800"/>
            </a:p>
          </p:txBody>
        </p:sp>
        <p:sp>
          <p:nvSpPr>
            <p:cNvPr id="3083" name="Rectangle 9"/>
            <p:cNvSpPr/>
            <p:nvPr/>
          </p:nvSpPr>
          <p:spPr>
            <a:xfrm>
              <a:off x="1580865" y="336752"/>
              <a:ext cx="297530" cy="1130352"/>
            </a:xfrm>
            <a:prstGeom prst="rect">
              <a:avLst/>
            </a:prstGeom>
            <a:solidFill>
              <a:srgbClr val="CC9900"/>
            </a:solidFill>
            <a:ln w="9525">
              <a:noFill/>
              <a:miter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sz="1800"/>
            </a:p>
          </p:txBody>
        </p:sp>
        <p:sp>
          <p:nvSpPr>
            <p:cNvPr id="3084" name="Rectangle 9"/>
            <p:cNvSpPr/>
            <p:nvPr/>
          </p:nvSpPr>
          <p:spPr>
            <a:xfrm>
              <a:off x="2062004" y="179435"/>
              <a:ext cx="297530" cy="1287669"/>
            </a:xfrm>
            <a:prstGeom prst="rect">
              <a:avLst/>
            </a:prstGeom>
            <a:solidFill>
              <a:srgbClr val="CC9900"/>
            </a:solidFill>
            <a:ln w="9525">
              <a:noFill/>
              <a:miter/>
            </a:ln>
          </p:spPr>
          <p:txBody>
            <a:bodyPr anchor="ctr"/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itchFamily="2" charset="0"/>
                  <a:ea typeface="宋体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sz="1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sz="1800"/>
            </a:p>
          </p:txBody>
        </p:sp>
      </p:grpSp>
      <p:sp>
        <p:nvSpPr>
          <p:cNvPr id="3085" name="文本框 26"/>
          <p:cNvSpPr txBox="1"/>
          <p:nvPr/>
        </p:nvSpPr>
        <p:spPr>
          <a:xfrm>
            <a:off x="119063" y="6380163"/>
            <a:ext cx="1222375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公司</a:t>
            </a:r>
            <a:r>
              <a:rPr lang="en-US" altLang="x-none" sz="1800" dirty="0">
                <a:solidFill>
                  <a:schemeClr val="bg1"/>
                </a:solidFill>
              </a:rPr>
              <a:t>LOGO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3086" name="文本框 27"/>
          <p:cNvSpPr txBox="1"/>
          <p:nvPr/>
        </p:nvSpPr>
        <p:spPr>
          <a:xfrm>
            <a:off x="10844213" y="6380163"/>
            <a:ext cx="1262062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800">
                <a:solidFill>
                  <a:schemeClr val="bg1"/>
                </a:solidFill>
              </a:rPr>
            </a:fld>
            <a:endParaRPr lang="zh-CN" alt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170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171" name="文本框 18"/>
          <p:cNvSpPr txBox="1"/>
          <p:nvPr/>
        </p:nvSpPr>
        <p:spPr>
          <a:xfrm>
            <a:off x="1524000" y="1398588"/>
            <a:ext cx="3149600" cy="5486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实现</a:t>
            </a:r>
            <a:r>
              <a:rPr lang="en-US" altLang="zh-CN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-</a:t>
            </a:r>
            <a:r>
              <a:rPr lang="zh-CN" altLang="en-US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示例</a:t>
            </a:r>
            <a:endParaRPr lang="zh-CN" altLang="en-US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172" name="文本框 38"/>
          <p:cNvSpPr txBox="1"/>
          <p:nvPr/>
        </p:nvSpPr>
        <p:spPr>
          <a:xfrm>
            <a:off x="119063" y="6380163"/>
            <a:ext cx="1222375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公司</a:t>
            </a:r>
            <a:r>
              <a:rPr lang="en-US" altLang="x-none" sz="1800" dirty="0">
                <a:solidFill>
                  <a:schemeClr val="bg1"/>
                </a:solidFill>
              </a:rPr>
              <a:t>LOGO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7173" name="文本框 39"/>
          <p:cNvSpPr txBox="1"/>
          <p:nvPr/>
        </p:nvSpPr>
        <p:spPr>
          <a:xfrm>
            <a:off x="10844213" y="6380163"/>
            <a:ext cx="1262062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800">
                <a:solidFill>
                  <a:schemeClr val="bg1"/>
                </a:solidFill>
              </a:rPr>
            </a:fld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193" name="文本框 12"/>
          <p:cNvSpPr txBox="1"/>
          <p:nvPr/>
        </p:nvSpPr>
        <p:spPr>
          <a:xfrm>
            <a:off x="8912225" y="4378325"/>
            <a:ext cx="2870200" cy="37973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sz="1800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模块内采用</a:t>
            </a:r>
            <a:r>
              <a:rPr lang="en-US" altLang="zh-CN" sz="1800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MVC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架构</a:t>
            </a:r>
            <a:endParaRPr lang="zh-CN" altLang="en-US" sz="1800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pic>
        <p:nvPicPr>
          <p:cNvPr id="3" name="图片 2" descr="目录结构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712720" y="3037840"/>
            <a:ext cx="2515235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170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171" name="文本框 18"/>
          <p:cNvSpPr txBox="1"/>
          <p:nvPr/>
        </p:nvSpPr>
        <p:spPr>
          <a:xfrm>
            <a:off x="1524000" y="1398588"/>
            <a:ext cx="3149600" cy="5486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实现</a:t>
            </a:r>
            <a:r>
              <a:rPr lang="en-US" altLang="zh-CN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-</a:t>
            </a:r>
            <a:r>
              <a:rPr lang="zh-CN" altLang="en-US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示例</a:t>
            </a:r>
            <a:endParaRPr lang="zh-CN" altLang="en-US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172" name="文本框 38"/>
          <p:cNvSpPr txBox="1"/>
          <p:nvPr/>
        </p:nvSpPr>
        <p:spPr>
          <a:xfrm>
            <a:off x="119063" y="6380163"/>
            <a:ext cx="1222375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公司</a:t>
            </a:r>
            <a:r>
              <a:rPr lang="en-US" altLang="x-none" sz="1800" dirty="0">
                <a:solidFill>
                  <a:schemeClr val="bg1"/>
                </a:solidFill>
              </a:rPr>
              <a:t>LOGO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7173" name="文本框 39"/>
          <p:cNvSpPr txBox="1"/>
          <p:nvPr/>
        </p:nvSpPr>
        <p:spPr>
          <a:xfrm>
            <a:off x="10844213" y="6380163"/>
            <a:ext cx="1262062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800">
                <a:solidFill>
                  <a:schemeClr val="bg1"/>
                </a:solidFill>
              </a:rPr>
            </a:fld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193" name="文本框 12"/>
          <p:cNvSpPr txBox="1"/>
          <p:nvPr/>
        </p:nvSpPr>
        <p:spPr>
          <a:xfrm>
            <a:off x="5852160" y="3731895"/>
            <a:ext cx="2870200" cy="37973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演示</a:t>
            </a:r>
            <a:endParaRPr lang="zh-CN" altLang="en-US" sz="1800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pic>
        <p:nvPicPr>
          <p:cNvPr id="2" name="图片 1" descr="屏幕快照 2015-12-31 下午4.01.3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336165" y="2235835"/>
            <a:ext cx="2230755" cy="40614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文本框 18"/>
          <p:cNvSpPr txBox="1"/>
          <p:nvPr/>
        </p:nvSpPr>
        <p:spPr>
          <a:xfrm>
            <a:off x="5192713" y="2911475"/>
            <a:ext cx="1862137" cy="57943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20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谢谢观看</a:t>
            </a:r>
            <a:endParaRPr lang="zh-CN" altLang="en-US" sz="320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8195" name="文本框 38"/>
          <p:cNvSpPr txBox="1"/>
          <p:nvPr/>
        </p:nvSpPr>
        <p:spPr>
          <a:xfrm>
            <a:off x="119063" y="6380163"/>
            <a:ext cx="1222375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公司</a:t>
            </a:r>
            <a:r>
              <a:rPr lang="en-US" altLang="x-none" sz="1800" dirty="0">
                <a:solidFill>
                  <a:schemeClr val="bg1"/>
                </a:solidFill>
              </a:rPr>
              <a:t>LOGO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8196" name="文本框 39"/>
          <p:cNvSpPr txBox="1"/>
          <p:nvPr/>
        </p:nvSpPr>
        <p:spPr>
          <a:xfrm>
            <a:off x="10844213" y="6380163"/>
            <a:ext cx="1262062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800">
                <a:solidFill>
                  <a:schemeClr val="bg1"/>
                </a:solidFill>
              </a:rPr>
            </a:fld>
            <a:endParaRPr lang="zh-CN" altLang="en-US" sz="1800">
              <a:solidFill>
                <a:schemeClr val="bg1"/>
              </a:solidFill>
            </a:endParaRPr>
          </a:p>
        </p:txBody>
      </p:sp>
      <p:grpSp>
        <p:nvGrpSpPr>
          <p:cNvPr id="8197" name="组合 8196"/>
          <p:cNvGrpSpPr/>
          <p:nvPr/>
        </p:nvGrpSpPr>
        <p:grpSpPr>
          <a:xfrm>
            <a:off x="4683125" y="2813050"/>
            <a:ext cx="1312863" cy="107950"/>
            <a:chOff x="0" y="0"/>
            <a:chExt cx="1312753" cy="108642"/>
          </a:xfrm>
        </p:grpSpPr>
        <p:cxnSp>
          <p:nvCxnSpPr>
            <p:cNvPr id="8198" name="直接连接符 34"/>
            <p:cNvCxnSpPr/>
            <p:nvPr/>
          </p:nvCxnSpPr>
          <p:spPr>
            <a:xfrm flipH="1">
              <a:off x="0" y="54321"/>
              <a:ext cx="1204812" cy="0"/>
            </a:xfrm>
            <a:prstGeom prst="line">
              <a:avLst/>
            </a:prstGeom>
            <a:ln w="31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8199" name="椭圆 35"/>
            <p:cNvSpPr/>
            <p:nvPr/>
          </p:nvSpPr>
          <p:spPr>
            <a:xfrm flipH="1">
              <a:off x="1204812" y="0"/>
              <a:ext cx="107941" cy="108642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itchFamily="2" charset="0"/>
                <a:ea typeface="宋体" charset="-122"/>
              </a:endParaRPr>
            </a:p>
          </p:txBody>
        </p:sp>
      </p:grpSp>
      <p:grpSp>
        <p:nvGrpSpPr>
          <p:cNvPr id="8200" name="组合 8199"/>
          <p:cNvGrpSpPr/>
          <p:nvPr/>
        </p:nvGrpSpPr>
        <p:grpSpPr>
          <a:xfrm flipH="1">
            <a:off x="6257925" y="3551238"/>
            <a:ext cx="1311275" cy="107950"/>
            <a:chOff x="0" y="0"/>
            <a:chExt cx="1312753" cy="108642"/>
          </a:xfrm>
        </p:grpSpPr>
        <p:cxnSp>
          <p:nvCxnSpPr>
            <p:cNvPr id="8201" name="直接连接符 37"/>
            <p:cNvCxnSpPr/>
            <p:nvPr/>
          </p:nvCxnSpPr>
          <p:spPr>
            <a:xfrm flipH="1">
              <a:off x="0" y="54321"/>
              <a:ext cx="1204681" cy="0"/>
            </a:xfrm>
            <a:prstGeom prst="line">
              <a:avLst/>
            </a:prstGeom>
            <a:ln w="31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8202" name="椭圆 40"/>
            <p:cNvSpPr/>
            <p:nvPr/>
          </p:nvSpPr>
          <p:spPr>
            <a:xfrm flipH="1">
              <a:off x="1204681" y="0"/>
              <a:ext cx="108072" cy="108642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itchFamily="2" charset="0"/>
                <a:ea typeface="宋体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文本框 14"/>
          <p:cNvSpPr txBox="1"/>
          <p:nvPr/>
        </p:nvSpPr>
        <p:spPr>
          <a:xfrm>
            <a:off x="1533525" y="1239838"/>
            <a:ext cx="1149350" cy="6461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目录</a:t>
            </a:r>
            <a:endParaRPr lang="zh-CN" altLang="en-US" sz="360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cxnSp>
        <p:nvCxnSpPr>
          <p:cNvPr id="4099" name="直接连接符 16"/>
          <p:cNvCxnSpPr/>
          <p:nvPr/>
        </p:nvCxnSpPr>
        <p:spPr>
          <a:xfrm>
            <a:off x="1687513" y="1922463"/>
            <a:ext cx="3382962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0" name="文本框 18"/>
          <p:cNvSpPr txBox="1"/>
          <p:nvPr/>
        </p:nvSpPr>
        <p:spPr>
          <a:xfrm>
            <a:off x="2319338" y="2682875"/>
            <a:ext cx="3149600" cy="5410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b="1" dirty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简介</a:t>
            </a:r>
            <a:endParaRPr lang="zh-CN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4101" name="直接连接符 2"/>
          <p:cNvCxnSpPr/>
          <p:nvPr/>
        </p:nvCxnSpPr>
        <p:spPr>
          <a:xfrm flipH="1">
            <a:off x="1971675" y="2719388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2" name="文本框 15"/>
          <p:cNvSpPr txBox="1"/>
          <p:nvPr/>
        </p:nvSpPr>
        <p:spPr>
          <a:xfrm>
            <a:off x="1687513" y="2614613"/>
            <a:ext cx="325437" cy="522287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03" name="文本框 17"/>
          <p:cNvSpPr txBox="1"/>
          <p:nvPr/>
        </p:nvSpPr>
        <p:spPr>
          <a:xfrm>
            <a:off x="2319338" y="3567113"/>
            <a:ext cx="3149600" cy="5410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b="1" dirty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分解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4104" name="直接连接符 19"/>
          <p:cNvCxnSpPr/>
          <p:nvPr/>
        </p:nvCxnSpPr>
        <p:spPr>
          <a:xfrm flipH="1">
            <a:off x="1971675" y="3605213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5" name="文本框 25"/>
          <p:cNvSpPr txBox="1"/>
          <p:nvPr/>
        </p:nvSpPr>
        <p:spPr>
          <a:xfrm>
            <a:off x="1687513" y="3498850"/>
            <a:ext cx="325437" cy="5238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06" name="文本框 26"/>
          <p:cNvSpPr txBox="1"/>
          <p:nvPr/>
        </p:nvSpPr>
        <p:spPr>
          <a:xfrm>
            <a:off x="2319338" y="4451350"/>
            <a:ext cx="3149600" cy="5410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示例</a:t>
            </a:r>
            <a:endParaRPr lang="zh-CN" altLang="en-US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4107" name="直接连接符 27"/>
          <p:cNvCxnSpPr/>
          <p:nvPr/>
        </p:nvCxnSpPr>
        <p:spPr>
          <a:xfrm flipH="1">
            <a:off x="1971675" y="4489450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8" name="文本框 28"/>
          <p:cNvSpPr txBox="1"/>
          <p:nvPr/>
        </p:nvSpPr>
        <p:spPr>
          <a:xfrm>
            <a:off x="1687513" y="4383088"/>
            <a:ext cx="325437" cy="5238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18" name="文本框 38"/>
          <p:cNvSpPr txBox="1"/>
          <p:nvPr/>
        </p:nvSpPr>
        <p:spPr>
          <a:xfrm>
            <a:off x="119063" y="6380163"/>
            <a:ext cx="1222375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公司</a:t>
            </a:r>
            <a:r>
              <a:rPr lang="en-US" altLang="x-none" sz="1800" dirty="0">
                <a:solidFill>
                  <a:schemeClr val="bg1"/>
                </a:solidFill>
              </a:rPr>
              <a:t>LOGO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4119" name="文本框 39"/>
          <p:cNvSpPr txBox="1"/>
          <p:nvPr/>
        </p:nvSpPr>
        <p:spPr>
          <a:xfrm>
            <a:off x="10844213" y="6380163"/>
            <a:ext cx="1262062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800">
                <a:solidFill>
                  <a:schemeClr val="bg1"/>
                </a:solidFill>
              </a:rPr>
            </a:fld>
            <a:endParaRPr lang="zh-CN" alt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122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553210" y="1398905"/>
            <a:ext cx="4784725" cy="5486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简介</a:t>
            </a:r>
            <a:r>
              <a:rPr lang="en-US" altLang="zh-CN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-</a:t>
            </a:r>
            <a:r>
              <a:rPr lang="zh-CN" altLang="en-US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新浪微博第三方客户端</a:t>
            </a:r>
            <a:endParaRPr lang="zh-CN" altLang="en-US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124" name="矩形 1"/>
          <p:cNvSpPr/>
          <p:nvPr/>
        </p:nvSpPr>
        <p:spPr>
          <a:xfrm>
            <a:off x="1617663" y="2066925"/>
            <a:ext cx="8709025" cy="2425700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5125" name="矩形 23"/>
          <p:cNvSpPr/>
          <p:nvPr/>
        </p:nvSpPr>
        <p:spPr>
          <a:xfrm>
            <a:off x="2255838" y="2103438"/>
            <a:ext cx="7377112" cy="10058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eaLnBrk="1" hangingPunct="1">
              <a:lnSpc>
                <a:spcPct val="125000"/>
              </a:lnSpc>
            </a:pPr>
            <a:endParaRPr sz="1600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  <a:p>
            <a:pPr lvl="0" eaLnBrk="1" hangingPunct="1">
              <a:lnSpc>
                <a:spcPct val="125000"/>
              </a:lnSpc>
            </a:pPr>
            <a:r>
              <a:rPr sz="1600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新浪微博近日没节操</a:t>
            </a:r>
            <a:r>
              <a:rPr lang="zh-CN" sz="1600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各种推送，</a:t>
            </a:r>
            <a:r>
              <a:rPr sz="1600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很多人都想卸载掉新浪自己发布的客户端。但是大家现在都已经离不开微博了，所以总要找一个替代品。</a:t>
            </a:r>
            <a:endParaRPr sz="1600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5126" name="文本框 38"/>
          <p:cNvSpPr txBox="1"/>
          <p:nvPr/>
        </p:nvSpPr>
        <p:spPr>
          <a:xfrm>
            <a:off x="119063" y="6380163"/>
            <a:ext cx="1222375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公司</a:t>
            </a:r>
            <a:r>
              <a:rPr lang="en-US" altLang="x-none" sz="1800" dirty="0">
                <a:solidFill>
                  <a:schemeClr val="bg1"/>
                </a:solidFill>
              </a:rPr>
              <a:t>LOGO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5127" name="文本框 39"/>
          <p:cNvSpPr txBox="1"/>
          <p:nvPr/>
        </p:nvSpPr>
        <p:spPr>
          <a:xfrm>
            <a:off x="10844213" y="6380163"/>
            <a:ext cx="1262062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800">
                <a:solidFill>
                  <a:schemeClr val="bg1"/>
                </a:solidFill>
              </a:rPr>
            </a:fld>
            <a:endParaRPr lang="zh-CN" alt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146" name="直接连接符 16"/>
          <p:cNvCxnSpPr/>
          <p:nvPr/>
        </p:nvCxnSpPr>
        <p:spPr>
          <a:xfrm>
            <a:off x="847408" y="1237298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147" name="文本框 18"/>
          <p:cNvSpPr txBox="1"/>
          <p:nvPr/>
        </p:nvSpPr>
        <p:spPr>
          <a:xfrm>
            <a:off x="754380" y="713740"/>
            <a:ext cx="4328795" cy="5486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分解</a:t>
            </a:r>
            <a:r>
              <a:rPr lang="en-US" altLang="zh-CN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-</a:t>
            </a:r>
            <a:r>
              <a:rPr lang="zh-CN" altLang="en-US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微博五大模块</a:t>
            </a:r>
            <a:endParaRPr lang="zh-CN" altLang="en-US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148" name="文本框 38"/>
          <p:cNvSpPr txBox="1"/>
          <p:nvPr/>
        </p:nvSpPr>
        <p:spPr>
          <a:xfrm>
            <a:off x="119063" y="6380163"/>
            <a:ext cx="1222375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公司</a:t>
            </a:r>
            <a:r>
              <a:rPr lang="en-US" altLang="x-none" sz="1800" dirty="0">
                <a:solidFill>
                  <a:schemeClr val="bg1"/>
                </a:solidFill>
              </a:rPr>
              <a:t>LOGO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6149" name="文本框 39"/>
          <p:cNvSpPr txBox="1"/>
          <p:nvPr/>
        </p:nvSpPr>
        <p:spPr>
          <a:xfrm>
            <a:off x="10844213" y="6380163"/>
            <a:ext cx="1262062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800">
                <a:solidFill>
                  <a:schemeClr val="bg1"/>
                </a:solidFill>
              </a:rPr>
            </a:fld>
            <a:endParaRPr lang="zh-CN" altLang="en-US" sz="1800">
              <a:solidFill>
                <a:schemeClr val="bg1"/>
              </a:solidFill>
            </a:endParaRPr>
          </a:p>
        </p:txBody>
      </p:sp>
      <p:grpSp>
        <p:nvGrpSpPr>
          <p:cNvPr id="6156" name="组合 6155"/>
          <p:cNvGrpSpPr/>
          <p:nvPr/>
        </p:nvGrpSpPr>
        <p:grpSpPr>
          <a:xfrm>
            <a:off x="6530975" y="1936433"/>
            <a:ext cx="1471613" cy="1471612"/>
            <a:chOff x="0" y="0"/>
            <a:chExt cx="1471729" cy="1471729"/>
          </a:xfrm>
        </p:grpSpPr>
        <p:sp>
          <p:nvSpPr>
            <p:cNvPr id="6157" name="同心圆 14"/>
            <p:cNvSpPr/>
            <p:nvPr/>
          </p:nvSpPr>
          <p:spPr>
            <a:xfrm>
              <a:off x="0" y="0"/>
              <a:ext cx="1471729" cy="1471729"/>
            </a:xfrm>
            <a:custGeom>
              <a:avLst/>
              <a:gdLst/>
              <a:ahLst/>
              <a:cxnLst>
                <a:cxn ang="0">
                  <a:pos x="0" y="735865"/>
                </a:cxn>
                <a:cxn ang="0">
                  <a:pos x="735865" y="0"/>
                </a:cxn>
                <a:cxn ang="0">
                  <a:pos x="1471730" y="735865"/>
                </a:cxn>
                <a:cxn ang="0">
                  <a:pos x="735865" y="1471730"/>
                </a:cxn>
                <a:cxn ang="0">
                  <a:pos x="0" y="735865"/>
                </a:cxn>
                <a:cxn ang="0">
                  <a:pos x="0" y="735865"/>
                </a:cxn>
                <a:cxn ang="0">
                  <a:pos x="735865" y="1471730"/>
                </a:cxn>
                <a:cxn ang="0">
                  <a:pos x="1471730" y="735865"/>
                </a:cxn>
                <a:cxn ang="0">
                  <a:pos x="735865" y="0"/>
                </a:cxn>
                <a:cxn ang="0">
                  <a:pos x="0" y="735865"/>
                </a:cxn>
              </a:cxnLst>
              <a:pathLst>
                <a:path w="1471729" h="1471729">
                  <a:moveTo>
                    <a:pt x="0" y="735865"/>
                  </a:moveTo>
                  <a:cubicBezTo>
                    <a:pt x="0" y="329458"/>
                    <a:pt x="329458" y="0"/>
                    <a:pt x="735865" y="0"/>
                  </a:cubicBezTo>
                  <a:cubicBezTo>
                    <a:pt x="1142272" y="0"/>
                    <a:pt x="1471730" y="329458"/>
                    <a:pt x="1471730" y="735865"/>
                  </a:cubicBezTo>
                  <a:cubicBezTo>
                    <a:pt x="1471730" y="1142272"/>
                    <a:pt x="1142272" y="1471730"/>
                    <a:pt x="735865" y="1471730"/>
                  </a:cubicBezTo>
                  <a:cubicBezTo>
                    <a:pt x="329458" y="1471730"/>
                    <a:pt x="0" y="1142272"/>
                    <a:pt x="0" y="735865"/>
                  </a:cubicBezTo>
                  <a:close/>
                  <a:moveTo>
                    <a:pt x="0" y="735865"/>
                  </a:moveTo>
                  <a:cubicBezTo>
                    <a:pt x="0" y="1142272"/>
                    <a:pt x="329458" y="1471730"/>
                    <a:pt x="735865" y="1471730"/>
                  </a:cubicBezTo>
                  <a:cubicBezTo>
                    <a:pt x="1142272" y="1471730"/>
                    <a:pt x="1471730" y="1142272"/>
                    <a:pt x="1471730" y="735865"/>
                  </a:cubicBezTo>
                  <a:cubicBezTo>
                    <a:pt x="1471730" y="329458"/>
                    <a:pt x="1142272" y="0"/>
                    <a:pt x="735865" y="0"/>
                  </a:cubicBezTo>
                  <a:cubicBezTo>
                    <a:pt x="329458" y="0"/>
                    <a:pt x="0" y="329458"/>
                    <a:pt x="0" y="735865"/>
                  </a:cubicBez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12700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58" name="空心弧 15"/>
            <p:cNvSpPr/>
            <p:nvPr/>
          </p:nvSpPr>
          <p:spPr>
            <a:xfrm rot="12246211">
              <a:off x="39691" y="46041"/>
              <a:ext cx="1379646" cy="1379648"/>
            </a:xfrm>
            <a:custGeom>
              <a:avLst/>
              <a:gdLst/>
              <a:ahLst/>
              <a:cxnLst>
                <a:cxn ang="0">
                  <a:pos x="580497" y="8718"/>
                </a:cxn>
                <a:cxn ang="0">
                  <a:pos x="1277929" y="329287"/>
                </a:cxn>
                <a:cxn ang="0">
                  <a:pos x="1247204" y="1096249"/>
                </a:cxn>
                <a:cxn ang="0">
                  <a:pos x="1093624" y="984263"/>
                </a:cxn>
                <a:cxn ang="0">
                  <a:pos x="1115883" y="428630"/>
                </a:cxn>
                <a:cxn ang="0">
                  <a:pos x="610621" y="196391"/>
                </a:cxn>
                <a:cxn ang="0">
                  <a:pos x="580497" y="8718"/>
                </a:cxn>
              </a:cxnLst>
              <a:pathLst>
                <a:path w="1379646" h="1379648">
                  <a:moveTo>
                    <a:pt x="580497" y="8718"/>
                  </a:moveTo>
                  <a:cubicBezTo>
                    <a:pt x="856448" y="-35576"/>
                    <a:pt x="1131857" y="91014"/>
                    <a:pt x="1277929" y="329287"/>
                  </a:cubicBezTo>
                  <a:cubicBezTo>
                    <a:pt x="1424001" y="567560"/>
                    <a:pt x="1411868" y="870425"/>
                    <a:pt x="1247204" y="1096249"/>
                  </a:cubicBezTo>
                  <a:lnTo>
                    <a:pt x="1093624" y="984263"/>
                  </a:lnTo>
                  <a:cubicBezTo>
                    <a:pt x="1212916" y="820662"/>
                    <a:pt x="1221706" y="601249"/>
                    <a:pt x="1115883" y="428630"/>
                  </a:cubicBezTo>
                  <a:cubicBezTo>
                    <a:pt x="1010059" y="256010"/>
                    <a:pt x="810537" y="164302"/>
                    <a:pt x="610621" y="196391"/>
                  </a:cubicBezTo>
                  <a:lnTo>
                    <a:pt x="580497" y="8718"/>
                  </a:ln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161" name="文本框 19"/>
          <p:cNvSpPr txBox="1"/>
          <p:nvPr/>
        </p:nvSpPr>
        <p:spPr>
          <a:xfrm>
            <a:off x="6770688" y="2349183"/>
            <a:ext cx="993775" cy="6451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x-none" sz="3600" dirty="0">
                <a:solidFill>
                  <a:schemeClr val="bg1"/>
                </a:solidFill>
              </a:rPr>
              <a:t>35%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6164" name="文本框 12"/>
          <p:cNvSpPr txBox="1"/>
          <p:nvPr/>
        </p:nvSpPr>
        <p:spPr>
          <a:xfrm>
            <a:off x="6530975" y="3620770"/>
            <a:ext cx="2233613" cy="74612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主页模块是最常用的模块，绝大部分用户都是潜水党，偶尔冒泡。</a:t>
            </a:r>
            <a:endParaRPr lang="zh-CN" altLang="en-US" sz="1400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pic>
        <p:nvPicPr>
          <p:cNvPr id="5" name="图片 4" descr="Screenshot_2015-12-31-15-39-1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24255" y="1337945"/>
            <a:ext cx="2758440" cy="49047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146" name="直接连接符 16"/>
          <p:cNvCxnSpPr/>
          <p:nvPr/>
        </p:nvCxnSpPr>
        <p:spPr>
          <a:xfrm>
            <a:off x="847408" y="1237298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147" name="文本框 18"/>
          <p:cNvSpPr txBox="1"/>
          <p:nvPr/>
        </p:nvSpPr>
        <p:spPr>
          <a:xfrm>
            <a:off x="754380" y="713740"/>
            <a:ext cx="4328795" cy="5486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分解</a:t>
            </a:r>
            <a:r>
              <a:rPr lang="en-US" altLang="zh-CN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-</a:t>
            </a:r>
            <a:r>
              <a:rPr lang="zh-CN" altLang="en-US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微博五大模块</a:t>
            </a:r>
            <a:endParaRPr lang="zh-CN" altLang="en-US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148" name="文本框 38"/>
          <p:cNvSpPr txBox="1"/>
          <p:nvPr/>
        </p:nvSpPr>
        <p:spPr>
          <a:xfrm>
            <a:off x="119063" y="6380163"/>
            <a:ext cx="1222375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公司</a:t>
            </a:r>
            <a:r>
              <a:rPr lang="en-US" altLang="x-none" sz="1800" dirty="0">
                <a:solidFill>
                  <a:schemeClr val="bg1"/>
                </a:solidFill>
              </a:rPr>
              <a:t>LOGO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6149" name="文本框 39"/>
          <p:cNvSpPr txBox="1"/>
          <p:nvPr/>
        </p:nvSpPr>
        <p:spPr>
          <a:xfrm>
            <a:off x="10844213" y="6380163"/>
            <a:ext cx="1262062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800">
                <a:solidFill>
                  <a:schemeClr val="bg1"/>
                </a:solidFill>
              </a:rPr>
            </a:fld>
            <a:endParaRPr lang="zh-CN" altLang="en-US" sz="1800">
              <a:solidFill>
                <a:schemeClr val="bg1"/>
              </a:solidFill>
            </a:endParaRPr>
          </a:p>
        </p:txBody>
      </p:sp>
      <p:grpSp>
        <p:nvGrpSpPr>
          <p:cNvPr id="6156" name="组合 6155"/>
          <p:cNvGrpSpPr/>
          <p:nvPr/>
        </p:nvGrpSpPr>
        <p:grpSpPr>
          <a:xfrm>
            <a:off x="6530975" y="1936433"/>
            <a:ext cx="1471613" cy="1471612"/>
            <a:chOff x="0" y="0"/>
            <a:chExt cx="1471729" cy="1471729"/>
          </a:xfrm>
        </p:grpSpPr>
        <p:sp>
          <p:nvSpPr>
            <p:cNvPr id="6157" name="同心圆 14"/>
            <p:cNvSpPr/>
            <p:nvPr/>
          </p:nvSpPr>
          <p:spPr>
            <a:xfrm>
              <a:off x="0" y="0"/>
              <a:ext cx="1471729" cy="1471729"/>
            </a:xfrm>
            <a:custGeom>
              <a:avLst/>
              <a:gdLst/>
              <a:ahLst/>
              <a:cxnLst>
                <a:cxn ang="0">
                  <a:pos x="0" y="735865"/>
                </a:cxn>
                <a:cxn ang="0">
                  <a:pos x="735865" y="0"/>
                </a:cxn>
                <a:cxn ang="0">
                  <a:pos x="1471730" y="735865"/>
                </a:cxn>
                <a:cxn ang="0">
                  <a:pos x="735865" y="1471730"/>
                </a:cxn>
                <a:cxn ang="0">
                  <a:pos x="0" y="735865"/>
                </a:cxn>
                <a:cxn ang="0">
                  <a:pos x="0" y="735865"/>
                </a:cxn>
                <a:cxn ang="0">
                  <a:pos x="735865" y="1471730"/>
                </a:cxn>
                <a:cxn ang="0">
                  <a:pos x="1471730" y="735865"/>
                </a:cxn>
                <a:cxn ang="0">
                  <a:pos x="735865" y="0"/>
                </a:cxn>
                <a:cxn ang="0">
                  <a:pos x="0" y="735865"/>
                </a:cxn>
              </a:cxnLst>
              <a:pathLst>
                <a:path w="1471729" h="1471729">
                  <a:moveTo>
                    <a:pt x="0" y="735865"/>
                  </a:moveTo>
                  <a:cubicBezTo>
                    <a:pt x="0" y="329458"/>
                    <a:pt x="329458" y="0"/>
                    <a:pt x="735865" y="0"/>
                  </a:cubicBezTo>
                  <a:cubicBezTo>
                    <a:pt x="1142272" y="0"/>
                    <a:pt x="1471730" y="329458"/>
                    <a:pt x="1471730" y="735865"/>
                  </a:cubicBezTo>
                  <a:cubicBezTo>
                    <a:pt x="1471730" y="1142272"/>
                    <a:pt x="1142272" y="1471730"/>
                    <a:pt x="735865" y="1471730"/>
                  </a:cubicBezTo>
                  <a:cubicBezTo>
                    <a:pt x="329458" y="1471730"/>
                    <a:pt x="0" y="1142272"/>
                    <a:pt x="0" y="735865"/>
                  </a:cubicBezTo>
                  <a:close/>
                  <a:moveTo>
                    <a:pt x="0" y="735865"/>
                  </a:moveTo>
                  <a:cubicBezTo>
                    <a:pt x="0" y="1142272"/>
                    <a:pt x="329458" y="1471730"/>
                    <a:pt x="735865" y="1471730"/>
                  </a:cubicBezTo>
                  <a:cubicBezTo>
                    <a:pt x="1142272" y="1471730"/>
                    <a:pt x="1471730" y="1142272"/>
                    <a:pt x="1471730" y="735865"/>
                  </a:cubicBezTo>
                  <a:cubicBezTo>
                    <a:pt x="1471730" y="329458"/>
                    <a:pt x="1142272" y="0"/>
                    <a:pt x="735865" y="0"/>
                  </a:cubicBezTo>
                  <a:cubicBezTo>
                    <a:pt x="329458" y="0"/>
                    <a:pt x="0" y="329458"/>
                    <a:pt x="0" y="735865"/>
                  </a:cubicBez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12700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58" name="空心弧 15"/>
            <p:cNvSpPr/>
            <p:nvPr/>
          </p:nvSpPr>
          <p:spPr>
            <a:xfrm rot="12246211">
              <a:off x="39691" y="46041"/>
              <a:ext cx="1379646" cy="1379648"/>
            </a:xfrm>
            <a:custGeom>
              <a:avLst/>
              <a:gdLst/>
              <a:ahLst/>
              <a:cxnLst>
                <a:cxn ang="0">
                  <a:pos x="580497" y="8718"/>
                </a:cxn>
                <a:cxn ang="0">
                  <a:pos x="1277929" y="329287"/>
                </a:cxn>
                <a:cxn ang="0">
                  <a:pos x="1247204" y="1096249"/>
                </a:cxn>
                <a:cxn ang="0">
                  <a:pos x="1093624" y="984263"/>
                </a:cxn>
                <a:cxn ang="0">
                  <a:pos x="1115883" y="428630"/>
                </a:cxn>
                <a:cxn ang="0">
                  <a:pos x="610621" y="196391"/>
                </a:cxn>
                <a:cxn ang="0">
                  <a:pos x="580497" y="8718"/>
                </a:cxn>
              </a:cxnLst>
              <a:pathLst>
                <a:path w="1379646" h="1379648">
                  <a:moveTo>
                    <a:pt x="580497" y="8718"/>
                  </a:moveTo>
                  <a:cubicBezTo>
                    <a:pt x="856448" y="-35576"/>
                    <a:pt x="1131857" y="91014"/>
                    <a:pt x="1277929" y="329287"/>
                  </a:cubicBezTo>
                  <a:cubicBezTo>
                    <a:pt x="1424001" y="567560"/>
                    <a:pt x="1411868" y="870425"/>
                    <a:pt x="1247204" y="1096249"/>
                  </a:cubicBezTo>
                  <a:lnTo>
                    <a:pt x="1093624" y="984263"/>
                  </a:lnTo>
                  <a:cubicBezTo>
                    <a:pt x="1212916" y="820662"/>
                    <a:pt x="1221706" y="601249"/>
                    <a:pt x="1115883" y="428630"/>
                  </a:cubicBezTo>
                  <a:cubicBezTo>
                    <a:pt x="1010059" y="256010"/>
                    <a:pt x="810537" y="164302"/>
                    <a:pt x="610621" y="196391"/>
                  </a:cubicBezTo>
                  <a:lnTo>
                    <a:pt x="580497" y="8718"/>
                  </a:ln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161" name="文本框 19"/>
          <p:cNvSpPr txBox="1"/>
          <p:nvPr/>
        </p:nvSpPr>
        <p:spPr>
          <a:xfrm>
            <a:off x="6770688" y="2349183"/>
            <a:ext cx="993775" cy="63563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x-none" sz="3600" dirty="0">
                <a:solidFill>
                  <a:schemeClr val="bg1"/>
                </a:solidFill>
              </a:rPr>
              <a:t>30%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6164" name="文本框 12"/>
          <p:cNvSpPr txBox="1"/>
          <p:nvPr/>
        </p:nvSpPr>
        <p:spPr>
          <a:xfrm>
            <a:off x="6530975" y="3620770"/>
            <a:ext cx="2233613" cy="50736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发微博模块，社交最的主要接口。</a:t>
            </a:r>
            <a:endParaRPr lang="zh-CN" altLang="en-US" sz="1400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pic>
        <p:nvPicPr>
          <p:cNvPr id="4" name="图片 3" descr="Screenshot_2015-12-31-15-39-2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13460" y="1445895"/>
            <a:ext cx="2529840" cy="44983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146" name="直接连接符 16"/>
          <p:cNvCxnSpPr/>
          <p:nvPr/>
        </p:nvCxnSpPr>
        <p:spPr>
          <a:xfrm>
            <a:off x="847408" y="1237298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147" name="文本框 18"/>
          <p:cNvSpPr txBox="1"/>
          <p:nvPr/>
        </p:nvSpPr>
        <p:spPr>
          <a:xfrm>
            <a:off x="754380" y="713740"/>
            <a:ext cx="4328795" cy="5486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分解</a:t>
            </a:r>
            <a:r>
              <a:rPr lang="en-US" altLang="zh-CN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-</a:t>
            </a:r>
            <a:r>
              <a:rPr lang="zh-CN" altLang="en-US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微博五大模块</a:t>
            </a:r>
            <a:endParaRPr lang="zh-CN" altLang="en-US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148" name="文本框 38"/>
          <p:cNvSpPr txBox="1"/>
          <p:nvPr/>
        </p:nvSpPr>
        <p:spPr>
          <a:xfrm>
            <a:off x="119063" y="6380163"/>
            <a:ext cx="1222375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公司</a:t>
            </a:r>
            <a:r>
              <a:rPr lang="en-US" altLang="x-none" sz="1800" dirty="0">
                <a:solidFill>
                  <a:schemeClr val="bg1"/>
                </a:solidFill>
              </a:rPr>
              <a:t>LOGO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6149" name="文本框 39"/>
          <p:cNvSpPr txBox="1"/>
          <p:nvPr/>
        </p:nvSpPr>
        <p:spPr>
          <a:xfrm>
            <a:off x="10844213" y="6380163"/>
            <a:ext cx="1262062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800">
                <a:solidFill>
                  <a:schemeClr val="bg1"/>
                </a:solidFill>
              </a:rPr>
            </a:fld>
            <a:endParaRPr lang="zh-CN" altLang="en-US" sz="1800">
              <a:solidFill>
                <a:schemeClr val="bg1"/>
              </a:solidFill>
            </a:endParaRPr>
          </a:p>
        </p:txBody>
      </p:sp>
      <p:grpSp>
        <p:nvGrpSpPr>
          <p:cNvPr id="6156" name="组合 6155"/>
          <p:cNvGrpSpPr/>
          <p:nvPr/>
        </p:nvGrpSpPr>
        <p:grpSpPr>
          <a:xfrm>
            <a:off x="6530975" y="1936433"/>
            <a:ext cx="1471613" cy="1471612"/>
            <a:chOff x="0" y="0"/>
            <a:chExt cx="1471729" cy="1471729"/>
          </a:xfrm>
        </p:grpSpPr>
        <p:sp>
          <p:nvSpPr>
            <p:cNvPr id="6157" name="同心圆 14"/>
            <p:cNvSpPr/>
            <p:nvPr/>
          </p:nvSpPr>
          <p:spPr>
            <a:xfrm>
              <a:off x="0" y="0"/>
              <a:ext cx="1471729" cy="1471729"/>
            </a:xfrm>
            <a:custGeom>
              <a:avLst/>
              <a:gdLst/>
              <a:ahLst/>
              <a:cxnLst>
                <a:cxn ang="0">
                  <a:pos x="0" y="735865"/>
                </a:cxn>
                <a:cxn ang="0">
                  <a:pos x="735865" y="0"/>
                </a:cxn>
                <a:cxn ang="0">
                  <a:pos x="1471730" y="735865"/>
                </a:cxn>
                <a:cxn ang="0">
                  <a:pos x="735865" y="1471730"/>
                </a:cxn>
                <a:cxn ang="0">
                  <a:pos x="0" y="735865"/>
                </a:cxn>
                <a:cxn ang="0">
                  <a:pos x="0" y="735865"/>
                </a:cxn>
                <a:cxn ang="0">
                  <a:pos x="735865" y="1471730"/>
                </a:cxn>
                <a:cxn ang="0">
                  <a:pos x="1471730" y="735865"/>
                </a:cxn>
                <a:cxn ang="0">
                  <a:pos x="735865" y="0"/>
                </a:cxn>
                <a:cxn ang="0">
                  <a:pos x="0" y="735865"/>
                </a:cxn>
              </a:cxnLst>
              <a:pathLst>
                <a:path w="1471729" h="1471729">
                  <a:moveTo>
                    <a:pt x="0" y="735865"/>
                  </a:moveTo>
                  <a:cubicBezTo>
                    <a:pt x="0" y="329458"/>
                    <a:pt x="329458" y="0"/>
                    <a:pt x="735865" y="0"/>
                  </a:cubicBezTo>
                  <a:cubicBezTo>
                    <a:pt x="1142272" y="0"/>
                    <a:pt x="1471730" y="329458"/>
                    <a:pt x="1471730" y="735865"/>
                  </a:cubicBezTo>
                  <a:cubicBezTo>
                    <a:pt x="1471730" y="1142272"/>
                    <a:pt x="1142272" y="1471730"/>
                    <a:pt x="735865" y="1471730"/>
                  </a:cubicBezTo>
                  <a:cubicBezTo>
                    <a:pt x="329458" y="1471730"/>
                    <a:pt x="0" y="1142272"/>
                    <a:pt x="0" y="735865"/>
                  </a:cubicBezTo>
                  <a:close/>
                  <a:moveTo>
                    <a:pt x="0" y="735865"/>
                  </a:moveTo>
                  <a:cubicBezTo>
                    <a:pt x="0" y="1142272"/>
                    <a:pt x="329458" y="1471730"/>
                    <a:pt x="735865" y="1471730"/>
                  </a:cubicBezTo>
                  <a:cubicBezTo>
                    <a:pt x="1142272" y="1471730"/>
                    <a:pt x="1471730" y="1142272"/>
                    <a:pt x="1471730" y="735865"/>
                  </a:cubicBezTo>
                  <a:cubicBezTo>
                    <a:pt x="1471730" y="329458"/>
                    <a:pt x="1142272" y="0"/>
                    <a:pt x="735865" y="0"/>
                  </a:cubicBezTo>
                  <a:cubicBezTo>
                    <a:pt x="329458" y="0"/>
                    <a:pt x="0" y="329458"/>
                    <a:pt x="0" y="735865"/>
                  </a:cubicBez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12700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58" name="空心弧 15"/>
            <p:cNvSpPr/>
            <p:nvPr/>
          </p:nvSpPr>
          <p:spPr>
            <a:xfrm rot="12246211">
              <a:off x="39691" y="46041"/>
              <a:ext cx="1379646" cy="1379648"/>
            </a:xfrm>
            <a:custGeom>
              <a:avLst/>
              <a:gdLst/>
              <a:ahLst/>
              <a:cxnLst>
                <a:cxn ang="0">
                  <a:pos x="580497" y="8718"/>
                </a:cxn>
                <a:cxn ang="0">
                  <a:pos x="1277929" y="329287"/>
                </a:cxn>
                <a:cxn ang="0">
                  <a:pos x="1247204" y="1096249"/>
                </a:cxn>
                <a:cxn ang="0">
                  <a:pos x="1093624" y="984263"/>
                </a:cxn>
                <a:cxn ang="0">
                  <a:pos x="1115883" y="428630"/>
                </a:cxn>
                <a:cxn ang="0">
                  <a:pos x="610621" y="196391"/>
                </a:cxn>
                <a:cxn ang="0">
                  <a:pos x="580497" y="8718"/>
                </a:cxn>
              </a:cxnLst>
              <a:pathLst>
                <a:path w="1379646" h="1379648">
                  <a:moveTo>
                    <a:pt x="580497" y="8718"/>
                  </a:moveTo>
                  <a:cubicBezTo>
                    <a:pt x="856448" y="-35576"/>
                    <a:pt x="1131857" y="91014"/>
                    <a:pt x="1277929" y="329287"/>
                  </a:cubicBezTo>
                  <a:cubicBezTo>
                    <a:pt x="1424001" y="567560"/>
                    <a:pt x="1411868" y="870425"/>
                    <a:pt x="1247204" y="1096249"/>
                  </a:cubicBezTo>
                  <a:lnTo>
                    <a:pt x="1093624" y="984263"/>
                  </a:lnTo>
                  <a:cubicBezTo>
                    <a:pt x="1212916" y="820662"/>
                    <a:pt x="1221706" y="601249"/>
                    <a:pt x="1115883" y="428630"/>
                  </a:cubicBezTo>
                  <a:cubicBezTo>
                    <a:pt x="1010059" y="256010"/>
                    <a:pt x="810537" y="164302"/>
                    <a:pt x="610621" y="196391"/>
                  </a:cubicBezTo>
                  <a:lnTo>
                    <a:pt x="580497" y="8718"/>
                  </a:ln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161" name="文本框 19"/>
          <p:cNvSpPr txBox="1"/>
          <p:nvPr/>
        </p:nvSpPr>
        <p:spPr>
          <a:xfrm>
            <a:off x="6770688" y="2349183"/>
            <a:ext cx="993775" cy="63563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x-none" sz="3600" dirty="0">
                <a:solidFill>
                  <a:schemeClr val="bg1"/>
                </a:solidFill>
              </a:rPr>
              <a:t>20%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6164" name="文本框 12"/>
          <p:cNvSpPr txBox="1"/>
          <p:nvPr/>
        </p:nvSpPr>
        <p:spPr>
          <a:xfrm>
            <a:off x="6530975" y="3620770"/>
            <a:ext cx="2233613" cy="31559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profile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模块，必备的模块</a:t>
            </a:r>
            <a:endParaRPr lang="zh-CN" altLang="en-US" sz="1400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pic>
        <p:nvPicPr>
          <p:cNvPr id="2" name="图片 1" descr="Screenshot_2015-12-31-15-39-3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09345" y="1356995"/>
            <a:ext cx="2789555" cy="49599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146" name="直接连接符 16"/>
          <p:cNvCxnSpPr/>
          <p:nvPr/>
        </p:nvCxnSpPr>
        <p:spPr>
          <a:xfrm>
            <a:off x="847408" y="1237298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147" name="文本框 18"/>
          <p:cNvSpPr txBox="1"/>
          <p:nvPr/>
        </p:nvSpPr>
        <p:spPr>
          <a:xfrm>
            <a:off x="754380" y="713740"/>
            <a:ext cx="4328795" cy="5486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分解</a:t>
            </a:r>
            <a:r>
              <a:rPr lang="en-US" altLang="zh-CN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-</a:t>
            </a:r>
            <a:r>
              <a:rPr lang="zh-CN" altLang="en-US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微博五大模块</a:t>
            </a:r>
            <a:endParaRPr lang="zh-CN" altLang="en-US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148" name="文本框 38"/>
          <p:cNvSpPr txBox="1"/>
          <p:nvPr/>
        </p:nvSpPr>
        <p:spPr>
          <a:xfrm>
            <a:off x="119063" y="6380163"/>
            <a:ext cx="1222375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公司</a:t>
            </a:r>
            <a:r>
              <a:rPr lang="en-US" altLang="x-none" sz="1800" dirty="0">
                <a:solidFill>
                  <a:schemeClr val="bg1"/>
                </a:solidFill>
              </a:rPr>
              <a:t>LOGO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6149" name="文本框 39"/>
          <p:cNvSpPr txBox="1"/>
          <p:nvPr/>
        </p:nvSpPr>
        <p:spPr>
          <a:xfrm>
            <a:off x="10844213" y="6380163"/>
            <a:ext cx="1262062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800">
                <a:solidFill>
                  <a:schemeClr val="bg1"/>
                </a:solidFill>
              </a:rPr>
            </a:fld>
            <a:endParaRPr lang="zh-CN" altLang="en-US" sz="1800">
              <a:solidFill>
                <a:schemeClr val="bg1"/>
              </a:solidFill>
            </a:endParaRPr>
          </a:p>
        </p:txBody>
      </p:sp>
      <p:grpSp>
        <p:nvGrpSpPr>
          <p:cNvPr id="6156" name="组合 6155"/>
          <p:cNvGrpSpPr/>
          <p:nvPr/>
        </p:nvGrpSpPr>
        <p:grpSpPr>
          <a:xfrm>
            <a:off x="6530975" y="1936433"/>
            <a:ext cx="1471613" cy="1471612"/>
            <a:chOff x="0" y="0"/>
            <a:chExt cx="1471729" cy="1471729"/>
          </a:xfrm>
        </p:grpSpPr>
        <p:sp>
          <p:nvSpPr>
            <p:cNvPr id="6157" name="同心圆 14"/>
            <p:cNvSpPr/>
            <p:nvPr/>
          </p:nvSpPr>
          <p:spPr>
            <a:xfrm>
              <a:off x="0" y="0"/>
              <a:ext cx="1471729" cy="1471729"/>
            </a:xfrm>
            <a:custGeom>
              <a:avLst/>
              <a:gdLst/>
              <a:ahLst/>
              <a:cxnLst>
                <a:cxn ang="0">
                  <a:pos x="0" y="735865"/>
                </a:cxn>
                <a:cxn ang="0">
                  <a:pos x="735865" y="0"/>
                </a:cxn>
                <a:cxn ang="0">
                  <a:pos x="1471730" y="735865"/>
                </a:cxn>
                <a:cxn ang="0">
                  <a:pos x="735865" y="1471730"/>
                </a:cxn>
                <a:cxn ang="0">
                  <a:pos x="0" y="735865"/>
                </a:cxn>
                <a:cxn ang="0">
                  <a:pos x="0" y="735865"/>
                </a:cxn>
                <a:cxn ang="0">
                  <a:pos x="735865" y="1471730"/>
                </a:cxn>
                <a:cxn ang="0">
                  <a:pos x="1471730" y="735865"/>
                </a:cxn>
                <a:cxn ang="0">
                  <a:pos x="735865" y="0"/>
                </a:cxn>
                <a:cxn ang="0">
                  <a:pos x="0" y="735865"/>
                </a:cxn>
              </a:cxnLst>
              <a:pathLst>
                <a:path w="1471729" h="1471729">
                  <a:moveTo>
                    <a:pt x="0" y="735865"/>
                  </a:moveTo>
                  <a:cubicBezTo>
                    <a:pt x="0" y="329458"/>
                    <a:pt x="329458" y="0"/>
                    <a:pt x="735865" y="0"/>
                  </a:cubicBezTo>
                  <a:cubicBezTo>
                    <a:pt x="1142272" y="0"/>
                    <a:pt x="1471730" y="329458"/>
                    <a:pt x="1471730" y="735865"/>
                  </a:cubicBezTo>
                  <a:cubicBezTo>
                    <a:pt x="1471730" y="1142272"/>
                    <a:pt x="1142272" y="1471730"/>
                    <a:pt x="735865" y="1471730"/>
                  </a:cubicBezTo>
                  <a:cubicBezTo>
                    <a:pt x="329458" y="1471730"/>
                    <a:pt x="0" y="1142272"/>
                    <a:pt x="0" y="735865"/>
                  </a:cubicBezTo>
                  <a:close/>
                  <a:moveTo>
                    <a:pt x="0" y="735865"/>
                  </a:moveTo>
                  <a:cubicBezTo>
                    <a:pt x="0" y="1142272"/>
                    <a:pt x="329458" y="1471730"/>
                    <a:pt x="735865" y="1471730"/>
                  </a:cubicBezTo>
                  <a:cubicBezTo>
                    <a:pt x="1142272" y="1471730"/>
                    <a:pt x="1471730" y="1142272"/>
                    <a:pt x="1471730" y="735865"/>
                  </a:cubicBezTo>
                  <a:cubicBezTo>
                    <a:pt x="1471730" y="329458"/>
                    <a:pt x="1142272" y="0"/>
                    <a:pt x="735865" y="0"/>
                  </a:cubicBezTo>
                  <a:cubicBezTo>
                    <a:pt x="329458" y="0"/>
                    <a:pt x="0" y="329458"/>
                    <a:pt x="0" y="735865"/>
                  </a:cubicBez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12700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58" name="空心弧 15"/>
            <p:cNvSpPr/>
            <p:nvPr/>
          </p:nvSpPr>
          <p:spPr>
            <a:xfrm rot="12246211">
              <a:off x="39691" y="46041"/>
              <a:ext cx="1379646" cy="1379648"/>
            </a:xfrm>
            <a:custGeom>
              <a:avLst/>
              <a:gdLst/>
              <a:ahLst/>
              <a:cxnLst>
                <a:cxn ang="0">
                  <a:pos x="580497" y="8718"/>
                </a:cxn>
                <a:cxn ang="0">
                  <a:pos x="1277929" y="329287"/>
                </a:cxn>
                <a:cxn ang="0">
                  <a:pos x="1247204" y="1096249"/>
                </a:cxn>
                <a:cxn ang="0">
                  <a:pos x="1093624" y="984263"/>
                </a:cxn>
                <a:cxn ang="0">
                  <a:pos x="1115883" y="428630"/>
                </a:cxn>
                <a:cxn ang="0">
                  <a:pos x="610621" y="196391"/>
                </a:cxn>
                <a:cxn ang="0">
                  <a:pos x="580497" y="8718"/>
                </a:cxn>
              </a:cxnLst>
              <a:pathLst>
                <a:path w="1379646" h="1379648">
                  <a:moveTo>
                    <a:pt x="580497" y="8718"/>
                  </a:moveTo>
                  <a:cubicBezTo>
                    <a:pt x="856448" y="-35576"/>
                    <a:pt x="1131857" y="91014"/>
                    <a:pt x="1277929" y="329287"/>
                  </a:cubicBezTo>
                  <a:cubicBezTo>
                    <a:pt x="1424001" y="567560"/>
                    <a:pt x="1411868" y="870425"/>
                    <a:pt x="1247204" y="1096249"/>
                  </a:cubicBezTo>
                  <a:lnTo>
                    <a:pt x="1093624" y="984263"/>
                  </a:lnTo>
                  <a:cubicBezTo>
                    <a:pt x="1212916" y="820662"/>
                    <a:pt x="1221706" y="601249"/>
                    <a:pt x="1115883" y="428630"/>
                  </a:cubicBezTo>
                  <a:cubicBezTo>
                    <a:pt x="1010059" y="256010"/>
                    <a:pt x="810537" y="164302"/>
                    <a:pt x="610621" y="196391"/>
                  </a:cubicBezTo>
                  <a:lnTo>
                    <a:pt x="580497" y="8718"/>
                  </a:ln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161" name="文本框 19"/>
          <p:cNvSpPr txBox="1"/>
          <p:nvPr/>
        </p:nvSpPr>
        <p:spPr>
          <a:xfrm>
            <a:off x="6770688" y="2349183"/>
            <a:ext cx="993775" cy="63563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x-none" sz="3600" dirty="0">
                <a:solidFill>
                  <a:schemeClr val="bg1"/>
                </a:solidFill>
              </a:rPr>
              <a:t>10%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6164" name="文本框 12"/>
          <p:cNvSpPr txBox="1"/>
          <p:nvPr/>
        </p:nvSpPr>
        <p:spPr>
          <a:xfrm>
            <a:off x="6530975" y="3620770"/>
            <a:ext cx="2233613" cy="89090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消息模块，主要任务是接受推送信息，有些推送是用户需要的的，有些则不是。</a:t>
            </a:r>
            <a:endParaRPr lang="zh-CN" altLang="en-US" sz="1400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pic>
        <p:nvPicPr>
          <p:cNvPr id="3" name="图片 2" descr="Screenshot_2015-12-31-15-39-2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37895" y="1386840"/>
            <a:ext cx="2578735" cy="45859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146" name="直接连接符 16"/>
          <p:cNvCxnSpPr/>
          <p:nvPr/>
        </p:nvCxnSpPr>
        <p:spPr>
          <a:xfrm>
            <a:off x="847408" y="1237298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147" name="文本框 18"/>
          <p:cNvSpPr txBox="1"/>
          <p:nvPr/>
        </p:nvSpPr>
        <p:spPr>
          <a:xfrm>
            <a:off x="754380" y="713740"/>
            <a:ext cx="4328795" cy="5486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分解</a:t>
            </a:r>
            <a:r>
              <a:rPr lang="en-US" altLang="zh-CN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-</a:t>
            </a:r>
            <a:r>
              <a:rPr lang="zh-CN" altLang="en-US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微博五大模块</a:t>
            </a:r>
            <a:endParaRPr lang="zh-CN" altLang="en-US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148" name="文本框 38"/>
          <p:cNvSpPr txBox="1"/>
          <p:nvPr/>
        </p:nvSpPr>
        <p:spPr>
          <a:xfrm>
            <a:off x="119063" y="6380163"/>
            <a:ext cx="1222375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公司</a:t>
            </a:r>
            <a:r>
              <a:rPr lang="en-US" altLang="x-none" sz="1800" dirty="0">
                <a:solidFill>
                  <a:schemeClr val="bg1"/>
                </a:solidFill>
              </a:rPr>
              <a:t>LOGO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6149" name="文本框 39"/>
          <p:cNvSpPr txBox="1"/>
          <p:nvPr/>
        </p:nvSpPr>
        <p:spPr>
          <a:xfrm>
            <a:off x="10844213" y="6380163"/>
            <a:ext cx="1262062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800">
                <a:solidFill>
                  <a:schemeClr val="bg1"/>
                </a:solidFill>
              </a:rPr>
            </a:fld>
            <a:endParaRPr lang="zh-CN" altLang="en-US" sz="1800">
              <a:solidFill>
                <a:schemeClr val="bg1"/>
              </a:solidFill>
            </a:endParaRPr>
          </a:p>
        </p:txBody>
      </p:sp>
      <p:grpSp>
        <p:nvGrpSpPr>
          <p:cNvPr id="6156" name="组合 6155"/>
          <p:cNvGrpSpPr/>
          <p:nvPr/>
        </p:nvGrpSpPr>
        <p:grpSpPr>
          <a:xfrm>
            <a:off x="6530975" y="1936433"/>
            <a:ext cx="1471613" cy="1471612"/>
            <a:chOff x="0" y="0"/>
            <a:chExt cx="1471729" cy="1471729"/>
          </a:xfrm>
        </p:grpSpPr>
        <p:sp>
          <p:nvSpPr>
            <p:cNvPr id="6157" name="同心圆 14"/>
            <p:cNvSpPr/>
            <p:nvPr/>
          </p:nvSpPr>
          <p:spPr>
            <a:xfrm>
              <a:off x="0" y="0"/>
              <a:ext cx="1471729" cy="1471729"/>
            </a:xfrm>
            <a:custGeom>
              <a:avLst/>
              <a:gdLst/>
              <a:ahLst/>
              <a:cxnLst>
                <a:cxn ang="0">
                  <a:pos x="0" y="735865"/>
                </a:cxn>
                <a:cxn ang="0">
                  <a:pos x="735865" y="0"/>
                </a:cxn>
                <a:cxn ang="0">
                  <a:pos x="1471730" y="735865"/>
                </a:cxn>
                <a:cxn ang="0">
                  <a:pos x="735865" y="1471730"/>
                </a:cxn>
                <a:cxn ang="0">
                  <a:pos x="0" y="735865"/>
                </a:cxn>
                <a:cxn ang="0">
                  <a:pos x="0" y="735865"/>
                </a:cxn>
                <a:cxn ang="0">
                  <a:pos x="735865" y="1471730"/>
                </a:cxn>
                <a:cxn ang="0">
                  <a:pos x="1471730" y="735865"/>
                </a:cxn>
                <a:cxn ang="0">
                  <a:pos x="735865" y="0"/>
                </a:cxn>
                <a:cxn ang="0">
                  <a:pos x="0" y="735865"/>
                </a:cxn>
              </a:cxnLst>
              <a:pathLst>
                <a:path w="1471729" h="1471729">
                  <a:moveTo>
                    <a:pt x="0" y="735865"/>
                  </a:moveTo>
                  <a:cubicBezTo>
                    <a:pt x="0" y="329458"/>
                    <a:pt x="329458" y="0"/>
                    <a:pt x="735865" y="0"/>
                  </a:cubicBezTo>
                  <a:cubicBezTo>
                    <a:pt x="1142272" y="0"/>
                    <a:pt x="1471730" y="329458"/>
                    <a:pt x="1471730" y="735865"/>
                  </a:cubicBezTo>
                  <a:cubicBezTo>
                    <a:pt x="1471730" y="1142272"/>
                    <a:pt x="1142272" y="1471730"/>
                    <a:pt x="735865" y="1471730"/>
                  </a:cubicBezTo>
                  <a:cubicBezTo>
                    <a:pt x="329458" y="1471730"/>
                    <a:pt x="0" y="1142272"/>
                    <a:pt x="0" y="735865"/>
                  </a:cubicBezTo>
                  <a:close/>
                  <a:moveTo>
                    <a:pt x="0" y="735865"/>
                  </a:moveTo>
                  <a:cubicBezTo>
                    <a:pt x="0" y="1142272"/>
                    <a:pt x="329458" y="1471730"/>
                    <a:pt x="735865" y="1471730"/>
                  </a:cubicBezTo>
                  <a:cubicBezTo>
                    <a:pt x="1142272" y="1471730"/>
                    <a:pt x="1471730" y="1142272"/>
                    <a:pt x="1471730" y="735865"/>
                  </a:cubicBezTo>
                  <a:cubicBezTo>
                    <a:pt x="1471730" y="329458"/>
                    <a:pt x="1142272" y="0"/>
                    <a:pt x="735865" y="0"/>
                  </a:cubicBezTo>
                  <a:cubicBezTo>
                    <a:pt x="329458" y="0"/>
                    <a:pt x="0" y="329458"/>
                    <a:pt x="0" y="735865"/>
                  </a:cubicBez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12700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58" name="空心弧 15"/>
            <p:cNvSpPr/>
            <p:nvPr/>
          </p:nvSpPr>
          <p:spPr>
            <a:xfrm rot="12246211">
              <a:off x="39691" y="46041"/>
              <a:ext cx="1379646" cy="1379648"/>
            </a:xfrm>
            <a:custGeom>
              <a:avLst/>
              <a:gdLst/>
              <a:ahLst/>
              <a:cxnLst>
                <a:cxn ang="0">
                  <a:pos x="580497" y="8718"/>
                </a:cxn>
                <a:cxn ang="0">
                  <a:pos x="1277929" y="329287"/>
                </a:cxn>
                <a:cxn ang="0">
                  <a:pos x="1247204" y="1096249"/>
                </a:cxn>
                <a:cxn ang="0">
                  <a:pos x="1093624" y="984263"/>
                </a:cxn>
                <a:cxn ang="0">
                  <a:pos x="1115883" y="428630"/>
                </a:cxn>
                <a:cxn ang="0">
                  <a:pos x="610621" y="196391"/>
                </a:cxn>
                <a:cxn ang="0">
                  <a:pos x="580497" y="8718"/>
                </a:cxn>
              </a:cxnLst>
              <a:pathLst>
                <a:path w="1379646" h="1379648">
                  <a:moveTo>
                    <a:pt x="580497" y="8718"/>
                  </a:moveTo>
                  <a:cubicBezTo>
                    <a:pt x="856448" y="-35576"/>
                    <a:pt x="1131857" y="91014"/>
                    <a:pt x="1277929" y="329287"/>
                  </a:cubicBezTo>
                  <a:cubicBezTo>
                    <a:pt x="1424001" y="567560"/>
                    <a:pt x="1411868" y="870425"/>
                    <a:pt x="1247204" y="1096249"/>
                  </a:cubicBezTo>
                  <a:lnTo>
                    <a:pt x="1093624" y="984263"/>
                  </a:lnTo>
                  <a:cubicBezTo>
                    <a:pt x="1212916" y="820662"/>
                    <a:pt x="1221706" y="601249"/>
                    <a:pt x="1115883" y="428630"/>
                  </a:cubicBezTo>
                  <a:cubicBezTo>
                    <a:pt x="1010059" y="256010"/>
                    <a:pt x="810537" y="164302"/>
                    <a:pt x="610621" y="196391"/>
                  </a:cubicBezTo>
                  <a:lnTo>
                    <a:pt x="580497" y="8718"/>
                  </a:ln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161" name="文本框 19"/>
          <p:cNvSpPr txBox="1"/>
          <p:nvPr/>
        </p:nvSpPr>
        <p:spPr>
          <a:xfrm>
            <a:off x="6770688" y="2349183"/>
            <a:ext cx="993775" cy="63563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x-none" sz="3600" dirty="0">
                <a:solidFill>
                  <a:schemeClr val="bg1"/>
                </a:solidFill>
              </a:rPr>
              <a:t>5%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6164" name="文本框 12"/>
          <p:cNvSpPr txBox="1"/>
          <p:nvPr/>
        </p:nvSpPr>
        <p:spPr>
          <a:xfrm>
            <a:off x="6530975" y="3620770"/>
            <a:ext cx="2233613" cy="69913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发现模块，一个大杂烩，重度用户会用到，一般用户然并卵。</a:t>
            </a:r>
            <a:endParaRPr lang="zh-CN" altLang="en-US" sz="1400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pic>
        <p:nvPicPr>
          <p:cNvPr id="2" name="图片 1" descr="Screenshot_2015-12-31-15-39-3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05840" y="1358265"/>
            <a:ext cx="2540635" cy="45173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170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171" name="文本框 18"/>
          <p:cNvSpPr txBox="1"/>
          <p:nvPr/>
        </p:nvSpPr>
        <p:spPr>
          <a:xfrm>
            <a:off x="1524000" y="1398588"/>
            <a:ext cx="3149600" cy="5486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实现</a:t>
            </a:r>
            <a:r>
              <a:rPr lang="en-US" altLang="zh-CN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-</a:t>
            </a:r>
            <a:r>
              <a:rPr lang="zh-CN" altLang="en-US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示例</a:t>
            </a:r>
            <a:endParaRPr lang="zh-CN" altLang="en-US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172" name="文本框 38"/>
          <p:cNvSpPr txBox="1"/>
          <p:nvPr/>
        </p:nvSpPr>
        <p:spPr>
          <a:xfrm>
            <a:off x="119063" y="6380163"/>
            <a:ext cx="1222375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公司</a:t>
            </a:r>
            <a:r>
              <a:rPr lang="en-US" altLang="x-none" sz="1800" dirty="0">
                <a:solidFill>
                  <a:schemeClr val="bg1"/>
                </a:solidFill>
              </a:rPr>
              <a:t>LOGO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7173" name="文本框 39"/>
          <p:cNvSpPr txBox="1"/>
          <p:nvPr/>
        </p:nvSpPr>
        <p:spPr>
          <a:xfrm>
            <a:off x="10844213" y="6380163"/>
            <a:ext cx="1262062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800">
                <a:solidFill>
                  <a:schemeClr val="bg1"/>
                </a:solidFill>
              </a:rPr>
            </a:fld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7193" name="文本框 12"/>
          <p:cNvSpPr txBox="1"/>
          <p:nvPr/>
        </p:nvSpPr>
        <p:spPr>
          <a:xfrm>
            <a:off x="8912225" y="4378325"/>
            <a:ext cx="2870200" cy="38481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sz="1800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按照模块划分目录结构</a:t>
            </a:r>
            <a:endParaRPr lang="zh-CN" sz="1800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11275" y="2129155"/>
            <a:ext cx="6356985" cy="31419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Kingsoft Office WPP</Application>
  <PresentationFormat>宽屏</PresentationFormat>
  <Paragraphs>114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zmh</dc:creator>
  <cp:lastModifiedBy>zmh</cp:lastModifiedBy>
  <cp:revision>17</cp:revision>
  <dcterms:created xsi:type="dcterms:W3CDTF">2013-11-25T09:03:42Z</dcterms:created>
  <dcterms:modified xsi:type="dcterms:W3CDTF">2015-12-31T08:27:47Z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